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3" r:id="rId4"/>
    <p:sldId id="264" r:id="rId5"/>
    <p:sldId id="265" r:id="rId6"/>
    <p:sldId id="266" r:id="rId7"/>
    <p:sldId id="260" r:id="rId8"/>
    <p:sldId id="267" r:id="rId9"/>
    <p:sldId id="268" r:id="rId10"/>
    <p:sldId id="269" r:id="rId11"/>
    <p:sldId id="279" r:id="rId12"/>
    <p:sldId id="271" r:id="rId13"/>
    <p:sldId id="280" r:id="rId14"/>
    <p:sldId id="270" r:id="rId15"/>
    <p:sldId id="276" r:id="rId16"/>
    <p:sldId id="282" r:id="rId17"/>
    <p:sldId id="283" r:id="rId18"/>
    <p:sldId id="277" r:id="rId19"/>
    <p:sldId id="278" r:id="rId20"/>
    <p:sldId id="272" r:id="rId21"/>
    <p:sldId id="273" r:id="rId22"/>
    <p:sldId id="274" r:id="rId23"/>
    <p:sldId id="275" r:id="rId24"/>
    <p:sldId id="28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690A-47A9-4674-A7AF-2896BAF6DED5}" type="datetimeFigureOut">
              <a:rPr lang="pt-BR" smtClean="0"/>
              <a:pPr/>
              <a:t>25/11/2008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57BEB-D29A-4762-A8D3-7DA7769556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6BE97D-F3D3-414C-A357-394472E76D9F}" type="slidenum">
              <a:rPr lang="en-US">
                <a:solidFill>
                  <a:srgbClr val="000000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58B40-E799-4181-B00B-06DF05E81293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E762F-7B96-48B8-BBD7-7DF51CC27457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7C1098-A27C-4BC4-A48F-1EFF733CA86B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F68FAD-355E-4171-A1D6-B57989CA34EB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B85541-CC4D-4839-9012-FC00A2343F5B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35D09-EA7F-4F0F-A088-F9BFDABF9FBB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7143D-A0A9-458E-A418-11BEBF1B1E04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AFF52-9E1C-4ECE-B502-2A4A6AF6F8F1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00D8BF-8DF9-421C-8DD7-E765A98AD438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92D12-9649-466A-ABD6-8996E0975D5E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1B8E3-4350-47CC-869C-97663BE31132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AA7E01B-A193-466C-81E7-1AC319000301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405612B-F19E-46CF-B182-C76EDBFF3AB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Box1" descr="1"/>
          <p:cNvSpPr/>
          <p:nvPr/>
        </p:nvSpPr>
        <p:spPr>
          <a:xfrm>
            <a:off x="500034" y="3071810"/>
            <a:ext cx="1643074" cy="100013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21" smtClean="0">
                <a:solidFill>
                  <a:srgbClr val="FFFFFF"/>
                </a:solidFill>
                <a:cs typeface="Arial" charset="0"/>
              </a:rPr>
              <a:t>Introdução</a:t>
            </a:r>
            <a:endParaRPr lang="en-US" sz="202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ContentBox4" descr="4"/>
          <p:cNvSpPr/>
          <p:nvPr/>
        </p:nvSpPr>
        <p:spPr>
          <a:xfrm>
            <a:off x="3500431" y="5000636"/>
            <a:ext cx="1643074" cy="100013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46" dirty="0" err="1" smtClean="0">
                <a:solidFill>
                  <a:srgbClr val="FFFFFF"/>
                </a:solidFill>
                <a:cs typeface="Arial" charset="0"/>
              </a:rPr>
              <a:t>Conclusão</a:t>
            </a:r>
            <a:endParaRPr lang="en-US" sz="2246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ContentBox2" descr="2"/>
          <p:cNvSpPr/>
          <p:nvPr/>
        </p:nvSpPr>
        <p:spPr>
          <a:xfrm>
            <a:off x="3500431" y="3071810"/>
            <a:ext cx="1643074" cy="100013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55" smtClean="0">
                <a:solidFill>
                  <a:srgbClr val="FFFFFF"/>
                </a:solidFill>
                <a:cs typeface="Arial" charset="0"/>
              </a:rPr>
              <a:t>Revisão Bibliográfica</a:t>
            </a:r>
            <a:endParaRPr lang="en-US" sz="1555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9" name="ContentBox3" descr="3"/>
          <p:cNvSpPr/>
          <p:nvPr/>
        </p:nvSpPr>
        <p:spPr>
          <a:xfrm>
            <a:off x="6500824" y="3071810"/>
            <a:ext cx="1643074" cy="100013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46" dirty="0" err="1" smtClean="0">
                <a:solidFill>
                  <a:srgbClr val="FFFFFF"/>
                </a:solidFill>
                <a:cs typeface="Arial" charset="0"/>
              </a:rPr>
              <a:t>Aplicação</a:t>
            </a:r>
            <a:endParaRPr lang="en-US" sz="2246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Revisão Bibliográfica : easYProcess</a:t>
            </a:r>
            <a:endParaRPr lang="pt-BR" sz="1600" b="1" dirty="0"/>
          </a:p>
        </p:txBody>
      </p:sp>
      <p:pic>
        <p:nvPicPr>
          <p:cNvPr id="7" name="Content Placeholder 6" descr="easYPro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2071678"/>
            <a:ext cx="4572032" cy="436231"/>
          </a:xfrm>
        </p:spPr>
      </p:pic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10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14282" y="1928802"/>
            <a:ext cx="871543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3"/>
              </a:buBlip>
              <a:tabLst/>
              <a:defRPr/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3"/>
              </a:buBlip>
              <a:tabLst/>
              <a:defRPr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Metodologia Ágil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Baseado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práticas do XP, RUP e </a:t>
            </a:r>
            <a:r>
              <a:rPr kumimoji="0" lang="pt-BR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Agile Modeling</a:t>
            </a:r>
            <a:endParaRPr kumimoji="0" lang="pt-BR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3"/>
              </a:buBlip>
              <a:tabLst/>
              <a:defRPr/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Características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</a:pPr>
            <a:r>
              <a:rPr kumimoji="0" lang="pt-B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Pouca</a:t>
            </a:r>
            <a:r>
              <a:rPr kumimoji="0" lang="pt-BR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documentação;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</a:pPr>
            <a:r>
              <a:rPr lang="pt-BR" sz="24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Foco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 equipe;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</a:pPr>
            <a:r>
              <a:rPr kumimoji="0" lang="pt-B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Iterativo e incremental.</a:t>
            </a:r>
            <a:endParaRPr kumimoji="0" lang="pt-BR" sz="24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Revisão Bibliográfica : easYProcess</a:t>
            </a:r>
            <a:endParaRPr lang="pt-BR" sz="1600" b="1" dirty="0"/>
          </a:p>
        </p:txBody>
      </p:sp>
      <p:pic>
        <p:nvPicPr>
          <p:cNvPr id="7" name="Content Placeholder 6" descr="easYPro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2071678"/>
            <a:ext cx="4572032" cy="436231"/>
          </a:xfrm>
        </p:spPr>
      </p:pic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11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14282" y="1928802"/>
            <a:ext cx="871543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yp_process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786058"/>
            <a:ext cx="7667679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pt-BR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00"/>
                </a:solidFill>
                <a:latin typeface="Arial"/>
              </a:rPr>
              <a:t>Aplicação</a:t>
            </a:r>
            <a:endParaRPr lang="pt-BR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pt-BR" sz="2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E9E8-FE59-4BED-9B9D-4B101E09B464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612B-F19E-46CF-B182-C76EDBFF3AB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</a:t>
            </a:r>
            <a:r>
              <a:rPr lang="pt-BR" sz="1600" b="1" dirty="0" smtClean="0"/>
              <a:t>Definição dos papéis</a:t>
            </a:r>
            <a:endParaRPr lang="pt-BR" sz="1600" b="1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13</a:t>
            </a:fld>
            <a:endParaRPr lang="pt-BR" sz="15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papeis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2500306"/>
            <a:ext cx="4500594" cy="2697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Conversa com o Cliente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Atores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Requisitos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14</a:t>
            </a:fld>
            <a:endParaRPr lang="pt-BR" sz="1500" dirty="0">
              <a:solidFill>
                <a:schemeClr val="bg1"/>
              </a:solidFill>
            </a:endParaRPr>
          </a:p>
        </p:txBody>
      </p:sp>
      <p:pic>
        <p:nvPicPr>
          <p:cNvPr id="7" name="Picture 6" descr="ator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2500306"/>
            <a:ext cx="4550479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Inicialização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Casos de Uso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15</a:t>
            </a:fld>
            <a:endParaRPr lang="pt-BR" sz="1500" dirty="0">
              <a:solidFill>
                <a:schemeClr val="bg1"/>
              </a:solidFill>
            </a:endParaRPr>
          </a:p>
        </p:txBody>
      </p:sp>
      <p:pic>
        <p:nvPicPr>
          <p:cNvPr id="7" name="Picture 6" descr="casodeus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2571744"/>
            <a:ext cx="5857916" cy="3698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Inicialização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Projeto Arquitetural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16</a:t>
            </a:fld>
            <a:endParaRPr lang="pt-BR" sz="1500" dirty="0">
              <a:solidFill>
                <a:schemeClr val="bg1"/>
              </a:solidFill>
            </a:endParaRPr>
          </a:p>
        </p:txBody>
      </p:sp>
      <p:pic>
        <p:nvPicPr>
          <p:cNvPr id="7" name="Picture 6" descr="camad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857496"/>
            <a:ext cx="4244358" cy="2928958"/>
          </a:xfrm>
          <a:prstGeom prst="rect">
            <a:avLst/>
          </a:prstGeom>
        </p:spPr>
      </p:pic>
      <p:pic>
        <p:nvPicPr>
          <p:cNvPr id="9" name="Picture 8" descr="modulo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000372"/>
            <a:ext cx="4086225" cy="26765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Inicialização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Stories</a:t>
            </a:r>
          </a:p>
          <a:p>
            <a:pPr>
              <a:buNone/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 Lógico de Dados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Protótipo de Interface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17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Planejamento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Cronograma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Releases e Iterações 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Tabela de Alocação de Tarefas (TAT)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18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Aplicação : Implementação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Codificação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Testes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19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786050" y="2467269"/>
            <a:ext cx="362404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0000"/>
                </a:solidFill>
                <a:latin typeface="Arial"/>
              </a:rPr>
              <a:t>Introdução</a:t>
            </a:r>
            <a:endParaRPr lang="pt-BR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pt-BR" sz="2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9B19-DDC4-431A-A0CF-309A86C7FB67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612B-F19E-46CF-B182-C76EDBFF3AB3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66159"/>
            <a:ext cx="73152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3000" smtClean="0">
                <a:solidFill>
                  <a:srgbClr val="A9A9A9"/>
                </a:solidFill>
                <a:latin typeface="Arial"/>
              </a:rPr>
              <a:t>pptPlex Section Divider</a:t>
            </a:r>
            <a:endParaRPr lang="pt-BR" sz="3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00"/>
                </a:solidFill>
                <a:latin typeface="Arial"/>
              </a:rPr>
              <a:t>Conclusão</a:t>
            </a:r>
            <a:endParaRPr lang="pt-BR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pt-BR" sz="2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4CE3-012E-4E92-AF4C-175AA90DF138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612B-F19E-46CF-B182-C76EDBFF3AB3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Conlusão : Considerações Finais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Experiência;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Oportunidades;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Trabalho em equipe.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21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Conlusão : Trabalhos Futuros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Incrementar Funcionalidades;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Complemento e Qualidade.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22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Conlusão : Referências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BARWELL, F.; CASE, R.; FORGEY, B. Professional Visual Basic .NET: de programador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programador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1. ed. [S.l.]: São Paulo: Pearson Education do Brasil, 2004.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BOOCH, G.; RUMBAUGH, J.; JACOBSON, I. UML: guia do usuário. 2. ed. [S.l.]: Rio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Janeiro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Campus, 2005.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FLANAGAN, D. JavaScript: o guia definitivo. 4. ed. [S.l.]: Porto Alegre: Bookman, 2004.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GARCIA, F. P. et al. easYProcess: Um Processo de desenvolvimento para Uso no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Ambiente Acadêmico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1. ed. [S.l.]: Programa de Educação Tutorial, Universidade Federal de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Campina Grande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2004.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GIBBS, M.; WAHLIN, D. Professional ASP .NET AJAX. 1. ed. [S.l.]: Rio de Janeiro: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Editora Alta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Books, 2007.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LAUDON, K. C. Sistemas de informação: com internet. 4. ed. [S.l.]: Rio de Janeiro, 1999.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MACDONALD, M. O Livro de VB.NET: O essencial de .NET para desenvolvedores VB. 1. ed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[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S.l.]: Rio de Janeiro: Editora Ciência Moderna, 2002.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MANFREDI, P. Elementos Estruturais para o Projeto de Aplicações Multicamadas (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Blocks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 1. ed. [S.l.]: Microsoft Corp., 2003.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A ferramenta profissional de design da WEB. 2008. Disponível em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&lt;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http://www.microsoft.com/brasil/msdn/expression/products/Overview.aspx?key=web#pagetop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&gt;.Acesso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em: 25/05/2008.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O que é o SQL Server 2005? 2008. Disponível em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&lt;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www.microsoft.com/brasil/servidores/sql/2005/prodinfo/overview/what-is-sqlserver.mspx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&gt;. Acesso em: 10/05/2008.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SQL Server. 2008. Disponível em: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&lt;http://www.microsoft.com/brasil/msdn/sql/default.mspx&gt;. Acesso em: 10/05/2008.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Visão Geral do ASP .NET. 2008. Disponível em: &lt;http://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msdn.microsoft.com/ptbr/library/4w3ex9c2.aspx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&gt;. Acesso em: 15/05/2008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23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Conlusão : Referências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Visão geral do Visual Studio 2008. 2008. Disponível em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:&lt;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http://msdn.microsoft.com/pt-br/vstudio/products/bb931331.aspx&gt;. Acesso em: 20/05/2008.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Visual Studio. 2008. Disponível em: &lt;http://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msdn.microsoft.com/ptbr/library/52f3sw5c.aspx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&gt;. Acesso em: 18/05/2008.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PRESSMAN, R. S. Engenharia de software. 6. ed. [S.l.]: São Paulo: McGraw-Hill Brasil, 2006.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SYSTEM, S. Enterprise Architect. 2008. Disponível em: &lt;http://www.sparxsystems.com.au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/&gt;. Acesso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em: 15/05/2008.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UTFPR. UTEX. 2008. Disponível em: &lt;http://inf.cp.utfpr.edu.br/tex/&gt;. Acesso em: 10/05/2008.</a:t>
            </a:r>
          </a:p>
          <a:p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W3C. Cascading Style Sheets. 2008. Disponível em: &lt;http://www.w3.org/Style/CSS/&gt;. 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Acesso em</a:t>
            </a: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18/04/2008.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24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Introdução :  Apresentação</a:t>
            </a:r>
            <a:endParaRPr lang="pt-BR" sz="1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SGTCC – Sistema Gerenciador de Trabalho de Conclusão de Curso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Coordenador /Administrador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Universidade Tecnológica Federal do Paraná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Campus Cornélio Procópio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3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Introdução :  Objetivos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Ferramenta de auxílio academico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Coordenador / Administrador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Aluno / Professor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4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Introdução :  Objetivos Específicos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Gerenciamento do Aluno.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Gerenciamento do Professor.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5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Introdução :  Justificativa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Melhorar o controle dos alunos e trabalhos matriculados.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Ajudar na integração e comunicação dos envolvidos na matéria.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6</a:t>
            </a:fld>
            <a:endParaRPr lang="pt-BR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400" y="1714500"/>
            <a:ext cx="73152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00"/>
                </a:solidFill>
                <a:latin typeface="Arial"/>
              </a:rPr>
              <a:t>Revisão Bibliográfica</a:t>
            </a:r>
            <a:endParaRPr lang="pt-BR" sz="4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4400" y="4251959"/>
            <a:ext cx="73152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 smtClean="0">
                <a:solidFill>
                  <a:srgbClr val="A9A9A9"/>
                </a:solidFill>
                <a:latin typeface="Arial"/>
              </a:rPr>
              <a:t>The slides after this divider will be grouped into a section and given the label you type above.  Feel free to move this slide to any position in the deck.</a:t>
            </a:r>
            <a:endParaRPr lang="pt-BR" sz="2000">
              <a:solidFill>
                <a:srgbClr val="A9A9A9"/>
              </a:solidFill>
              <a:latin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DFE-A15A-4771-8A61-379140C556C2}" type="datetime1">
              <a:rPr lang="pt-BR" smtClean="0"/>
              <a:pPr/>
              <a:t>25/11/2008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612B-F19E-46CF-B182-C76EDBFF3AB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Revisão Bibliográfica : Tecnologias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.NET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 .NET 3.5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Visual Studio 2008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SQL Server 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2005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Application Blocks</a:t>
            </a: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Expression Web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Enterprise Architect</a:t>
            </a: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Adobe Fireworks</a:t>
            </a:r>
          </a:p>
          <a:p>
            <a:pPr>
              <a:buBlip>
                <a:blip r:embed="rId2"/>
              </a:buBlip>
            </a:pP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8</a:t>
            </a:fld>
            <a:endParaRPr lang="pt-BR" sz="1500" dirty="0">
              <a:solidFill>
                <a:schemeClr val="bg1"/>
              </a:solidFill>
            </a:endParaRPr>
          </a:p>
        </p:txBody>
      </p:sp>
      <p:pic>
        <p:nvPicPr>
          <p:cNvPr id="12" name="Picture 11" descr="nov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2292961"/>
            <a:ext cx="2286016" cy="564535"/>
          </a:xfrm>
          <a:prstGeom prst="rect">
            <a:avLst/>
          </a:prstGeom>
        </p:spPr>
      </p:pic>
      <p:pic>
        <p:nvPicPr>
          <p:cNvPr id="13" name="Picture 12" descr="vs08_h_rgb_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3316167"/>
            <a:ext cx="3143272" cy="398585"/>
          </a:xfrm>
          <a:prstGeom prst="rect">
            <a:avLst/>
          </a:prstGeom>
        </p:spPr>
      </p:pic>
      <p:pic>
        <p:nvPicPr>
          <p:cNvPr id="14" name="Picture 13" descr="Enterprise Architect-logo-vsma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454" y="5072074"/>
            <a:ext cx="1830599" cy="500066"/>
          </a:xfrm>
          <a:prstGeom prst="rect">
            <a:avLst/>
          </a:prstGeom>
        </p:spPr>
      </p:pic>
      <p:pic>
        <p:nvPicPr>
          <p:cNvPr id="15" name="Picture 14" descr="Microsoft_SQL_Server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60" y="4026222"/>
            <a:ext cx="2714644" cy="76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5" y="1785926"/>
            <a:ext cx="8929750" cy="3214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8638" y="1428736"/>
            <a:ext cx="4043362" cy="285752"/>
          </a:xfrm>
        </p:spPr>
        <p:txBody>
          <a:bodyPr/>
          <a:lstStyle/>
          <a:p>
            <a:pPr algn="l"/>
            <a:r>
              <a:rPr lang="pt-BR" sz="1600" b="1" dirty="0" smtClean="0"/>
              <a:t>: Revisão Bibliográfica : Metodologias</a:t>
            </a:r>
            <a:endParaRPr lang="pt-BR" sz="1600" b="1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429156"/>
          </a:xfrm>
        </p:spPr>
        <p:txBody>
          <a:bodyPr/>
          <a:lstStyle/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Unified Modeling Language (UML)</a:t>
            </a:r>
          </a:p>
          <a:p>
            <a:pPr>
              <a:buBlip>
                <a:blip r:embed="rId2"/>
              </a:buBlip>
            </a:pPr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Processo de Desenvolvimento 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Software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easYProcess</a:t>
            </a:r>
            <a:endParaRPr lang="pt-BR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  <a:noFill/>
          <a:ln>
            <a:noFill/>
          </a:ln>
        </p:spPr>
        <p:txBody>
          <a:bodyPr/>
          <a:lstStyle/>
          <a:p>
            <a:fld id="{F3D31E04-1CC2-4502-836F-755F603C31E3}" type="datetime1">
              <a:rPr lang="pt-BR" sz="1500" smtClean="0">
                <a:solidFill>
                  <a:schemeClr val="bg1"/>
                </a:solidFill>
              </a:rPr>
              <a:pPr/>
              <a:t>25/11/2008</a:t>
            </a:fld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  <a:ln>
            <a:noFill/>
          </a:ln>
        </p:spPr>
        <p:txBody>
          <a:bodyPr/>
          <a:lstStyle/>
          <a:p>
            <a:fld id="{5405612B-F19E-46CF-B182-C76EDBFF3AB3}" type="slidenum">
              <a:rPr lang="pt-BR" sz="1500" smtClean="0">
                <a:solidFill>
                  <a:schemeClr val="bg1"/>
                </a:solidFill>
              </a:rPr>
              <a:pPr/>
              <a:t>9</a:t>
            </a:fld>
            <a:endParaRPr lang="pt-BR" sz="1500" dirty="0">
              <a:solidFill>
                <a:schemeClr val="bg1"/>
              </a:solidFill>
            </a:endParaRPr>
          </a:p>
        </p:txBody>
      </p:sp>
      <p:pic>
        <p:nvPicPr>
          <p:cNvPr id="12" name="Picture 11" descr="UML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4214818"/>
            <a:ext cx="1857388" cy="1320387"/>
          </a:xfrm>
          <a:prstGeom prst="rect">
            <a:avLst/>
          </a:prstGeom>
        </p:spPr>
      </p:pic>
      <p:pic>
        <p:nvPicPr>
          <p:cNvPr id="9" name="Picture 8" descr="easYProc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4786322"/>
            <a:ext cx="3143272" cy="299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6&lt;/SectionTemplate&gt;&#10;      &lt;SectionTemplateColor&gt;&#10;        &lt;A&gt;255&lt;/A&gt;&#10;        &lt;R&gt;198&lt;/R&gt;&#10;        &lt;G&gt;200&lt;/G&gt;&#10;        &lt;B&gt;202&lt;/B&gt;&#10;        &lt;ScA&gt;1&lt;/ScA&gt;&#10;        &lt;ScR&gt;0.5647115&lt;/ScR&gt;&#10;        &lt;ScG&gt;0.577580452&lt;/ScG&gt;&#10;        &lt;ScB&gt;0.590618849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5&lt;/GalleryItemID&gt;&#10;&lt;/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6&lt;/SectionTemplate&gt;&#10;  &lt;SectionTemplateColor&gt;&#10;    &lt;A&gt;255&lt;/A&gt;&#10;    &lt;R&gt;198&lt;/R&gt;&#10;    &lt;G&gt;200&lt;/G&gt;&#10;    &lt;B&gt;202&lt;/B&gt;&#10;    &lt;ScA&gt;1&lt;/ScA&gt;&#10;    &lt;ScR&gt;0.5647115&lt;/ScR&gt;&#10;    &lt;ScG&gt;0.577580452&lt;/ScG&gt;&#10;    &lt;ScB&gt;0.590618849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6&lt;/SectionTemplate&gt;&#10;  &lt;SectionTemplateColor&gt;&#10;    &lt;A&gt;255&lt;/A&gt;&#10;    &lt;R&gt;198&lt;/R&gt;&#10;    &lt;G&gt;200&lt;/G&gt;&#10;    &lt;B&gt;202&lt;/B&gt;&#10;    &lt;ScA&gt;1&lt;/ScA&gt;&#10;    &lt;ScR&gt;0.5647115&lt;/ScR&gt;&#10;    &lt;ScG&gt;0.577580452&lt;/ScG&gt;&#10;    &lt;ScB&gt;0.590618849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6&lt;/SectionTemplate&gt;&#10;  &lt;SectionTemplateColor&gt;&#10;    &lt;A&gt;255&lt;/A&gt;&#10;    &lt;R&gt;198&lt;/R&gt;&#10;    &lt;G&gt;200&lt;/G&gt;&#10;    &lt;B&gt;202&lt;/B&gt;&#10;    &lt;ScA&gt;1&lt;/ScA&gt;&#10;    &lt;ScR&gt;0.5647115&lt;/ScR&gt;&#10;    &lt;ScG&gt;0.577580452&lt;/ScG&gt;&#10;    &lt;ScB&gt;0.590618849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SectionStartMetadata&quot;&gt;&#10;  &lt;SectionTemplate&gt;Template6&lt;/SectionTemplate&gt;&#10;  &lt;SectionTemplateColor&gt;&#10;    &lt;A&gt;255&lt;/A&gt;&#10;    &lt;R&gt;198&lt;/R&gt;&#10;    &lt;G&gt;200&lt;/G&gt;&#10;    &lt;B&gt;202&lt;/B&gt;&#10;    &lt;ScA&gt;1&lt;/ScA&gt;&#10;    &lt;ScR&gt;0.5647115&lt;/ScR&gt;&#10;    &lt;ScG&gt;0.577580452&lt;/ScG&gt;&#10;    &lt;ScB&gt;0.590618849&lt;/ScB&gt;&#10;  &lt;/SectionTemplateColor&gt;&#10;  &lt;ShowPreviews&gt;true&lt;/ShowPreviews&gt;&#10;  &lt;ShowReviews&gt;true&lt;/ShowReviews&gt;&#10;  &lt;ShowHeaderTitle&gt;true&lt;/ShowHeaderTitle&gt;&#10;  &lt;ShowHeaderNumber&gt;true&lt;/ShowHeaderNumber&gt;&#10;  &lt;SectionArrangement&gt;Simple&lt;/SectionArrangement&gt;&#10;&lt;/Metadata&gt;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950</Words>
  <Application>Microsoft Office PowerPoint</Application>
  <PresentationFormat>On-screen Show (4:3)</PresentationFormat>
  <Paragraphs>197</Paragraphs>
  <Slides>24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4_Office Theme</vt:lpstr>
      <vt:lpstr>Slide 1</vt:lpstr>
      <vt:lpstr>Slide 2</vt:lpstr>
      <vt:lpstr>: Introdução :  Apresentação</vt:lpstr>
      <vt:lpstr>: Introdução :  Objetivos</vt:lpstr>
      <vt:lpstr>: Introdução :  Objetivos Específicos</vt:lpstr>
      <vt:lpstr>: Introdução :  Justificativa</vt:lpstr>
      <vt:lpstr>Slide 7</vt:lpstr>
      <vt:lpstr>: Revisão Bibliográfica : Tecnologias</vt:lpstr>
      <vt:lpstr>: Revisão Bibliográfica : Metodologias</vt:lpstr>
      <vt:lpstr>: Revisão Bibliográfica : easYProcess</vt:lpstr>
      <vt:lpstr>: Revisão Bibliográfica : easYProcess</vt:lpstr>
      <vt:lpstr>Slide 12</vt:lpstr>
      <vt:lpstr>: Aplicação : Definição dos papéis</vt:lpstr>
      <vt:lpstr>: Aplicação : Conversa com o Cliente</vt:lpstr>
      <vt:lpstr>: Aplicação : Inicialização</vt:lpstr>
      <vt:lpstr>: Aplicação : Inicialização</vt:lpstr>
      <vt:lpstr>: Aplicação : Inicialização</vt:lpstr>
      <vt:lpstr>: Aplicação : Planejamento</vt:lpstr>
      <vt:lpstr>: Aplicação : Implementação</vt:lpstr>
      <vt:lpstr>Slide 20</vt:lpstr>
      <vt:lpstr>: Conlusão : Considerações Finais</vt:lpstr>
      <vt:lpstr>: Conlusão : Trabalhos Futuros</vt:lpstr>
      <vt:lpstr>: Conlusão : Referências</vt:lpstr>
      <vt:lpstr>: Conlusão : Referências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Mbanagouro</dc:creator>
  <cp:lastModifiedBy>João Piotto</cp:lastModifiedBy>
  <cp:revision>44</cp:revision>
  <dcterms:created xsi:type="dcterms:W3CDTF">2008-11-24T14:07:39Z</dcterms:created>
  <dcterms:modified xsi:type="dcterms:W3CDTF">2008-11-25T17:03:12Z</dcterms:modified>
</cp:coreProperties>
</file>