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0"/>
  </p:notesMasterIdLst>
  <p:sldIdLst>
    <p:sldId id="256" r:id="rId2"/>
    <p:sldId id="257" r:id="rId3"/>
    <p:sldId id="258" r:id="rId4"/>
    <p:sldId id="259" r:id="rId5"/>
    <p:sldId id="260" r:id="rId6"/>
    <p:sldId id="265"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281" autoAdjust="0"/>
  </p:normalViewPr>
  <p:slideViewPr>
    <p:cSldViewPr snapToGrid="0">
      <p:cViewPr varScale="1">
        <p:scale>
          <a:sx n="74" d="100"/>
          <a:sy n="74" d="100"/>
        </p:scale>
        <p:origin x="18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7D9C-CCE6-4A6C-B03A-3849677EC17F}" type="datetimeFigureOut">
              <a:rPr lang="en-GB" smtClean="0"/>
              <a:t>11/06/2020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590B7-690C-49E9-834A-BA86FB69CDE6}" type="slidenum">
              <a:rPr lang="en-GB" smtClean="0"/>
              <a:t>‹#›</a:t>
            </a:fld>
            <a:endParaRPr lang="en-GB"/>
          </a:p>
        </p:txBody>
      </p:sp>
    </p:spTree>
    <p:extLst>
      <p:ext uri="{BB962C8B-B14F-4D97-AF65-F5344CB8AC3E}">
        <p14:creationId xmlns:p14="http://schemas.microsoft.com/office/powerpoint/2010/main" val="42668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9590B7-690C-49E9-834A-BA86FB69CDE6}" type="slidenum">
              <a:rPr lang="en-GB" smtClean="0"/>
              <a:t>2</a:t>
            </a:fld>
            <a:endParaRPr lang="en-GB"/>
          </a:p>
        </p:txBody>
      </p:sp>
    </p:spTree>
    <p:extLst>
      <p:ext uri="{BB962C8B-B14F-4D97-AF65-F5344CB8AC3E}">
        <p14:creationId xmlns:p14="http://schemas.microsoft.com/office/powerpoint/2010/main" val="429205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GB" dirty="0"/>
              <a:t>Rich text notes - </a:t>
            </a:r>
          </a:p>
          <a:p>
            <a:pPr marL="0" indent="0">
              <a:buFont typeface="Wingdings" panose="05000000000000000000" pitchFamily="2" charset="2"/>
              <a:buNone/>
            </a:pPr>
            <a:r>
              <a:rPr lang="en-GB" dirty="0"/>
              <a:t>Media attachments - images or camera photos, videos - </a:t>
            </a:r>
          </a:p>
          <a:p>
            <a:pPr marL="0" indent="0">
              <a:buFont typeface="Wingdings" panose="05000000000000000000" pitchFamily="2" charset="2"/>
              <a:buNone/>
            </a:pPr>
            <a:r>
              <a:rPr lang="en-GB" dirty="0"/>
              <a:t>Links - </a:t>
            </a:r>
          </a:p>
          <a:p>
            <a:pPr marL="0" indent="0">
              <a:buFont typeface="Wingdings" panose="05000000000000000000" pitchFamily="2" charset="2"/>
              <a:buNone/>
            </a:pPr>
            <a:r>
              <a:rPr lang="en-GB" dirty="0"/>
              <a:t>Upload files - Documents/research papers - </a:t>
            </a:r>
          </a:p>
          <a:p>
            <a:pPr marL="0" indent="0">
              <a:buFont typeface="Wingdings" panose="05000000000000000000" pitchFamily="2" charset="2"/>
              <a:buNone/>
            </a:pPr>
            <a:r>
              <a:rPr lang="en-GB" dirty="0"/>
              <a:t>Audio recording - </a:t>
            </a:r>
          </a:p>
        </p:txBody>
      </p:sp>
      <p:sp>
        <p:nvSpPr>
          <p:cNvPr id="4" name="Slide Number Placeholder 3"/>
          <p:cNvSpPr>
            <a:spLocks noGrp="1"/>
          </p:cNvSpPr>
          <p:nvPr>
            <p:ph type="sldNum" sz="quarter" idx="5"/>
          </p:nvPr>
        </p:nvSpPr>
        <p:spPr/>
        <p:txBody>
          <a:bodyPr/>
          <a:lstStyle/>
          <a:p>
            <a:fld id="{4C9590B7-690C-49E9-834A-BA86FB69CDE6}" type="slidenum">
              <a:rPr lang="en-GB" smtClean="0"/>
              <a:t>5</a:t>
            </a:fld>
            <a:endParaRPr lang="en-GB"/>
          </a:p>
        </p:txBody>
      </p:sp>
    </p:spTree>
    <p:extLst>
      <p:ext uri="{BB962C8B-B14F-4D97-AF65-F5344CB8AC3E}">
        <p14:creationId xmlns:p14="http://schemas.microsoft.com/office/powerpoint/2010/main" val="1117685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9590B7-690C-49E9-834A-BA86FB69CDE6}" type="slidenum">
              <a:rPr lang="en-GB" smtClean="0"/>
              <a:t>6</a:t>
            </a:fld>
            <a:endParaRPr lang="en-GB"/>
          </a:p>
        </p:txBody>
      </p:sp>
    </p:spTree>
    <p:extLst>
      <p:ext uri="{BB962C8B-B14F-4D97-AF65-F5344CB8AC3E}">
        <p14:creationId xmlns:p14="http://schemas.microsoft.com/office/powerpoint/2010/main" val="313357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 Settings: The user settings may contain the option for the user to enter a custom path to save the audio files locally, or not to store these locally at all. They may also include the registration and login at a later stage to control user permissions for use of the app at a later stage.</a:t>
            </a:r>
          </a:p>
          <a:p>
            <a:r>
              <a:rPr lang="en-GB" dirty="0"/>
              <a:t>Add Attachments: This was a feature which was conceived during the ideation of the application but was not a feature which is imperative to the application working and is likely to be a useful addition as users will have the ability to link or upload relevant files or media to the note which when it comes to review the note for revision purposes provides a more detailed and useful solution.</a:t>
            </a:r>
          </a:p>
          <a:p>
            <a:r>
              <a:rPr lang="en-GB" dirty="0"/>
              <a:t>Audio Waveform: The audio waveform is more of an aesthetic feature to look more appealing to users as they are able to see the waveform as the recording is going on. The waveform would be a precursor to other potential features.</a:t>
            </a:r>
          </a:p>
          <a:p>
            <a:r>
              <a:rPr lang="en-GB" dirty="0"/>
              <a:t>Highlight Bookmarks: The application when the recording is being executed has the option of bookmark which should create a list of all the important sections in the recording for review purposes so when seeking.</a:t>
            </a:r>
          </a:p>
          <a:p>
            <a:r>
              <a:rPr lang="en-GB" dirty="0"/>
              <a:t>Highlight Waveform Overlay: The overlay would use the bookmark points of the audio recording and have a visual feature which would show the user the most important sections of the audio which can be listened back to.</a:t>
            </a:r>
          </a:p>
          <a:p>
            <a:r>
              <a:rPr lang="en-GB" dirty="0"/>
              <a:t>Background Playback: This feature would allow the audio to be played in the background and perhaps when the device is locked. This feature would allow the user to make notes simultaneously to when notes are being made which is more useful than making notes after the recording is complete.</a:t>
            </a:r>
          </a:p>
          <a:p>
            <a:r>
              <a:rPr lang="en-GB" dirty="0"/>
              <a:t>Playback Control from Notification Bar/Lock Screen: Playback control from the notification bar or lock screen simply allows for more convenience for the user to control the audio when listening back.</a:t>
            </a:r>
          </a:p>
          <a:p>
            <a:r>
              <a:rPr lang="en-GB" dirty="0"/>
              <a:t>Playback Seeking: Playback seeking will allow the user to seek through the audio using the position in the recording and this will be useful with the highlights as you can seek to these important sections.</a:t>
            </a:r>
          </a:p>
          <a:p>
            <a:r>
              <a:rPr lang="en-GB" dirty="0"/>
              <a:t>Search Tool: A search tool will allow users to search for a note using a specific keyword which will display relevant results in the list page.</a:t>
            </a:r>
          </a:p>
          <a:p>
            <a:r>
              <a:rPr lang="en-GB" dirty="0"/>
              <a:t>Sort Tool: The sort tool allows the user to sort based on certain criteria, these might be based on alphabetical order or by date which the user might find useful.</a:t>
            </a:r>
          </a:p>
        </p:txBody>
      </p:sp>
      <p:sp>
        <p:nvSpPr>
          <p:cNvPr id="4" name="Slide Number Placeholder 3"/>
          <p:cNvSpPr>
            <a:spLocks noGrp="1"/>
          </p:cNvSpPr>
          <p:nvPr>
            <p:ph type="sldNum" sz="quarter" idx="5"/>
          </p:nvPr>
        </p:nvSpPr>
        <p:spPr/>
        <p:txBody>
          <a:bodyPr/>
          <a:lstStyle/>
          <a:p>
            <a:fld id="{4C9590B7-690C-49E9-834A-BA86FB69CDE6}" type="slidenum">
              <a:rPr lang="en-GB" smtClean="0"/>
              <a:t>7</a:t>
            </a:fld>
            <a:endParaRPr lang="en-GB"/>
          </a:p>
        </p:txBody>
      </p:sp>
    </p:spTree>
    <p:extLst>
      <p:ext uri="{BB962C8B-B14F-4D97-AF65-F5344CB8AC3E}">
        <p14:creationId xmlns:p14="http://schemas.microsoft.com/office/powerpoint/2010/main" val="365450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A92EDE-616F-4D3D-B612-598BCEB5DAD6}"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A5389-2C30-4BA4-B7E4-89FFA3D4D4D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25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92EDE-616F-4D3D-B612-598BCEB5DAD6}"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A5389-2C30-4BA4-B7E4-89FFA3D4D4D0}" type="slidenum">
              <a:rPr lang="en-GB" smtClean="0"/>
              <a:t>‹#›</a:t>
            </a:fld>
            <a:endParaRPr lang="en-GB"/>
          </a:p>
        </p:txBody>
      </p:sp>
    </p:spTree>
    <p:extLst>
      <p:ext uri="{BB962C8B-B14F-4D97-AF65-F5344CB8AC3E}">
        <p14:creationId xmlns:p14="http://schemas.microsoft.com/office/powerpoint/2010/main" val="220730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92EDE-616F-4D3D-B612-598BCEB5DAD6}"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A5389-2C30-4BA4-B7E4-89FFA3D4D4D0}" type="slidenum">
              <a:rPr lang="en-GB" smtClean="0"/>
              <a:t>‹#›</a:t>
            </a:fld>
            <a:endParaRPr lang="en-GB"/>
          </a:p>
        </p:txBody>
      </p:sp>
    </p:spTree>
    <p:extLst>
      <p:ext uri="{BB962C8B-B14F-4D97-AF65-F5344CB8AC3E}">
        <p14:creationId xmlns:p14="http://schemas.microsoft.com/office/powerpoint/2010/main" val="34505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92EDE-616F-4D3D-B612-598BCEB5DAD6}"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A5389-2C30-4BA4-B7E4-89FFA3D4D4D0}" type="slidenum">
              <a:rPr lang="en-GB" smtClean="0"/>
              <a:t>‹#›</a:t>
            </a:fld>
            <a:endParaRPr lang="en-GB"/>
          </a:p>
        </p:txBody>
      </p:sp>
    </p:spTree>
    <p:extLst>
      <p:ext uri="{BB962C8B-B14F-4D97-AF65-F5344CB8AC3E}">
        <p14:creationId xmlns:p14="http://schemas.microsoft.com/office/powerpoint/2010/main" val="183742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92EDE-616F-4D3D-B612-598BCEB5DAD6}"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A5389-2C30-4BA4-B7E4-89FFA3D4D4D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19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A92EDE-616F-4D3D-B612-598BCEB5DAD6}"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3A5389-2C30-4BA4-B7E4-89FFA3D4D4D0}" type="slidenum">
              <a:rPr lang="en-GB" smtClean="0"/>
              <a:t>‹#›</a:t>
            </a:fld>
            <a:endParaRPr lang="en-GB"/>
          </a:p>
        </p:txBody>
      </p:sp>
    </p:spTree>
    <p:extLst>
      <p:ext uri="{BB962C8B-B14F-4D97-AF65-F5344CB8AC3E}">
        <p14:creationId xmlns:p14="http://schemas.microsoft.com/office/powerpoint/2010/main" val="213207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A92EDE-616F-4D3D-B612-598BCEB5DAD6}" type="datetimeFigureOut">
              <a:rPr lang="en-GB" smtClean="0"/>
              <a:t>11/06/2020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3A5389-2C30-4BA4-B7E4-89FFA3D4D4D0}" type="slidenum">
              <a:rPr lang="en-GB" smtClean="0"/>
              <a:t>‹#›</a:t>
            </a:fld>
            <a:endParaRPr lang="en-GB"/>
          </a:p>
        </p:txBody>
      </p:sp>
    </p:spTree>
    <p:extLst>
      <p:ext uri="{BB962C8B-B14F-4D97-AF65-F5344CB8AC3E}">
        <p14:creationId xmlns:p14="http://schemas.microsoft.com/office/powerpoint/2010/main" val="3397981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A92EDE-616F-4D3D-B612-598BCEB5DAD6}" type="datetimeFigureOut">
              <a:rPr lang="en-GB" smtClean="0"/>
              <a:t>11/06/2020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3A5389-2C30-4BA4-B7E4-89FFA3D4D4D0}" type="slidenum">
              <a:rPr lang="en-GB" smtClean="0"/>
              <a:t>‹#›</a:t>
            </a:fld>
            <a:endParaRPr lang="en-GB"/>
          </a:p>
        </p:txBody>
      </p:sp>
    </p:spTree>
    <p:extLst>
      <p:ext uri="{BB962C8B-B14F-4D97-AF65-F5344CB8AC3E}">
        <p14:creationId xmlns:p14="http://schemas.microsoft.com/office/powerpoint/2010/main" val="67266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A92EDE-616F-4D3D-B612-598BCEB5DAD6}" type="datetimeFigureOut">
              <a:rPr lang="en-GB" smtClean="0"/>
              <a:t>11/06/2020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EE3A5389-2C30-4BA4-B7E4-89FFA3D4D4D0}" type="slidenum">
              <a:rPr lang="en-GB" smtClean="0"/>
              <a:t>‹#›</a:t>
            </a:fld>
            <a:endParaRPr lang="en-GB"/>
          </a:p>
        </p:txBody>
      </p:sp>
    </p:spTree>
    <p:extLst>
      <p:ext uri="{BB962C8B-B14F-4D97-AF65-F5344CB8AC3E}">
        <p14:creationId xmlns:p14="http://schemas.microsoft.com/office/powerpoint/2010/main" val="270621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A92EDE-616F-4D3D-B612-598BCEB5DAD6}" type="datetimeFigureOut">
              <a:rPr lang="en-GB" smtClean="0"/>
              <a:t>11/06/2020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3A5389-2C30-4BA4-B7E4-89FFA3D4D4D0}" type="slidenum">
              <a:rPr lang="en-GB" smtClean="0"/>
              <a:t>‹#›</a:t>
            </a:fld>
            <a:endParaRPr lang="en-GB"/>
          </a:p>
        </p:txBody>
      </p:sp>
    </p:spTree>
    <p:extLst>
      <p:ext uri="{BB962C8B-B14F-4D97-AF65-F5344CB8AC3E}">
        <p14:creationId xmlns:p14="http://schemas.microsoft.com/office/powerpoint/2010/main" val="237748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A92EDE-616F-4D3D-B612-598BCEB5DAD6}"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3A5389-2C30-4BA4-B7E4-89FFA3D4D4D0}" type="slidenum">
              <a:rPr lang="en-GB" smtClean="0"/>
              <a:t>‹#›</a:t>
            </a:fld>
            <a:endParaRPr lang="en-GB"/>
          </a:p>
        </p:txBody>
      </p:sp>
    </p:spTree>
    <p:extLst>
      <p:ext uri="{BB962C8B-B14F-4D97-AF65-F5344CB8AC3E}">
        <p14:creationId xmlns:p14="http://schemas.microsoft.com/office/powerpoint/2010/main" val="308971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A92EDE-616F-4D3D-B612-598BCEB5DAD6}" type="datetimeFigureOut">
              <a:rPr lang="en-GB" smtClean="0"/>
              <a:t>11/06/2020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3A5389-2C30-4BA4-B7E4-89FFA3D4D4D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3730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F96A8B-E86D-4F3A-AA75-7B1E08916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BCAF6-8378-423B-8E17-8CE78B2B4D0F}"/>
              </a:ext>
            </a:extLst>
          </p:cNvPr>
          <p:cNvSpPr>
            <a:spLocks noGrp="1"/>
          </p:cNvSpPr>
          <p:nvPr>
            <p:ph type="ctrTitle"/>
          </p:nvPr>
        </p:nvSpPr>
        <p:spPr>
          <a:xfrm>
            <a:off x="5289754" y="639097"/>
            <a:ext cx="6253317" cy="3686015"/>
          </a:xfrm>
        </p:spPr>
        <p:txBody>
          <a:bodyPr>
            <a:normAutofit/>
          </a:bodyPr>
          <a:lstStyle/>
          <a:p>
            <a:r>
              <a:rPr lang="en-GB" dirty="0">
                <a:solidFill>
                  <a:srgbClr val="9B2D1F"/>
                </a:solidFill>
                <a:latin typeface="Arial" panose="020B0604020202020204" pitchFamily="34" charset="0"/>
                <a:cs typeface="Arial" panose="020B0604020202020204" pitchFamily="34" charset="0"/>
              </a:rPr>
              <a:t>LectureMate</a:t>
            </a:r>
          </a:p>
        </p:txBody>
      </p:sp>
      <p:sp>
        <p:nvSpPr>
          <p:cNvPr id="3" name="Subtitle 2">
            <a:extLst>
              <a:ext uri="{FF2B5EF4-FFF2-40B4-BE49-F238E27FC236}">
                <a16:creationId xmlns:a16="http://schemas.microsoft.com/office/drawing/2014/main" id="{E2B2B370-882C-451F-AA43-F8E0996BC0D5}"/>
              </a:ext>
            </a:extLst>
          </p:cNvPr>
          <p:cNvSpPr>
            <a:spLocks noGrp="1"/>
          </p:cNvSpPr>
          <p:nvPr>
            <p:ph type="subTitle" idx="1"/>
          </p:nvPr>
        </p:nvSpPr>
        <p:spPr>
          <a:xfrm>
            <a:off x="5300554" y="4479684"/>
            <a:ext cx="6269347" cy="1238616"/>
          </a:xfrm>
        </p:spPr>
        <p:txBody>
          <a:bodyPr>
            <a:normAutofit/>
          </a:bodyPr>
          <a:lstStyle/>
          <a:p>
            <a:r>
              <a:rPr lang="en-GB" sz="1700" dirty="0">
                <a:solidFill>
                  <a:schemeClr val="tx1">
                    <a:lumMod val="85000"/>
                    <a:lumOff val="15000"/>
                  </a:schemeClr>
                </a:solidFill>
                <a:latin typeface="Arial" panose="020B0604020202020204" pitchFamily="34" charset="0"/>
                <a:cs typeface="Arial" panose="020B0604020202020204" pitchFamily="34" charset="0"/>
              </a:rPr>
              <a:t>Dynamic note taking mobile application</a:t>
            </a:r>
          </a:p>
          <a:p>
            <a:endParaRPr lang="en-GB" sz="1700" dirty="0">
              <a:solidFill>
                <a:schemeClr val="tx1">
                  <a:lumMod val="85000"/>
                  <a:lumOff val="15000"/>
                </a:schemeClr>
              </a:solidFill>
              <a:latin typeface="Arial" panose="020B0604020202020204" pitchFamily="34" charset="0"/>
              <a:cs typeface="Arial" panose="020B0604020202020204" pitchFamily="34" charset="0"/>
            </a:endParaRPr>
          </a:p>
          <a:p>
            <a:pPr algn="r"/>
            <a:r>
              <a:rPr lang="en-GB" sz="1200" dirty="0">
                <a:solidFill>
                  <a:schemeClr val="tx1">
                    <a:lumMod val="85000"/>
                    <a:lumOff val="15000"/>
                  </a:schemeClr>
                </a:solidFill>
                <a:latin typeface="Arial" panose="020B0604020202020204" pitchFamily="34" charset="0"/>
                <a:cs typeface="Arial" panose="020B0604020202020204" pitchFamily="34" charset="0"/>
              </a:rPr>
              <a:t>Supervisor: Golnaz </a:t>
            </a:r>
            <a:r>
              <a:rPr lang="en-GB" sz="1200" dirty="0" err="1">
                <a:solidFill>
                  <a:schemeClr val="tx1">
                    <a:lumMod val="85000"/>
                    <a:lumOff val="15000"/>
                  </a:schemeClr>
                </a:solidFill>
                <a:latin typeface="Arial" panose="020B0604020202020204" pitchFamily="34" charset="0"/>
                <a:cs typeface="Arial" panose="020B0604020202020204" pitchFamily="34" charset="0"/>
              </a:rPr>
              <a:t>badkobeh</a:t>
            </a:r>
            <a:endParaRPr lang="en-GB"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6" name="Graphic 5" descr="Postit Notes">
            <a:extLst>
              <a:ext uri="{FF2B5EF4-FFF2-40B4-BE49-F238E27FC236}">
                <a16:creationId xmlns:a16="http://schemas.microsoft.com/office/drawing/2014/main" id="{4409C9E3-851B-4CF8-97BD-543AD5B49C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3" name="Straight Connector 12">
            <a:extLst>
              <a:ext uri="{FF2B5EF4-FFF2-40B4-BE49-F238E27FC236}">
                <a16:creationId xmlns:a16="http://schemas.microsoft.com/office/drawing/2014/main" id="{D5F5B333-A567-4994-B69F-B3D6FFA109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78922C-0FA6-4876-B387-09E6D18A9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6E822080-05A0-4490-8404-A5C900C2C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31A3A31C-74E6-4E19-AD8C-C4E0571D0BAF}"/>
              </a:ext>
            </a:extLst>
          </p:cNvPr>
          <p:cNvSpPr/>
          <p:nvPr/>
        </p:nvSpPr>
        <p:spPr>
          <a:xfrm>
            <a:off x="9511369" y="6484839"/>
            <a:ext cx="2550698" cy="276999"/>
          </a:xfrm>
          <a:prstGeom prst="rect">
            <a:avLst/>
          </a:prstGeom>
        </p:spPr>
        <p:txBody>
          <a:bodyPr wrap="none">
            <a:spAutoFit/>
          </a:bodyPr>
          <a:lstStyle/>
          <a:p>
            <a:pPr algn="r">
              <a:spcAft>
                <a:spcPts val="600"/>
              </a:spcAft>
            </a:pPr>
            <a:r>
              <a:rPr lang="en-GB" sz="1200" dirty="0">
                <a:latin typeface="Arial" panose="020B0604020202020204" pitchFamily="34" charset="0"/>
                <a:cs typeface="Arial" panose="020B0604020202020204" pitchFamily="34" charset="0"/>
              </a:rPr>
              <a:t>Manpreet Singh Bance | 33552762</a:t>
            </a:r>
          </a:p>
        </p:txBody>
      </p:sp>
    </p:spTree>
    <p:extLst>
      <p:ext uri="{BB962C8B-B14F-4D97-AF65-F5344CB8AC3E}">
        <p14:creationId xmlns:p14="http://schemas.microsoft.com/office/powerpoint/2010/main" val="305952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3E9E-F4F1-4931-9EC6-775743128069}"/>
              </a:ext>
            </a:extLst>
          </p:cNvPr>
          <p:cNvSpPr>
            <a:spLocks noGrp="1"/>
          </p:cNvSpPr>
          <p:nvPr>
            <p:ph type="title"/>
          </p:nvPr>
        </p:nvSpPr>
        <p:spPr/>
        <p:txBody>
          <a:bodyPr/>
          <a:lstStyle/>
          <a:p>
            <a:r>
              <a:rPr lang="en-GB" dirty="0">
                <a:solidFill>
                  <a:srgbClr val="9B2D1F"/>
                </a:solidFill>
              </a:rPr>
              <a:t>Introduction</a:t>
            </a:r>
          </a:p>
        </p:txBody>
      </p:sp>
      <p:sp>
        <p:nvSpPr>
          <p:cNvPr id="3" name="Content Placeholder 2">
            <a:extLst>
              <a:ext uri="{FF2B5EF4-FFF2-40B4-BE49-F238E27FC236}">
                <a16:creationId xmlns:a16="http://schemas.microsoft.com/office/drawing/2014/main" id="{E4586B2E-FBEC-4BF4-8275-A3AC980BAF53}"/>
              </a:ext>
            </a:extLst>
          </p:cNvPr>
          <p:cNvSpPr>
            <a:spLocks noGrp="1"/>
          </p:cNvSpPr>
          <p:nvPr>
            <p:ph idx="1"/>
          </p:nvPr>
        </p:nvSpPr>
        <p:spPr/>
        <p:txBody>
          <a:bodyPr/>
          <a:lstStyle/>
          <a:p>
            <a:r>
              <a:rPr lang="en-GB" dirty="0"/>
              <a:t>LectureMate is designed to be a cross-platform mobile application for use in an educational setting, namely, lectures</a:t>
            </a:r>
          </a:p>
          <a:p>
            <a:r>
              <a:rPr lang="en-GB" dirty="0"/>
              <a:t>students and other academics can use the application to make dynamic, powerful and relevant notes which are linked to a specific timestamp or set of timestamps. </a:t>
            </a:r>
          </a:p>
          <a:p>
            <a:r>
              <a:rPr lang="en-GB" dirty="0"/>
              <a:t>The type of notes which can be made are rich text, uploaded images or camera photos, links, documents/research papers - all of which would the user would deem to be relevant to the point of the audio recording which is being made. </a:t>
            </a:r>
          </a:p>
          <a:p>
            <a:r>
              <a:rPr lang="en-GB" dirty="0"/>
              <a:t>ability to highlight certain segments in the audio which they feel are important and they would benefit from later on when coming back to review these notes, for example, during revision.</a:t>
            </a:r>
          </a:p>
        </p:txBody>
      </p:sp>
    </p:spTree>
    <p:extLst>
      <p:ext uri="{BB962C8B-B14F-4D97-AF65-F5344CB8AC3E}">
        <p14:creationId xmlns:p14="http://schemas.microsoft.com/office/powerpoint/2010/main" val="228124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AC73-AD96-456B-87AA-DA5CE06DAA5D}"/>
              </a:ext>
            </a:extLst>
          </p:cNvPr>
          <p:cNvSpPr>
            <a:spLocks noGrp="1"/>
          </p:cNvSpPr>
          <p:nvPr>
            <p:ph type="title"/>
          </p:nvPr>
        </p:nvSpPr>
        <p:spPr/>
        <p:txBody>
          <a:bodyPr/>
          <a:lstStyle/>
          <a:p>
            <a:r>
              <a:rPr lang="en-GB" dirty="0">
                <a:solidFill>
                  <a:srgbClr val="9B2D1F"/>
                </a:solidFill>
              </a:rPr>
              <a:t>Aims and Objectives</a:t>
            </a:r>
          </a:p>
        </p:txBody>
      </p:sp>
      <p:sp>
        <p:nvSpPr>
          <p:cNvPr id="3" name="Content Placeholder 2">
            <a:extLst>
              <a:ext uri="{FF2B5EF4-FFF2-40B4-BE49-F238E27FC236}">
                <a16:creationId xmlns:a16="http://schemas.microsoft.com/office/drawing/2014/main" id="{A8511D94-4F72-4BD0-94C0-6B18FC143650}"/>
              </a:ext>
            </a:extLst>
          </p:cNvPr>
          <p:cNvSpPr>
            <a:spLocks noGrp="1"/>
          </p:cNvSpPr>
          <p:nvPr>
            <p:ph idx="1"/>
          </p:nvPr>
        </p:nvSpPr>
        <p:spPr/>
        <p:txBody>
          <a:bodyPr/>
          <a:lstStyle/>
          <a:p>
            <a:r>
              <a:rPr lang="en-GB" dirty="0"/>
              <a:t>Combat the issues that students and academics face in the note-taking and revision aspect of their learning by providing a platform where they can make clear, dynamic and consistent notes </a:t>
            </a:r>
          </a:p>
          <a:p>
            <a:r>
              <a:rPr lang="en-GB" dirty="0"/>
              <a:t>Tackle the existing problems faced with making notes where the notes are made across different platforms making them different to compile and are inconsistent.</a:t>
            </a:r>
          </a:p>
          <a:p>
            <a:r>
              <a:rPr lang="en-GB" dirty="0"/>
              <a:t>Thus, making clear, consistent and dynamic notes using LectureMate is a solution to these issues.</a:t>
            </a:r>
          </a:p>
        </p:txBody>
      </p:sp>
    </p:spTree>
    <p:extLst>
      <p:ext uri="{BB962C8B-B14F-4D97-AF65-F5344CB8AC3E}">
        <p14:creationId xmlns:p14="http://schemas.microsoft.com/office/powerpoint/2010/main" val="60653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A087-3DDA-411D-B873-677034211A9A}"/>
              </a:ext>
            </a:extLst>
          </p:cNvPr>
          <p:cNvSpPr>
            <a:spLocks noGrp="1"/>
          </p:cNvSpPr>
          <p:nvPr>
            <p:ph type="title"/>
          </p:nvPr>
        </p:nvSpPr>
        <p:spPr/>
        <p:txBody>
          <a:bodyPr/>
          <a:lstStyle/>
          <a:p>
            <a:r>
              <a:rPr lang="en-GB" dirty="0">
                <a:solidFill>
                  <a:srgbClr val="9B2D1F"/>
                </a:solidFill>
              </a:rPr>
              <a:t>Motivation</a:t>
            </a:r>
          </a:p>
        </p:txBody>
      </p:sp>
      <p:sp>
        <p:nvSpPr>
          <p:cNvPr id="3" name="Content Placeholder 2">
            <a:extLst>
              <a:ext uri="{FF2B5EF4-FFF2-40B4-BE49-F238E27FC236}">
                <a16:creationId xmlns:a16="http://schemas.microsoft.com/office/drawing/2014/main" id="{D0BDEAD9-A24D-40E7-9361-DC9FF712C239}"/>
              </a:ext>
            </a:extLst>
          </p:cNvPr>
          <p:cNvSpPr>
            <a:spLocks noGrp="1"/>
          </p:cNvSpPr>
          <p:nvPr>
            <p:ph idx="1"/>
          </p:nvPr>
        </p:nvSpPr>
        <p:spPr/>
        <p:txBody>
          <a:bodyPr>
            <a:normAutofit/>
          </a:bodyPr>
          <a:lstStyle/>
          <a:p>
            <a:pPr marL="266700" indent="-266700">
              <a:buFont typeface="Wingdings" panose="05000000000000000000" pitchFamily="2" charset="2"/>
              <a:buChar char="§"/>
            </a:pPr>
            <a:r>
              <a:rPr lang="en-GB" dirty="0"/>
              <a:t>Lack of platforms which allow users to make notes based on audio recordings</a:t>
            </a:r>
          </a:p>
          <a:p>
            <a:pPr marL="266700" indent="-266700">
              <a:buFont typeface="Wingdings" panose="05000000000000000000" pitchFamily="2" charset="2"/>
              <a:buChar char="§"/>
            </a:pPr>
            <a:r>
              <a:rPr lang="en-GB" dirty="0"/>
              <a:t>Note-taking particularly inconsistent </a:t>
            </a:r>
          </a:p>
          <a:p>
            <a:pPr marL="266700" indent="-266700">
              <a:buFont typeface="Wingdings" panose="05000000000000000000" pitchFamily="2" charset="2"/>
              <a:buChar char="§"/>
            </a:pPr>
            <a:r>
              <a:rPr lang="en-GB" dirty="0"/>
              <a:t>During revision, notes seem to have little to no context and are difficult to understand</a:t>
            </a:r>
          </a:p>
          <a:p>
            <a:pPr marL="266700" indent="-266700">
              <a:buFont typeface="Wingdings" panose="05000000000000000000" pitchFamily="2" charset="2"/>
              <a:buChar char="§"/>
            </a:pPr>
            <a:r>
              <a:rPr lang="en-GB" dirty="0"/>
              <a:t>No platforms existed which allowed notes to be made but with some context in the form of audio recording and found that there were none available for wide use.</a:t>
            </a:r>
          </a:p>
          <a:p>
            <a:pPr marL="266700" indent="-266700">
              <a:buFont typeface="Wingdings" panose="05000000000000000000" pitchFamily="2" charset="2"/>
              <a:buChar char="§"/>
            </a:pPr>
            <a:r>
              <a:rPr lang="en-GB" dirty="0"/>
              <a:t>I was able to recognise that most universities and lecture theatres had recording equipment</a:t>
            </a:r>
          </a:p>
          <a:p>
            <a:pPr marL="266700" indent="-266700">
              <a:buFont typeface="Wingdings" panose="05000000000000000000" pitchFamily="2" charset="2"/>
              <a:buChar char="§"/>
            </a:pPr>
            <a:r>
              <a:rPr lang="en-GB" dirty="0"/>
              <a:t>Focus on audio recording due to issues with obtaining permission to access recording equipment</a:t>
            </a:r>
          </a:p>
        </p:txBody>
      </p:sp>
    </p:spTree>
    <p:extLst>
      <p:ext uri="{BB962C8B-B14F-4D97-AF65-F5344CB8AC3E}">
        <p14:creationId xmlns:p14="http://schemas.microsoft.com/office/powerpoint/2010/main" val="53096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CDE5-A3B4-4766-82C1-45BE52F16A8E}"/>
              </a:ext>
            </a:extLst>
          </p:cNvPr>
          <p:cNvSpPr>
            <a:spLocks noGrp="1"/>
          </p:cNvSpPr>
          <p:nvPr>
            <p:ph type="title"/>
          </p:nvPr>
        </p:nvSpPr>
        <p:spPr/>
        <p:txBody>
          <a:bodyPr/>
          <a:lstStyle/>
          <a:p>
            <a:r>
              <a:rPr lang="en-GB" dirty="0">
                <a:solidFill>
                  <a:srgbClr val="9B2D1F"/>
                </a:solidFill>
              </a:rPr>
              <a:t>Features</a:t>
            </a:r>
          </a:p>
        </p:txBody>
      </p:sp>
      <p:sp>
        <p:nvSpPr>
          <p:cNvPr id="3" name="Content Placeholder 2">
            <a:extLst>
              <a:ext uri="{FF2B5EF4-FFF2-40B4-BE49-F238E27FC236}">
                <a16:creationId xmlns:a16="http://schemas.microsoft.com/office/drawing/2014/main" id="{696B0CDF-E769-4030-AC82-BD56680F440B}"/>
              </a:ext>
            </a:extLst>
          </p:cNvPr>
          <p:cNvSpPr>
            <a:spLocks noGrp="1"/>
          </p:cNvSpPr>
          <p:nvPr>
            <p:ph idx="1"/>
          </p:nvPr>
        </p:nvSpPr>
        <p:spPr/>
        <p:txBody>
          <a:bodyPr/>
          <a:lstStyle/>
          <a:p>
            <a:pPr marL="273050" indent="-273050">
              <a:buFont typeface="Wingdings" panose="05000000000000000000" pitchFamily="2" charset="2"/>
              <a:buChar char="§"/>
            </a:pPr>
            <a:r>
              <a:rPr lang="en-GB" dirty="0"/>
              <a:t>Rich text notes</a:t>
            </a:r>
          </a:p>
          <a:p>
            <a:pPr marL="273050" indent="-273050">
              <a:buFont typeface="Wingdings" panose="05000000000000000000" pitchFamily="2" charset="2"/>
              <a:buChar char="§"/>
            </a:pPr>
            <a:r>
              <a:rPr lang="en-GB" dirty="0"/>
              <a:t>Media attachments - images or camera photos, videos</a:t>
            </a:r>
          </a:p>
          <a:p>
            <a:pPr marL="273050" indent="-273050">
              <a:buFont typeface="Wingdings" panose="05000000000000000000" pitchFamily="2" charset="2"/>
              <a:buChar char="§"/>
            </a:pPr>
            <a:r>
              <a:rPr lang="en-GB" dirty="0"/>
              <a:t>Links</a:t>
            </a:r>
          </a:p>
          <a:p>
            <a:pPr marL="273050" indent="-273050">
              <a:buFont typeface="Wingdings" panose="05000000000000000000" pitchFamily="2" charset="2"/>
              <a:buChar char="§"/>
            </a:pPr>
            <a:r>
              <a:rPr lang="en-GB" dirty="0"/>
              <a:t>Upload files - Documents/research papers</a:t>
            </a:r>
          </a:p>
          <a:p>
            <a:pPr marL="273050" indent="-273050">
              <a:buFont typeface="Wingdings" panose="05000000000000000000" pitchFamily="2" charset="2"/>
              <a:buChar char="§"/>
            </a:pPr>
            <a:r>
              <a:rPr lang="en-GB" dirty="0"/>
              <a:t>Audio recording</a:t>
            </a:r>
          </a:p>
        </p:txBody>
      </p:sp>
    </p:spTree>
    <p:extLst>
      <p:ext uri="{BB962C8B-B14F-4D97-AF65-F5344CB8AC3E}">
        <p14:creationId xmlns:p14="http://schemas.microsoft.com/office/powerpoint/2010/main" val="25843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62DA-4D26-4876-A34D-D99968B7C618}"/>
              </a:ext>
            </a:extLst>
          </p:cNvPr>
          <p:cNvSpPr>
            <a:spLocks noGrp="1"/>
          </p:cNvSpPr>
          <p:nvPr>
            <p:ph type="title"/>
          </p:nvPr>
        </p:nvSpPr>
        <p:spPr/>
        <p:txBody>
          <a:bodyPr/>
          <a:lstStyle/>
          <a:p>
            <a:r>
              <a:rPr lang="en-GB" dirty="0"/>
              <a:t>Demo</a:t>
            </a:r>
          </a:p>
        </p:txBody>
      </p:sp>
      <p:sp>
        <p:nvSpPr>
          <p:cNvPr id="3" name="Content Placeholder 2">
            <a:extLst>
              <a:ext uri="{FF2B5EF4-FFF2-40B4-BE49-F238E27FC236}">
                <a16:creationId xmlns:a16="http://schemas.microsoft.com/office/drawing/2014/main" id="{68816385-B50B-4F25-A1C4-7A1962E1E6D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22722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6F29-1EE6-48E3-B1C1-6AB73F847AFF}"/>
              </a:ext>
            </a:extLst>
          </p:cNvPr>
          <p:cNvSpPr>
            <a:spLocks noGrp="1"/>
          </p:cNvSpPr>
          <p:nvPr>
            <p:ph type="title"/>
          </p:nvPr>
        </p:nvSpPr>
        <p:spPr/>
        <p:txBody>
          <a:bodyPr/>
          <a:lstStyle/>
          <a:p>
            <a:r>
              <a:rPr lang="en-GB" dirty="0">
                <a:solidFill>
                  <a:srgbClr val="9B2D1F"/>
                </a:solidFill>
              </a:rPr>
              <a:t>Future Development</a:t>
            </a:r>
          </a:p>
        </p:txBody>
      </p:sp>
      <p:sp>
        <p:nvSpPr>
          <p:cNvPr id="3" name="Content Placeholder 2">
            <a:extLst>
              <a:ext uri="{FF2B5EF4-FFF2-40B4-BE49-F238E27FC236}">
                <a16:creationId xmlns:a16="http://schemas.microsoft.com/office/drawing/2014/main" id="{D1B90EE6-CE95-4BF3-AEF4-B0002756CDC8}"/>
              </a:ext>
            </a:extLst>
          </p:cNvPr>
          <p:cNvSpPr>
            <a:spLocks noGrp="1"/>
          </p:cNvSpPr>
          <p:nvPr>
            <p:ph idx="1"/>
          </p:nvPr>
        </p:nvSpPr>
        <p:spPr>
          <a:xfrm>
            <a:off x="1097280" y="1845733"/>
            <a:ext cx="10058400" cy="4115451"/>
          </a:xfrm>
        </p:spPr>
        <p:txBody>
          <a:bodyPr>
            <a:normAutofit/>
          </a:bodyPr>
          <a:lstStyle/>
          <a:p>
            <a:pPr marL="360363" indent="-360363">
              <a:buFont typeface="Wingdings" panose="05000000000000000000" pitchFamily="2" charset="2"/>
              <a:buChar char="§"/>
            </a:pPr>
            <a:r>
              <a:rPr lang="en-GB" dirty="0"/>
              <a:t>User Settings</a:t>
            </a:r>
          </a:p>
          <a:p>
            <a:pPr marL="360363" indent="-360363">
              <a:buFont typeface="Wingdings" panose="05000000000000000000" pitchFamily="2" charset="2"/>
              <a:buChar char="§"/>
            </a:pPr>
            <a:r>
              <a:rPr lang="en-GB" dirty="0"/>
              <a:t>Add attachments</a:t>
            </a:r>
          </a:p>
          <a:p>
            <a:pPr marL="360363" indent="-360363">
              <a:buFont typeface="Wingdings" panose="05000000000000000000" pitchFamily="2" charset="2"/>
              <a:buChar char="§"/>
            </a:pPr>
            <a:r>
              <a:rPr lang="en-GB" dirty="0"/>
              <a:t>Audio waveform</a:t>
            </a:r>
          </a:p>
          <a:p>
            <a:pPr marL="360363" indent="-360363">
              <a:buFont typeface="Wingdings" panose="05000000000000000000" pitchFamily="2" charset="2"/>
              <a:buChar char="§"/>
            </a:pPr>
            <a:r>
              <a:rPr lang="en-GB" dirty="0"/>
              <a:t>Highlight (Bookmarks)</a:t>
            </a:r>
          </a:p>
          <a:p>
            <a:pPr marL="360363" indent="-360363">
              <a:buFont typeface="Wingdings" panose="05000000000000000000" pitchFamily="2" charset="2"/>
              <a:buChar char="§"/>
            </a:pPr>
            <a:r>
              <a:rPr lang="en-GB" dirty="0"/>
              <a:t>Highlights Waveform Overlay</a:t>
            </a:r>
          </a:p>
          <a:p>
            <a:pPr marL="360363" indent="-360363">
              <a:buFont typeface="Wingdings" panose="05000000000000000000" pitchFamily="2" charset="2"/>
              <a:buChar char="§"/>
            </a:pPr>
            <a:r>
              <a:rPr lang="en-GB" dirty="0"/>
              <a:t>Background Playback</a:t>
            </a:r>
          </a:p>
          <a:p>
            <a:pPr marL="360363" indent="-360363">
              <a:buFont typeface="Wingdings" panose="05000000000000000000" pitchFamily="2" charset="2"/>
              <a:buChar char="§"/>
            </a:pPr>
            <a:r>
              <a:rPr lang="en-GB" dirty="0"/>
              <a:t>Playback Seeking</a:t>
            </a:r>
          </a:p>
          <a:p>
            <a:pPr marL="360363" indent="-360363">
              <a:buFont typeface="Wingdings" panose="05000000000000000000" pitchFamily="2" charset="2"/>
              <a:buChar char="§"/>
            </a:pPr>
            <a:r>
              <a:rPr lang="en-GB" dirty="0"/>
              <a:t>Search Tool</a:t>
            </a:r>
          </a:p>
          <a:p>
            <a:pPr marL="360363" indent="-360363">
              <a:buFont typeface="Wingdings" panose="05000000000000000000" pitchFamily="2" charset="2"/>
              <a:buChar char="§"/>
            </a:pPr>
            <a:r>
              <a:rPr lang="en-GB" dirty="0"/>
              <a:t>Sort Tool</a:t>
            </a:r>
          </a:p>
        </p:txBody>
      </p:sp>
    </p:spTree>
    <p:extLst>
      <p:ext uri="{BB962C8B-B14F-4D97-AF65-F5344CB8AC3E}">
        <p14:creationId xmlns:p14="http://schemas.microsoft.com/office/powerpoint/2010/main" val="255893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9EF96A8B-E86D-4F3A-AA75-7B1E08916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EF9C3-5A7E-4572-8595-CA2CC2A2FEFA}"/>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8" name="Picture Placeholder 7" descr="A close up of a logo&#10;&#10;Description automatically generated">
            <a:extLst>
              <a:ext uri="{FF2B5EF4-FFF2-40B4-BE49-F238E27FC236}">
                <a16:creationId xmlns:a16="http://schemas.microsoft.com/office/drawing/2014/main" id="{3BD99726-94A7-4B5C-93FC-A0AEB98B8A4E}"/>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9844" b="29844"/>
          <a:stretch>
            <a:fillRect/>
          </a:stretch>
        </p:blipFill>
        <p:spPr>
          <a:xfrm>
            <a:off x="1058368" y="1348251"/>
            <a:ext cx="3307030" cy="1333128"/>
          </a:xfrm>
          <a:prstGeom prst="rect">
            <a:avLst/>
          </a:prstGeom>
        </p:spPr>
      </p:pic>
      <p:cxnSp>
        <p:nvCxnSpPr>
          <p:cNvPr id="21" name="Straight Connector 20">
            <a:extLst>
              <a:ext uri="{FF2B5EF4-FFF2-40B4-BE49-F238E27FC236}">
                <a16:creationId xmlns:a16="http://schemas.microsoft.com/office/drawing/2014/main" id="{D5F5B333-A567-4994-B69F-B3D6FFA109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D78922C-0FA6-4876-B387-09E6D18A9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6E822080-05A0-4490-8404-A5C900C2C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05156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828</Words>
  <Application>Microsoft Office PowerPoint</Application>
  <PresentationFormat>Widescreen</PresentationFormat>
  <Paragraphs>58</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LectureMate</vt:lpstr>
      <vt:lpstr>Introduction</vt:lpstr>
      <vt:lpstr>Aims and Objectives</vt:lpstr>
      <vt:lpstr>Motivation</vt:lpstr>
      <vt:lpstr>Features</vt:lpstr>
      <vt:lpstr>Demo</vt:lpstr>
      <vt:lpstr>Future Development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LectureMate</dc:title>
  <dc:creator>Manpreet Bance</dc:creator>
  <cp:lastModifiedBy>Manpreet Bance</cp:lastModifiedBy>
  <cp:revision>2</cp:revision>
  <dcterms:created xsi:type="dcterms:W3CDTF">2020-06-11T18:20:05Z</dcterms:created>
  <dcterms:modified xsi:type="dcterms:W3CDTF">2020-06-11T18:34:43Z</dcterms:modified>
</cp:coreProperties>
</file>