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3" r:id="rId6"/>
    <p:sldId id="260" r:id="rId7"/>
    <p:sldId id="265" r:id="rId8"/>
    <p:sldId id="261" r:id="rId9"/>
    <p:sldId id="269" r:id="rId10"/>
    <p:sldId id="270" r:id="rId11"/>
    <p:sldId id="282" r:id="rId12"/>
    <p:sldId id="283" r:id="rId13"/>
    <p:sldId id="266" r:id="rId14"/>
    <p:sldId id="279" r:id="rId15"/>
    <p:sldId id="268" r:id="rId16"/>
    <p:sldId id="280" r:id="rId17"/>
    <p:sldId id="267" r:id="rId18"/>
    <p:sldId id="281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Response</a:t>
            </a:r>
            <a:r>
              <a:rPr lang="en-US" baseline="0"/>
              <a:t> Breakdown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BF6-41B1-A965-ACA7509F9E9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BF6-41B1-A965-ACA7509F9E9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BF6-41B1-A965-ACA7509F9E9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BF6-41B1-A965-ACA7509F9E9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BF6-41B1-A965-ACA7509F9E9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6BF6-41B1-A965-ACA7509F9E9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6BF6-41B1-A965-ACA7509F9E9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6BF6-41B1-A965-ACA7509F9E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Sheet1!$C$1:$C$8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6BF6-41B1-A965-ACA7509F9E9A}"/>
            </c:ext>
          </c:extLst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6BF6-41B1-A965-ACA7509F9E9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6BF6-41B1-A965-ACA7509F9E9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6BF6-41B1-A965-ACA7509F9E9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6BF6-41B1-A965-ACA7509F9E9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6BF6-41B1-A965-ACA7509F9E9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6BF6-41B1-A965-ACA7509F9E9A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6BF6-41B1-A965-ACA7509F9E9A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6BF6-41B1-A965-ACA7509F9E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val>
            <c:numRef>
              <c:f>Sheet1!$D$1:$D$8</c:f>
              <c:numCache>
                <c:formatCode>General</c:formatCode>
                <c:ptCount val="8"/>
                <c:pt idx="0">
                  <c:v>6207</c:v>
                </c:pt>
                <c:pt idx="1">
                  <c:v>6552</c:v>
                </c:pt>
                <c:pt idx="2">
                  <c:v>1013</c:v>
                </c:pt>
                <c:pt idx="3">
                  <c:v>1428</c:v>
                </c:pt>
                <c:pt idx="4">
                  <c:v>5432</c:v>
                </c:pt>
                <c:pt idx="5">
                  <c:v>11233</c:v>
                </c:pt>
                <c:pt idx="6">
                  <c:v>8027</c:v>
                </c:pt>
                <c:pt idx="7">
                  <c:v>19489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6BF6-41B1-A965-ACA7509F9E9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D3DD7-74B8-9144-B76B-9473B0B948F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61AA3-7634-224A-835D-C468B25C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7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rudential-life-insurance-assessment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Risk Classification for Prudential Life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CS 513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Knowledge Discovery &amp; Data Mining</a:t>
            </a:r>
          </a:p>
        </p:txBody>
      </p:sp>
    </p:spTree>
    <p:extLst>
      <p:ext uri="{BB962C8B-B14F-4D97-AF65-F5344CB8AC3E}">
        <p14:creationId xmlns:p14="http://schemas.microsoft.com/office/powerpoint/2010/main" val="139322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9824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Generate Model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(CART / C4.5 / C5.0)​</a:t>
            </a:r>
            <a:endParaRPr lang="en-US" sz="32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lh5.googleusercontent.com/gN8PKgNyx437nRmN8EJ8NOUWwhe8UGZZjwFzWzK1VABAIYN52VCgt4jkoeVzlocO0OvB-9mQV1dRseLL2FCOYSD_TP66ycdPyjdGPYdXd6CFmC8CAtImIwHg0PAZDsUPI9OFvyWn2vE">
            <a:extLst>
              <a:ext uri="{FF2B5EF4-FFF2-40B4-BE49-F238E27FC236}">
                <a16:creationId xmlns:a16="http://schemas.microsoft.com/office/drawing/2014/main" xmlns="" id="{FB050460-CFBD-4A45-A93A-870CA9F1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13" y="2548876"/>
            <a:ext cx="6364573" cy="366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17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9824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C5.0 Accuracy with Different Trial #’s</a:t>
            </a:r>
          </a:p>
        </p:txBody>
      </p:sp>
      <p:pic>
        <p:nvPicPr>
          <p:cNvPr id="3076" name="Picture 4" descr="https://lh5.googleusercontent.com/v9dWsAW86XFJfbQCAiJq2UJbmDrOTipp0ly1gzpLKAI6JobYvjIOZK0bvTxyS9jcXkyVaYGiuD-rfAYedMyHkp6FazSZihJ5Y-guFjGZesYDlYOTZFx2E84a6Ze3rb4Tif2qRQWH3dg">
            <a:extLst>
              <a:ext uri="{FF2B5EF4-FFF2-40B4-BE49-F238E27FC236}">
                <a16:creationId xmlns:a16="http://schemas.microsoft.com/office/drawing/2014/main" xmlns="" id="{08E4AAC5-2633-4A9C-B8F5-773437008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50" y="2493818"/>
            <a:ext cx="6612497" cy="37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925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The K’s  - KNN, KKNN &amp; KMEANS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6325" y="2656936"/>
            <a:ext cx="739529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KMEANS: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all columns but keywords – </a:t>
            </a:r>
            <a:r>
              <a:rPr lang="en-US" b="1" dirty="0"/>
              <a:t>0.115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some columns – </a:t>
            </a:r>
            <a:r>
              <a:rPr lang="en-US" b="1" dirty="0" smtClean="0"/>
              <a:t>0.134</a:t>
            </a:r>
          </a:p>
          <a:p>
            <a:r>
              <a:rPr lang="en-US" b="1" dirty="0" smtClean="0"/>
              <a:t>KNN: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with K=5 using all columns but keywords </a:t>
            </a:r>
            <a:r>
              <a:rPr lang="en-US" dirty="0"/>
              <a:t>- </a:t>
            </a:r>
            <a:r>
              <a:rPr lang="en-US" sz="1600" b="1" dirty="0" smtClean="0"/>
              <a:t>0.331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Continue to increase K to find Optimal – k = 25 -  </a:t>
            </a:r>
            <a:r>
              <a:rPr lang="en-US" sz="1600" b="1" dirty="0" smtClean="0"/>
              <a:t>0.361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Removed columns based on data analysis </a:t>
            </a:r>
            <a:r>
              <a:rPr lang="en-US" sz="1600" dirty="0"/>
              <a:t>- </a:t>
            </a:r>
            <a:r>
              <a:rPr lang="en-US" sz="1600" b="1" dirty="0" smtClean="0"/>
              <a:t>0.362 </a:t>
            </a:r>
          </a:p>
          <a:p>
            <a:r>
              <a:rPr lang="en-US" sz="1600" b="1" dirty="0" smtClean="0"/>
              <a:t>KKNN: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Picked from K = 25 with all columns but keywords – </a:t>
            </a:r>
            <a:r>
              <a:rPr lang="en-US" sz="1600" b="1" dirty="0" smtClean="0"/>
              <a:t>0.425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With some columns and different kernel options - “</a:t>
            </a:r>
            <a:r>
              <a:rPr lang="en-US" sz="1600" dirty="0" err="1" smtClean="0"/>
              <a:t>inv</a:t>
            </a:r>
            <a:r>
              <a:rPr lang="en-US" sz="1600" dirty="0" smtClean="0"/>
              <a:t>” – </a:t>
            </a:r>
            <a:r>
              <a:rPr lang="en-US" sz="1600" b="1" dirty="0" smtClean="0"/>
              <a:t>0.437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some columns and different kernel options - “</a:t>
            </a:r>
            <a:r>
              <a:rPr lang="en-US" sz="1600" dirty="0" err="1"/>
              <a:t>inv</a:t>
            </a:r>
            <a:r>
              <a:rPr lang="en-US" sz="1600" dirty="0" smtClean="0"/>
              <a:t>” and using distance = 1 </a:t>
            </a:r>
            <a:r>
              <a:rPr lang="en-US" sz="1600" dirty="0"/>
              <a:t>– </a:t>
            </a:r>
            <a:r>
              <a:rPr lang="en-US" sz="1600" b="1" dirty="0" smtClean="0"/>
              <a:t>0.447</a:t>
            </a:r>
          </a:p>
        </p:txBody>
      </p:sp>
    </p:spTree>
    <p:extLst>
      <p:ext uri="{BB962C8B-B14F-4D97-AF65-F5344CB8AC3E}">
        <p14:creationId xmlns:p14="http://schemas.microsoft.com/office/powerpoint/2010/main" val="404514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Fits a number of decision tree classifiers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Uses averaging to improve predictive accuracy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Controls Overfitting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Parameter Fine Tuning</a:t>
            </a:r>
          </a:p>
          <a:p>
            <a:pPr lvl="1"/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Ntree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(number of trees in the forest) = 500</a:t>
            </a:r>
          </a:p>
          <a:p>
            <a:pPr lvl="1"/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Mtry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(number of predictors sampled for splitting at each node)</a:t>
            </a:r>
          </a:p>
          <a:p>
            <a:pPr lvl="1"/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Sampsize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(size of the sample to draw)</a:t>
            </a:r>
          </a:p>
        </p:txBody>
      </p:sp>
    </p:spTree>
    <p:extLst>
      <p:ext uri="{BB962C8B-B14F-4D97-AF65-F5344CB8AC3E}">
        <p14:creationId xmlns:p14="http://schemas.microsoft.com/office/powerpoint/2010/main" val="37214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Random Forest(Conti</a:t>
            </a:r>
            <a:r>
              <a:rPr lang="mr-IN" sz="32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8" y="2560338"/>
            <a:ext cx="46736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92" y="3260035"/>
            <a:ext cx="3912701" cy="1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Multinomial logistic regression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Output is interpreted as probability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Output is also interpreted as class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Used </a:t>
            </a: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nnet.multinom</a:t>
            </a: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6206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Logistic Regression(Conti</a:t>
            </a:r>
            <a:r>
              <a:rPr lang="mr-IN" sz="32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2455241"/>
            <a:ext cx="5778500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5354983"/>
            <a:ext cx="6426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6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251173" cy="34728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Model creation is taking more than 4 hours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Not rendering the results with the categorical values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Rendering the results only for one hidden layer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Tried with first 10000 records to see the result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Implemented multi output neural network, no luck</a:t>
            </a: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0" y="2556931"/>
            <a:ext cx="4381500" cy="34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8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9" y="1263534"/>
            <a:ext cx="10424159" cy="4954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9780" y="698992"/>
            <a:ext cx="5465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Neural Network(Conti</a:t>
            </a:r>
            <a:r>
              <a:rPr lang="mr-IN" sz="32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78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Handling the missing values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Handling the large data affected the processing speed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Fine tuning the models</a:t>
            </a:r>
          </a:p>
        </p:txBody>
      </p:sp>
    </p:spTree>
    <p:extLst>
      <p:ext uri="{BB962C8B-B14F-4D97-AF65-F5344CB8AC3E}">
        <p14:creationId xmlns:p14="http://schemas.microsoft.com/office/powerpoint/2010/main" val="125166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The Data Sharks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37" y="2527781"/>
            <a:ext cx="2357620" cy="2172090"/>
          </a:xfrm>
        </p:spPr>
      </p:pic>
      <p:pic>
        <p:nvPicPr>
          <p:cNvPr id="1026" name="Picture 2" descr="https://lh6.googleusercontent.com/xfDu_KITmktE8mFfVy4NObSHVTrRM7UQfDKhjQXsVWKc6mPn50W8cOJz08Khj4DiWU0ydwhELMULWpYO4aEGuJXFi9FNMldln1QwIZDG3z7kpmW4R0hV2vj9xkXLLy865LhYFM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93" y="2527781"/>
            <a:ext cx="2233532" cy="21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213" y="2527782"/>
            <a:ext cx="2229943" cy="21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38494" y="5102087"/>
            <a:ext cx="22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Brendan Reis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45337" y="5102087"/>
            <a:ext cx="235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Mounika Bandam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20213" y="5102087"/>
            <a:ext cx="222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Karel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Lahmy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21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Way Forward</a:t>
            </a:r>
            <a:r>
              <a:rPr lang="mr-IN" sz="32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Combine the models to improve the accuracy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Exploring the other methodologies like SVM, </a:t>
            </a:r>
            <a:r>
              <a:rPr lang="en-US" sz="2000" dirty="0" err="1">
                <a:latin typeface="Times New Roman" charset="0"/>
                <a:ea typeface="Times New Roman" charset="0"/>
                <a:cs typeface="Times New Roman" charset="0"/>
              </a:rPr>
              <a:t>XGBoost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Embed samples in 2Dspace using PCA</a:t>
            </a:r>
          </a:p>
        </p:txBody>
      </p:sp>
    </p:spTree>
    <p:extLst>
      <p:ext uri="{BB962C8B-B14F-4D97-AF65-F5344CB8AC3E}">
        <p14:creationId xmlns:p14="http://schemas.microsoft.com/office/powerpoint/2010/main" val="154297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We trained the data on various methodologies like Random Forest, Logistic Regression and K-Nearest Neighbor classifiers, CART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Random Forest clocked the maximum prediction accuracy of 54%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 Streamline the process of life insurance risk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5894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3444" y="3048000"/>
            <a:ext cx="681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charset="0"/>
                <a:ea typeface="Times New Roman" charset="0"/>
                <a:cs typeface="Times New Roman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267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The Challenge</a:t>
            </a:r>
            <a:b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Prudential Life Insurance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8484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Founded in 1875; headquarters in New Jersey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Some of the products and services: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Life Insurance, Mutual Funds, Retirement, Annuity, Real Estate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Life insurance application process is antiquated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Process can take up an average of 30 days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Only 40% US household own individual life insurance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Build an predictive model that classifies the risk using an automated approach</a:t>
            </a:r>
          </a:p>
        </p:txBody>
      </p:sp>
    </p:spTree>
    <p:extLst>
      <p:ext uri="{BB962C8B-B14F-4D97-AF65-F5344CB8AC3E}">
        <p14:creationId xmlns:p14="http://schemas.microsoft.com/office/powerpoint/2010/main" val="30783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982197" cy="367159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www.kaggle.com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/c/prudential-life-insurance-assessment/data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127 variables (columns), ~59K rows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Variables divide into the following:</a:t>
            </a:r>
          </a:p>
          <a:p>
            <a:pPr lvl="1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Categorical (nominal) – Product info, Employment Info, Insured info, Insurance History &amp; Medical History </a:t>
            </a:r>
          </a:p>
          <a:p>
            <a:pPr lvl="1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Continuous – Age, Height, Wright, BMI, Employment Info, Family History</a:t>
            </a:r>
          </a:p>
          <a:p>
            <a:pPr lvl="1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Discrete – Medical History, Medical Keyword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Target Variable – "Response" is an ordinal measure of risk that has 8 levels.</a:t>
            </a:r>
          </a:p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Challenges: </a:t>
            </a:r>
          </a:p>
          <a:p>
            <a:pPr lvl="1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We are “blind” to the actual content</a:t>
            </a:r>
          </a:p>
          <a:p>
            <a:pPr lvl="1"/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18774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1" y="2477192"/>
            <a:ext cx="10058400" cy="36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Analyzing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charset="0"/>
                <a:ea typeface="Times New Roman" charset="0"/>
                <a:cs typeface="Times New Roman" charset="0"/>
              </a:rPr>
              <a:t>“The difference between an average data scientist and a master data scientist…”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Filled the missing values with mean, median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Approached variable selection method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Remove unnecessary columns (Medical Keyword)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Remove columns that have high percentage of missing values</a:t>
            </a:r>
          </a:p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Remove columns that do not disperse “properly” (80/20 rule)</a:t>
            </a:r>
          </a:p>
        </p:txBody>
      </p:sp>
    </p:spTree>
    <p:extLst>
      <p:ext uri="{BB962C8B-B14F-4D97-AF65-F5344CB8AC3E}">
        <p14:creationId xmlns:p14="http://schemas.microsoft.com/office/powerpoint/2010/main" val="281281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Response Breakdown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34442"/>
              </p:ext>
            </p:extLst>
          </p:nvPr>
        </p:nvGraphicFramePr>
        <p:xfrm>
          <a:off x="2339340" y="2467154"/>
          <a:ext cx="7115211" cy="37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00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1256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KNN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KKNN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K-Means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Random Forest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Neural Networks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Logistic Regression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C4.5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C5.0</a:t>
            </a:r>
          </a:p>
        </p:txBody>
      </p:sp>
    </p:spTree>
    <p:extLst>
      <p:ext uri="{BB962C8B-B14F-4D97-AF65-F5344CB8AC3E}">
        <p14:creationId xmlns:p14="http://schemas.microsoft.com/office/powerpoint/2010/main" val="390509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973" y="822036"/>
            <a:ext cx="9742053" cy="14639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with Different Training Split Fractions​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(CART / C4.5 / C5.0)​</a:t>
            </a:r>
            <a:endParaRPr lang="en-US" sz="36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4.googleusercontent.com/EDf8Tk7SL-hfCDVw9bkoUe44sY8MxpKMjX3Pt9WCE3iWTakJdRe8TpnBHmIgWHo26QnFGw2T97_tnQKokWgB6ETfTsUE83gcfaBUhHZYVwopQtJ9LG0DaFRiZ4_6BY5v8GSpNEPchWo">
            <a:extLst>
              <a:ext uri="{FF2B5EF4-FFF2-40B4-BE49-F238E27FC236}">
                <a16:creationId xmlns:a16="http://schemas.microsoft.com/office/drawing/2014/main" xmlns="" id="{18BBBDBE-3BE9-4EF0-A66E-02E85258A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81" y="2511260"/>
            <a:ext cx="6945238" cy="367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44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16658</TotalTime>
  <Words>560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Garamond</vt:lpstr>
      <vt:lpstr>Times New Roman</vt:lpstr>
      <vt:lpstr>Organic</vt:lpstr>
      <vt:lpstr>Risk Classification for Prudential Life Insurance</vt:lpstr>
      <vt:lpstr>The Data Sharks</vt:lpstr>
      <vt:lpstr>The Challenge Prudential Life Insurance Assessment</vt:lpstr>
      <vt:lpstr>Dataset</vt:lpstr>
      <vt:lpstr>Dataset</vt:lpstr>
      <vt:lpstr>Analyzing the Dataset</vt:lpstr>
      <vt:lpstr>Response Breakdown</vt:lpstr>
      <vt:lpstr>Algorithms Used</vt:lpstr>
      <vt:lpstr>Accuracy with Different Training Split Fractions​ (CART / C4.5 / C5.0)​</vt:lpstr>
      <vt:lpstr>Time to Generate Model (CART / C4.5 / C5.0)​</vt:lpstr>
      <vt:lpstr>C5.0 Accuracy with Different Trial #’s</vt:lpstr>
      <vt:lpstr>The K’s  - KNN, KKNN &amp; KMEANS</vt:lpstr>
      <vt:lpstr>Random Forest</vt:lpstr>
      <vt:lpstr>Random Forest(Conti…)</vt:lpstr>
      <vt:lpstr>Logistic Regression</vt:lpstr>
      <vt:lpstr>Logistic Regression(Conti…)</vt:lpstr>
      <vt:lpstr>Neural Networks</vt:lpstr>
      <vt:lpstr>PowerPoint Presentation</vt:lpstr>
      <vt:lpstr>Problems Faced</vt:lpstr>
      <vt:lpstr>Way Forward…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</dc:title>
  <dc:creator>Karel Lahmy</dc:creator>
  <cp:lastModifiedBy>Karel Lahmy</cp:lastModifiedBy>
  <cp:revision>68</cp:revision>
  <dcterms:created xsi:type="dcterms:W3CDTF">2017-11-23T20:22:32Z</dcterms:created>
  <dcterms:modified xsi:type="dcterms:W3CDTF">2017-12-05T21:55:24Z</dcterms:modified>
</cp:coreProperties>
</file>