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Breakdown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Sheet1!$C$1:$C$8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Sheet1!$D$1:$D$8</c:f>
              <c:numCache>
                <c:formatCode>General</c:formatCode>
                <c:ptCount val="8"/>
                <c:pt idx="0">
                  <c:v>6207</c:v>
                </c:pt>
                <c:pt idx="1">
                  <c:v>6552</c:v>
                </c:pt>
                <c:pt idx="2">
                  <c:v>1013</c:v>
                </c:pt>
                <c:pt idx="3">
                  <c:v>1428</c:v>
                </c:pt>
                <c:pt idx="4">
                  <c:v>5432</c:v>
                </c:pt>
                <c:pt idx="5">
                  <c:v>11233</c:v>
                </c:pt>
                <c:pt idx="6">
                  <c:v>8027</c:v>
                </c:pt>
                <c:pt idx="7">
                  <c:v>19489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 Discovery &amp; Data Mining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K’s  - KNN, KKNN &amp; KMEANS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874563"/>
              </p:ext>
            </p:extLst>
          </p:nvPr>
        </p:nvGraphicFramePr>
        <p:xfrm>
          <a:off x="1295398" y="2557463"/>
          <a:ext cx="689338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6690"/>
                <a:gridCol w="3446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0.3309758 </a:t>
                      </a:r>
                      <a:r>
                        <a:rPr lang="en-US" dirty="0" smtClean="0"/>
                        <a:t>(With almost</a:t>
                      </a:r>
                      <a:r>
                        <a:rPr lang="en-US" baseline="0" dirty="0" smtClean="0"/>
                        <a:t> all</a:t>
                      </a:r>
                      <a:r>
                        <a:rPr lang="en-US" dirty="0" smtClean="0"/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(K=25)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0.3608655 </a:t>
                      </a:r>
                      <a:r>
                        <a:rPr lang="en-US" dirty="0" smtClean="0"/>
                        <a:t>(With almost</a:t>
                      </a:r>
                      <a:r>
                        <a:rPr lang="en-US" baseline="0" dirty="0" smtClean="0"/>
                        <a:t> all</a:t>
                      </a:r>
                      <a:r>
                        <a:rPr lang="en-US" dirty="0" smtClean="0"/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(K=25)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0.3615391 (With partial columns)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KKNN (K=25)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0.424097 </a:t>
                      </a:r>
                      <a:r>
                        <a:rPr lang="en-US" dirty="0" smtClean="0"/>
                        <a:t>(With almost</a:t>
                      </a:r>
                      <a:r>
                        <a:rPr lang="en-US" baseline="0" dirty="0" smtClean="0"/>
                        <a:t> all</a:t>
                      </a:r>
                      <a:r>
                        <a:rPr lang="en-US" dirty="0" smtClean="0"/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KKNN (K=25)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0.4208975 </a:t>
                      </a:r>
                      <a:r>
                        <a:rPr lang="en-US" dirty="0" smtClean="0"/>
                        <a:t>(With partial columns)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0.114928 </a:t>
                      </a:r>
                      <a:r>
                        <a:rPr lang="en-US" dirty="0" smtClean="0"/>
                        <a:t>(With almost</a:t>
                      </a:r>
                      <a:r>
                        <a:rPr lang="en-US" baseline="0" dirty="0" smtClean="0"/>
                        <a:t> all</a:t>
                      </a:r>
                      <a:r>
                        <a:rPr lang="en-US" dirty="0" smtClean="0"/>
                        <a:t> columns)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 0.1336196</a:t>
                      </a:r>
                      <a:r>
                        <a:rPr lang="en-US" smtClean="0"/>
                        <a:t>(With almost</a:t>
                      </a:r>
                      <a:r>
                        <a:rPr lang="en-US" baseline="0" smtClean="0"/>
                        <a:t> all</a:t>
                      </a:r>
                      <a:r>
                        <a:rPr lang="en-US" smtClean="0"/>
                        <a:t> columns)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6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Sharks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Mounika</a:t>
            </a:r>
            <a:r>
              <a:rPr lang="en-US" dirty="0" smtClean="0"/>
              <a:t> </a:t>
            </a:r>
            <a:r>
              <a:rPr lang="en-US" dirty="0" err="1" smtClean="0"/>
              <a:t>Bandam</a:t>
            </a:r>
            <a:endParaRPr lang="en-US" dirty="0" smtClean="0"/>
          </a:p>
          <a:p>
            <a:r>
              <a:rPr lang="en-US" dirty="0" smtClean="0"/>
              <a:t>Brendan Reis</a:t>
            </a:r>
          </a:p>
          <a:p>
            <a:r>
              <a:rPr lang="en-US" dirty="0" smtClean="0"/>
              <a:t>Karel Lahmy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br>
              <a:rPr lang="en-US" dirty="0" smtClean="0"/>
            </a:br>
            <a:r>
              <a:rPr lang="en-US" dirty="0" err="1" smtClean="0"/>
              <a:t>Kaggle</a:t>
            </a:r>
            <a:r>
              <a:rPr lang="en-US" dirty="0" smtClean="0"/>
              <a:t> – Prudential Life Insurance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insurance application process is </a:t>
            </a:r>
            <a:r>
              <a:rPr lang="en-US" dirty="0" smtClean="0"/>
              <a:t>antiquated</a:t>
            </a:r>
          </a:p>
          <a:p>
            <a:r>
              <a:rPr lang="en-US" dirty="0" smtClean="0"/>
              <a:t>Process can take up an average of 30 days</a:t>
            </a:r>
          </a:p>
          <a:p>
            <a:r>
              <a:rPr lang="en-US" dirty="0" smtClean="0"/>
              <a:t>Only 40% US household own individual life insurance</a:t>
            </a:r>
          </a:p>
          <a:p>
            <a:r>
              <a:rPr lang="en-US" dirty="0"/>
              <a:t>D</a:t>
            </a:r>
            <a:r>
              <a:rPr lang="en-US" dirty="0" smtClean="0"/>
              <a:t>eveloping </a:t>
            </a:r>
            <a:r>
              <a:rPr lang="en-US" dirty="0"/>
              <a:t>a predictive model that accurately classifies risk using a more automated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127 variables (columns), ~59K rows</a:t>
            </a:r>
          </a:p>
          <a:p>
            <a:r>
              <a:rPr lang="en-US" dirty="0" smtClean="0"/>
              <a:t>Variables divide into the following:</a:t>
            </a:r>
          </a:p>
          <a:p>
            <a:pPr lvl="1"/>
            <a:r>
              <a:rPr lang="en-US" dirty="0" smtClean="0"/>
              <a:t>Categorical (nominal) – Product info, Employment Info, Insured info, Insurance History &amp; Medical History </a:t>
            </a:r>
          </a:p>
          <a:p>
            <a:pPr lvl="1"/>
            <a:r>
              <a:rPr lang="en-US" dirty="0" smtClean="0"/>
              <a:t>Continuous – Age, Height, Wright, BMI, Employment Info, Family History</a:t>
            </a:r>
          </a:p>
          <a:p>
            <a:pPr lvl="1"/>
            <a:r>
              <a:rPr lang="en-US" dirty="0" smtClean="0"/>
              <a:t>Discrete – Medical History, Medical Keyword</a:t>
            </a:r>
          </a:p>
          <a:p>
            <a:r>
              <a:rPr lang="en-US" dirty="0" smtClean="0"/>
              <a:t>Target Variable – </a:t>
            </a:r>
            <a:r>
              <a:rPr lang="en-US" dirty="0"/>
              <a:t>"Response" is an ordinal measure of risk that has 8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“blind” to the actual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Domain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/>
              <a:t>“The difference between </a:t>
            </a:r>
            <a:r>
              <a:rPr lang="en-US" sz="2100" b="1" dirty="0"/>
              <a:t>an average data scientist </a:t>
            </a:r>
            <a:r>
              <a:rPr lang="en-US" sz="2100" b="1" dirty="0" smtClean="0"/>
              <a:t>and a </a:t>
            </a:r>
            <a:r>
              <a:rPr lang="en-US" sz="2100" b="1" dirty="0"/>
              <a:t>master data scientist</a:t>
            </a:r>
            <a:r>
              <a:rPr lang="en-US" sz="2100" b="1" dirty="0" smtClean="0"/>
              <a:t>…”</a:t>
            </a:r>
          </a:p>
          <a:p>
            <a:r>
              <a:rPr lang="en-US" dirty="0" smtClean="0"/>
              <a:t>Fill out blanks (TBD – add what was done and why)</a:t>
            </a:r>
          </a:p>
          <a:p>
            <a:r>
              <a:rPr lang="en-US" dirty="0" smtClean="0"/>
              <a:t>Remove unnecessary columns (Medical Keyword)</a:t>
            </a:r>
          </a:p>
          <a:p>
            <a:r>
              <a:rPr lang="en-US" dirty="0" smtClean="0"/>
              <a:t>Remove columns that have high percentage of missing values</a:t>
            </a:r>
          </a:p>
          <a:p>
            <a:r>
              <a:rPr lang="en-US" dirty="0" smtClean="0"/>
              <a:t>Remove columns that do not disperse “properly” (80/20 rule)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1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Breakdown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34442"/>
              </p:ext>
            </p:extLst>
          </p:nvPr>
        </p:nvGraphicFramePr>
        <p:xfrm>
          <a:off x="2339340" y="2467154"/>
          <a:ext cx="7115211" cy="37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KNN</a:t>
            </a:r>
          </a:p>
          <a:p>
            <a:r>
              <a:rPr lang="en-US" dirty="0" smtClean="0"/>
              <a:t>KKNN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CART</a:t>
            </a:r>
          </a:p>
          <a:p>
            <a:r>
              <a:rPr lang="en-US" dirty="0" smtClean="0"/>
              <a:t>C 4.5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16355</TotalTime>
  <Words>290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CS 513</vt:lpstr>
      <vt:lpstr>The Data Sharks</vt:lpstr>
      <vt:lpstr>The Challenge Kaggle – Prudential Life Insurance Assessment</vt:lpstr>
      <vt:lpstr>Dataset</vt:lpstr>
      <vt:lpstr>Analyzing the Dataset</vt:lpstr>
      <vt:lpstr>Response Breakdown</vt:lpstr>
      <vt:lpstr>Algorithms Used</vt:lpstr>
      <vt:lpstr>Random Forest</vt:lpstr>
      <vt:lpstr>Neural Networks</vt:lpstr>
      <vt:lpstr>Logistic Regression</vt:lpstr>
      <vt:lpstr>CART</vt:lpstr>
      <vt:lpstr>C4.5</vt:lpstr>
      <vt:lpstr>The K’s  - KNN, KKNN &amp; KMEANS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</dc:title>
  <dc:creator>Karel Lahmy</dc:creator>
  <cp:lastModifiedBy>Lahmy, Karel</cp:lastModifiedBy>
  <cp:revision>28</cp:revision>
  <dcterms:created xsi:type="dcterms:W3CDTF">2017-11-23T20:22:32Z</dcterms:created>
  <dcterms:modified xsi:type="dcterms:W3CDTF">2017-12-05T04:57:42Z</dcterms:modified>
</cp:coreProperties>
</file>