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7B13509-C4D4-4C6E-842A-152F84049B70}">
  <a:tblStyle styleId="{87B13509-C4D4-4C6E-842A-152F84049B7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ltk.org/nltk_data/" TargetMode="External"/><Relationship Id="rId3" Type="http://schemas.openxmlformats.org/officeDocument/2006/relationships/hyperlink" Target="http://nltk.org/nltk_data/" TargetMode="External"/><Relationship Id="rId4" Type="http://schemas.openxmlformats.org/officeDocument/2006/relationships/hyperlink" Target="http://groups.google.com/group/nltk-users" TargetMode="External"/><Relationship Id="rId5" Type="http://schemas.openxmlformats.org/officeDocument/2006/relationships/hyperlink" Target="http://groups.google.com/group/nltk-users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in linguistic morphology and information retrieval, </a:t>
            </a:r>
            <a:r>
              <a:rPr i="1" lang="en-US">
                <a:solidFill>
                  <a:schemeClr val="dk1"/>
                </a:solidFill>
              </a:rPr>
              <a:t>stemming</a:t>
            </a:r>
            <a:r>
              <a:rPr lang="en-US">
                <a:solidFill>
                  <a:schemeClr val="dk1"/>
                </a:solidFill>
              </a:rPr>
              <a:t> is the process of reducing inflected (or sometimes derived) words to their word stem, base or root form</a:t>
            </a:r>
          </a:p>
          <a:p>
            <a:pPr lv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Natural Language Toolkit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NLTK is a leading platform for building Python programs to work with human language data. It provides easy-to-use interfaces to</a:t>
            </a:r>
            <a:r>
              <a:rPr lang="en-US">
                <a:solidFill>
                  <a:schemeClr val="dk1"/>
                </a:solidFill>
                <a:hlinkClick r:id="rId2"/>
              </a:rPr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over 50 corpora and lexical resources</a:t>
            </a:r>
            <a:r>
              <a:rPr lang="en-US">
                <a:solidFill>
                  <a:schemeClr val="dk1"/>
                </a:solidFill>
              </a:rPr>
              <a:t> such as WordNet, along with a suite of text processing libraries for classification, tokenization, stemming, tagging, parsing, and semantic reasoning, wrappers for industrial-strength NLP libraries, and an active</a:t>
            </a:r>
            <a:r>
              <a:rPr lang="en-US">
                <a:solidFill>
                  <a:schemeClr val="dk1"/>
                </a:solidFill>
                <a:hlinkClick r:id="rId4"/>
              </a:rPr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discussion forum</a:t>
            </a:r>
            <a:r>
              <a:rPr lang="en-US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Word2vec is a two-layer neural net that processes text. Its input is a text corpus and its output is a set of vectors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doc2vec using either hierarchical softmax or negative sampling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56000" y="5078519"/>
            <a:ext cx="604764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divide and conquer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there are companies which are already manual transcription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available corpus in german which can be very helpful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537120" y="2052359"/>
            <a:ext cx="8149319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537120" y="4180319"/>
            <a:ext cx="8149319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537120" y="205235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712760" y="205235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712760" y="418031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537120" y="418031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37120" y="2052359"/>
            <a:ext cx="8149319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537120" y="2052359"/>
            <a:ext cx="8149319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8840" y="2052359"/>
            <a:ext cx="5105520" cy="40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8840" y="2052359"/>
            <a:ext cx="5105520" cy="407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537120" y="2052359"/>
            <a:ext cx="8149319" cy="4074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537120" y="2052359"/>
            <a:ext cx="8149319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37120" y="2052359"/>
            <a:ext cx="3976560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712760" y="2052359"/>
            <a:ext cx="3976560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subTitle"/>
          </p:nvPr>
        </p:nvSpPr>
        <p:spPr>
          <a:xfrm>
            <a:off x="537120" y="914759"/>
            <a:ext cx="8149319" cy="527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37120" y="205235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537120" y="418031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712760" y="2052359"/>
            <a:ext cx="3976560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37120" y="2052359"/>
            <a:ext cx="8149319" cy="4074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37120" y="2052359"/>
            <a:ext cx="3976560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712760" y="205235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712760" y="418031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537120" y="205235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712760" y="205235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537120" y="4180319"/>
            <a:ext cx="8149319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37120" y="2052359"/>
            <a:ext cx="8149319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37120" y="4180319"/>
            <a:ext cx="8149319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537120" y="205235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712760" y="205235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4712760" y="418031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4" type="body"/>
          </p:nvPr>
        </p:nvSpPr>
        <p:spPr>
          <a:xfrm>
            <a:off x="537120" y="418031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37120" y="2052359"/>
            <a:ext cx="8149319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537120" y="2052359"/>
            <a:ext cx="8149319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11" name="Shape 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8840" y="2052359"/>
            <a:ext cx="5105520" cy="40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8840" y="2052359"/>
            <a:ext cx="5105520" cy="407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37120" y="2052359"/>
            <a:ext cx="8149319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37120" y="2052359"/>
            <a:ext cx="3976560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712760" y="2052359"/>
            <a:ext cx="3976560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537120" y="914759"/>
            <a:ext cx="8149319" cy="527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37120" y="205235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37120" y="418031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712760" y="2052359"/>
            <a:ext cx="3976560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37120" y="2052359"/>
            <a:ext cx="3976560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712760" y="205235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712760" y="418031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537120" y="914759"/>
            <a:ext cx="8149319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37120" y="205235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712760" y="2052359"/>
            <a:ext cx="3976560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537120" y="4180319"/>
            <a:ext cx="8149319" cy="1942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1.png"/><Relationship Id="rId2" Type="http://schemas.openxmlformats.org/officeDocument/2006/relationships/image" Target="../media/image02.png"/><Relationship Id="rId3" Type="http://schemas.openxmlformats.org/officeDocument/2006/relationships/image" Target="../media/image0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01.png"/><Relationship Id="rId2" Type="http://schemas.openxmlformats.org/officeDocument/2006/relationships/image" Target="../media/image02.png"/><Relationship Id="rId3" Type="http://schemas.openxmlformats.org/officeDocument/2006/relationships/image" Target="../media/image0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00639" y="235439"/>
            <a:ext cx="2042999" cy="57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35439"/>
            <a:ext cx="1998359" cy="57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639" y="326160"/>
            <a:ext cx="2280239" cy="3956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0" type="dt"/>
          </p:nvPr>
        </p:nvSpPr>
        <p:spPr>
          <a:xfrm>
            <a:off x="1998719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02279" y="914759"/>
            <a:ext cx="8084160" cy="1137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00639" y="235439"/>
            <a:ext cx="2042999" cy="57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35439"/>
            <a:ext cx="1998359" cy="57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639" y="326160"/>
            <a:ext cx="2280239" cy="3956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0" type="dt"/>
          </p:nvPr>
        </p:nvSpPr>
        <p:spPr>
          <a:xfrm>
            <a:off x="1998719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37120" y="2052359"/>
            <a:ext cx="8149319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537120" y="914759"/>
            <a:ext cx="8149319" cy="1137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602279" y="914759"/>
            <a:ext cx="8084100" cy="23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005F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Guided research</a:t>
            </a:r>
            <a:br>
              <a:rPr b="1" i="0" lang="en-US" sz="36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Summer 2016</a:t>
            </a:r>
            <a:br>
              <a:rPr b="1" i="0" lang="en-US" sz="36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b="1" i="0" lang="en-US" sz="36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30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 sequence learning approach to sentiment analysis on call-center conversation data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02242" y="4150600"/>
            <a:ext cx="80841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Mohammad Baniasad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8B8B8B"/>
                </a:solidFill>
              </a:rPr>
              <a:t>m_baniasad14@cs.uni-kl.de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8B8B8B"/>
                </a:solidFill>
              </a:rPr>
              <a:t>Supervisor: Reza Yousefi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0" y="1618200"/>
            <a:ext cx="8804525" cy="460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510375" y="1038550"/>
            <a:ext cx="58863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adam: ~80% accuracy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01750" y="6381500"/>
            <a:ext cx="3924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visualization using Tensorboard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04800" y="457200"/>
            <a:ext cx="30000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optimizer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577950" y="4814050"/>
            <a:ext cx="1616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optimization step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622500" y="1269262"/>
            <a:ext cx="3000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20%: ~80% accuracy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87" y="1812400"/>
            <a:ext cx="8683074" cy="405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6325425" y="5177650"/>
            <a:ext cx="1616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optimization step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17700" y="792425"/>
            <a:ext cx="3000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Dropout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533400" y="1277224"/>
            <a:ext cx="49332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German Amazon reviews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80%: ~80% accuracy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50" y="1817849"/>
            <a:ext cx="8446351" cy="46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317700" y="792425"/>
            <a:ext cx="3000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Dropout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04800" y="636300"/>
            <a:ext cx="30000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DLSTM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50" y="1994150"/>
            <a:ext cx="7648376" cy="42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3204750" y="4755750"/>
            <a:ext cx="42606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all possible runs with DLSTM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different optimizers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different droupout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75" y="2185975"/>
            <a:ext cx="8098298" cy="407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292900" y="262600"/>
            <a:ext cx="43167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Best DLSTM 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277300" y="417800"/>
            <a:ext cx="30000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BDLSTM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50" y="2046700"/>
            <a:ext cx="8353325" cy="401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424200" y="626200"/>
            <a:ext cx="65964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NLTK &amp; Stemming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881750" y="1637125"/>
            <a:ext cx="7848300" cy="39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Natural Language Toolkit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NLTK is a leading platform for building Python programs to work with human language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Stemming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aufeinander             	aufeinand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aufeinanderbiss         	aufeinanderbiss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aufeinanderfolge        	aufeinanderfolg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aufeinanderfolgen       	aufeinanderfolg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aufeinanderfolgend     aufeinanderfolg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343200" y="529975"/>
            <a:ext cx="67917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Stemming on DLSTM and LSTM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87" y="1964725"/>
            <a:ext cx="8457624" cy="370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415125" y="5861675"/>
            <a:ext cx="70572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better performance after stemming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Shape 241"/>
          <p:cNvGraphicFramePr/>
          <p:nvPr/>
        </p:nvGraphicFramePr>
        <p:xfrm>
          <a:off x="382875" y="219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{87B13509-C4D4-4C6E-842A-152F84049B70}</a:tableStyleId>
              </a:tblPr>
              <a:tblGrid>
                <a:gridCol w="2343225"/>
                <a:gridCol w="3497050"/>
                <a:gridCol w="2674075"/>
              </a:tblGrid>
              <a:tr h="557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best configuration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best accuracy</a:t>
                      </a:r>
                    </a:p>
                  </a:txBody>
                  <a:tcPr marT="91425" marB="91425" marR="91425" marL="91425"/>
                </a:tc>
              </a:tr>
              <a:tr h="557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aclIMDB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LSTM - adam optimizer - 20% dropout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0.82.16</a:t>
                      </a:r>
                    </a:p>
                  </a:txBody>
                  <a:tcPr marT="91425" marB="91425" marR="91425" marL="91425"/>
                </a:tc>
              </a:tr>
              <a:tr h="557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German Amazon reviews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LSTM - adam optimizer - 80% dropout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0.7033,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0.7733 </a:t>
                      </a:r>
                      <a:r>
                        <a:rPr lang="en-US" sz="1300">
                          <a:solidFill>
                            <a:srgbClr val="FF0000"/>
                          </a:solidFill>
                        </a:rPr>
                        <a:t>with stemming</a:t>
                      </a:r>
                    </a:p>
                  </a:txBody>
                  <a:tcPr marT="91425" marB="91425" marR="91425" marL="91425"/>
                </a:tc>
              </a:tr>
              <a:tr h="557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English Amazon reviews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LSTM - adam optimizer - 50% dropout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0.7450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Shape 242"/>
          <p:cNvSpPr txBox="1"/>
          <p:nvPr/>
        </p:nvSpPr>
        <p:spPr>
          <a:xfrm>
            <a:off x="304800" y="508900"/>
            <a:ext cx="67740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Conclusion on NN approaches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t text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050" y="1563225"/>
            <a:ext cx="6808374" cy="50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381000" y="648825"/>
            <a:ext cx="7642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word2vec and doc2vec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537120" y="2052359"/>
            <a:ext cx="8149319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classification of voice data</a:t>
            </a:r>
          </a:p>
          <a:p>
            <a:pPr indent="-381000" lvl="0" marL="457200" marR="0" rtl="0" algn="l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context of call</a:t>
            </a:r>
            <a:r>
              <a:rPr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center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caller calls the potential client to ask for a meeting</a:t>
            </a:r>
          </a:p>
          <a:p>
            <a:pPr indent="-381000" lvl="1" marL="914400" marR="0" rtl="0" algn="l"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classification with respect to</a:t>
            </a:r>
          </a:p>
          <a:p>
            <a:pPr indent="-381000" lvl="2" marL="1371600" marR="0" rtl="0" algn="l">
              <a:spcBef>
                <a:spcPts val="0"/>
              </a:spcBef>
              <a:buSzPct val="100000"/>
              <a:buFont typeface="Calibri"/>
              <a:buChar char="■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satisfaction</a:t>
            </a:r>
          </a:p>
          <a:p>
            <a:pPr indent="-381000" lvl="2" marL="1371600" marR="0" rtl="0" algn="l">
              <a:spcBef>
                <a:spcPts val="0"/>
              </a:spcBef>
              <a:buSzPct val="100000"/>
              <a:buFont typeface="Calibri"/>
              <a:buChar char="■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spoken language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Calibri"/>
              <a:buChar char="■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</a:t>
            </a:r>
          </a:p>
          <a:p>
            <a:pPr indent="-381000" lvl="2" marL="1371600" marR="0" rtl="0" algn="l">
              <a:spcBef>
                <a:spcPts val="0"/>
              </a:spcBef>
              <a:buSzPct val="100000"/>
              <a:buFont typeface="Calibri"/>
              <a:buChar char="■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355295" y="823834"/>
            <a:ext cx="81492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problem explanation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304800" y="685800"/>
            <a:ext cx="30000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DOC2VEC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-2764"/>
          <a:stretch/>
        </p:blipFill>
        <p:spPr>
          <a:xfrm>
            <a:off x="72887" y="2057725"/>
            <a:ext cx="8998224" cy="42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725300" y="1512325"/>
            <a:ext cx="7423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linear </a:t>
            </a:r>
            <a:r>
              <a:rPr lang="en-US"/>
              <a:t>regression</a:t>
            </a:r>
            <a:r>
              <a:rPr lang="en-US"/>
              <a:t> on output vectors of doc2vec for GermanAmazonReview dataset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825" y="2272525"/>
            <a:ext cx="7221599" cy="362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1056875" y="5993700"/>
            <a:ext cx="5225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green for positivity.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54500" y="152400"/>
            <a:ext cx="37470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Polarity/length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19700" y="1515025"/>
            <a:ext cx="6474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experiment for online polarity estimation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effect of length of document on polarity probability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304800" y="609600"/>
            <a:ext cx="41613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Facebook/fastText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900" y="1777625"/>
            <a:ext cx="77670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FastText is a library for efficient learning of word representations and sentence classification.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Very fast 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learning in 10X faster than word2vec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Very active development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last commit less than 48 hours ago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Written in C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memory efficent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Built in document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classifier with package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 document to vector api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-72975" y="-72950"/>
            <a:ext cx="4243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facebook/fastText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0" y="1862826"/>
            <a:ext cx="7398599" cy="44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333300" y="1747325"/>
            <a:ext cx="6959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accuracy </a:t>
            </a:r>
            <a:r>
              <a:rPr lang="en-US"/>
              <a:t>measured</a:t>
            </a:r>
            <a:r>
              <a:rPr lang="en-US"/>
              <a:t> </a:t>
            </a:r>
            <a:r>
              <a:rPr lang="en-US"/>
              <a:t>using</a:t>
            </a:r>
            <a:r>
              <a:rPr lang="en-US"/>
              <a:t> </a:t>
            </a:r>
            <a:r>
              <a:rPr lang="en-US"/>
              <a:t>fastext’s built in classifier over German Amazon Reviews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75" y="1801550"/>
            <a:ext cx="8364451" cy="46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565600" y="171700"/>
            <a:ext cx="750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accuracy measured using </a:t>
            </a:r>
            <a:r>
              <a:rPr lang="en-US">
                <a:solidFill>
                  <a:schemeClr val="dk1"/>
                </a:solidFill>
              </a:rPr>
              <a:t>average</a:t>
            </a:r>
            <a:r>
              <a:rPr lang="en-US">
                <a:solidFill>
                  <a:schemeClr val="dk1"/>
                </a:solidFill>
              </a:rPr>
              <a:t> vectors of words for document -over German Amazon Reviews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33788">
            <a:off x="669774" y="2247912"/>
            <a:ext cx="7296149" cy="305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304800" y="674125"/>
            <a:ext cx="44745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ayes theorem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00" y="1807924"/>
            <a:ext cx="8420149" cy="499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62" y="2141925"/>
            <a:ext cx="73437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304800" y="762000"/>
            <a:ext cx="42621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ayes classifier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14100" y="4332975"/>
            <a:ext cx="63531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 complete implementation is accessable in </a:t>
            </a:r>
            <a:r>
              <a:rPr lang="en-US"/>
              <a:t>sklearn library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304800" y="762000"/>
            <a:ext cx="30000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Bayes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25" y="1942600"/>
            <a:ext cx="6271049" cy="37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50" y="1313762"/>
            <a:ext cx="8210550" cy="52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278200" y="28500"/>
            <a:ext cx="30000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ayes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6553080" y="6356519"/>
            <a:ext cx="2133300" cy="36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14" name="Shape 314"/>
          <p:cNvSpPr/>
          <p:nvPr/>
        </p:nvSpPr>
        <p:spPr>
          <a:xfrm>
            <a:off x="6845100" y="5608150"/>
            <a:ext cx="1701600" cy="425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classified output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97332" y="2052009"/>
            <a:ext cx="81492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phone conversation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classification</a:t>
            </a:r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308520" y="914709"/>
            <a:ext cx="81492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Pipeline view</a:t>
            </a:r>
          </a:p>
        </p:txBody>
      </p:sp>
      <p:sp>
        <p:nvSpPr>
          <p:cNvPr id="317" name="Shape 317"/>
          <p:cNvSpPr/>
          <p:nvPr/>
        </p:nvSpPr>
        <p:spPr>
          <a:xfrm>
            <a:off x="3209750" y="3545375"/>
            <a:ext cx="1701600" cy="7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transcribed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text</a:t>
            </a:r>
          </a:p>
        </p:txBody>
      </p:sp>
      <p:sp>
        <p:nvSpPr>
          <p:cNvPr id="318" name="Shape 318"/>
          <p:cNvSpPr/>
          <p:nvPr/>
        </p:nvSpPr>
        <p:spPr>
          <a:xfrm>
            <a:off x="799250" y="2583550"/>
            <a:ext cx="2133300" cy="6189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phone conversation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155400" y="4609825"/>
            <a:ext cx="1701600" cy="5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classifier</a:t>
            </a:r>
          </a:p>
        </p:txBody>
      </p:sp>
      <p:sp>
        <p:nvSpPr>
          <p:cNvPr id="320" name="Shape 320"/>
          <p:cNvSpPr/>
          <p:nvPr/>
        </p:nvSpPr>
        <p:spPr>
          <a:xfrm rot="5400000">
            <a:off x="3273165" y="2714850"/>
            <a:ext cx="618900" cy="67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 rot="5400000">
            <a:off x="5116565" y="3817587"/>
            <a:ext cx="618900" cy="67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 rot="5400000">
            <a:off x="6996340" y="4833687"/>
            <a:ext cx="618900" cy="67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3983300" y="2573050"/>
            <a:ext cx="1895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perfect transcription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940700" y="3734075"/>
            <a:ext cx="1895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semantic analysis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7734575" y="4738725"/>
            <a:ext cx="1057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e.g.%89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983300" y="2877850"/>
            <a:ext cx="1895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speech recognition</a:t>
            </a:r>
          </a:p>
        </p:txBody>
      </p:sp>
      <p:sp>
        <p:nvSpPr>
          <p:cNvPr id="327" name="Shape 327"/>
          <p:cNvSpPr/>
          <p:nvPr/>
        </p:nvSpPr>
        <p:spPr>
          <a:xfrm>
            <a:off x="7717100" y="4768262"/>
            <a:ext cx="1057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e.g.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%89 - </a:t>
            </a:r>
            <a:r>
              <a:rPr b="1" lang="en-US">
                <a:solidFill>
                  <a:srgbClr val="FF0000"/>
                </a:solidFill>
              </a:rPr>
              <a:t>X</a:t>
            </a:r>
            <a:r>
              <a:rPr lang="en-US"/>
              <a:t> ?</a:t>
            </a:r>
          </a:p>
        </p:txBody>
      </p:sp>
      <p:sp>
        <p:nvSpPr>
          <p:cNvPr id="328" name="Shape 328"/>
          <p:cNvSpPr/>
          <p:nvPr/>
        </p:nvSpPr>
        <p:spPr>
          <a:xfrm>
            <a:off x="842500" y="1835100"/>
            <a:ext cx="5098200" cy="3187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13100" y="9200"/>
            <a:ext cx="52230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07325" y="2046175"/>
            <a:ext cx="7306500" cy="28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lot of variance in voice  which is not needed for the “success/unsuccess” classification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data related to “success/unsuccess” class is lying in the text representing the voice call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“Speech to text” technologies are mature enough and most of difference would be in classification of texts representing the voice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025" y="3650925"/>
            <a:ext cx="46672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62" y="2479337"/>
            <a:ext cx="40862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304800" y="838200"/>
            <a:ext cx="42522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Speech to text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304800" y="778675"/>
            <a:ext cx="5014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Final dataset</a:t>
            </a:r>
          </a:p>
        </p:txBody>
      </p:sp>
      <p:graphicFrame>
        <p:nvGraphicFramePr>
          <p:cNvPr id="341" name="Shape 341"/>
          <p:cNvGraphicFramePr/>
          <p:nvPr/>
        </p:nvGraphicFramePr>
        <p:xfrm>
          <a:off x="563250" y="2351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{87B13509-C4D4-4C6E-842A-152F84049B70}</a:tableStyleId>
              </a:tblPr>
              <a:tblGrid>
                <a:gridCol w="1982050"/>
                <a:gridCol w="933850"/>
                <a:gridCol w="1684425"/>
                <a:gridCol w="1090275"/>
                <a:gridCol w="2165025"/>
              </a:tblGrid>
              <a:tr h="668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labled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pos/neg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unlabled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662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CallData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train </a:t>
                      </a:r>
                      <a:r>
                        <a:rPr lang="en-US"/>
                        <a:t>462</a:t>
                      </a:r>
                      <a:r>
                        <a:rPr lang="en-US"/>
                        <a:t>/135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762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*Matelso call data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2" name="Shape 342"/>
          <p:cNvSpPr txBox="1"/>
          <p:nvPr/>
        </p:nvSpPr>
        <p:spPr>
          <a:xfrm>
            <a:off x="595900" y="4029950"/>
            <a:ext cx="7823100" cy="15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labeled data is biased toward neg.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using equal amount of  neg/pos for test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negative samples will be chosen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randomly on each run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304800" y="563925"/>
            <a:ext cx="59415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Bayes cross validation</a:t>
            </a:r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25" y="1761625"/>
            <a:ext cx="7757549" cy="455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304800" y="756500"/>
            <a:ext cx="59778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Doc2vec 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75" y="1881225"/>
            <a:ext cx="8561548" cy="411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0" name="Shape 360"/>
          <p:cNvSpPr txBox="1"/>
          <p:nvPr/>
        </p:nvSpPr>
        <p:spPr>
          <a:xfrm>
            <a:off x="537120" y="914759"/>
            <a:ext cx="8149319" cy="1137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0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esults</a:t>
            </a:r>
            <a:r>
              <a:rPr b="1" i="0" lang="en-US" sz="40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537120" y="2052359"/>
            <a:ext cx="8149319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Classification of text documents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processing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stemming results in overfitting in bayes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stemming can help LSTM compete with state of the art techniques 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Best Classifier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Naïve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aye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○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doc2vec and fasttext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best classifier is heavily dependent to the nature of problem and distribution of</a:t>
            </a:r>
            <a:br>
              <a:rPr b="1"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words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choosing hyper parameters like dropout  is also depends to the nature of dataset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7" name="Shape 367"/>
          <p:cNvSpPr txBox="1"/>
          <p:nvPr/>
        </p:nvSpPr>
        <p:spPr>
          <a:xfrm>
            <a:off x="537120" y="2052359"/>
            <a:ext cx="8149319" cy="40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Researching for possibility of using other available metadata and incorporating it in the learning process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classifications other  than polarity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language classification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monitoring comments/(voiced)contents in social media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Font typeface="Noto Sans Symbols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537125" y="914750"/>
            <a:ext cx="84519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future works and possible applications</a:t>
            </a:r>
            <a:r>
              <a:rPr b="1" i="0" lang="en-US" sz="40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304800" y="1295400"/>
            <a:ext cx="8542800" cy="46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datasets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	http://www.uni-weimar.de/en/media/chairs/webis/corpora/corpus-webis-cls-10/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	https://www.cs.cornell.edu/people/pabo/movie-review-data/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	MatelSo call traking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tools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	tflearn - http://tflearn.org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	tensorFlow - https://www.tensorflow.org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	tensorBoard - https://www.tensorflow.org/versions/r0.7/how_tos/summaries_and_tensorboard/index.html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	natural language toolkit - http://www.nltk.org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	snowball stemmer -http://snowball.tartarus.org/algorithms/german/stemmer.html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	doc2vec -https://radimrehurek.com/gensim/models/doc2vec.html#id6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	facebook-fasttext -https://github.com/facebookresearch/fastText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	sklearn naive Bayes- http://scikit-learn.org/stable/modules/naive_bayes.html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1117325" y="1497450"/>
            <a:ext cx="38271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366700" y="911052"/>
            <a:ext cx="8149200" cy="89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155850" y="2409300"/>
            <a:ext cx="6570900" cy="2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1371600">
              <a:spcBef>
                <a:spcPts val="0"/>
              </a:spcBef>
              <a:buNone/>
            </a:pPr>
            <a:r>
              <a:rPr b="1" lang="en-US" sz="1800"/>
              <a:t>   </a:t>
            </a:r>
            <a:r>
              <a:rPr b="1" lang="en-US" sz="1800"/>
              <a:t>Questions and comments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292900" y="262600"/>
            <a:ext cx="60639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Divide and conquer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16675" y="1588350"/>
            <a:ext cx="70167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available data samples are small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1: text binary classification on normal text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what are the possible solutions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challenges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2:binary classification on calldata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speech to text solution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classification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3" name="Shape 143"/>
          <p:cNvSpPr/>
          <p:nvPr/>
        </p:nvSpPr>
        <p:spPr>
          <a:xfrm>
            <a:off x="6845100" y="5608150"/>
            <a:ext cx="1701600" cy="425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classified output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97332" y="2052009"/>
            <a:ext cx="81492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phone conversation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classification</a:t>
            </a:r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97370" y="914759"/>
            <a:ext cx="81492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Pipeline and task devision</a:t>
            </a:r>
          </a:p>
        </p:txBody>
      </p:sp>
      <p:sp>
        <p:nvSpPr>
          <p:cNvPr id="146" name="Shape 146"/>
          <p:cNvSpPr/>
          <p:nvPr/>
        </p:nvSpPr>
        <p:spPr>
          <a:xfrm>
            <a:off x="3209750" y="3545375"/>
            <a:ext cx="1701600" cy="7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transcribed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text</a:t>
            </a:r>
          </a:p>
        </p:txBody>
      </p:sp>
      <p:sp>
        <p:nvSpPr>
          <p:cNvPr id="147" name="Shape 147"/>
          <p:cNvSpPr/>
          <p:nvPr/>
        </p:nvSpPr>
        <p:spPr>
          <a:xfrm>
            <a:off x="799250" y="2583550"/>
            <a:ext cx="2133300" cy="6189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phone conversation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155400" y="4609825"/>
            <a:ext cx="1701600" cy="5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classifier</a:t>
            </a:r>
          </a:p>
        </p:txBody>
      </p:sp>
      <p:sp>
        <p:nvSpPr>
          <p:cNvPr id="149" name="Shape 149"/>
          <p:cNvSpPr/>
          <p:nvPr/>
        </p:nvSpPr>
        <p:spPr>
          <a:xfrm rot="5400000">
            <a:off x="3273165" y="2714850"/>
            <a:ext cx="618900" cy="67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5400000">
            <a:off x="5116565" y="3817587"/>
            <a:ext cx="618900" cy="67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5400000">
            <a:off x="6996340" y="4833687"/>
            <a:ext cx="618900" cy="67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983300" y="2573050"/>
            <a:ext cx="1895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perfect </a:t>
            </a:r>
            <a:r>
              <a:rPr lang="en-US"/>
              <a:t>transcription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940700" y="3734075"/>
            <a:ext cx="1895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semantic analysis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7734575" y="4738725"/>
            <a:ext cx="1057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e.g.%89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983300" y="2877850"/>
            <a:ext cx="1895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speech </a:t>
            </a:r>
            <a:r>
              <a:rPr lang="en-US"/>
              <a:t>recognition</a:t>
            </a:r>
          </a:p>
        </p:txBody>
      </p:sp>
      <p:sp>
        <p:nvSpPr>
          <p:cNvPr id="156" name="Shape 156"/>
          <p:cNvSpPr/>
          <p:nvPr/>
        </p:nvSpPr>
        <p:spPr>
          <a:xfrm>
            <a:off x="7717100" y="4768262"/>
            <a:ext cx="1057200" cy="5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e.g.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%89 - </a:t>
            </a:r>
            <a:r>
              <a:rPr b="1" lang="en-US">
                <a:solidFill>
                  <a:srgbClr val="FF0000"/>
                </a:solidFill>
              </a:rPr>
              <a:t>X</a:t>
            </a:r>
            <a:r>
              <a:rPr lang="en-US"/>
              <a:t> ?</a:t>
            </a:r>
          </a:p>
        </p:txBody>
      </p:sp>
      <p:sp>
        <p:nvSpPr>
          <p:cNvPr id="157" name="Shape 157"/>
          <p:cNvSpPr/>
          <p:nvPr/>
        </p:nvSpPr>
        <p:spPr>
          <a:xfrm>
            <a:off x="3947050" y="3242650"/>
            <a:ext cx="5098200" cy="3187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1806300" y="2233050"/>
            <a:ext cx="5531400" cy="21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Binary text classification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299322" y="914750"/>
            <a:ext cx="42321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583450" y="1846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{87B13509-C4D4-4C6E-842A-152F84049B70}</a:tableStyleId>
              </a:tblPr>
              <a:tblGrid>
                <a:gridCol w="1982050"/>
                <a:gridCol w="933850"/>
                <a:gridCol w="1684425"/>
                <a:gridCol w="1090275"/>
                <a:gridCol w="2165025"/>
              </a:tblGrid>
              <a:tr h="668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labeled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pos/neg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unlabeled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662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 aclImdb reviews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12500/12500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3333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 12500/12500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Stanford University</a:t>
                      </a:r>
                      <a:b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highly polar movie reviews on IMDB</a:t>
                      </a:r>
                    </a:p>
                  </a:txBody>
                  <a:tcPr marT="91425" marB="91425" marR="91425" marL="91425"/>
                </a:tc>
              </a:tr>
              <a:tr h="668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German amazon reviews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3333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3000/3000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 3000/3000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317,378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*W</a:t>
                      </a: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eimar University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 reviews</a:t>
                      </a:r>
                    </a:p>
                  </a:txBody>
                  <a:tcPr marT="91425" marB="91425" marR="91425" marL="91425"/>
                </a:tc>
              </a:tr>
              <a:tr h="1015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 amazon reviews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12,000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3333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3000/3000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3333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 3000/3000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105,220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3333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*Weimar University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3333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 reviews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327800" y="595775"/>
            <a:ext cx="30000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Classifiers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92150" y="1763600"/>
            <a:ext cx="6157200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LSTM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Dynamic LSTM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Bidirectional LSTM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Doc2vec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Facebook/fastText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bayes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32500" y="488350"/>
            <a:ext cx="57150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005F8C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33850" y="1473350"/>
            <a:ext cx="669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Adopted code from *TFlearn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word gets a unique identifier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is list of ids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of documents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lstm layer with 128 units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softmax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 parameters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epochs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embedding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