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embeddedFontLst>
    <p:embeddedFont>
      <p:font typeface="Gill San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GLYvNQeYqxg1r2nuu0IeXCUch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GillSans-bold.fntdata"/><Relationship Id="rId16" Type="http://schemas.openxmlformats.org/officeDocument/2006/relationships/slide" Target="slides/slide12.xml"/><Relationship Id="rId38" Type="http://schemas.openxmlformats.org/officeDocument/2006/relationships/font" Target="fonts/Gill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03a8cd6e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03a8cd6e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b03a8cd6e4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34"/>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4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4"/>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4"/>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4"/>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44"/>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3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7"/>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7"/>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3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3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3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3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39"/>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4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1"/>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1"/>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41"/>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4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4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4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4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3"/>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90"/>
          <a:stretch/>
        </p:blipFill>
        <p:spPr>
          <a:xfrm>
            <a:off x="-51496"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type="ctrTitle"/>
          </p:nvPr>
        </p:nvSpPr>
        <p:spPr>
          <a:xfrm>
            <a:off x="1456320" y="1016711"/>
            <a:ext cx="9274339" cy="119732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THE PRODUCT COMPANY</a:t>
            </a:r>
            <a:endParaRPr/>
          </a:p>
        </p:txBody>
      </p:sp>
      <p:sp>
        <p:nvSpPr>
          <p:cNvPr id="109" name="Google Shape;109;p1"/>
          <p:cNvSpPr txBox="1"/>
          <p:nvPr>
            <p:ph idx="1" type="subTitle"/>
          </p:nvPr>
        </p:nvSpPr>
        <p:spPr>
          <a:xfrm>
            <a:off x="582292" y="4712286"/>
            <a:ext cx="10993546" cy="13940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72"/>
              <a:buNone/>
            </a:pPr>
            <a:r>
              <a:rPr b="1" lang="en-US">
                <a:solidFill>
                  <a:srgbClr val="7CEBFF"/>
                </a:solidFill>
              </a:rPr>
              <a:t>TEAM 5</a:t>
            </a:r>
            <a:endParaRPr/>
          </a:p>
          <a:p>
            <a:pPr indent="0" lvl="0" marL="0" rtl="0" algn="l">
              <a:spcBef>
                <a:spcPts val="920"/>
              </a:spcBef>
              <a:spcAft>
                <a:spcPts val="0"/>
              </a:spcAft>
              <a:buSzPts val="1472"/>
              <a:buNone/>
            </a:pPr>
            <a:r>
              <a:rPr lang="en-US">
                <a:solidFill>
                  <a:srgbClr val="7CEBFF"/>
                </a:solidFill>
              </a:rPr>
              <a:t>MURIEL BANZE</a:t>
            </a:r>
            <a:endParaRPr/>
          </a:p>
          <a:p>
            <a:pPr indent="0" lvl="0" marL="0" rtl="0" algn="l">
              <a:spcBef>
                <a:spcPts val="920"/>
              </a:spcBef>
              <a:spcAft>
                <a:spcPts val="0"/>
              </a:spcAft>
              <a:buSzPts val="1472"/>
              <a:buNone/>
            </a:pPr>
            <a:r>
              <a:rPr lang="en-US">
                <a:solidFill>
                  <a:srgbClr val="7CEBFF"/>
                </a:solidFill>
              </a:rPr>
              <a:t>SAHIL SHAH</a:t>
            </a:r>
            <a:endParaRPr/>
          </a:p>
          <a:p>
            <a:pPr indent="0" lvl="0" marL="0" rtl="0" algn="l">
              <a:spcBef>
                <a:spcPts val="920"/>
              </a:spcBef>
              <a:spcAft>
                <a:spcPts val="0"/>
              </a:spcAft>
              <a:buSzPts val="1472"/>
              <a:buNone/>
            </a:pPr>
            <a:r>
              <a:rPr lang="en-US">
                <a:solidFill>
                  <a:srgbClr val="7CEBFF"/>
                </a:solidFill>
              </a:rPr>
              <a:t>SIDDHARTH CHAUHAN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ETL – SOURCE-TO-TARGET MAPPINGS</a:t>
            </a:r>
            <a:endParaRPr/>
          </a:p>
        </p:txBody>
      </p:sp>
      <p:pic>
        <p:nvPicPr>
          <p:cNvPr id="175" name="Google Shape;175;p10"/>
          <p:cNvPicPr preferRelativeResize="0"/>
          <p:nvPr>
            <p:ph idx="1" type="body"/>
          </p:nvPr>
        </p:nvPicPr>
        <p:blipFill rotWithShape="1">
          <a:blip r:embed="rId3">
            <a:alphaModFix/>
          </a:blip>
          <a:srcRect b="1039" l="0" r="0" t="573"/>
          <a:stretch/>
        </p:blipFill>
        <p:spPr>
          <a:xfrm>
            <a:off x="1656654" y="2202287"/>
            <a:ext cx="8878691" cy="3618964"/>
          </a:xfrm>
          <a:prstGeom prst="rect">
            <a:avLst/>
          </a:prstGeom>
          <a:noFill/>
          <a:ln>
            <a:noFill/>
          </a:ln>
        </p:spPr>
      </p:pic>
      <p:sp>
        <p:nvSpPr>
          <p:cNvPr id="176" name="Google Shape;176;p10"/>
          <p:cNvSpPr txBox="1"/>
          <p:nvPr/>
        </p:nvSpPr>
        <p:spPr>
          <a:xfrm>
            <a:off x="581192" y="6144209"/>
            <a:ext cx="35545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Gill Sans"/>
                <a:ea typeface="Gill Sans"/>
                <a:cs typeface="Gill Sans"/>
                <a:sym typeface="Gill Sans"/>
              </a:rPr>
              <a:t>Reference File : Mapping.xlsx</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7" name="Google Shape;177;p10"/>
          <p:cNvSpPr/>
          <p:nvPr/>
        </p:nvSpPr>
        <p:spPr>
          <a:xfrm>
            <a:off x="4475202" y="5851925"/>
            <a:ext cx="3241593"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source to target mapping of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SQL CODE – TABLES &amp; CONSTRAINTS</a:t>
            </a:r>
            <a:endParaRPr/>
          </a:p>
        </p:txBody>
      </p:sp>
      <p:sp>
        <p:nvSpPr>
          <p:cNvPr id="183" name="Google Shape;183;p11"/>
          <p:cNvSpPr txBox="1"/>
          <p:nvPr>
            <p:ph idx="1" type="body"/>
          </p:nvPr>
        </p:nvSpPr>
        <p:spPr>
          <a:xfrm>
            <a:off x="581193" y="2061456"/>
            <a:ext cx="5422390" cy="363304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Creating `salesorder_5_2201`</a:t>
            </a:r>
            <a:endParaRPr/>
          </a:p>
          <a:p>
            <a:pPr indent="0" lvl="0" marL="0" rtl="0" algn="l">
              <a:spcBef>
                <a:spcPts val="960"/>
              </a:spcBef>
              <a:spcAft>
                <a:spcPts val="0"/>
              </a:spcAft>
              <a:buSzPts val="1656"/>
              <a:buNone/>
            </a:pPr>
            <a:r>
              <a:rPr lang="en-US">
                <a:solidFill>
                  <a:srgbClr val="484F56"/>
                </a:solidFill>
              </a:rPr>
              <a:t>Query</a:t>
            </a:r>
            <a:endParaRPr/>
          </a:p>
          <a:p>
            <a:pPr indent="0" lvl="0" marL="0" rtl="0" algn="l">
              <a:spcBef>
                <a:spcPts val="960"/>
              </a:spcBef>
              <a:spcAft>
                <a:spcPts val="0"/>
              </a:spcAft>
              <a:buSzPts val="1656"/>
              <a:buNone/>
            </a:pPr>
            <a:r>
              <a:t/>
            </a:r>
            <a:endParaRPr u="sng">
              <a:solidFill>
                <a:srgbClr val="484F56"/>
              </a:solidFill>
            </a:endParaRPr>
          </a:p>
          <a:p>
            <a:pPr indent="0" lvl="0" marL="0" rtl="0" algn="l">
              <a:spcBef>
                <a:spcPts val="960"/>
              </a:spcBef>
              <a:spcAft>
                <a:spcPts val="0"/>
              </a:spcAft>
              <a:buSzPts val="1656"/>
              <a:buNone/>
            </a:pPr>
            <a:r>
              <a:t/>
            </a:r>
            <a:endParaRPr u="sng">
              <a:solidFill>
                <a:srgbClr val="484F56"/>
              </a:solidFill>
            </a:endParaRPr>
          </a:p>
          <a:p>
            <a:pPr indent="0" lvl="0" marL="0" rtl="0" algn="l">
              <a:spcBef>
                <a:spcPts val="960"/>
              </a:spcBef>
              <a:spcAft>
                <a:spcPts val="0"/>
              </a:spcAft>
              <a:buSzPts val="1656"/>
              <a:buNone/>
            </a:pPr>
            <a:r>
              <a:t/>
            </a:r>
            <a:endParaRPr u="sng">
              <a:solidFill>
                <a:srgbClr val="484F56"/>
              </a:solidFill>
            </a:endParaRPr>
          </a:p>
          <a:p>
            <a:pPr indent="0" lvl="0" marL="0" rtl="0" algn="l">
              <a:spcBef>
                <a:spcPts val="960"/>
              </a:spcBef>
              <a:spcAft>
                <a:spcPts val="0"/>
              </a:spcAft>
              <a:buSzPts val="1656"/>
              <a:buNone/>
            </a:pPr>
            <a:r>
              <a:t/>
            </a:r>
            <a:endParaRPr u="sng">
              <a:solidFill>
                <a:srgbClr val="484F56"/>
              </a:solidFill>
            </a:endParaRPr>
          </a:p>
          <a:p>
            <a:pPr indent="0" lvl="0" marL="0" rtl="0" algn="l">
              <a:spcBef>
                <a:spcPts val="960"/>
              </a:spcBef>
              <a:spcAft>
                <a:spcPts val="0"/>
              </a:spcAft>
              <a:buSzPts val="1656"/>
              <a:buNone/>
            </a:pPr>
            <a:r>
              <a:t/>
            </a:r>
            <a:endParaRPr u="sng">
              <a:solidFill>
                <a:srgbClr val="484F56"/>
              </a:solidFill>
            </a:endParaRPr>
          </a:p>
          <a:p>
            <a:pPr indent="0" lvl="0" marL="0" rtl="0" algn="l">
              <a:spcBef>
                <a:spcPts val="960"/>
              </a:spcBef>
              <a:spcAft>
                <a:spcPts val="0"/>
              </a:spcAft>
              <a:buSzPts val="1656"/>
              <a:buNone/>
            </a:pPr>
            <a:r>
              <a:t/>
            </a:r>
            <a:endParaRPr u="sng">
              <a:solidFill>
                <a:srgbClr val="484F56"/>
              </a:solidFill>
            </a:endParaRPr>
          </a:p>
        </p:txBody>
      </p:sp>
      <p:sp>
        <p:nvSpPr>
          <p:cNvPr id="184" name="Google Shape;184;p11"/>
          <p:cNvSpPr txBox="1"/>
          <p:nvPr>
            <p:ph idx="2" type="body"/>
          </p:nvPr>
        </p:nvSpPr>
        <p:spPr>
          <a:xfrm>
            <a:off x="6581841" y="2228881"/>
            <a:ext cx="5422392" cy="363304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solidFill>
                  <a:srgbClr val="484F56"/>
                </a:solidFill>
              </a:rPr>
              <a:t>Customer dimension:</a:t>
            </a:r>
            <a:endParaRPr/>
          </a:p>
          <a:p>
            <a:pPr indent="0" lvl="0" marL="0" rtl="0" algn="l">
              <a:spcBef>
                <a:spcPts val="960"/>
              </a:spcBef>
              <a:spcAft>
                <a:spcPts val="0"/>
              </a:spcAft>
              <a:buSzPts val="1656"/>
              <a:buNone/>
            </a:pPr>
            <a:r>
              <a:rPr lang="en-US">
                <a:solidFill>
                  <a:srgbClr val="484F56"/>
                </a:solidFill>
              </a:rPr>
              <a:t>Query</a:t>
            </a:r>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a:p>
            <a:pPr indent="-200844" lvl="0" marL="306000" rtl="0" algn="l">
              <a:spcBef>
                <a:spcPts val="960"/>
              </a:spcBef>
              <a:spcAft>
                <a:spcPts val="0"/>
              </a:spcAft>
              <a:buSzPts val="1656"/>
              <a:buNone/>
            </a:pPr>
            <a:r>
              <a:t/>
            </a:r>
            <a:endParaRPr>
              <a:solidFill>
                <a:srgbClr val="484F56"/>
              </a:solidFill>
            </a:endParaRPr>
          </a:p>
        </p:txBody>
      </p:sp>
      <p:pic>
        <p:nvPicPr>
          <p:cNvPr id="185" name="Google Shape;185;p11"/>
          <p:cNvPicPr preferRelativeResize="0"/>
          <p:nvPr/>
        </p:nvPicPr>
        <p:blipFill rotWithShape="1">
          <a:blip r:embed="rId3">
            <a:alphaModFix/>
          </a:blip>
          <a:srcRect b="0" l="0" r="0" t="0"/>
          <a:stretch/>
        </p:blipFill>
        <p:spPr>
          <a:xfrm>
            <a:off x="663488" y="3074965"/>
            <a:ext cx="5257800" cy="628650"/>
          </a:xfrm>
          <a:prstGeom prst="rect">
            <a:avLst/>
          </a:prstGeom>
          <a:noFill/>
          <a:ln>
            <a:noFill/>
          </a:ln>
        </p:spPr>
      </p:pic>
      <p:pic>
        <p:nvPicPr>
          <p:cNvPr id="186" name="Google Shape;186;p11"/>
          <p:cNvPicPr preferRelativeResize="0"/>
          <p:nvPr/>
        </p:nvPicPr>
        <p:blipFill rotWithShape="1">
          <a:blip r:embed="rId4">
            <a:alphaModFix/>
          </a:blip>
          <a:srcRect b="0" l="0" r="0" t="0"/>
          <a:stretch/>
        </p:blipFill>
        <p:spPr>
          <a:xfrm>
            <a:off x="6684871" y="3074965"/>
            <a:ext cx="4067175" cy="366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ACTIVITIES - E</a:t>
            </a:r>
            <a:r>
              <a:rPr b="1" i="1" lang="en-US" u="sng"/>
              <a:t>TL</a:t>
            </a:r>
            <a:endParaRPr/>
          </a:p>
        </p:txBody>
      </p:sp>
      <p:pic>
        <p:nvPicPr>
          <p:cNvPr id="192" name="Google Shape;192;p12"/>
          <p:cNvPicPr preferRelativeResize="0"/>
          <p:nvPr>
            <p:ph idx="1" type="body"/>
          </p:nvPr>
        </p:nvPicPr>
        <p:blipFill rotWithShape="1">
          <a:blip r:embed="rId3">
            <a:alphaModFix/>
          </a:blip>
          <a:srcRect b="0" l="0" r="0" t="0"/>
          <a:stretch/>
        </p:blipFill>
        <p:spPr>
          <a:xfrm>
            <a:off x="581193" y="2671256"/>
            <a:ext cx="5422900" cy="2750519"/>
          </a:xfrm>
          <a:prstGeom prst="rect">
            <a:avLst/>
          </a:prstGeom>
          <a:noFill/>
          <a:ln>
            <a:noFill/>
          </a:ln>
        </p:spPr>
      </p:pic>
      <p:pic>
        <p:nvPicPr>
          <p:cNvPr id="193" name="Google Shape;193;p12"/>
          <p:cNvPicPr preferRelativeResize="0"/>
          <p:nvPr>
            <p:ph idx="2" type="body"/>
          </p:nvPr>
        </p:nvPicPr>
        <p:blipFill rotWithShape="1">
          <a:blip r:embed="rId4">
            <a:alphaModFix/>
          </a:blip>
          <a:srcRect b="0" l="0" r="0" t="376"/>
          <a:stretch/>
        </p:blipFill>
        <p:spPr>
          <a:xfrm>
            <a:off x="6414392" y="2228003"/>
            <a:ext cx="4981001" cy="3850783"/>
          </a:xfrm>
          <a:prstGeom prst="rect">
            <a:avLst/>
          </a:prstGeom>
          <a:noFill/>
          <a:ln>
            <a:noFill/>
          </a:ln>
        </p:spPr>
      </p:pic>
      <p:sp>
        <p:nvSpPr>
          <p:cNvPr id="194" name="Google Shape;194;p12"/>
          <p:cNvSpPr txBox="1"/>
          <p:nvPr/>
        </p:nvSpPr>
        <p:spPr>
          <a:xfrm>
            <a:off x="1490422" y="5439098"/>
            <a:ext cx="360444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data cleansing for Customer dimension </a:t>
            </a:r>
            <a:endParaRPr/>
          </a:p>
        </p:txBody>
      </p:sp>
      <p:sp>
        <p:nvSpPr>
          <p:cNvPr id="195" name="Google Shape;195;p12"/>
          <p:cNvSpPr txBox="1"/>
          <p:nvPr/>
        </p:nvSpPr>
        <p:spPr>
          <a:xfrm>
            <a:off x="581193" y="2153796"/>
            <a:ext cx="4905207"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2"/>
              </a:buClr>
              <a:buSzPts val="1800"/>
              <a:buFont typeface="Noto Sans Symbols"/>
              <a:buChar char="▪"/>
            </a:pPr>
            <a:r>
              <a:rPr i="1" lang="en-US" sz="1800">
                <a:solidFill>
                  <a:schemeClr val="dk1"/>
                </a:solidFill>
                <a:latin typeface="Gill Sans"/>
                <a:ea typeface="Gill Sans"/>
                <a:cs typeface="Gill Sans"/>
                <a:sym typeface="Gill Sans"/>
              </a:rPr>
              <a:t>Data Cleansing:</a:t>
            </a:r>
            <a:endParaRPr sz="1800">
              <a:solidFill>
                <a:schemeClr val="dk1"/>
              </a:solidFill>
              <a:latin typeface="Gill Sans"/>
              <a:ea typeface="Gill Sans"/>
              <a:cs typeface="Gill Sans"/>
              <a:sym typeface="Gill Sans"/>
            </a:endParaRPr>
          </a:p>
        </p:txBody>
      </p:sp>
      <p:sp>
        <p:nvSpPr>
          <p:cNvPr id="196" name="Google Shape;196;p12"/>
          <p:cNvSpPr/>
          <p:nvPr/>
        </p:nvSpPr>
        <p:spPr>
          <a:xfrm>
            <a:off x="7550208" y="6078786"/>
            <a:ext cx="347402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data cleansing for Product dimension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ACTIVITIES CONTINUED…</a:t>
            </a:r>
            <a:endParaRPr/>
          </a:p>
        </p:txBody>
      </p:sp>
      <p:sp>
        <p:nvSpPr>
          <p:cNvPr id="202" name="Google Shape;202;p1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i="1" lang="en-US"/>
              <a:t>Data Transformation:</a:t>
            </a:r>
            <a:endParaRPr/>
          </a:p>
        </p:txBody>
      </p:sp>
      <p:pic>
        <p:nvPicPr>
          <p:cNvPr id="203" name="Google Shape;203;p13"/>
          <p:cNvPicPr preferRelativeResize="0"/>
          <p:nvPr/>
        </p:nvPicPr>
        <p:blipFill rotWithShape="1">
          <a:blip r:embed="rId3">
            <a:alphaModFix/>
          </a:blip>
          <a:srcRect b="0" l="0" r="0" t="0"/>
          <a:stretch/>
        </p:blipFill>
        <p:spPr>
          <a:xfrm>
            <a:off x="3352799" y="2458374"/>
            <a:ext cx="5486400" cy="3400425"/>
          </a:xfrm>
          <a:prstGeom prst="rect">
            <a:avLst/>
          </a:prstGeom>
          <a:noFill/>
          <a:ln>
            <a:noFill/>
          </a:ln>
        </p:spPr>
      </p:pic>
      <p:sp>
        <p:nvSpPr>
          <p:cNvPr id="204" name="Google Shape;204;p13"/>
          <p:cNvSpPr/>
          <p:nvPr/>
        </p:nvSpPr>
        <p:spPr>
          <a:xfrm>
            <a:off x="3754653" y="5858799"/>
            <a:ext cx="468269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data transformation for Customer and Product dimension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ACTIVITIES CONTINUED…</a:t>
            </a:r>
            <a:endParaRPr/>
          </a:p>
        </p:txBody>
      </p:sp>
      <p:pic>
        <p:nvPicPr>
          <p:cNvPr id="210" name="Google Shape;210;p14"/>
          <p:cNvPicPr preferRelativeResize="0"/>
          <p:nvPr>
            <p:ph idx="1" type="body"/>
          </p:nvPr>
        </p:nvPicPr>
        <p:blipFill rotWithShape="1">
          <a:blip r:embed="rId3">
            <a:alphaModFix/>
          </a:blip>
          <a:srcRect b="1" l="1438" r="1790" t="741"/>
          <a:stretch/>
        </p:blipFill>
        <p:spPr>
          <a:xfrm>
            <a:off x="3754653" y="1893195"/>
            <a:ext cx="4043967" cy="4546173"/>
          </a:xfrm>
          <a:prstGeom prst="rect">
            <a:avLst/>
          </a:prstGeom>
          <a:noFill/>
          <a:ln cap="flat" cmpd="sng" w="9525">
            <a:solidFill>
              <a:srgbClr val="757575"/>
            </a:solidFill>
            <a:prstDash val="solid"/>
            <a:round/>
            <a:headEnd len="sm" w="sm" type="none"/>
            <a:tailEnd len="sm" w="sm" type="none"/>
          </a:ln>
        </p:spPr>
      </p:pic>
      <p:sp>
        <p:nvSpPr>
          <p:cNvPr id="211" name="Google Shape;211;p14"/>
          <p:cNvSpPr txBox="1"/>
          <p:nvPr/>
        </p:nvSpPr>
        <p:spPr>
          <a:xfrm>
            <a:off x="581192" y="2343955"/>
            <a:ext cx="4621873"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8A9C8"/>
              </a:buClr>
              <a:buSzPts val="1800"/>
              <a:buFont typeface="Noto Sans Symbols"/>
              <a:buChar char="▪"/>
            </a:pPr>
            <a:r>
              <a:rPr i="1" lang="en-US" sz="1800">
                <a:solidFill>
                  <a:schemeClr val="dk1"/>
                </a:solidFill>
                <a:latin typeface="Gill Sans"/>
                <a:ea typeface="Gill Sans"/>
                <a:cs typeface="Gill Sans"/>
                <a:sym typeface="Gill Sans"/>
              </a:rPr>
              <a:t>Table Population:</a:t>
            </a:r>
            <a:endParaRPr sz="1800">
              <a:solidFill>
                <a:schemeClr val="dk1"/>
              </a:solidFill>
              <a:latin typeface="Gill Sans"/>
              <a:ea typeface="Gill Sans"/>
              <a:cs typeface="Gill Sans"/>
              <a:sym typeface="Gill Sans"/>
            </a:endParaRPr>
          </a:p>
        </p:txBody>
      </p:sp>
      <p:sp>
        <p:nvSpPr>
          <p:cNvPr id="212" name="Google Shape;212;p14"/>
          <p:cNvSpPr/>
          <p:nvPr/>
        </p:nvSpPr>
        <p:spPr>
          <a:xfrm>
            <a:off x="2705923" y="6465057"/>
            <a:ext cx="614142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data population for Customer, Product, Order date, Junk and Sales date dimensions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ACTIVITIES CONTINUED…</a:t>
            </a:r>
            <a:endParaRPr/>
          </a:p>
        </p:txBody>
      </p:sp>
      <p:sp>
        <p:nvSpPr>
          <p:cNvPr id="218" name="Google Shape;218;p15"/>
          <p:cNvSpPr txBox="1"/>
          <p:nvPr>
            <p:ph idx="1" type="body"/>
          </p:nvPr>
        </p:nvSpPr>
        <p:spPr>
          <a:xfrm>
            <a:off x="581192" y="2180496"/>
            <a:ext cx="4158233"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Sales_Fact</a:t>
            </a:r>
            <a:endParaRPr/>
          </a:p>
          <a:p>
            <a:pPr indent="-306000" lvl="0" marL="306000" rtl="0" algn="l">
              <a:spcBef>
                <a:spcPts val="920"/>
              </a:spcBef>
              <a:spcAft>
                <a:spcPts val="0"/>
              </a:spcAft>
              <a:buSzPts val="1472"/>
              <a:buChar char="◼"/>
            </a:pPr>
            <a:r>
              <a:rPr lang="en-US" sz="1600"/>
              <a:t>Merging each tables using Database Lookup with surrogate keys of Customer, Product, Sales_Date, Order_Date and Junk. </a:t>
            </a:r>
            <a:endParaRPr sz="1600"/>
          </a:p>
          <a:p>
            <a:pPr indent="-306000" lvl="0" marL="306000" rtl="0" algn="l">
              <a:spcBef>
                <a:spcPts val="920"/>
              </a:spcBef>
              <a:spcAft>
                <a:spcPts val="0"/>
              </a:spcAft>
              <a:buSzPts val="1472"/>
              <a:buChar char="◼"/>
            </a:pPr>
            <a:r>
              <a:rPr lang="en-US" sz="1600"/>
              <a:t>Matching the records based on Natural Keys and Division in similarity.</a:t>
            </a:r>
            <a:endParaRPr sz="1600"/>
          </a:p>
          <a:p>
            <a:pPr indent="-306000" lvl="0" marL="306000" rtl="0" algn="l">
              <a:spcBef>
                <a:spcPts val="920"/>
              </a:spcBef>
              <a:spcAft>
                <a:spcPts val="0"/>
              </a:spcAft>
              <a:buSzPts val="1472"/>
              <a:buChar char="◼"/>
            </a:pPr>
            <a:r>
              <a:rPr lang="en-US" sz="1600"/>
              <a:t>Group by the records for redundant records of the same SK for the population of the fact table.</a:t>
            </a:r>
            <a:endParaRPr/>
          </a:p>
        </p:txBody>
      </p:sp>
      <p:pic>
        <p:nvPicPr>
          <p:cNvPr id="219" name="Google Shape;219;p15"/>
          <p:cNvPicPr preferRelativeResize="0"/>
          <p:nvPr/>
        </p:nvPicPr>
        <p:blipFill rotWithShape="1">
          <a:blip r:embed="rId3">
            <a:alphaModFix/>
          </a:blip>
          <a:srcRect b="0" l="0" r="0" t="0"/>
          <a:stretch/>
        </p:blipFill>
        <p:spPr>
          <a:xfrm>
            <a:off x="4572000" y="2283528"/>
            <a:ext cx="7038808" cy="3241510"/>
          </a:xfrm>
          <a:prstGeom prst="rect">
            <a:avLst/>
          </a:prstGeom>
          <a:noFill/>
          <a:ln>
            <a:noFill/>
          </a:ln>
        </p:spPr>
      </p:pic>
      <p:sp>
        <p:nvSpPr>
          <p:cNvPr id="220" name="Google Shape;220;p15"/>
          <p:cNvSpPr/>
          <p:nvPr/>
        </p:nvSpPr>
        <p:spPr>
          <a:xfrm>
            <a:off x="6233719" y="5366460"/>
            <a:ext cx="388279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data transformation for Sales fact dimension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END USER APPLICATIONS </a:t>
            </a:r>
            <a:endParaRPr/>
          </a:p>
        </p:txBody>
      </p:sp>
      <p:sp>
        <p:nvSpPr>
          <p:cNvPr id="226" name="Google Shape;226;p16"/>
          <p:cNvSpPr txBox="1"/>
          <p:nvPr>
            <p:ph idx="1" type="body"/>
          </p:nvPr>
        </p:nvSpPr>
        <p:spPr>
          <a:xfrm>
            <a:off x="452403" y="194822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i="1" lang="en-US"/>
              <a:t>Queries:</a:t>
            </a:r>
            <a:endParaRPr/>
          </a:p>
          <a:p>
            <a:pPr indent="0" lvl="0" marL="0" rtl="0" algn="l">
              <a:spcBef>
                <a:spcPts val="880"/>
              </a:spcBef>
              <a:spcAft>
                <a:spcPts val="0"/>
              </a:spcAft>
              <a:buSzPts val="1288"/>
              <a:buNone/>
            </a:pPr>
            <a:r>
              <a:rPr b="1" lang="en-US" sz="1400"/>
              <a:t>Report that is showing Top 5 Customers of Each Division with customer_Type, Product description, name and total sales amount. (PEC, TPCE, TPCW)</a:t>
            </a:r>
            <a:endParaRPr/>
          </a:p>
          <a:p>
            <a:pPr indent="0" lvl="0" marL="0" rtl="0" algn="l">
              <a:spcBef>
                <a:spcPts val="600"/>
              </a:spcBef>
              <a:spcAft>
                <a:spcPts val="0"/>
              </a:spcAft>
              <a:buClr>
                <a:schemeClr val="dk1"/>
              </a:buClr>
              <a:buSzPts val="1400"/>
              <a:buNone/>
            </a:pPr>
            <a:r>
              <a:rPr b="1" lang="en-US" sz="1400">
                <a:solidFill>
                  <a:schemeClr val="dk1"/>
                </a:solidFill>
              </a:rPr>
              <a:t>1. Query for PEC:</a:t>
            </a:r>
            <a:endParaRPr/>
          </a:p>
          <a:p>
            <a:pPr indent="0" lvl="0" marL="0" rtl="0" algn="l">
              <a:spcBef>
                <a:spcPts val="0"/>
              </a:spcBef>
              <a:spcAft>
                <a:spcPts val="0"/>
              </a:spcAft>
              <a:buClr>
                <a:schemeClr val="dk2"/>
              </a:buClr>
              <a:buSzPts val="1400"/>
              <a:buNone/>
            </a:pPr>
            <a:r>
              <a:rPr lang="en-US" sz="1400"/>
              <a:t>select c.Customer_Name, c.Customer_custtypeName, p.Product_Name, p.TypeDescription, c.Customer_division, SUM(Amount) as Sales from sales_fact AS sf </a:t>
            </a:r>
            <a:endParaRPr sz="1200"/>
          </a:p>
          <a:p>
            <a:pPr indent="0" lvl="0" marL="0" rtl="0" algn="l">
              <a:spcBef>
                <a:spcPts val="0"/>
              </a:spcBef>
              <a:spcAft>
                <a:spcPts val="0"/>
              </a:spcAft>
              <a:buClr>
                <a:schemeClr val="dk2"/>
              </a:buClr>
              <a:buSzPts val="1400"/>
              <a:buNone/>
            </a:pPr>
            <a:r>
              <a:rPr lang="en-US" sz="1400"/>
              <a:t>    join customer AS c using(Customer_SK) </a:t>
            </a:r>
            <a:endParaRPr sz="1200"/>
          </a:p>
          <a:p>
            <a:pPr indent="0" lvl="0" marL="0" rtl="0" algn="l">
              <a:spcBef>
                <a:spcPts val="0"/>
              </a:spcBef>
              <a:spcAft>
                <a:spcPts val="0"/>
              </a:spcAft>
              <a:buClr>
                <a:schemeClr val="dk2"/>
              </a:buClr>
              <a:buSzPts val="1400"/>
              <a:buNone/>
            </a:pPr>
            <a:r>
              <a:rPr lang="en-US" sz="1400"/>
              <a:t>    join product as p using(Product_SK)</a:t>
            </a:r>
            <a:endParaRPr sz="1200"/>
          </a:p>
          <a:p>
            <a:pPr indent="0" lvl="0" marL="0" rtl="0" algn="l">
              <a:spcBef>
                <a:spcPts val="0"/>
              </a:spcBef>
              <a:spcAft>
                <a:spcPts val="0"/>
              </a:spcAft>
              <a:buClr>
                <a:schemeClr val="dk2"/>
              </a:buClr>
              <a:buSzPts val="1400"/>
              <a:buNone/>
            </a:pPr>
            <a:r>
              <a:rPr lang="en-US" sz="1400"/>
              <a:t>    where c.Customer_division = "PEC" </a:t>
            </a:r>
            <a:endParaRPr sz="1200"/>
          </a:p>
          <a:p>
            <a:pPr indent="0" lvl="0" marL="0" rtl="0" algn="l">
              <a:spcBef>
                <a:spcPts val="0"/>
              </a:spcBef>
              <a:spcAft>
                <a:spcPts val="0"/>
              </a:spcAft>
              <a:buClr>
                <a:schemeClr val="dk2"/>
              </a:buClr>
              <a:buSzPts val="1400"/>
              <a:buNone/>
            </a:pPr>
            <a:r>
              <a:rPr lang="en-US" sz="1400"/>
              <a:t>    group by c.Customer_Name, C.Customer_state</a:t>
            </a:r>
            <a:endParaRPr sz="1200"/>
          </a:p>
          <a:p>
            <a:pPr indent="0" lvl="0" marL="0" rtl="0" algn="l">
              <a:spcBef>
                <a:spcPts val="0"/>
              </a:spcBef>
              <a:spcAft>
                <a:spcPts val="0"/>
              </a:spcAft>
              <a:buClr>
                <a:schemeClr val="dk2"/>
              </a:buClr>
              <a:buSzPts val="1400"/>
              <a:buNone/>
            </a:pPr>
            <a:r>
              <a:rPr lang="en-US" sz="1400"/>
              <a:t>    order by sum(Sales) DESC LIMIT 5; </a:t>
            </a:r>
            <a:endParaRPr/>
          </a:p>
          <a:p>
            <a:pPr indent="0" lvl="0" marL="0" rtl="0" algn="l">
              <a:spcBef>
                <a:spcPts val="0"/>
              </a:spcBef>
              <a:spcAft>
                <a:spcPts val="0"/>
              </a:spcAft>
              <a:buClr>
                <a:schemeClr val="dk2"/>
              </a:buClr>
              <a:buSzPts val="1400"/>
              <a:buNone/>
            </a:pPr>
            <a:r>
              <a:t/>
            </a:r>
            <a:endParaRPr sz="1400">
              <a:solidFill>
                <a:schemeClr val="dk1"/>
              </a:solidFill>
            </a:endParaRPr>
          </a:p>
          <a:p>
            <a:pPr indent="0" lvl="0" marL="0" rtl="0" algn="l">
              <a:spcBef>
                <a:spcPts val="0"/>
              </a:spcBef>
              <a:spcAft>
                <a:spcPts val="0"/>
              </a:spcAft>
              <a:buClr>
                <a:schemeClr val="dk2"/>
              </a:buClr>
              <a:buSzPts val="1400"/>
              <a:buNone/>
            </a:pPr>
            <a:r>
              <a:t/>
            </a:r>
            <a:endParaRPr sz="1400">
              <a:solidFill>
                <a:schemeClr val="dk1"/>
              </a:solidFill>
            </a:endParaRPr>
          </a:p>
          <a:p>
            <a:pPr indent="0" lvl="0" marL="0" rtl="0" algn="l">
              <a:spcBef>
                <a:spcPts val="0"/>
              </a:spcBef>
              <a:spcAft>
                <a:spcPts val="0"/>
              </a:spcAft>
              <a:buClr>
                <a:schemeClr val="dk2"/>
              </a:buClr>
              <a:buSzPts val="1400"/>
              <a:buNone/>
            </a:pPr>
            <a:r>
              <a:t/>
            </a:r>
            <a:endParaRPr sz="1400">
              <a:solidFill>
                <a:schemeClr val="dk1"/>
              </a:solidFill>
            </a:endParaRPr>
          </a:p>
          <a:p>
            <a:pPr indent="0" lvl="0" marL="0" rtl="0" algn="l">
              <a:spcBef>
                <a:spcPts val="0"/>
              </a:spcBef>
              <a:spcAft>
                <a:spcPts val="0"/>
              </a:spcAft>
              <a:buClr>
                <a:schemeClr val="dk2"/>
              </a:buClr>
              <a:buSzPts val="1400"/>
              <a:buNone/>
            </a:pPr>
            <a:r>
              <a:t/>
            </a:r>
            <a:endParaRPr sz="1400"/>
          </a:p>
        </p:txBody>
      </p:sp>
      <p:pic>
        <p:nvPicPr>
          <p:cNvPr id="227" name="Google Shape;227;p16"/>
          <p:cNvPicPr preferRelativeResize="0"/>
          <p:nvPr/>
        </p:nvPicPr>
        <p:blipFill rotWithShape="1">
          <a:blip r:embed="rId3">
            <a:alphaModFix/>
          </a:blip>
          <a:srcRect b="0" l="0" r="0" t="0"/>
          <a:stretch/>
        </p:blipFill>
        <p:spPr>
          <a:xfrm>
            <a:off x="581192" y="5001903"/>
            <a:ext cx="9142357" cy="1321623"/>
          </a:xfrm>
          <a:prstGeom prst="rect">
            <a:avLst/>
          </a:prstGeom>
          <a:noFill/>
          <a:ln>
            <a:noFill/>
          </a:ln>
        </p:spPr>
      </p:pic>
      <p:sp>
        <p:nvSpPr>
          <p:cNvPr id="228" name="Google Shape;228;p16"/>
          <p:cNvSpPr txBox="1"/>
          <p:nvPr/>
        </p:nvSpPr>
        <p:spPr>
          <a:xfrm>
            <a:off x="452403" y="4694126"/>
            <a:ext cx="9659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Gill Sans"/>
                <a:ea typeface="Gill Sans"/>
                <a:cs typeface="Gill Sans"/>
                <a:sym typeface="Gill Sans"/>
              </a:rPr>
              <a:t>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END USER APPLICATIONS – QUERIES CONTINUED…</a:t>
            </a:r>
            <a:endParaRPr/>
          </a:p>
        </p:txBody>
      </p:sp>
      <p:sp>
        <p:nvSpPr>
          <p:cNvPr id="234" name="Google Shape;234;p1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400"/>
              <a:buNone/>
            </a:pPr>
            <a:r>
              <a:rPr b="1" lang="en-US" sz="1400">
                <a:latin typeface="Arial"/>
                <a:ea typeface="Arial"/>
                <a:cs typeface="Arial"/>
                <a:sym typeface="Arial"/>
              </a:rPr>
              <a:t>2</a:t>
            </a:r>
            <a:r>
              <a:rPr b="1" lang="en-US" sz="1400"/>
              <a:t>. Query for TPEC:</a:t>
            </a:r>
            <a:endParaRPr sz="1400"/>
          </a:p>
          <a:p>
            <a:pPr indent="0" lvl="0" marL="0" rtl="0" algn="l">
              <a:spcBef>
                <a:spcPts val="0"/>
              </a:spcBef>
              <a:spcAft>
                <a:spcPts val="0"/>
              </a:spcAft>
              <a:buClr>
                <a:schemeClr val="dk2"/>
              </a:buClr>
              <a:buSzPts val="1400"/>
              <a:buNone/>
            </a:pPr>
            <a:r>
              <a:rPr lang="en-US" sz="1400"/>
              <a:t> select c.Customer_Name, c.Customer_custtypeName,p.Product_Name, p.TypeDescription, c.Customer_division,SUM(Amount) as Sales from sales_fact AS sf </a:t>
            </a:r>
            <a:endParaRPr sz="1400"/>
          </a:p>
          <a:p>
            <a:pPr indent="0" lvl="0" marL="0" rtl="0" algn="l">
              <a:spcBef>
                <a:spcPts val="0"/>
              </a:spcBef>
              <a:spcAft>
                <a:spcPts val="0"/>
              </a:spcAft>
              <a:buClr>
                <a:schemeClr val="dk2"/>
              </a:buClr>
              <a:buSzPts val="1400"/>
              <a:buNone/>
            </a:pPr>
            <a:r>
              <a:rPr lang="en-US" sz="1400"/>
              <a:t>    join customer AS c using(Customer_SK) </a:t>
            </a:r>
            <a:endParaRPr sz="1400"/>
          </a:p>
          <a:p>
            <a:pPr indent="0" lvl="0" marL="0" rtl="0" algn="l">
              <a:spcBef>
                <a:spcPts val="0"/>
              </a:spcBef>
              <a:spcAft>
                <a:spcPts val="0"/>
              </a:spcAft>
              <a:buClr>
                <a:schemeClr val="dk2"/>
              </a:buClr>
              <a:buSzPts val="1400"/>
              <a:buNone/>
            </a:pPr>
            <a:r>
              <a:rPr lang="en-US" sz="1400"/>
              <a:t>    join product as p using(Product_SK)</a:t>
            </a:r>
            <a:endParaRPr sz="1400"/>
          </a:p>
          <a:p>
            <a:pPr indent="0" lvl="0" marL="0" rtl="0" algn="l">
              <a:spcBef>
                <a:spcPts val="0"/>
              </a:spcBef>
              <a:spcAft>
                <a:spcPts val="0"/>
              </a:spcAft>
              <a:buClr>
                <a:schemeClr val="dk2"/>
              </a:buClr>
              <a:buSzPts val="1400"/>
              <a:buNone/>
            </a:pPr>
            <a:r>
              <a:rPr lang="en-US" sz="1400"/>
              <a:t>    where c.Customer_division = "TPCE" </a:t>
            </a:r>
            <a:endParaRPr sz="1400"/>
          </a:p>
          <a:p>
            <a:pPr indent="0" lvl="0" marL="0" rtl="0" algn="l">
              <a:spcBef>
                <a:spcPts val="0"/>
              </a:spcBef>
              <a:spcAft>
                <a:spcPts val="0"/>
              </a:spcAft>
              <a:buClr>
                <a:schemeClr val="dk2"/>
              </a:buClr>
              <a:buSzPts val="1400"/>
              <a:buNone/>
            </a:pPr>
            <a:r>
              <a:rPr lang="en-US" sz="1400"/>
              <a:t>    group by c.Customer_Name, C.Customer_state</a:t>
            </a:r>
            <a:endParaRPr sz="1400"/>
          </a:p>
          <a:p>
            <a:pPr indent="0" lvl="0" marL="0" rtl="0" algn="l">
              <a:spcBef>
                <a:spcPts val="0"/>
              </a:spcBef>
              <a:spcAft>
                <a:spcPts val="0"/>
              </a:spcAft>
              <a:buClr>
                <a:schemeClr val="dk2"/>
              </a:buClr>
              <a:buSzPts val="1400"/>
              <a:buNone/>
            </a:pPr>
            <a:r>
              <a:rPr lang="en-US" sz="1400"/>
              <a:t>    order by sum(Sales) DESC LIMIT 5;</a:t>
            </a:r>
            <a:endParaRPr/>
          </a:p>
          <a:p>
            <a:pPr indent="0" lvl="0" marL="0" rtl="0" algn="l">
              <a:spcBef>
                <a:spcPts val="0"/>
              </a:spcBef>
              <a:spcAft>
                <a:spcPts val="0"/>
              </a:spcAft>
              <a:buClr>
                <a:schemeClr val="dk2"/>
              </a:buClr>
              <a:buSzPts val="1400"/>
              <a:buNone/>
            </a:pPr>
            <a:r>
              <a:t/>
            </a:r>
            <a:endParaRPr sz="1400"/>
          </a:p>
          <a:p>
            <a:pPr indent="0" lvl="0" marL="0" rtl="0" algn="l">
              <a:spcBef>
                <a:spcPts val="0"/>
              </a:spcBef>
              <a:spcAft>
                <a:spcPts val="0"/>
              </a:spcAft>
              <a:buClr>
                <a:schemeClr val="dk2"/>
              </a:buClr>
              <a:buSzPts val="1400"/>
              <a:buNone/>
            </a:pPr>
            <a:r>
              <a:rPr b="1" lang="en-US" sz="1400"/>
              <a:t>Output:</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2"/>
              </a:buClr>
              <a:buSzPts val="1400"/>
              <a:buNone/>
            </a:pPr>
            <a:r>
              <a:t/>
            </a:r>
            <a:endParaRPr sz="1400">
              <a:solidFill>
                <a:schemeClr val="dk1"/>
              </a:solidFill>
              <a:latin typeface="Arial"/>
              <a:ea typeface="Arial"/>
              <a:cs typeface="Arial"/>
              <a:sym typeface="Arial"/>
            </a:endParaRPr>
          </a:p>
        </p:txBody>
      </p:sp>
      <p:pic>
        <p:nvPicPr>
          <p:cNvPr id="235" name="Google Shape;235;p17"/>
          <p:cNvPicPr preferRelativeResize="0"/>
          <p:nvPr/>
        </p:nvPicPr>
        <p:blipFill rotWithShape="1">
          <a:blip r:embed="rId3">
            <a:alphaModFix/>
          </a:blip>
          <a:srcRect b="13864" l="0" r="1842" t="5994"/>
          <a:stretch/>
        </p:blipFill>
        <p:spPr>
          <a:xfrm>
            <a:off x="697103" y="4468968"/>
            <a:ext cx="8949174" cy="1184857"/>
          </a:xfrm>
          <a:prstGeom prst="rect">
            <a:avLst/>
          </a:prstGeom>
          <a:noFill/>
          <a:ln cap="flat" cmpd="sng" w="9525">
            <a:solidFill>
              <a:srgbClr val="757575"/>
            </a:solidFill>
            <a:prstDash val="solid"/>
            <a:round/>
            <a:headEnd len="sm" w="sm" type="none"/>
            <a:tailEnd len="sm" w="sm" type="none"/>
          </a:ln>
        </p:spPr>
      </p:pic>
      <p:sp>
        <p:nvSpPr>
          <p:cNvPr id="236" name="Google Shape;236;p17"/>
          <p:cNvSpPr txBox="1"/>
          <p:nvPr/>
        </p:nvSpPr>
        <p:spPr>
          <a:xfrm>
            <a:off x="697103" y="6091707"/>
            <a:ext cx="104044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Supporting Index(es): Customer_Name, Customer_custtypeName, Customer_Division(Customer), Product_Name, TypeDescription(Product), Sales(sales_fact)</a:t>
            </a:r>
            <a:endParaRPr b="1" sz="16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END USER APPLICATIONS – VIEW</a:t>
            </a:r>
            <a:endParaRPr/>
          </a:p>
        </p:txBody>
      </p:sp>
      <p:sp>
        <p:nvSpPr>
          <p:cNvPr id="242" name="Google Shape;242;p18"/>
          <p:cNvSpPr txBox="1"/>
          <p:nvPr>
            <p:ph idx="1" type="body"/>
          </p:nvPr>
        </p:nvSpPr>
        <p:spPr>
          <a:xfrm>
            <a:off x="413766" y="2541104"/>
            <a:ext cx="5458999" cy="3678303"/>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Clr>
                <a:srgbClr val="107185"/>
              </a:buClr>
              <a:buSzPts val="1800"/>
              <a:buChar char="◼"/>
            </a:pPr>
            <a:r>
              <a:rPr i="1" lang="en-US"/>
              <a:t>A View: </a:t>
            </a:r>
            <a:endParaRPr/>
          </a:p>
          <a:p>
            <a:pPr indent="-204400" lvl="0" marL="306000" rtl="0" algn="l">
              <a:spcBef>
                <a:spcPts val="0"/>
              </a:spcBef>
              <a:spcAft>
                <a:spcPts val="0"/>
              </a:spcAft>
              <a:buClr>
                <a:srgbClr val="107185"/>
              </a:buClr>
              <a:buSzPts val="1600"/>
              <a:buNone/>
            </a:pPr>
            <a:r>
              <a:t/>
            </a:r>
            <a:endParaRPr i="1" sz="1600"/>
          </a:p>
          <a:p>
            <a:pPr indent="0" lvl="0" marL="0" rtl="0" algn="l">
              <a:spcBef>
                <a:spcPts val="240"/>
              </a:spcBef>
              <a:spcAft>
                <a:spcPts val="0"/>
              </a:spcAft>
              <a:buSzPts val="1104"/>
              <a:buNone/>
            </a:pPr>
            <a:r>
              <a:rPr b="1" lang="en-US" sz="1200"/>
              <a:t>The view reports the sales report for each year, sales, cost and calculate the profit with respect to division to see who did good in all those years.</a:t>
            </a:r>
            <a:endParaRPr sz="1200"/>
          </a:p>
          <a:p>
            <a:pPr indent="0" lvl="0" marL="0" rtl="0" algn="l">
              <a:spcBef>
                <a:spcPts val="840"/>
              </a:spcBef>
              <a:spcAft>
                <a:spcPts val="0"/>
              </a:spcAft>
              <a:buSzPts val="1104"/>
              <a:buNone/>
            </a:pPr>
            <a:r>
              <a:rPr b="1" lang="en-US" sz="1200"/>
              <a:t>1. Query for PEC:</a:t>
            </a:r>
            <a:endParaRPr sz="1200"/>
          </a:p>
          <a:p>
            <a:pPr indent="0" lvl="0" marL="0" rtl="0" algn="l">
              <a:spcBef>
                <a:spcPts val="840"/>
              </a:spcBef>
              <a:spcAft>
                <a:spcPts val="0"/>
              </a:spcAft>
              <a:buSzPts val="1104"/>
              <a:buNone/>
            </a:pPr>
            <a:r>
              <a:rPr lang="en-US" sz="1200"/>
              <a:t>CREATE VIEW PEC_gross_profit_year AS</a:t>
            </a:r>
            <a:endParaRPr sz="1200"/>
          </a:p>
          <a:p>
            <a:pPr indent="0" lvl="0" marL="0" rtl="0" algn="l">
              <a:spcBef>
                <a:spcPts val="840"/>
              </a:spcBef>
              <a:spcAft>
                <a:spcPts val="0"/>
              </a:spcAft>
              <a:buSzPts val="1104"/>
              <a:buNone/>
            </a:pPr>
            <a:r>
              <a:rPr lang="en-US" sz="1200"/>
              <a:t>SELECT view1.division, view1.Year, view1.Sales, view1.Costs, (view1.Sales-view1.Costs) 'Gross Profit' </a:t>
            </a:r>
            <a:endParaRPr sz="1200"/>
          </a:p>
          <a:p>
            <a:pPr indent="0" lvl="0" marL="0" rtl="0" algn="l">
              <a:spcBef>
                <a:spcPts val="840"/>
              </a:spcBef>
              <a:spcAft>
                <a:spcPts val="0"/>
              </a:spcAft>
              <a:buSzPts val="1104"/>
              <a:buNone/>
            </a:pPr>
            <a:r>
              <a:rPr lang="en-US" sz="1200"/>
              <a:t>FROM (SELECT p.division, s.Sales_Year 'Year', SUM(salesfact.Amount) 'Sales', SUM(p.UnitCost * salesfact.Quantity) 'Costs'</a:t>
            </a:r>
            <a:endParaRPr sz="1200"/>
          </a:p>
          <a:p>
            <a:pPr indent="0" lvl="0" marL="0" rtl="0" algn="l">
              <a:spcBef>
                <a:spcPts val="840"/>
              </a:spcBef>
              <a:spcAft>
                <a:spcPts val="0"/>
              </a:spcAft>
              <a:buSzPts val="1104"/>
              <a:buNone/>
            </a:pPr>
            <a:r>
              <a:rPr lang="en-US" sz="1200"/>
              <a:t>FROM sales_fact salesfact JOIN product p USING (Product_SK)</a:t>
            </a:r>
            <a:endParaRPr sz="1200"/>
          </a:p>
          <a:p>
            <a:pPr indent="0" lvl="0" marL="0" rtl="0" algn="l">
              <a:spcBef>
                <a:spcPts val="840"/>
              </a:spcBef>
              <a:spcAft>
                <a:spcPts val="0"/>
              </a:spcAft>
              <a:buSzPts val="1104"/>
              <a:buNone/>
            </a:pPr>
            <a:r>
              <a:rPr lang="en-US" sz="1200"/>
              <a:t>JOIN sales_date s USING (Sales_Date_SK)</a:t>
            </a:r>
            <a:endParaRPr sz="1200"/>
          </a:p>
          <a:p>
            <a:pPr indent="0" lvl="0" marL="0" rtl="0" algn="l">
              <a:spcBef>
                <a:spcPts val="840"/>
              </a:spcBef>
              <a:spcAft>
                <a:spcPts val="0"/>
              </a:spcAft>
              <a:buSzPts val="1104"/>
              <a:buNone/>
            </a:pPr>
            <a:r>
              <a:rPr lang="en-US" sz="1200"/>
              <a:t>WHERE p.division = "PEC"</a:t>
            </a:r>
            <a:endParaRPr sz="1200"/>
          </a:p>
          <a:p>
            <a:pPr indent="0" lvl="0" marL="0" rtl="0" algn="l">
              <a:spcBef>
                <a:spcPts val="840"/>
              </a:spcBef>
              <a:spcAft>
                <a:spcPts val="0"/>
              </a:spcAft>
              <a:buSzPts val="1104"/>
              <a:buNone/>
            </a:pPr>
            <a:r>
              <a:rPr lang="en-US" sz="1200"/>
              <a:t>GROUP BY s.Sales_Year) view1;</a:t>
            </a:r>
            <a:endParaRPr sz="1200"/>
          </a:p>
        </p:txBody>
      </p:sp>
      <p:pic>
        <p:nvPicPr>
          <p:cNvPr id="243" name="Google Shape;243;p18"/>
          <p:cNvPicPr preferRelativeResize="0"/>
          <p:nvPr/>
        </p:nvPicPr>
        <p:blipFill rotWithShape="1">
          <a:blip r:embed="rId3">
            <a:alphaModFix/>
          </a:blip>
          <a:srcRect b="0" l="0" r="0" t="1451"/>
          <a:stretch/>
        </p:blipFill>
        <p:spPr>
          <a:xfrm>
            <a:off x="6473490" y="3613671"/>
            <a:ext cx="4548188" cy="1533167"/>
          </a:xfrm>
          <a:prstGeom prst="rect">
            <a:avLst/>
          </a:prstGeom>
          <a:noFill/>
          <a:ln>
            <a:noFill/>
          </a:ln>
        </p:spPr>
      </p:pic>
      <p:sp>
        <p:nvSpPr>
          <p:cNvPr id="244" name="Google Shape;244;p18"/>
          <p:cNvSpPr txBox="1"/>
          <p:nvPr/>
        </p:nvSpPr>
        <p:spPr>
          <a:xfrm>
            <a:off x="6473490" y="2897747"/>
            <a:ext cx="45462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2"/>
                </a:solidFill>
                <a:latin typeface="Gill Sans"/>
                <a:ea typeface="Gill Sans"/>
                <a:cs typeface="Gill Sans"/>
                <a:sym typeface="Gill Sans"/>
              </a:rPr>
              <a:t>Query:</a:t>
            </a:r>
            <a:endParaRPr sz="1400">
              <a:solidFill>
                <a:schemeClr val="dk2"/>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2"/>
                </a:solidFill>
                <a:latin typeface="Gill Sans"/>
                <a:ea typeface="Gill Sans"/>
                <a:cs typeface="Gill Sans"/>
                <a:sym typeface="Gill Sans"/>
              </a:rPr>
              <a:t>select * from PEC_gross_profit_year;</a:t>
            </a:r>
            <a:endParaRPr sz="1400">
              <a:solidFill>
                <a:schemeClr val="dk2"/>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2"/>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2"/>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END USER APPLICATIONS – VIEWS CONTINUED…</a:t>
            </a:r>
            <a:endParaRPr/>
          </a:p>
        </p:txBody>
      </p:sp>
      <p:sp>
        <p:nvSpPr>
          <p:cNvPr id="250" name="Google Shape;250;p19"/>
          <p:cNvSpPr txBox="1"/>
          <p:nvPr>
            <p:ph idx="1" type="body"/>
          </p:nvPr>
        </p:nvSpPr>
        <p:spPr>
          <a:xfrm>
            <a:off x="581193" y="2180496"/>
            <a:ext cx="4673388"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288"/>
              <a:buNone/>
            </a:pPr>
            <a:r>
              <a:rPr b="1" i="1" lang="en-US" sz="1400"/>
              <a:t>2. Query for overall all the divisions</a:t>
            </a:r>
            <a:endParaRPr/>
          </a:p>
          <a:p>
            <a:pPr indent="0" lvl="0" marL="0" rtl="0" algn="l">
              <a:spcBef>
                <a:spcPts val="880"/>
              </a:spcBef>
              <a:spcAft>
                <a:spcPts val="0"/>
              </a:spcAft>
              <a:buSzPts val="1288"/>
              <a:buNone/>
            </a:pPr>
            <a:r>
              <a:rPr lang="en-US" sz="1400"/>
              <a:t>CREATE VIEW alldivisions_gross_profit_year AS</a:t>
            </a:r>
            <a:endParaRPr sz="1400"/>
          </a:p>
          <a:p>
            <a:pPr indent="0" lvl="0" marL="0" rtl="0" algn="l">
              <a:spcBef>
                <a:spcPts val="880"/>
              </a:spcBef>
              <a:spcAft>
                <a:spcPts val="0"/>
              </a:spcAft>
              <a:buSzPts val="1288"/>
              <a:buNone/>
            </a:pPr>
            <a:r>
              <a:rPr lang="en-US" sz="1400"/>
              <a:t>SELECT view4.division, view4.Year, view4.Sales, view4.Costs, (view4.Sales-view4.Costs) 'Gross Profit' </a:t>
            </a:r>
            <a:endParaRPr sz="1400"/>
          </a:p>
          <a:p>
            <a:pPr indent="0" lvl="0" marL="0" rtl="0" algn="l">
              <a:spcBef>
                <a:spcPts val="880"/>
              </a:spcBef>
              <a:spcAft>
                <a:spcPts val="0"/>
              </a:spcAft>
              <a:buSzPts val="1288"/>
              <a:buNone/>
            </a:pPr>
            <a:r>
              <a:rPr lang="en-US" sz="1400"/>
              <a:t>FROM</a:t>
            </a:r>
            <a:endParaRPr sz="1400"/>
          </a:p>
          <a:p>
            <a:pPr indent="0" lvl="0" marL="0" rtl="0" algn="l">
              <a:spcBef>
                <a:spcPts val="880"/>
              </a:spcBef>
              <a:spcAft>
                <a:spcPts val="0"/>
              </a:spcAft>
              <a:buSzPts val="1288"/>
              <a:buNone/>
            </a:pPr>
            <a:r>
              <a:rPr lang="en-US" sz="1400"/>
              <a:t>(SELECT p.division, s.Sales_Year 'Year', SUM(salesfact.Amount) 'Sales', SUM(p.UnitCost * salesfact.Quantity) 'Costs'</a:t>
            </a:r>
            <a:endParaRPr sz="1400"/>
          </a:p>
          <a:p>
            <a:pPr indent="0" lvl="0" marL="0" rtl="0" algn="l">
              <a:spcBef>
                <a:spcPts val="880"/>
              </a:spcBef>
              <a:spcAft>
                <a:spcPts val="0"/>
              </a:spcAft>
              <a:buSzPts val="1288"/>
              <a:buNone/>
            </a:pPr>
            <a:r>
              <a:rPr lang="en-US" sz="1400"/>
              <a:t>FROM sales_fact salesfact JOIN product p USING (Product_SK)</a:t>
            </a:r>
            <a:endParaRPr sz="1400"/>
          </a:p>
          <a:p>
            <a:pPr indent="0" lvl="0" marL="0" rtl="0" algn="l">
              <a:spcBef>
                <a:spcPts val="880"/>
              </a:spcBef>
              <a:spcAft>
                <a:spcPts val="0"/>
              </a:spcAft>
              <a:buSzPts val="1288"/>
              <a:buNone/>
            </a:pPr>
            <a:r>
              <a:rPr lang="en-US" sz="1400"/>
              <a:t>JOIN sales_date s USING (Sales_Date_SK)</a:t>
            </a:r>
            <a:endParaRPr sz="1400"/>
          </a:p>
          <a:p>
            <a:pPr indent="0" lvl="0" marL="0" rtl="0" algn="l">
              <a:spcBef>
                <a:spcPts val="880"/>
              </a:spcBef>
              <a:spcAft>
                <a:spcPts val="0"/>
              </a:spcAft>
              <a:buSzPts val="1288"/>
              <a:buNone/>
            </a:pPr>
            <a:r>
              <a:rPr lang="en-US" sz="1400"/>
              <a:t>GROUP BY s.Sales_Year) view4;</a:t>
            </a:r>
            <a:endParaRPr sz="1400"/>
          </a:p>
          <a:p>
            <a:pPr indent="-224212" lvl="0" marL="306000" rtl="0" algn="l">
              <a:spcBef>
                <a:spcPts val="880"/>
              </a:spcBef>
              <a:spcAft>
                <a:spcPts val="0"/>
              </a:spcAft>
              <a:buSzPts val="1288"/>
              <a:buNone/>
            </a:pPr>
            <a:r>
              <a:t/>
            </a:r>
            <a:endParaRPr b="1" i="1" sz="1400"/>
          </a:p>
        </p:txBody>
      </p:sp>
      <p:sp>
        <p:nvSpPr>
          <p:cNvPr id="251" name="Google Shape;251;p19"/>
          <p:cNvSpPr/>
          <p:nvPr/>
        </p:nvSpPr>
        <p:spPr>
          <a:xfrm>
            <a:off x="6349284" y="2744135"/>
            <a:ext cx="3928057"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Query: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select * from</a:t>
            </a:r>
            <a:r>
              <a:rPr b="0"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alldivisons_gross_profit_year;</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pic>
        <p:nvPicPr>
          <p:cNvPr id="252" name="Google Shape;252;p19"/>
          <p:cNvPicPr preferRelativeResize="0"/>
          <p:nvPr/>
        </p:nvPicPr>
        <p:blipFill rotWithShape="1">
          <a:blip r:embed="rId3">
            <a:alphaModFix/>
          </a:blip>
          <a:srcRect b="0" l="0" r="0" t="0"/>
          <a:stretch/>
        </p:blipFill>
        <p:spPr>
          <a:xfrm>
            <a:off x="6349284" y="3425128"/>
            <a:ext cx="4717140" cy="21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EFF"/>
              </a:buClr>
              <a:buSzPts val="2800"/>
              <a:buFont typeface="Gill Sans"/>
              <a:buNone/>
            </a:pPr>
            <a:r>
              <a:rPr lang="en-US">
                <a:solidFill>
                  <a:srgbClr val="FFFEFF"/>
                </a:solidFill>
              </a:rPr>
              <a:t>TABLE OF CONTENTS</a:t>
            </a:r>
            <a:endParaRPr/>
          </a:p>
        </p:txBody>
      </p:sp>
      <p:sp>
        <p:nvSpPr>
          <p:cNvPr id="116" name="Google Shape;116;p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p>
            <a:pPr indent="-306000" lvl="0" marL="306000" rtl="0" algn="l">
              <a:lnSpc>
                <a:spcPct val="80000"/>
              </a:lnSpc>
              <a:spcBef>
                <a:spcPts val="0"/>
              </a:spcBef>
              <a:spcAft>
                <a:spcPts val="0"/>
              </a:spcAft>
              <a:buSzPts val="1408"/>
              <a:buChar char="◼"/>
            </a:pPr>
            <a:r>
              <a:rPr b="1" i="1" lang="en-US" sz="1530"/>
              <a:t>Data Mart Design Definition</a:t>
            </a:r>
            <a:endParaRPr/>
          </a:p>
          <a:p>
            <a:pPr indent="-306000" lvl="1" marL="630000" rtl="0" algn="l">
              <a:lnSpc>
                <a:spcPct val="80000"/>
              </a:lnSpc>
              <a:spcBef>
                <a:spcPts val="872"/>
              </a:spcBef>
              <a:spcAft>
                <a:spcPts val="0"/>
              </a:spcAft>
              <a:buSzPts val="1251"/>
              <a:buChar char="◼"/>
            </a:pPr>
            <a:r>
              <a:rPr i="1" lang="en-US" sz="1360"/>
              <a:t>Universe of Discourse</a:t>
            </a:r>
            <a:endParaRPr/>
          </a:p>
          <a:p>
            <a:pPr indent="-306000" lvl="1" marL="630000" rtl="0" algn="l">
              <a:lnSpc>
                <a:spcPct val="80000"/>
              </a:lnSpc>
              <a:spcBef>
                <a:spcPts val="872"/>
              </a:spcBef>
              <a:spcAft>
                <a:spcPts val="0"/>
              </a:spcAft>
              <a:buSzPts val="1251"/>
              <a:buChar char="◼"/>
            </a:pPr>
            <a:r>
              <a:rPr i="1" lang="en-US" sz="1360"/>
              <a:t>Information Package</a:t>
            </a:r>
            <a:endParaRPr/>
          </a:p>
          <a:p>
            <a:pPr indent="-306000" lvl="1" marL="630000" rtl="0" algn="l">
              <a:lnSpc>
                <a:spcPct val="80000"/>
              </a:lnSpc>
              <a:spcBef>
                <a:spcPts val="872"/>
              </a:spcBef>
              <a:spcAft>
                <a:spcPts val="0"/>
              </a:spcAft>
              <a:buSzPts val="1251"/>
              <a:buChar char="◼"/>
            </a:pPr>
            <a:r>
              <a:rPr i="1" lang="en-US" sz="1360"/>
              <a:t>Entity Definitions</a:t>
            </a:r>
            <a:endParaRPr i="1" sz="1360"/>
          </a:p>
          <a:p>
            <a:pPr indent="-306000" lvl="0" marL="306000" rtl="0" algn="l">
              <a:lnSpc>
                <a:spcPct val="80000"/>
              </a:lnSpc>
              <a:spcBef>
                <a:spcPts val="906"/>
              </a:spcBef>
              <a:spcAft>
                <a:spcPts val="0"/>
              </a:spcAft>
              <a:buSzPts val="1408"/>
              <a:buChar char="◼"/>
            </a:pPr>
            <a:r>
              <a:rPr b="1" i="1" lang="en-US" sz="1530"/>
              <a:t>Dimensional Model</a:t>
            </a:r>
            <a:endParaRPr/>
          </a:p>
          <a:p>
            <a:pPr indent="-306000" lvl="0" marL="306000" rtl="0" algn="l">
              <a:lnSpc>
                <a:spcPct val="80000"/>
              </a:lnSpc>
              <a:spcBef>
                <a:spcPts val="906"/>
              </a:spcBef>
              <a:spcAft>
                <a:spcPts val="0"/>
              </a:spcAft>
              <a:buSzPts val="1408"/>
              <a:buChar char="◼"/>
            </a:pPr>
            <a:r>
              <a:rPr b="1" i="1" lang="en-US" sz="1530"/>
              <a:t>Data Staging: </a:t>
            </a:r>
            <a:r>
              <a:rPr b="1" i="1" lang="en-US" sz="1530" u="sng"/>
              <a:t>E</a:t>
            </a:r>
            <a:r>
              <a:rPr b="1" i="1" lang="en-US" sz="1530"/>
              <a:t>TL – Data Extract File Definitions</a:t>
            </a:r>
            <a:endParaRPr/>
          </a:p>
          <a:p>
            <a:pPr indent="-306000" lvl="0" marL="306000" rtl="0" algn="l">
              <a:lnSpc>
                <a:spcPct val="80000"/>
              </a:lnSpc>
              <a:spcBef>
                <a:spcPts val="906"/>
              </a:spcBef>
              <a:spcAft>
                <a:spcPts val="0"/>
              </a:spcAft>
              <a:buSzPts val="1408"/>
              <a:buChar char="◼"/>
            </a:pPr>
            <a:r>
              <a:rPr b="1" i="1" lang="en-US" sz="1530"/>
              <a:t>Data Staging: ETL – Source-to-Target Mappings</a:t>
            </a:r>
            <a:endParaRPr/>
          </a:p>
          <a:p>
            <a:pPr indent="-306000" lvl="0" marL="306000" rtl="0" algn="l">
              <a:lnSpc>
                <a:spcPct val="80000"/>
              </a:lnSpc>
              <a:spcBef>
                <a:spcPts val="906"/>
              </a:spcBef>
              <a:spcAft>
                <a:spcPts val="0"/>
              </a:spcAft>
              <a:buSzPts val="1408"/>
              <a:buChar char="◼"/>
            </a:pPr>
            <a:r>
              <a:rPr b="1" i="1" lang="en-US" sz="1530"/>
              <a:t>SQL Code – Tables &amp; Constraints</a:t>
            </a:r>
            <a:endParaRPr/>
          </a:p>
          <a:p>
            <a:pPr indent="-306000" lvl="0" marL="306000" rtl="0" algn="l">
              <a:lnSpc>
                <a:spcPct val="80000"/>
              </a:lnSpc>
              <a:spcBef>
                <a:spcPts val="906"/>
              </a:spcBef>
              <a:spcAft>
                <a:spcPts val="0"/>
              </a:spcAft>
              <a:buSzPts val="1408"/>
              <a:buChar char="◼"/>
            </a:pPr>
            <a:r>
              <a:rPr b="1" i="1" lang="en-US" sz="1530"/>
              <a:t>Data Staging Activities – E</a:t>
            </a:r>
            <a:r>
              <a:rPr b="1" i="1" lang="en-US" sz="1530" u="sng"/>
              <a:t>TL</a:t>
            </a:r>
            <a:endParaRPr/>
          </a:p>
          <a:p>
            <a:pPr indent="-306000" lvl="1" marL="630000" rtl="0" algn="l">
              <a:lnSpc>
                <a:spcPct val="80000"/>
              </a:lnSpc>
              <a:spcBef>
                <a:spcPts val="872"/>
              </a:spcBef>
              <a:spcAft>
                <a:spcPts val="0"/>
              </a:spcAft>
              <a:buSzPts val="1251"/>
              <a:buChar char="◼"/>
            </a:pPr>
            <a:r>
              <a:rPr i="1" lang="en-US" sz="1360"/>
              <a:t>Data Cleansing</a:t>
            </a:r>
            <a:endParaRPr/>
          </a:p>
          <a:p>
            <a:pPr indent="-306000" lvl="1" marL="630000" rtl="0" algn="l">
              <a:lnSpc>
                <a:spcPct val="80000"/>
              </a:lnSpc>
              <a:spcBef>
                <a:spcPts val="872"/>
              </a:spcBef>
              <a:spcAft>
                <a:spcPts val="0"/>
              </a:spcAft>
              <a:buSzPts val="1251"/>
              <a:buChar char="◼"/>
            </a:pPr>
            <a:r>
              <a:rPr i="1" lang="en-US" sz="1360"/>
              <a:t>Data Transformation</a:t>
            </a:r>
            <a:endParaRPr/>
          </a:p>
          <a:p>
            <a:pPr indent="-306000" lvl="1" marL="630000" rtl="0" algn="l">
              <a:lnSpc>
                <a:spcPct val="80000"/>
              </a:lnSpc>
              <a:spcBef>
                <a:spcPts val="872"/>
              </a:spcBef>
              <a:spcAft>
                <a:spcPts val="0"/>
              </a:spcAft>
              <a:buSzPts val="1251"/>
              <a:buChar char="◼"/>
            </a:pPr>
            <a:r>
              <a:rPr i="1" lang="en-US" sz="1360"/>
              <a:t>Table Population</a:t>
            </a:r>
            <a:endParaRPr/>
          </a:p>
        </p:txBody>
      </p:sp>
      <p:sp>
        <p:nvSpPr>
          <p:cNvPr id="117" name="Google Shape;117;p2"/>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i="1" lang="en-US"/>
              <a:t>End User Applications </a:t>
            </a:r>
            <a:endParaRPr/>
          </a:p>
          <a:p>
            <a:pPr indent="-306000" lvl="1" marL="630000" rtl="0" algn="l">
              <a:spcBef>
                <a:spcPts val="920"/>
              </a:spcBef>
              <a:spcAft>
                <a:spcPts val="0"/>
              </a:spcAft>
              <a:buSzPts val="1472"/>
              <a:buChar char="◼"/>
            </a:pPr>
            <a:r>
              <a:rPr i="1" lang="en-US"/>
              <a:t>Queries</a:t>
            </a:r>
            <a:endParaRPr/>
          </a:p>
          <a:p>
            <a:pPr indent="-306000" lvl="1" marL="630000" rtl="0" algn="l">
              <a:spcBef>
                <a:spcPts val="920"/>
              </a:spcBef>
              <a:spcAft>
                <a:spcPts val="0"/>
              </a:spcAft>
              <a:buSzPts val="1472"/>
              <a:buChar char="◼"/>
            </a:pPr>
            <a:r>
              <a:rPr i="1" lang="en-US"/>
              <a:t>A View</a:t>
            </a:r>
            <a:endParaRPr/>
          </a:p>
          <a:p>
            <a:pPr indent="-306000" lvl="1" marL="630000" rtl="0" algn="l">
              <a:spcBef>
                <a:spcPts val="920"/>
              </a:spcBef>
              <a:spcAft>
                <a:spcPts val="0"/>
              </a:spcAft>
              <a:buSzPts val="1472"/>
              <a:buChar char="◼"/>
            </a:pPr>
            <a:r>
              <a:rPr i="1" lang="en-US"/>
              <a:t>Aggregated Mata Marts</a:t>
            </a:r>
            <a:endParaRPr i="1"/>
          </a:p>
          <a:p>
            <a:pPr indent="-306000" lvl="0" marL="306000" rtl="0" algn="l">
              <a:spcBef>
                <a:spcPts val="960"/>
              </a:spcBef>
              <a:spcAft>
                <a:spcPts val="0"/>
              </a:spcAft>
              <a:buSzPts val="1656"/>
              <a:buChar char="◼"/>
            </a:pPr>
            <a:r>
              <a:rPr b="1" i="1" lang="en-US"/>
              <a:t>Handling Slowly Changing Dimensions (SCD)</a:t>
            </a:r>
            <a:endParaRPr/>
          </a:p>
          <a:p>
            <a:pPr indent="-306000" lvl="0" marL="306000" rtl="0" algn="l">
              <a:spcBef>
                <a:spcPts val="960"/>
              </a:spcBef>
              <a:spcAft>
                <a:spcPts val="0"/>
              </a:spcAft>
              <a:buSzPts val="1656"/>
              <a:buChar char="◼"/>
            </a:pPr>
            <a:r>
              <a:rPr b="1" i="1" lang="en-US"/>
              <a:t>Many-to-Many (N-M) Relationship Implementation Option</a:t>
            </a:r>
            <a:endParaRPr/>
          </a:p>
          <a:p>
            <a:pPr indent="-306000" lvl="0" marL="306000" rtl="0" algn="l">
              <a:spcBef>
                <a:spcPts val="960"/>
              </a:spcBef>
              <a:spcAft>
                <a:spcPts val="0"/>
              </a:spcAft>
              <a:buSzPts val="1656"/>
              <a:buChar char="◼"/>
            </a:pPr>
            <a:r>
              <a:rPr b="1" i="1" lang="en-US"/>
              <a:t>Appendix (Fix Lab #3 Problems)</a:t>
            </a:r>
            <a:endParaRPr/>
          </a:p>
          <a:p>
            <a:pPr indent="-200844" lvl="0" marL="306000" rtl="0" algn="l">
              <a:spcBef>
                <a:spcPts val="960"/>
              </a:spcBef>
              <a:spcAft>
                <a:spcPts val="0"/>
              </a:spcAft>
              <a:buSzPts val="1656"/>
              <a:buNone/>
            </a:pPr>
            <a:r>
              <a:t/>
            </a:r>
            <a:endParaRPr b="1" i="1"/>
          </a:p>
        </p:txBody>
      </p:sp>
      <p:cxnSp>
        <p:nvCxnSpPr>
          <p:cNvPr id="118" name="Google Shape;118;p2"/>
          <p:cNvCxnSpPr/>
          <p:nvPr/>
        </p:nvCxnSpPr>
        <p:spPr>
          <a:xfrm>
            <a:off x="5731099" y="2112136"/>
            <a:ext cx="0" cy="4172755"/>
          </a:xfrm>
          <a:prstGeom prst="straightConnector1">
            <a:avLst/>
          </a:prstGeom>
          <a:noFill/>
          <a:ln cap="rnd" cmpd="sng" w="12700">
            <a:solidFill>
              <a:srgbClr val="172C56"/>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END USER APPLICATIONS – AGGREGATED DATA MARTS</a:t>
            </a:r>
            <a:endParaRPr/>
          </a:p>
        </p:txBody>
      </p:sp>
      <p:sp>
        <p:nvSpPr>
          <p:cNvPr id="258" name="Google Shape;258;p20"/>
          <p:cNvSpPr txBox="1"/>
          <p:nvPr>
            <p:ph idx="1" type="body"/>
          </p:nvPr>
        </p:nvSpPr>
        <p:spPr>
          <a:xfrm>
            <a:off x="581200" y="2180500"/>
            <a:ext cx="5061000" cy="3678300"/>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i="1" lang="en-US"/>
              <a:t>Aggregated Mata Marts:</a:t>
            </a:r>
            <a:endParaRPr i="1"/>
          </a:p>
          <a:p>
            <a:pPr indent="0" lvl="0" marL="0" rtl="0" algn="l">
              <a:spcBef>
                <a:spcPts val="0"/>
              </a:spcBef>
              <a:spcAft>
                <a:spcPts val="0"/>
              </a:spcAft>
              <a:buNone/>
            </a:pPr>
            <a:r>
              <a:t/>
            </a:r>
            <a:endParaRPr b="1" sz="1200">
              <a:solidFill>
                <a:schemeClr val="dk1"/>
              </a:solidFill>
            </a:endParaRPr>
          </a:p>
          <a:p>
            <a:pPr indent="457200" lvl="0" marL="0" rtl="0" algn="just">
              <a:spcBef>
                <a:spcPts val="0"/>
              </a:spcBef>
              <a:spcAft>
                <a:spcPts val="0"/>
              </a:spcAft>
              <a:buNone/>
            </a:pPr>
            <a:r>
              <a:rPr b="1" i="1" lang="en-US" sz="1500">
                <a:solidFill>
                  <a:schemeClr val="dk1"/>
                </a:solidFill>
              </a:rPr>
              <a:t>Lost</a:t>
            </a:r>
            <a:r>
              <a:rPr i="1" lang="en-US" sz="1500">
                <a:solidFill>
                  <a:schemeClr val="dk1"/>
                </a:solidFill>
              </a:rPr>
              <a:t> </a:t>
            </a:r>
            <a:r>
              <a:rPr b="1" i="1" lang="en-US" sz="1500">
                <a:solidFill>
                  <a:schemeClr val="dk1"/>
                </a:solidFill>
              </a:rPr>
              <a:t>Aggregated Data Mart</a:t>
            </a:r>
            <a:endParaRPr b="1" i="1" sz="1500">
              <a:solidFill>
                <a:schemeClr val="dk1"/>
              </a:solidFill>
            </a:endParaRPr>
          </a:p>
          <a:p>
            <a:pPr indent="0" lvl="0" marL="457200" rtl="0" algn="just">
              <a:spcBef>
                <a:spcPts val="0"/>
              </a:spcBef>
              <a:spcAft>
                <a:spcPts val="0"/>
              </a:spcAft>
              <a:buClr>
                <a:schemeClr val="dk1"/>
              </a:buClr>
              <a:buSzPts val="1100"/>
              <a:buFont typeface="Arial"/>
              <a:buNone/>
            </a:pPr>
            <a:r>
              <a:rPr b="1" lang="en-US" sz="1400">
                <a:solidFill>
                  <a:schemeClr val="dk1"/>
                </a:solidFill>
              </a:rPr>
              <a:t>Aggregation method</a:t>
            </a:r>
            <a:r>
              <a:rPr lang="en-US" sz="1400">
                <a:solidFill>
                  <a:schemeClr val="dk1"/>
                </a:solidFill>
              </a:rPr>
              <a:t>: Lost Dimension</a:t>
            </a:r>
            <a:endParaRPr sz="1400">
              <a:solidFill>
                <a:schemeClr val="dk1"/>
              </a:solidFill>
            </a:endParaRPr>
          </a:p>
          <a:p>
            <a:pPr indent="0" lvl="0" marL="457200" rtl="0" algn="just">
              <a:spcBef>
                <a:spcPts val="0"/>
              </a:spcBef>
              <a:spcAft>
                <a:spcPts val="0"/>
              </a:spcAft>
              <a:buClr>
                <a:schemeClr val="dk1"/>
              </a:buClr>
              <a:buSzPts val="1100"/>
              <a:buFont typeface="Arial"/>
              <a:buNone/>
            </a:pPr>
            <a:r>
              <a:t/>
            </a:r>
            <a:endParaRPr sz="1400">
              <a:solidFill>
                <a:schemeClr val="dk1"/>
              </a:solidFill>
            </a:endParaRPr>
          </a:p>
          <a:p>
            <a:pPr indent="0" lvl="0" marL="457200" rtl="0" algn="just">
              <a:spcBef>
                <a:spcPts val="0"/>
              </a:spcBef>
              <a:spcAft>
                <a:spcPts val="0"/>
              </a:spcAft>
              <a:buClr>
                <a:schemeClr val="dk1"/>
              </a:buClr>
              <a:buSzPts val="1100"/>
              <a:buFont typeface="Arial"/>
              <a:buNone/>
            </a:pPr>
            <a:r>
              <a:rPr b="1" lang="en-US" sz="1400">
                <a:solidFill>
                  <a:schemeClr val="dk1"/>
                </a:solidFill>
              </a:rPr>
              <a:t>Use Case</a:t>
            </a:r>
            <a:r>
              <a:rPr lang="en-US" sz="1400">
                <a:solidFill>
                  <a:schemeClr val="dk1"/>
                </a:solidFill>
              </a:rPr>
              <a:t>: In this use case we kept Customer and Product dimension. In lost aggregated dimension, one or more dimensions are removed, in this use case we removed sales date, Order date, Junk Dimension. The remaining dimensions can be used in finding the most popular product and the top customers. </a:t>
            </a:r>
            <a:endParaRPr sz="1400">
              <a:solidFill>
                <a:schemeClr val="dk1"/>
              </a:solidFill>
            </a:endParaRPr>
          </a:p>
          <a:p>
            <a:pPr indent="0" lvl="0" marL="457200" rtl="0" algn="just">
              <a:spcBef>
                <a:spcPts val="0"/>
              </a:spcBef>
              <a:spcAft>
                <a:spcPts val="0"/>
              </a:spcAft>
              <a:buClr>
                <a:schemeClr val="dk1"/>
              </a:buClr>
              <a:buSzPts val="1100"/>
              <a:buFont typeface="Arial"/>
              <a:buNone/>
            </a:pPr>
            <a:r>
              <a:t/>
            </a:r>
            <a:endParaRPr sz="1400">
              <a:solidFill>
                <a:schemeClr val="dk1"/>
              </a:solidFill>
            </a:endParaRPr>
          </a:p>
          <a:p>
            <a:pPr indent="0" lvl="0" marL="457200" rtl="0" algn="just">
              <a:spcBef>
                <a:spcPts val="0"/>
              </a:spcBef>
              <a:spcAft>
                <a:spcPts val="0"/>
              </a:spcAft>
              <a:buClr>
                <a:schemeClr val="dk1"/>
              </a:buClr>
              <a:buSzPts val="1100"/>
              <a:buFont typeface="Arial"/>
              <a:buNone/>
            </a:pPr>
            <a:r>
              <a:rPr b="1" lang="en-US" sz="1400">
                <a:solidFill>
                  <a:schemeClr val="dk1"/>
                </a:solidFill>
              </a:rPr>
              <a:t>Creation of Tables:</a:t>
            </a:r>
            <a:r>
              <a:rPr lang="en-US" sz="1400">
                <a:solidFill>
                  <a:schemeClr val="dk1"/>
                </a:solidFill>
              </a:rPr>
              <a:t> For this kind of aggregation we created the tables using MySQL Workbench and used “Forward Engineering” to further create the data mart </a:t>
            </a:r>
            <a:endParaRPr sz="1400">
              <a:solidFill>
                <a:schemeClr val="dk1"/>
              </a:solidFill>
            </a:endParaRPr>
          </a:p>
          <a:p>
            <a:pPr indent="45720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t/>
            </a:r>
            <a:endParaRPr b="1" sz="1200">
              <a:solidFill>
                <a:schemeClr val="dk1"/>
              </a:solidFill>
            </a:endParaRPr>
          </a:p>
        </p:txBody>
      </p:sp>
      <p:pic>
        <p:nvPicPr>
          <p:cNvPr id="259" name="Google Shape;259;p20"/>
          <p:cNvPicPr preferRelativeResize="0"/>
          <p:nvPr/>
        </p:nvPicPr>
        <p:blipFill>
          <a:blip r:embed="rId3">
            <a:alphaModFix/>
          </a:blip>
          <a:stretch>
            <a:fillRect/>
          </a:stretch>
        </p:blipFill>
        <p:spPr>
          <a:xfrm>
            <a:off x="5946625" y="1828900"/>
            <a:ext cx="5486400" cy="4381500"/>
          </a:xfrm>
          <a:prstGeom prst="rect">
            <a:avLst/>
          </a:prstGeom>
          <a:noFill/>
          <a:ln>
            <a:noFill/>
          </a:ln>
        </p:spPr>
      </p:pic>
      <p:sp>
        <p:nvSpPr>
          <p:cNvPr id="260" name="Google Shape;260;p20"/>
          <p:cNvSpPr/>
          <p:nvPr/>
        </p:nvSpPr>
        <p:spPr>
          <a:xfrm>
            <a:off x="7430125" y="6374525"/>
            <a:ext cx="35421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ERD for lost aggregated data mart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AGGREGATED DATA MARTS CONTINUED....</a:t>
            </a:r>
            <a:endParaRPr b="1" i="1"/>
          </a:p>
        </p:txBody>
      </p:sp>
      <p:sp>
        <p:nvSpPr>
          <p:cNvPr id="266" name="Google Shape;266;p2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Clr>
                <a:schemeClr val="dk1"/>
              </a:buClr>
              <a:buSzPts val="1100"/>
              <a:buFont typeface="Arial"/>
              <a:buNone/>
            </a:pPr>
            <a:r>
              <a:rPr b="1" lang="en-US" sz="1400">
                <a:solidFill>
                  <a:schemeClr val="dk1"/>
                </a:solidFill>
              </a:rPr>
              <a:t>File: </a:t>
            </a:r>
            <a:r>
              <a:rPr lang="en-US" sz="1400">
                <a:solidFill>
                  <a:schemeClr val="dk1"/>
                </a:solidFill>
              </a:rPr>
              <a:t>LostAggregation.mwb</a:t>
            </a:r>
            <a:endParaRPr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SzPts val="1100"/>
              <a:buNone/>
            </a:pPr>
            <a:r>
              <a:t/>
            </a:r>
            <a:endParaRPr b="1" sz="1400">
              <a:solidFill>
                <a:schemeClr val="dk1"/>
              </a:solidFill>
            </a:endParaRPr>
          </a:p>
          <a:p>
            <a:pPr indent="0" lvl="0" marL="457200" rtl="0" algn="l">
              <a:spcBef>
                <a:spcPts val="0"/>
              </a:spcBef>
              <a:spcAft>
                <a:spcPts val="0"/>
              </a:spcAft>
              <a:buClr>
                <a:schemeClr val="dk1"/>
              </a:buClr>
              <a:buSzPts val="1100"/>
              <a:buFont typeface="Arial"/>
              <a:buNone/>
            </a:pPr>
            <a:r>
              <a:t/>
            </a:r>
            <a:endParaRPr b="1" sz="1400">
              <a:solidFill>
                <a:schemeClr val="dk1"/>
              </a:solidFill>
            </a:endParaRPr>
          </a:p>
        </p:txBody>
      </p:sp>
      <p:pic>
        <p:nvPicPr>
          <p:cNvPr id="267" name="Google Shape;267;p21"/>
          <p:cNvPicPr preferRelativeResize="0"/>
          <p:nvPr/>
        </p:nvPicPr>
        <p:blipFill>
          <a:blip r:embed="rId3">
            <a:alphaModFix/>
          </a:blip>
          <a:stretch>
            <a:fillRect/>
          </a:stretch>
        </p:blipFill>
        <p:spPr>
          <a:xfrm>
            <a:off x="706950" y="2180500"/>
            <a:ext cx="3286125" cy="4076700"/>
          </a:xfrm>
          <a:prstGeom prst="rect">
            <a:avLst/>
          </a:prstGeom>
          <a:noFill/>
          <a:ln>
            <a:noFill/>
          </a:ln>
        </p:spPr>
      </p:pic>
      <p:sp>
        <p:nvSpPr>
          <p:cNvPr id="268" name="Google Shape;268;p21"/>
          <p:cNvSpPr/>
          <p:nvPr/>
        </p:nvSpPr>
        <p:spPr>
          <a:xfrm>
            <a:off x="917962" y="6415325"/>
            <a:ext cx="28641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Output of the fact table </a:t>
            </a:r>
            <a:endParaRPr/>
          </a:p>
        </p:txBody>
      </p:sp>
      <p:pic>
        <p:nvPicPr>
          <p:cNvPr id="269" name="Google Shape;269;p21"/>
          <p:cNvPicPr preferRelativeResize="0"/>
          <p:nvPr/>
        </p:nvPicPr>
        <p:blipFill>
          <a:blip r:embed="rId4">
            <a:alphaModFix/>
          </a:blip>
          <a:stretch>
            <a:fillRect/>
          </a:stretch>
        </p:blipFill>
        <p:spPr>
          <a:xfrm>
            <a:off x="5800250" y="2063450"/>
            <a:ext cx="5486400" cy="2400300"/>
          </a:xfrm>
          <a:prstGeom prst="rect">
            <a:avLst/>
          </a:prstGeom>
          <a:noFill/>
          <a:ln>
            <a:noFill/>
          </a:ln>
        </p:spPr>
      </p:pic>
      <p:pic>
        <p:nvPicPr>
          <p:cNvPr id="270" name="Google Shape;270;p21"/>
          <p:cNvPicPr preferRelativeResize="0"/>
          <p:nvPr/>
        </p:nvPicPr>
        <p:blipFill>
          <a:blip r:embed="rId5">
            <a:alphaModFix/>
          </a:blip>
          <a:stretch>
            <a:fillRect/>
          </a:stretch>
        </p:blipFill>
        <p:spPr>
          <a:xfrm>
            <a:off x="5800250" y="4539650"/>
            <a:ext cx="4552950" cy="1981200"/>
          </a:xfrm>
          <a:prstGeom prst="rect">
            <a:avLst/>
          </a:prstGeom>
          <a:noFill/>
          <a:ln>
            <a:noFill/>
          </a:ln>
        </p:spPr>
      </p:pic>
      <p:sp>
        <p:nvSpPr>
          <p:cNvPr id="271" name="Google Shape;271;p21"/>
          <p:cNvSpPr/>
          <p:nvPr/>
        </p:nvSpPr>
        <p:spPr>
          <a:xfrm>
            <a:off x="6644687" y="6520850"/>
            <a:ext cx="28641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result for Query 1</a:t>
            </a:r>
            <a:endParaRPr/>
          </a:p>
        </p:txBody>
      </p:sp>
      <p:sp>
        <p:nvSpPr>
          <p:cNvPr id="272" name="Google Shape;272;p21"/>
          <p:cNvSpPr txBox="1"/>
          <p:nvPr/>
        </p:nvSpPr>
        <p:spPr>
          <a:xfrm>
            <a:off x="5268600" y="1878650"/>
            <a:ext cx="2048400" cy="1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latin typeface="Gill Sans"/>
                <a:ea typeface="Gill Sans"/>
                <a:cs typeface="Gill Sans"/>
                <a:sym typeface="Gill Sans"/>
              </a:rPr>
              <a:t>User Queries:</a:t>
            </a:r>
            <a:endParaRPr b="1" sz="1300">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AGGREGATED DATA MARTS CONTINUED....</a:t>
            </a:r>
            <a:endParaRPr b="1" i="1"/>
          </a:p>
        </p:txBody>
      </p:sp>
      <p:sp>
        <p:nvSpPr>
          <p:cNvPr id="278" name="Google Shape;278;p22"/>
          <p:cNvSpPr txBox="1"/>
          <p:nvPr>
            <p:ph idx="1" type="body"/>
          </p:nvPr>
        </p:nvSpPr>
        <p:spPr>
          <a:xfrm>
            <a:off x="581195" y="2180500"/>
            <a:ext cx="4732800" cy="3678300"/>
          </a:xfrm>
          <a:prstGeom prst="rect">
            <a:avLst/>
          </a:prstGeom>
          <a:noFill/>
          <a:ln>
            <a:noFill/>
          </a:ln>
        </p:spPr>
        <p:txBody>
          <a:bodyPr anchorCtr="0" anchor="ctr" bIns="45700" lIns="91425" spcFirstLastPara="1" rIns="91425" wrap="square" tIns="45700">
            <a:normAutofit/>
          </a:bodyPr>
          <a:lstStyle/>
          <a:p>
            <a:pPr indent="-344100" lvl="0" marL="306000" rtl="0" algn="l">
              <a:spcBef>
                <a:spcPts val="0"/>
              </a:spcBef>
              <a:spcAft>
                <a:spcPts val="0"/>
              </a:spcAft>
              <a:buSzPts val="2256"/>
              <a:buFont typeface="Gill Sans"/>
              <a:buChar char="◼"/>
            </a:pPr>
            <a:r>
              <a:rPr i="1" lang="en-US">
                <a:solidFill>
                  <a:schemeClr val="dk1"/>
                </a:solidFill>
              </a:rPr>
              <a:t>Collapsed Aggregation</a:t>
            </a:r>
            <a:endParaRPr i="1">
              <a:solidFill>
                <a:schemeClr val="dk1"/>
              </a:solidFill>
            </a:endParaRPr>
          </a:p>
          <a:p>
            <a:pPr indent="0" lvl="0" marL="0" rtl="0" algn="just">
              <a:spcBef>
                <a:spcPts val="0"/>
              </a:spcBef>
              <a:spcAft>
                <a:spcPts val="0"/>
              </a:spcAft>
              <a:buNone/>
            </a:pPr>
            <a:r>
              <a:rPr b="1" lang="en-US" sz="1500">
                <a:solidFill>
                  <a:schemeClr val="dk1"/>
                </a:solidFill>
              </a:rPr>
              <a:t>Aggregation Method: </a:t>
            </a:r>
            <a:r>
              <a:rPr lang="en-US" sz="1500">
                <a:solidFill>
                  <a:schemeClr val="dk1"/>
                </a:solidFill>
              </a:rPr>
              <a:t>Collapsed Aggregation Dimension</a:t>
            </a:r>
            <a:endParaRPr sz="1500">
              <a:solidFill>
                <a:schemeClr val="dk1"/>
              </a:solidFill>
            </a:endParaRPr>
          </a:p>
          <a:p>
            <a:pPr indent="0" lvl="0" marL="0" rtl="0" algn="just">
              <a:spcBef>
                <a:spcPts val="0"/>
              </a:spcBef>
              <a:spcAft>
                <a:spcPts val="0"/>
              </a:spcAft>
              <a:buNone/>
            </a:pPr>
            <a:r>
              <a:t/>
            </a:r>
            <a:endParaRPr sz="1500">
              <a:solidFill>
                <a:schemeClr val="dk1"/>
              </a:solidFill>
            </a:endParaRPr>
          </a:p>
          <a:p>
            <a:pPr indent="0" lvl="0" marL="0" rtl="0" algn="just">
              <a:spcBef>
                <a:spcPts val="0"/>
              </a:spcBef>
              <a:spcAft>
                <a:spcPts val="0"/>
              </a:spcAft>
              <a:buNone/>
            </a:pPr>
            <a:r>
              <a:rPr b="1" lang="en-US" sz="1500">
                <a:solidFill>
                  <a:schemeClr val="dk1"/>
                </a:solidFill>
              </a:rPr>
              <a:t>Use Case: </a:t>
            </a:r>
            <a:r>
              <a:rPr lang="en-US" sz="1500">
                <a:solidFill>
                  <a:schemeClr val="dk1"/>
                </a:solidFill>
              </a:rPr>
              <a:t> In collapsed aggregated Data mart we removed the surrogate key and use the attributes of useful dimensions and combines them into fact table. Here we used sales_year from sales_date dimension, Division and CustomerName  from Customer dimension.</a:t>
            </a:r>
            <a:endParaRPr sz="1500">
              <a:solidFill>
                <a:schemeClr val="dk1"/>
              </a:solidFill>
            </a:endParaRPr>
          </a:p>
          <a:p>
            <a:pPr indent="0" lvl="0" marL="306000" rtl="0" algn="l">
              <a:spcBef>
                <a:spcPts val="0"/>
              </a:spcBef>
              <a:spcAft>
                <a:spcPts val="0"/>
              </a:spcAft>
              <a:buNone/>
            </a:pPr>
            <a:r>
              <a:t/>
            </a:r>
            <a:endParaRPr i="1">
              <a:solidFill>
                <a:schemeClr val="dk1"/>
              </a:solidFill>
            </a:endParaRPr>
          </a:p>
          <a:p>
            <a:pPr indent="0" lvl="0" marL="306000" rtl="0" algn="l">
              <a:spcBef>
                <a:spcPts val="0"/>
              </a:spcBef>
              <a:spcAft>
                <a:spcPts val="0"/>
              </a:spcAft>
              <a:buNone/>
            </a:pPr>
            <a:r>
              <a:t/>
            </a:r>
            <a:endParaRPr i="1" sz="2000"/>
          </a:p>
        </p:txBody>
      </p:sp>
      <p:pic>
        <p:nvPicPr>
          <p:cNvPr id="279" name="Google Shape;279;p22"/>
          <p:cNvPicPr preferRelativeResize="0"/>
          <p:nvPr/>
        </p:nvPicPr>
        <p:blipFill>
          <a:blip r:embed="rId3">
            <a:alphaModFix/>
          </a:blip>
          <a:stretch>
            <a:fillRect/>
          </a:stretch>
        </p:blipFill>
        <p:spPr>
          <a:xfrm>
            <a:off x="7464076" y="2445499"/>
            <a:ext cx="2566600" cy="2555825"/>
          </a:xfrm>
          <a:prstGeom prst="rect">
            <a:avLst/>
          </a:prstGeom>
          <a:noFill/>
          <a:ln>
            <a:noFill/>
          </a:ln>
        </p:spPr>
      </p:pic>
      <p:sp>
        <p:nvSpPr>
          <p:cNvPr id="280" name="Google Shape;280;p22"/>
          <p:cNvSpPr/>
          <p:nvPr/>
        </p:nvSpPr>
        <p:spPr>
          <a:xfrm>
            <a:off x="6954850" y="5597200"/>
            <a:ext cx="37683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ERD for Collapsed aggregated data mart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b03a8cd6e4_0_1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i="1" lang="en-US"/>
              <a:t>AGGREGATED DATA MARTS CONTINUED....</a:t>
            </a:r>
            <a:endParaRPr/>
          </a:p>
        </p:txBody>
      </p:sp>
      <p:sp>
        <p:nvSpPr>
          <p:cNvPr id="287" name="Google Shape;287;gb03a8cd6e4_0_17"/>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88" name="Google Shape;288;gb03a8cd6e4_0_17"/>
          <p:cNvPicPr preferRelativeResize="0"/>
          <p:nvPr/>
        </p:nvPicPr>
        <p:blipFill rotWithShape="1">
          <a:blip r:embed="rId3">
            <a:alphaModFix/>
          </a:blip>
          <a:srcRect b="9494" l="0" r="0" t="0"/>
          <a:stretch/>
        </p:blipFill>
        <p:spPr>
          <a:xfrm>
            <a:off x="537075" y="1857638"/>
            <a:ext cx="3871350" cy="4533100"/>
          </a:xfrm>
          <a:prstGeom prst="rect">
            <a:avLst/>
          </a:prstGeom>
          <a:noFill/>
          <a:ln>
            <a:noFill/>
          </a:ln>
        </p:spPr>
      </p:pic>
      <p:sp>
        <p:nvSpPr>
          <p:cNvPr id="289" name="Google Shape;289;gb03a8cd6e4_0_17"/>
          <p:cNvSpPr/>
          <p:nvPr/>
        </p:nvSpPr>
        <p:spPr>
          <a:xfrm>
            <a:off x="45275" y="6390725"/>
            <a:ext cx="5155500" cy="39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the final result after implementing the collapsed aggregation method</a:t>
            </a:r>
            <a:endParaRPr/>
          </a:p>
        </p:txBody>
      </p:sp>
      <p:sp>
        <p:nvSpPr>
          <p:cNvPr id="290" name="Google Shape;290;gb03a8cd6e4_0_17"/>
          <p:cNvSpPr txBox="1"/>
          <p:nvPr/>
        </p:nvSpPr>
        <p:spPr>
          <a:xfrm>
            <a:off x="5404400" y="1946550"/>
            <a:ext cx="2048400" cy="1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latin typeface="Gill Sans"/>
                <a:ea typeface="Gill Sans"/>
                <a:cs typeface="Gill Sans"/>
                <a:sym typeface="Gill Sans"/>
              </a:rPr>
              <a:t>User Queries:</a:t>
            </a:r>
            <a:endParaRPr b="1" sz="1300">
              <a:latin typeface="Gill Sans"/>
              <a:ea typeface="Gill Sans"/>
              <a:cs typeface="Gill Sans"/>
              <a:sym typeface="Gill Sans"/>
            </a:endParaRPr>
          </a:p>
        </p:txBody>
      </p:sp>
      <p:pic>
        <p:nvPicPr>
          <p:cNvPr id="291" name="Google Shape;291;gb03a8cd6e4_0_17"/>
          <p:cNvPicPr preferRelativeResize="0"/>
          <p:nvPr/>
        </p:nvPicPr>
        <p:blipFill rotWithShape="1">
          <a:blip r:embed="rId4">
            <a:alphaModFix/>
          </a:blip>
          <a:srcRect b="9575" l="0" r="0" t="0"/>
          <a:stretch/>
        </p:blipFill>
        <p:spPr>
          <a:xfrm>
            <a:off x="6060800" y="2202825"/>
            <a:ext cx="4782750" cy="2252475"/>
          </a:xfrm>
          <a:prstGeom prst="rect">
            <a:avLst/>
          </a:prstGeom>
          <a:noFill/>
          <a:ln>
            <a:noFill/>
          </a:ln>
        </p:spPr>
      </p:pic>
      <p:pic>
        <p:nvPicPr>
          <p:cNvPr id="292" name="Google Shape;292;gb03a8cd6e4_0_17"/>
          <p:cNvPicPr preferRelativeResize="0"/>
          <p:nvPr/>
        </p:nvPicPr>
        <p:blipFill rotWithShape="1">
          <a:blip r:embed="rId5">
            <a:alphaModFix/>
          </a:blip>
          <a:srcRect b="34619" l="1361" r="0" t="3148"/>
          <a:stretch/>
        </p:blipFill>
        <p:spPr>
          <a:xfrm>
            <a:off x="6060800" y="4594675"/>
            <a:ext cx="3711000" cy="1796050"/>
          </a:xfrm>
          <a:prstGeom prst="rect">
            <a:avLst/>
          </a:prstGeom>
          <a:noFill/>
          <a:ln>
            <a:noFill/>
          </a:ln>
        </p:spPr>
      </p:pic>
      <p:sp>
        <p:nvSpPr>
          <p:cNvPr id="293" name="Google Shape;293;gb03a8cd6e4_0_17"/>
          <p:cNvSpPr/>
          <p:nvPr/>
        </p:nvSpPr>
        <p:spPr>
          <a:xfrm>
            <a:off x="6644687" y="6520850"/>
            <a:ext cx="28641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Snapshot displaying result for Query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HANDLING SLOWLY CHANGING DIMENSIONS (SCD)</a:t>
            </a:r>
            <a:endParaRPr/>
          </a:p>
        </p:txBody>
      </p:sp>
      <p:pic>
        <p:nvPicPr>
          <p:cNvPr id="299" name="Google Shape;299;p23"/>
          <p:cNvPicPr preferRelativeResize="0"/>
          <p:nvPr>
            <p:ph idx="1" type="body"/>
          </p:nvPr>
        </p:nvPicPr>
        <p:blipFill rotWithShape="1">
          <a:blip r:embed="rId3">
            <a:alphaModFix/>
          </a:blip>
          <a:srcRect b="0" l="0" r="0" t="0"/>
          <a:stretch/>
        </p:blipFill>
        <p:spPr>
          <a:xfrm>
            <a:off x="4069724" y="2653859"/>
            <a:ext cx="7307510" cy="3824104"/>
          </a:xfrm>
          <a:prstGeom prst="rect">
            <a:avLst/>
          </a:prstGeom>
          <a:noFill/>
          <a:ln>
            <a:noFill/>
          </a:ln>
        </p:spPr>
      </p:pic>
      <p:sp>
        <p:nvSpPr>
          <p:cNvPr id="300" name="Google Shape;300;p23"/>
          <p:cNvSpPr txBox="1"/>
          <p:nvPr>
            <p:ph idx="2" type="body"/>
          </p:nvPr>
        </p:nvSpPr>
        <p:spPr>
          <a:xfrm>
            <a:off x="581193" y="2701623"/>
            <a:ext cx="3398379" cy="3728575"/>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lang="en-US"/>
              <a:t>Source File : SCD_Data/SCD1_Data</a:t>
            </a:r>
            <a:endParaRPr b="1"/>
          </a:p>
          <a:p>
            <a:pPr indent="-306000" lvl="0" marL="306000" rtl="0" algn="l">
              <a:spcBef>
                <a:spcPts val="0"/>
              </a:spcBef>
              <a:spcAft>
                <a:spcPts val="0"/>
              </a:spcAft>
              <a:buSzPts val="1656"/>
              <a:buChar char="◼"/>
            </a:pPr>
            <a:r>
              <a:rPr b="1" lang="en-US"/>
              <a:t>Rows : 30</a:t>
            </a:r>
            <a:endParaRPr/>
          </a:p>
          <a:p>
            <a:pPr indent="0" lvl="0" marL="0" rtl="0" algn="l">
              <a:spcBef>
                <a:spcPts val="360"/>
              </a:spcBef>
              <a:spcAft>
                <a:spcPts val="0"/>
              </a:spcAft>
              <a:buSzPts val="1656"/>
              <a:buNone/>
            </a:pPr>
            <a:r>
              <a:t/>
            </a:r>
            <a:endParaRPr b="1"/>
          </a:p>
          <a:p>
            <a:pPr indent="-306000" lvl="0" marL="306000" rtl="0" algn="l">
              <a:spcBef>
                <a:spcPts val="360"/>
              </a:spcBef>
              <a:spcAft>
                <a:spcPts val="0"/>
              </a:spcAft>
              <a:buSzPts val="1656"/>
              <a:buChar char="◼"/>
            </a:pPr>
            <a:r>
              <a:rPr b="1" lang="en-US"/>
              <a:t>Highlighted Parts:</a:t>
            </a:r>
            <a:endParaRPr/>
          </a:p>
          <a:p>
            <a:pPr indent="-306000" lvl="1" marL="630000" rtl="0" algn="l">
              <a:spcBef>
                <a:spcPts val="920"/>
              </a:spcBef>
              <a:spcAft>
                <a:spcPts val="0"/>
              </a:spcAft>
              <a:buSzPts val="1472"/>
              <a:buChar char="◼"/>
            </a:pPr>
            <a:r>
              <a:rPr lang="en-US"/>
              <a:t>Product_Name (Yellow) : SCD1 Implementation</a:t>
            </a:r>
            <a:endParaRPr/>
          </a:p>
          <a:p>
            <a:pPr indent="-306000" lvl="1" marL="630000" rtl="0" algn="l">
              <a:spcBef>
                <a:spcPts val="920"/>
              </a:spcBef>
              <a:spcAft>
                <a:spcPts val="0"/>
              </a:spcAft>
              <a:buSzPts val="1472"/>
              <a:buChar char="◼"/>
            </a:pPr>
            <a:r>
              <a:rPr lang="en-US"/>
              <a:t>Name(Orange): SCD1 Implementation</a:t>
            </a:r>
            <a:endParaRPr/>
          </a:p>
          <a:p>
            <a:pPr indent="-200844" lvl="0" marL="306000" rtl="0" algn="l">
              <a:spcBef>
                <a:spcPts val="960"/>
              </a:spcBef>
              <a:spcAft>
                <a:spcPts val="0"/>
              </a:spcAft>
              <a:buSzPts val="1656"/>
              <a:buNone/>
            </a:pPr>
            <a:r>
              <a:t/>
            </a:r>
            <a:endParaRPr/>
          </a:p>
        </p:txBody>
      </p:sp>
      <p:sp>
        <p:nvSpPr>
          <p:cNvPr id="301" name="Google Shape;301;p23"/>
          <p:cNvSpPr txBox="1"/>
          <p:nvPr/>
        </p:nvSpPr>
        <p:spPr>
          <a:xfrm>
            <a:off x="581193" y="2099256"/>
            <a:ext cx="1079604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07185"/>
              </a:buClr>
              <a:buSzPts val="1800"/>
              <a:buFont typeface="Noto Sans Symbols"/>
              <a:buChar char="▪"/>
            </a:pPr>
            <a:r>
              <a:rPr b="1" lang="en-US" sz="1800">
                <a:solidFill>
                  <a:schemeClr val="dk1"/>
                </a:solidFill>
                <a:latin typeface="Gill Sans"/>
                <a:ea typeface="Gill Sans"/>
                <a:cs typeface="Gill Sans"/>
                <a:sym typeface="Gill Sans"/>
              </a:rPr>
              <a:t>Created Sample Slowly Changing Dimension records in Product and Customer dimension</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SCD TYPE 1</a:t>
            </a:r>
            <a:endParaRPr/>
          </a:p>
        </p:txBody>
      </p:sp>
      <p:sp>
        <p:nvSpPr>
          <p:cNvPr id="307" name="Google Shape;307;p24"/>
          <p:cNvSpPr txBox="1"/>
          <p:nvPr>
            <p:ph idx="1" type="body"/>
          </p:nvPr>
        </p:nvSpPr>
        <p:spPr>
          <a:xfrm>
            <a:off x="388010" y="2252598"/>
            <a:ext cx="5422390" cy="3633047"/>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1656"/>
              <a:buChar char="◼"/>
            </a:pPr>
            <a:r>
              <a:rPr b="1" lang="en-US"/>
              <a:t>SCD Type 1:</a:t>
            </a:r>
            <a:endParaRPr/>
          </a:p>
          <a:p>
            <a:pPr indent="0" lvl="0" marL="0" rtl="0" algn="just">
              <a:spcBef>
                <a:spcPts val="960"/>
              </a:spcBef>
              <a:spcAft>
                <a:spcPts val="0"/>
              </a:spcAft>
              <a:buSzPts val="1656"/>
              <a:buNone/>
            </a:pPr>
            <a:r>
              <a:rPr lang="en-US"/>
              <a:t>The implementation of the type1 on columns Product_name and name from Product table as history is not necessary to be kept as it is and it can change overtime.</a:t>
            </a:r>
            <a:endParaRPr/>
          </a:p>
          <a:p>
            <a:pPr indent="0" lvl="0" marL="0" rtl="0" algn="just">
              <a:spcBef>
                <a:spcPts val="960"/>
              </a:spcBef>
              <a:spcAft>
                <a:spcPts val="0"/>
              </a:spcAft>
              <a:buSzPts val="1656"/>
              <a:buNone/>
            </a:pPr>
            <a:r>
              <a:rPr lang="en-US"/>
              <a:t>We implemented SCD1 using the Pentaho, the file is SCD1.ktr, where we used the feature </a:t>
            </a:r>
            <a:r>
              <a:rPr i="1" lang="en-US"/>
              <a:t>Output-&gt;Insert/Update to implement type1</a:t>
            </a:r>
            <a:endParaRPr/>
          </a:p>
          <a:p>
            <a:pPr indent="0" lvl="0" marL="0" rtl="0" algn="just">
              <a:spcBef>
                <a:spcPts val="960"/>
              </a:spcBef>
              <a:spcAft>
                <a:spcPts val="0"/>
              </a:spcAft>
              <a:buSzPts val="1656"/>
              <a:buNone/>
            </a:pPr>
            <a:r>
              <a:t/>
            </a:r>
            <a:endParaRPr i="1"/>
          </a:p>
          <a:p>
            <a:pPr indent="0" lvl="0" marL="0" rtl="0" algn="just">
              <a:spcBef>
                <a:spcPts val="960"/>
              </a:spcBef>
              <a:spcAft>
                <a:spcPts val="0"/>
              </a:spcAft>
              <a:buSzPts val="1656"/>
              <a:buNone/>
            </a:pPr>
            <a:r>
              <a:t/>
            </a:r>
            <a:endParaRPr i="1"/>
          </a:p>
          <a:p>
            <a:pPr indent="0" lvl="0" marL="0" rtl="0" algn="just">
              <a:spcBef>
                <a:spcPts val="960"/>
              </a:spcBef>
              <a:spcAft>
                <a:spcPts val="0"/>
              </a:spcAft>
              <a:buSzPts val="1656"/>
              <a:buNone/>
            </a:pPr>
            <a:r>
              <a:t/>
            </a:r>
            <a:endParaRPr i="1"/>
          </a:p>
          <a:p>
            <a:pPr indent="0" lvl="0" marL="0" rtl="0" algn="just">
              <a:spcBef>
                <a:spcPts val="960"/>
              </a:spcBef>
              <a:spcAft>
                <a:spcPts val="0"/>
              </a:spcAft>
              <a:buSzPts val="1656"/>
              <a:buNone/>
            </a:pPr>
            <a:r>
              <a:t/>
            </a:r>
            <a:endParaRPr/>
          </a:p>
        </p:txBody>
      </p:sp>
      <p:pic>
        <p:nvPicPr>
          <p:cNvPr id="308" name="Google Shape;308;p24"/>
          <p:cNvPicPr preferRelativeResize="0"/>
          <p:nvPr/>
        </p:nvPicPr>
        <p:blipFill rotWithShape="1">
          <a:blip r:embed="rId3">
            <a:alphaModFix/>
          </a:blip>
          <a:srcRect b="0" l="0" r="0" t="13738"/>
          <a:stretch/>
        </p:blipFill>
        <p:spPr>
          <a:xfrm>
            <a:off x="581193" y="4483879"/>
            <a:ext cx="4121150" cy="1936373"/>
          </a:xfrm>
          <a:prstGeom prst="rect">
            <a:avLst/>
          </a:prstGeom>
          <a:noFill/>
          <a:ln>
            <a:noFill/>
          </a:ln>
        </p:spPr>
      </p:pic>
      <p:pic>
        <p:nvPicPr>
          <p:cNvPr id="309" name="Google Shape;309;p24"/>
          <p:cNvPicPr preferRelativeResize="0"/>
          <p:nvPr/>
        </p:nvPicPr>
        <p:blipFill rotWithShape="1">
          <a:blip r:embed="rId4">
            <a:alphaModFix/>
          </a:blip>
          <a:srcRect b="3601" l="0" r="3397" t="0"/>
          <a:stretch/>
        </p:blipFill>
        <p:spPr>
          <a:xfrm>
            <a:off x="6540827" y="3841750"/>
            <a:ext cx="5069982" cy="1065101"/>
          </a:xfrm>
          <a:prstGeom prst="rect">
            <a:avLst/>
          </a:prstGeom>
          <a:noFill/>
          <a:ln>
            <a:noFill/>
          </a:ln>
        </p:spPr>
      </p:pic>
      <p:sp>
        <p:nvSpPr>
          <p:cNvPr id="310" name="Google Shape;310;p24"/>
          <p:cNvSpPr txBox="1"/>
          <p:nvPr/>
        </p:nvSpPr>
        <p:spPr>
          <a:xfrm>
            <a:off x="743102" y="6277016"/>
            <a:ext cx="415242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Gill Sans"/>
                <a:ea typeface="Gill Sans"/>
                <a:cs typeface="Gill Sans"/>
                <a:sym typeface="Gill Sans"/>
              </a:rPr>
              <a:t>Snapshot displaying SCD type 1 implemented using Pentaho</a:t>
            </a:r>
            <a:endParaRPr/>
          </a:p>
        </p:txBody>
      </p:sp>
      <p:sp>
        <p:nvSpPr>
          <p:cNvPr id="311" name="Google Shape;311;p24"/>
          <p:cNvSpPr txBox="1"/>
          <p:nvPr/>
        </p:nvSpPr>
        <p:spPr>
          <a:xfrm>
            <a:off x="6540827" y="3348506"/>
            <a:ext cx="2034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Output:</a:t>
            </a:r>
            <a:endParaRPr sz="1800">
              <a:solidFill>
                <a:schemeClr val="dk1"/>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SCD TYPE 2</a:t>
            </a:r>
            <a:endParaRPr/>
          </a:p>
        </p:txBody>
      </p:sp>
      <p:pic>
        <p:nvPicPr>
          <p:cNvPr id="317" name="Google Shape;317;p25"/>
          <p:cNvPicPr preferRelativeResize="0"/>
          <p:nvPr>
            <p:ph idx="1" type="body"/>
          </p:nvPr>
        </p:nvPicPr>
        <p:blipFill rotWithShape="1">
          <a:blip r:embed="rId3">
            <a:alphaModFix/>
          </a:blip>
          <a:srcRect b="0" l="0" r="0" t="0"/>
          <a:stretch/>
        </p:blipFill>
        <p:spPr>
          <a:xfrm>
            <a:off x="5087155" y="2155466"/>
            <a:ext cx="6523653" cy="4399543"/>
          </a:xfrm>
          <a:prstGeom prst="rect">
            <a:avLst/>
          </a:prstGeom>
          <a:noFill/>
          <a:ln>
            <a:noFill/>
          </a:ln>
        </p:spPr>
      </p:pic>
      <p:sp>
        <p:nvSpPr>
          <p:cNvPr id="318" name="Google Shape;318;p25"/>
          <p:cNvSpPr txBox="1"/>
          <p:nvPr/>
        </p:nvSpPr>
        <p:spPr>
          <a:xfrm>
            <a:off x="581192" y="2498501"/>
            <a:ext cx="3823383"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07185"/>
              </a:buClr>
              <a:buSzPts val="1800"/>
              <a:buFont typeface="Noto Sans Symbols"/>
              <a:buChar char="▪"/>
            </a:pPr>
            <a:r>
              <a:rPr b="1" lang="en-US" sz="1800">
                <a:solidFill>
                  <a:schemeClr val="dk1"/>
                </a:solidFill>
                <a:latin typeface="Gill Sans"/>
                <a:ea typeface="Gill Sans"/>
                <a:cs typeface="Gill Sans"/>
                <a:sym typeface="Gill Sans"/>
              </a:rPr>
              <a:t>SCD Type 2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rgbClr val="107185"/>
              </a:buClr>
              <a:buSzPts val="1800"/>
              <a:buFont typeface="Noto Sans Symbols"/>
              <a:buChar char="▪"/>
            </a:pPr>
            <a:r>
              <a:rPr b="1" lang="en-US" sz="1800">
                <a:solidFill>
                  <a:schemeClr val="dk1"/>
                </a:solidFill>
                <a:latin typeface="Gill Sans"/>
                <a:ea typeface="Gill Sans"/>
                <a:cs typeface="Gill Sans"/>
                <a:sym typeface="Gill Sans"/>
              </a:rPr>
              <a:t>Source : SCD1_Data</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rgbClr val="107185"/>
              </a:buClr>
              <a:buSzPts val="1800"/>
              <a:buFont typeface="Noto Sans Symbols"/>
              <a:buChar char="▪"/>
            </a:pPr>
            <a:r>
              <a:rPr b="1" lang="en-US" sz="1800">
                <a:solidFill>
                  <a:schemeClr val="dk1"/>
                </a:solidFill>
                <a:latin typeface="Gill Sans"/>
                <a:ea typeface="Gill Sans"/>
                <a:cs typeface="Gill Sans"/>
                <a:sym typeface="Gill Sans"/>
              </a:rPr>
              <a:t>Rows:30</a:t>
            </a:r>
            <a:endParaRPr/>
          </a:p>
          <a:p>
            <a:pPr indent="-171450" lvl="0" marL="285750" marR="0" rtl="0" algn="l">
              <a:spcBef>
                <a:spcPts val="0"/>
              </a:spcBef>
              <a:spcAft>
                <a:spcPts val="0"/>
              </a:spcAft>
              <a:buClr>
                <a:srgbClr val="107185"/>
              </a:buClr>
              <a:buSzPts val="1800"/>
              <a:buFont typeface="Noto Sans Symbols"/>
              <a:buNone/>
            </a:pPr>
            <a:r>
              <a:t/>
            </a:r>
            <a:endParaRPr b="1" sz="1800">
              <a:solidFill>
                <a:schemeClr val="dk1"/>
              </a:solidFill>
              <a:latin typeface="Gill Sans"/>
              <a:ea typeface="Gill Sans"/>
              <a:cs typeface="Gill Sans"/>
              <a:sym typeface="Gill Sans"/>
            </a:endParaRPr>
          </a:p>
          <a:p>
            <a:pPr indent="-285750" lvl="0" marL="285750" marR="0" rtl="0" algn="l">
              <a:spcBef>
                <a:spcPts val="0"/>
              </a:spcBef>
              <a:spcAft>
                <a:spcPts val="0"/>
              </a:spcAft>
              <a:buClr>
                <a:srgbClr val="107185"/>
              </a:buClr>
              <a:buSzPts val="1800"/>
              <a:buFont typeface="Noto Sans Symbols"/>
              <a:buChar char="▪"/>
            </a:pPr>
            <a:r>
              <a:rPr b="1" lang="en-US" sz="1800">
                <a:solidFill>
                  <a:schemeClr val="dk1"/>
                </a:solidFill>
                <a:latin typeface="Gill Sans"/>
                <a:ea typeface="Gill Sans"/>
                <a:cs typeface="Gill Sans"/>
                <a:sym typeface="Gill Sans"/>
              </a:rPr>
              <a:t>Highlighted Part:</a:t>
            </a:r>
            <a:endParaRPr sz="1200">
              <a:solidFill>
                <a:schemeClr val="dk1"/>
              </a:solidFill>
              <a:latin typeface="Gill Sans"/>
              <a:ea typeface="Gill Sans"/>
              <a:cs typeface="Gill Sans"/>
              <a:sym typeface="Gill Sans"/>
            </a:endParaRPr>
          </a:p>
          <a:p>
            <a:pPr indent="-285750" lvl="1" marL="742950" marR="0" rtl="0" algn="l">
              <a:spcBef>
                <a:spcPts val="0"/>
              </a:spcBef>
              <a:spcAft>
                <a:spcPts val="0"/>
              </a:spcAft>
              <a:buClr>
                <a:srgbClr val="107185"/>
              </a:buClr>
              <a:buSzPts val="1800"/>
              <a:buFont typeface="Noto Sans Symbols"/>
              <a:buChar char="▪"/>
            </a:pPr>
            <a:r>
              <a:rPr b="0" i="0" lang="en-US" sz="1800" u="none" cap="none" strike="noStrike">
                <a:solidFill>
                  <a:schemeClr val="dk1"/>
                </a:solidFill>
                <a:latin typeface="Gill Sans"/>
                <a:ea typeface="Gill Sans"/>
                <a:cs typeface="Gill Sans"/>
                <a:sym typeface="Gill Sans"/>
              </a:rPr>
              <a:t>Price1 (Blue) : SCD type 2</a:t>
            </a:r>
            <a:endParaRPr b="0" i="0" sz="12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rgbClr val="107185"/>
              </a:buClr>
              <a:buSzPts val="1800"/>
              <a:buFont typeface="Noto Sans Symbols"/>
              <a:buChar char="▪"/>
            </a:pPr>
            <a:r>
              <a:rPr b="0" i="0" lang="en-US" sz="1800" u="none" cap="none" strike="noStrike">
                <a:solidFill>
                  <a:schemeClr val="dk1"/>
                </a:solidFill>
                <a:latin typeface="Gill Sans"/>
                <a:ea typeface="Gill Sans"/>
                <a:cs typeface="Gill Sans"/>
                <a:sym typeface="Gill Sans"/>
              </a:rPr>
              <a:t>Price2 (Green) : SCD type 2</a:t>
            </a:r>
            <a:endParaRPr b="0" i="0" sz="12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SCD TYPE 2 CONTINUED…</a:t>
            </a:r>
            <a:endParaRPr/>
          </a:p>
        </p:txBody>
      </p:sp>
      <p:sp>
        <p:nvSpPr>
          <p:cNvPr id="324" name="Google Shape;324;p26"/>
          <p:cNvSpPr txBox="1"/>
          <p:nvPr>
            <p:ph idx="1" type="body"/>
          </p:nvPr>
        </p:nvSpPr>
        <p:spPr>
          <a:xfrm>
            <a:off x="0" y="1717990"/>
            <a:ext cx="5422390" cy="3633047"/>
          </a:xfrm>
          <a:prstGeom prst="rect">
            <a:avLst/>
          </a:prstGeom>
          <a:noFill/>
          <a:ln>
            <a:noFill/>
          </a:ln>
        </p:spPr>
        <p:txBody>
          <a:bodyPr anchorCtr="0" anchor="ctr" bIns="45700" lIns="91425" spcFirstLastPara="1" rIns="91425" wrap="square" tIns="45700">
            <a:normAutofit/>
          </a:bodyPr>
          <a:lstStyle/>
          <a:p>
            <a:pPr indent="-285750" lvl="1" marL="742950" rtl="0" algn="l">
              <a:spcBef>
                <a:spcPts val="0"/>
              </a:spcBef>
              <a:spcAft>
                <a:spcPts val="0"/>
              </a:spcAft>
              <a:buClr>
                <a:srgbClr val="107185"/>
              </a:buClr>
              <a:buSzPts val="1656"/>
              <a:buFont typeface="Noto Sans Symbols"/>
              <a:buChar char="▪"/>
            </a:pPr>
            <a:r>
              <a:rPr b="1" lang="en-US" sz="1800"/>
              <a:t>SCD Type 2:</a:t>
            </a:r>
            <a:endParaRPr/>
          </a:p>
          <a:p>
            <a:pPr indent="-285750" lvl="1" marL="742950" rtl="0" algn="l">
              <a:spcBef>
                <a:spcPts val="960"/>
              </a:spcBef>
              <a:spcAft>
                <a:spcPts val="0"/>
              </a:spcAft>
              <a:buClr>
                <a:srgbClr val="107185"/>
              </a:buClr>
              <a:buSzPts val="1656"/>
              <a:buFont typeface="Noto Sans Symbols"/>
              <a:buChar char="▪"/>
            </a:pPr>
            <a:r>
              <a:rPr lang="en-US" sz="1800"/>
              <a:t>Implementing the </a:t>
            </a:r>
            <a:r>
              <a:rPr lang="en-US" sz="1800"/>
              <a:t>price 1</a:t>
            </a:r>
            <a:r>
              <a:rPr lang="en-US" sz="1800"/>
              <a:t> and price2 to keep the track of the changes in the prices with their version numbers.</a:t>
            </a:r>
            <a:endParaRPr/>
          </a:p>
          <a:p>
            <a:pPr indent="-285750" lvl="1" marL="742950" rtl="0" algn="l">
              <a:spcBef>
                <a:spcPts val="960"/>
              </a:spcBef>
              <a:spcAft>
                <a:spcPts val="0"/>
              </a:spcAft>
              <a:buClr>
                <a:srgbClr val="107185"/>
              </a:buClr>
              <a:buSzPts val="1656"/>
              <a:buFont typeface="Noto Sans Symbols"/>
              <a:buChar char="▪"/>
            </a:pPr>
            <a:r>
              <a:rPr lang="en-US" sz="1800"/>
              <a:t> Implemented using the </a:t>
            </a:r>
            <a:r>
              <a:rPr i="1" lang="en-US" sz="1800"/>
              <a:t>Dimension lookup/Update </a:t>
            </a:r>
            <a:r>
              <a:rPr lang="en-US" sz="1800"/>
              <a:t>for Type2</a:t>
            </a:r>
            <a:endParaRPr sz="1800"/>
          </a:p>
          <a:p>
            <a:pPr indent="-189160" lvl="0" marL="306000" rtl="0" algn="l">
              <a:spcBef>
                <a:spcPts val="1000"/>
              </a:spcBef>
              <a:spcAft>
                <a:spcPts val="0"/>
              </a:spcAft>
              <a:buSzPts val="1840"/>
              <a:buNone/>
            </a:pPr>
            <a:r>
              <a:t/>
            </a:r>
            <a:endParaRPr sz="2000"/>
          </a:p>
        </p:txBody>
      </p:sp>
      <p:sp>
        <p:nvSpPr>
          <p:cNvPr id="325" name="Google Shape;325;p26"/>
          <p:cNvSpPr txBox="1"/>
          <p:nvPr>
            <p:ph idx="2" type="body"/>
          </p:nvPr>
        </p:nvSpPr>
        <p:spPr>
          <a:xfrm>
            <a:off x="6188417" y="2224828"/>
            <a:ext cx="5422392" cy="36330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Output:</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pic>
        <p:nvPicPr>
          <p:cNvPr id="326" name="Google Shape;326;p26"/>
          <p:cNvPicPr preferRelativeResize="0"/>
          <p:nvPr/>
        </p:nvPicPr>
        <p:blipFill rotWithShape="1">
          <a:blip r:embed="rId3">
            <a:alphaModFix/>
          </a:blip>
          <a:srcRect b="13450" l="0" r="0" t="14741"/>
          <a:stretch/>
        </p:blipFill>
        <p:spPr>
          <a:xfrm>
            <a:off x="1777837" y="4146996"/>
            <a:ext cx="3324225" cy="1944710"/>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6003583" y="3294377"/>
            <a:ext cx="6021922" cy="1393533"/>
          </a:xfrm>
          <a:prstGeom prst="rect">
            <a:avLst/>
          </a:prstGeom>
          <a:noFill/>
          <a:ln>
            <a:noFill/>
          </a:ln>
        </p:spPr>
      </p:pic>
      <p:sp>
        <p:nvSpPr>
          <p:cNvPr id="328" name="Google Shape;328;p26"/>
          <p:cNvSpPr txBox="1"/>
          <p:nvPr/>
        </p:nvSpPr>
        <p:spPr>
          <a:xfrm>
            <a:off x="743102" y="6277016"/>
            <a:ext cx="43589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Gill Sans"/>
                <a:ea typeface="Gill Sans"/>
                <a:cs typeface="Gill Sans"/>
                <a:sym typeface="Gill Sans"/>
              </a:rPr>
              <a:t>Snapshot displaying SCD type 2 implemented using Pentaho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SCD TYPE 6</a:t>
            </a:r>
            <a:endParaRPr/>
          </a:p>
        </p:txBody>
      </p:sp>
      <p:sp>
        <p:nvSpPr>
          <p:cNvPr id="334" name="Google Shape;334;p27"/>
          <p:cNvSpPr txBox="1"/>
          <p:nvPr>
            <p:ph idx="1" type="body"/>
          </p:nvPr>
        </p:nvSpPr>
        <p:spPr>
          <a:xfrm>
            <a:off x="581193" y="2266640"/>
            <a:ext cx="5422390" cy="3633047"/>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1656"/>
              <a:buChar char="◼"/>
            </a:pPr>
            <a:r>
              <a:rPr b="1" lang="en-US"/>
              <a:t>SCD Type 6</a:t>
            </a:r>
            <a:endParaRPr/>
          </a:p>
          <a:p>
            <a:pPr indent="-306000" lvl="1" marL="630000" rtl="0" algn="just">
              <a:spcBef>
                <a:spcPts val="920"/>
              </a:spcBef>
              <a:spcAft>
                <a:spcPts val="0"/>
              </a:spcAft>
              <a:buSzPts val="1472"/>
              <a:buChar char="◼"/>
            </a:pPr>
            <a:r>
              <a:rPr lang="en-US"/>
              <a:t>We implemented SCD Type-6 on the columns name and address from the customer_dimension.  We did so because the history of these attributes is important and should be maintained. </a:t>
            </a:r>
            <a:endParaRPr/>
          </a:p>
          <a:p>
            <a:pPr indent="-306000" lvl="1" marL="630000" rtl="0" algn="just">
              <a:spcBef>
                <a:spcPts val="920"/>
              </a:spcBef>
              <a:spcAft>
                <a:spcPts val="0"/>
              </a:spcAft>
              <a:buSzPts val="1472"/>
              <a:buChar char="◼"/>
            </a:pPr>
            <a:r>
              <a:rPr lang="en-US"/>
              <a:t>Also, Type 6 SCD adds a current field that determines the current record and the date it is valid till. </a:t>
            </a:r>
            <a:endParaRPr/>
          </a:p>
          <a:p>
            <a:pPr indent="-306000" lvl="1" marL="630000" rtl="0" algn="just">
              <a:spcBef>
                <a:spcPts val="920"/>
              </a:spcBef>
              <a:spcAft>
                <a:spcPts val="0"/>
              </a:spcAft>
              <a:buSzPts val="1472"/>
              <a:buChar char="◼"/>
            </a:pPr>
            <a:r>
              <a:rPr lang="en-US"/>
              <a:t>We implemented SCD-6 using Pentaho transformation (scd6.ktr). In the transformation, we used the step </a:t>
            </a:r>
            <a:r>
              <a:rPr i="1" lang="en-US"/>
              <a:t>Data Warehouse → Dimension lookup/ update</a:t>
            </a:r>
            <a:r>
              <a:rPr lang="en-US"/>
              <a:t> to implement SCD Type-6.</a:t>
            </a:r>
            <a:endParaRPr/>
          </a:p>
        </p:txBody>
      </p:sp>
      <p:pic>
        <p:nvPicPr>
          <p:cNvPr id="335" name="Google Shape;335;p27"/>
          <p:cNvPicPr preferRelativeResize="0"/>
          <p:nvPr/>
        </p:nvPicPr>
        <p:blipFill rotWithShape="1">
          <a:blip r:embed="rId3">
            <a:alphaModFix/>
          </a:blip>
          <a:srcRect b="0" l="0" r="0" t="0"/>
          <a:stretch/>
        </p:blipFill>
        <p:spPr>
          <a:xfrm>
            <a:off x="6918311" y="2209076"/>
            <a:ext cx="3692525" cy="1484312"/>
          </a:xfrm>
          <a:prstGeom prst="rect">
            <a:avLst/>
          </a:prstGeom>
          <a:noFill/>
          <a:ln>
            <a:noFill/>
          </a:ln>
        </p:spPr>
      </p:pic>
      <p:pic>
        <p:nvPicPr>
          <p:cNvPr id="336" name="Google Shape;336;p27"/>
          <p:cNvPicPr preferRelativeResize="0"/>
          <p:nvPr/>
        </p:nvPicPr>
        <p:blipFill rotWithShape="1">
          <a:blip r:embed="rId4">
            <a:alphaModFix/>
          </a:blip>
          <a:srcRect b="0" l="1423" r="0" t="1412"/>
          <a:stretch/>
        </p:blipFill>
        <p:spPr>
          <a:xfrm>
            <a:off x="6091707" y="4520485"/>
            <a:ext cx="6100293" cy="1379201"/>
          </a:xfrm>
          <a:prstGeom prst="rect">
            <a:avLst/>
          </a:prstGeom>
          <a:noFill/>
          <a:ln>
            <a:noFill/>
          </a:ln>
        </p:spPr>
      </p:pic>
      <p:sp>
        <p:nvSpPr>
          <p:cNvPr id="337" name="Google Shape;337;p27"/>
          <p:cNvSpPr txBox="1"/>
          <p:nvPr/>
        </p:nvSpPr>
        <p:spPr>
          <a:xfrm>
            <a:off x="6045498" y="4041750"/>
            <a:ext cx="2034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Output:</a:t>
            </a:r>
            <a:endParaRPr sz="1800">
              <a:solidFill>
                <a:schemeClr val="dk1"/>
              </a:solidFill>
              <a:latin typeface="Gill Sans"/>
              <a:ea typeface="Gill Sans"/>
              <a:cs typeface="Gill Sans"/>
              <a:sym typeface="Gill Sans"/>
            </a:endParaRPr>
          </a:p>
        </p:txBody>
      </p:sp>
      <p:sp>
        <p:nvSpPr>
          <p:cNvPr id="338" name="Google Shape;338;p27"/>
          <p:cNvSpPr txBox="1"/>
          <p:nvPr/>
        </p:nvSpPr>
        <p:spPr>
          <a:xfrm>
            <a:off x="6918311" y="3416389"/>
            <a:ext cx="43589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Gill Sans"/>
                <a:ea typeface="Gill Sans"/>
                <a:cs typeface="Gill Sans"/>
                <a:sym typeface="Gill Sans"/>
              </a:rPr>
              <a:t>Snapshot displaying SCD type 6 implemented using Pentaho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MANY-TO-MANY (N-M) RELATIONSHIP IMPLEMENTATION OPTION</a:t>
            </a:r>
            <a:endParaRPr b="1" i="1"/>
          </a:p>
        </p:txBody>
      </p:sp>
      <p:sp>
        <p:nvSpPr>
          <p:cNvPr id="344" name="Google Shape;34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marR="0" rtl="0" algn="just">
              <a:lnSpc>
                <a:spcPct val="115000"/>
              </a:lnSpc>
              <a:spcBef>
                <a:spcPts val="0"/>
              </a:spcBef>
              <a:spcAft>
                <a:spcPts val="0"/>
              </a:spcAft>
              <a:buSzPts val="1656"/>
              <a:buChar char="◼"/>
            </a:pPr>
            <a:r>
              <a:rPr lang="en-US" sz="1800"/>
              <a:t>A Many-to-Many relationship is defined as a relationship between a parent and the child tables in a database. A parent row consists of multiple child rows in the other table. In a relational database design, many-to-many relationships are not permitted due to the following issues:</a:t>
            </a:r>
            <a:endParaRPr/>
          </a:p>
          <a:p>
            <a:pPr indent="-342900" lvl="0" marL="342900" marR="0" rtl="0" algn="just">
              <a:lnSpc>
                <a:spcPct val="115000"/>
              </a:lnSpc>
              <a:spcBef>
                <a:spcPts val="0"/>
              </a:spcBef>
              <a:spcAft>
                <a:spcPts val="0"/>
              </a:spcAft>
              <a:buSzPts val="1656"/>
              <a:buFont typeface="Gill Sans"/>
              <a:buAutoNum type="alphaLcPeriod"/>
            </a:pPr>
            <a:r>
              <a:rPr lang="en-US" sz="1800"/>
              <a:t>Causes data redundancy</a:t>
            </a:r>
            <a:endParaRPr/>
          </a:p>
          <a:p>
            <a:pPr indent="-342900" lvl="0" marL="342900" marR="0" rtl="0" algn="just">
              <a:lnSpc>
                <a:spcPct val="115000"/>
              </a:lnSpc>
              <a:spcBef>
                <a:spcPts val="0"/>
              </a:spcBef>
              <a:spcAft>
                <a:spcPts val="0"/>
              </a:spcAft>
              <a:buSzPts val="1656"/>
              <a:buFont typeface="Gill Sans"/>
              <a:buAutoNum type="alphaLcPeriod"/>
            </a:pPr>
            <a:r>
              <a:rPr lang="en-US" sz="1800"/>
              <a:t>Difficulty in inserting, updating, and deleting the data.</a:t>
            </a:r>
            <a:endParaRPr/>
          </a:p>
          <a:p>
            <a:pPr indent="-342900" lvl="0" marL="342900" marR="0" rtl="0" algn="just">
              <a:lnSpc>
                <a:spcPct val="115000"/>
              </a:lnSpc>
              <a:spcBef>
                <a:spcPts val="0"/>
              </a:spcBef>
              <a:spcAft>
                <a:spcPts val="0"/>
              </a:spcAft>
              <a:buSzPts val="1656"/>
              <a:buFont typeface="Gill Sans"/>
              <a:buAutoNum type="alphaLcPeriod"/>
            </a:pPr>
            <a:r>
              <a:rPr lang="en-US" sz="1800"/>
              <a:t>In many real-world applications N:M relationships are often used and normalizing the fact table is not an option</a:t>
            </a:r>
            <a:endParaRPr sz="1800"/>
          </a:p>
          <a:p>
            <a:pPr indent="0" lvl="0" marL="0" marR="0" rtl="0" algn="just">
              <a:lnSpc>
                <a:spcPct val="115000"/>
              </a:lnSpc>
              <a:spcBef>
                <a:spcPts val="0"/>
              </a:spcBef>
              <a:spcAft>
                <a:spcPts val="0"/>
              </a:spcAft>
              <a:buNone/>
            </a:pPr>
            <a:r>
              <a:t/>
            </a:r>
            <a:endParaRPr/>
          </a:p>
          <a:p>
            <a:pPr indent="0" lvl="0" marL="0" marR="0" rtl="0" algn="just">
              <a:lnSpc>
                <a:spcPct val="115000"/>
              </a:lnSpc>
              <a:spcBef>
                <a:spcPts val="0"/>
              </a:spcBef>
              <a:spcAft>
                <a:spcPts val="0"/>
              </a:spcAft>
              <a:buNone/>
            </a:pPr>
            <a:r>
              <a:t/>
            </a:r>
            <a:endParaRPr/>
          </a:p>
          <a:p>
            <a:pPr indent="0" lvl="0" marL="0" marR="0" rtl="0" algn="just">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MART DESIGN DEFINITION</a:t>
            </a:r>
            <a:endParaRPr/>
          </a:p>
        </p:txBody>
      </p:sp>
      <p:sp>
        <p:nvSpPr>
          <p:cNvPr id="125" name="Google Shape;125;p3"/>
          <p:cNvSpPr txBox="1"/>
          <p:nvPr>
            <p:ph idx="1" type="body"/>
          </p:nvPr>
        </p:nvSpPr>
        <p:spPr>
          <a:xfrm>
            <a:off x="581192" y="2655796"/>
            <a:ext cx="11029500" cy="3678300"/>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i="1" lang="en-US"/>
              <a:t>Universe of Discourse</a:t>
            </a:r>
            <a:endParaRPr b="1" i="1"/>
          </a:p>
          <a:p>
            <a:pPr indent="-212528" lvl="1" marL="630000" rtl="0" algn="l">
              <a:spcBef>
                <a:spcPts val="920"/>
              </a:spcBef>
              <a:spcAft>
                <a:spcPts val="0"/>
              </a:spcAft>
              <a:buSzPts val="1472"/>
              <a:buNone/>
            </a:pPr>
            <a:r>
              <a:t/>
            </a:r>
            <a:endParaRPr b="1" i="1"/>
          </a:p>
          <a:p>
            <a:pPr indent="0" lvl="0" marL="0" rtl="0" algn="l">
              <a:lnSpc>
                <a:spcPct val="115000"/>
              </a:lnSpc>
              <a:spcBef>
                <a:spcPts val="0"/>
              </a:spcBef>
              <a:spcAft>
                <a:spcPts val="0"/>
              </a:spcAft>
              <a:buSzPts val="1100"/>
              <a:buNone/>
            </a:pPr>
            <a:r>
              <a:rPr lang="en-US" sz="1700">
                <a:solidFill>
                  <a:schemeClr val="dk1"/>
                </a:solidFill>
              </a:rPr>
              <a:t>The universe of discourse for the data mart is to handle The Product Company's distribution to its consumers across its three branches, namely PEC, TPCE, TPCW.</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rPr>
              <a:t>In order to maximize revenue with lower costs and maintain a stable relationship with vendors, the data mart also handles historical revenues, reports and net profit for all divisions.</a:t>
            </a:r>
            <a:endParaRPr b="1" i="1" sz="2300"/>
          </a:p>
          <a:p>
            <a:pPr indent="-200844" lvl="0" marL="306000" rtl="0" algn="l">
              <a:spcBef>
                <a:spcPts val="960"/>
              </a:spcBef>
              <a:spcAft>
                <a:spcPts val="0"/>
              </a:spcAft>
              <a:buSzPts val="1656"/>
              <a:buNone/>
            </a:pPr>
            <a:r>
              <a:t/>
            </a:r>
            <a:endParaRPr b="1" i="1" sz="2300"/>
          </a:p>
          <a:p>
            <a:pPr indent="-200844" lvl="0" marL="306000" rtl="0" algn="l">
              <a:spcBef>
                <a:spcPts val="960"/>
              </a:spcBef>
              <a:spcAft>
                <a:spcPts val="0"/>
              </a:spcAft>
              <a:buSzPts val="1656"/>
              <a:buNone/>
            </a:pPr>
            <a:r>
              <a:t/>
            </a:r>
            <a:endParaRPr b="1" i="1"/>
          </a:p>
          <a:p>
            <a:pPr indent="-200844" lvl="0" marL="306000" rtl="0" algn="l">
              <a:spcBef>
                <a:spcPts val="960"/>
              </a:spcBef>
              <a:spcAft>
                <a:spcPts val="0"/>
              </a:spcAft>
              <a:buSzPts val="1656"/>
              <a:buNone/>
            </a:pPr>
            <a:r>
              <a:t/>
            </a:r>
            <a:endParaRPr b="1" i="1"/>
          </a:p>
          <a:p>
            <a:pPr indent="-200844" lvl="0" marL="306000" rtl="0" algn="l">
              <a:spcBef>
                <a:spcPts val="960"/>
              </a:spcBef>
              <a:spcAft>
                <a:spcPts val="0"/>
              </a:spcAft>
              <a:buSzPts val="1656"/>
              <a:buNone/>
            </a:pPr>
            <a:r>
              <a:t/>
            </a:r>
            <a:endParaRPr b="1" i="1"/>
          </a:p>
          <a:p>
            <a:pPr indent="-200844" lvl="0" marL="306000" rtl="0" algn="l">
              <a:spcBef>
                <a:spcPts val="960"/>
              </a:spcBef>
              <a:spcAft>
                <a:spcPts val="0"/>
              </a:spcAft>
              <a:buSzPts val="1656"/>
              <a:buNone/>
            </a:pPr>
            <a:r>
              <a:t/>
            </a:r>
            <a:endParaRPr b="1" i="1"/>
          </a:p>
          <a:p>
            <a:pPr indent="-200844" lvl="0" marL="306000" rtl="0" algn="l">
              <a:spcBef>
                <a:spcPts val="960"/>
              </a:spcBef>
              <a:spcAft>
                <a:spcPts val="0"/>
              </a:spcAft>
              <a:buSzPts val="1656"/>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MANY-TO-MANY (N-M) RELATIONSHIP IMPLEMENTATION OPTION CONTINUED…</a:t>
            </a:r>
            <a:endParaRPr/>
          </a:p>
        </p:txBody>
      </p:sp>
      <p:sp>
        <p:nvSpPr>
          <p:cNvPr id="350" name="Google Shape;350;p2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marR="0" rtl="0" algn="just">
              <a:lnSpc>
                <a:spcPct val="105000"/>
              </a:lnSpc>
              <a:spcBef>
                <a:spcPts val="0"/>
              </a:spcBef>
              <a:spcAft>
                <a:spcPts val="0"/>
              </a:spcAft>
              <a:buSzPts val="1532"/>
              <a:buChar char="◼"/>
            </a:pPr>
            <a:r>
              <a:rPr lang="en-US" sz="1665"/>
              <a:t>Several approaches exist in dealing Many-to-Many relationships such as:</a:t>
            </a:r>
            <a:endParaRPr/>
          </a:p>
          <a:p>
            <a:pPr indent="-342900" lvl="0" marL="342900" marR="0" rtl="0" algn="just">
              <a:lnSpc>
                <a:spcPct val="105000"/>
              </a:lnSpc>
              <a:spcBef>
                <a:spcPts val="0"/>
              </a:spcBef>
              <a:spcAft>
                <a:spcPts val="0"/>
              </a:spcAft>
              <a:buSzPts val="1532"/>
              <a:buFont typeface="Gill Sans"/>
              <a:buAutoNum type="alphaLcPeriod"/>
            </a:pPr>
            <a:r>
              <a:rPr lang="en-US" sz="1665"/>
              <a:t>Joining or Bridging tables.</a:t>
            </a:r>
            <a:endParaRPr/>
          </a:p>
          <a:p>
            <a:pPr indent="-342900" lvl="0" marL="342900" marR="0" rtl="0" algn="just">
              <a:lnSpc>
                <a:spcPct val="105000"/>
              </a:lnSpc>
              <a:spcBef>
                <a:spcPts val="0"/>
              </a:spcBef>
              <a:spcAft>
                <a:spcPts val="0"/>
              </a:spcAft>
              <a:buSzPts val="1532"/>
              <a:buFont typeface="Gill Sans"/>
              <a:buAutoNum type="alphaLcPeriod"/>
            </a:pPr>
            <a:r>
              <a:rPr lang="en-US" sz="1665"/>
              <a:t>Lowering the grain of the fact table</a:t>
            </a:r>
            <a:endParaRPr/>
          </a:p>
          <a:p>
            <a:pPr indent="-342900" lvl="0" marL="342900" marR="0" rtl="0" algn="just">
              <a:lnSpc>
                <a:spcPct val="105000"/>
              </a:lnSpc>
              <a:spcBef>
                <a:spcPts val="0"/>
              </a:spcBef>
              <a:spcAft>
                <a:spcPts val="0"/>
              </a:spcAft>
              <a:buSzPts val="1532"/>
              <a:buFont typeface="Gill Sans"/>
              <a:buAutoNum type="alphaLcPeriod"/>
            </a:pPr>
            <a:r>
              <a:rPr lang="en-US" sz="1665"/>
              <a:t>De-normalizing the Dimension Table by Positional-Flag Attributes</a:t>
            </a:r>
            <a:endParaRPr/>
          </a:p>
          <a:p>
            <a:pPr indent="-342900" lvl="0" marL="342900" marR="0" rtl="0" algn="just">
              <a:lnSpc>
                <a:spcPct val="105000"/>
              </a:lnSpc>
              <a:spcBef>
                <a:spcPts val="0"/>
              </a:spcBef>
              <a:spcAft>
                <a:spcPts val="0"/>
              </a:spcAft>
              <a:buSzPts val="1532"/>
              <a:buFont typeface="Gill Sans"/>
              <a:buAutoNum type="alphaLcPeriod"/>
            </a:pPr>
            <a:r>
              <a:rPr lang="en-US" sz="1665"/>
              <a:t>De-normalizing the Dimension Table by Non-Positional attributes &amp; a Concatenated Field</a:t>
            </a:r>
            <a:endParaRPr/>
          </a:p>
          <a:p>
            <a:pPr indent="0" lvl="0" marL="151200" marR="0" rtl="0" algn="just">
              <a:lnSpc>
                <a:spcPct val="105000"/>
              </a:lnSpc>
              <a:spcBef>
                <a:spcPts val="0"/>
              </a:spcBef>
              <a:spcAft>
                <a:spcPts val="0"/>
              </a:spcAft>
              <a:buSzPts val="1532"/>
              <a:buNone/>
            </a:pPr>
            <a:r>
              <a:t/>
            </a:r>
            <a:endParaRPr sz="1665"/>
          </a:p>
          <a:p>
            <a:pPr indent="0" lvl="0" marL="0" marR="0" rtl="0" algn="just">
              <a:lnSpc>
                <a:spcPct val="105000"/>
              </a:lnSpc>
              <a:spcBef>
                <a:spcPts val="0"/>
              </a:spcBef>
              <a:spcAft>
                <a:spcPts val="0"/>
              </a:spcAft>
              <a:buSzPts val="1532"/>
              <a:buChar char="◼"/>
            </a:pPr>
            <a:r>
              <a:rPr lang="en-US" sz="1665"/>
              <a:t>For our model we have decided to implement the Bridge method. Here a look-up table is created which consists of the surrogate keys for both the Product and Shipping company.</a:t>
            </a:r>
            <a:endParaRPr/>
          </a:p>
          <a:p>
            <a:pPr indent="-306000" lvl="0" marL="306000" rtl="0" algn="just">
              <a:lnSpc>
                <a:spcPct val="90000"/>
              </a:lnSpc>
              <a:spcBef>
                <a:spcPts val="333"/>
              </a:spcBef>
              <a:spcAft>
                <a:spcPts val="0"/>
              </a:spcAft>
              <a:buSzPts val="1532"/>
              <a:buChar char="◼"/>
            </a:pPr>
            <a:r>
              <a:rPr lang="en-US" sz="1665"/>
              <a:t>We intent to find details of the supplier which in our case is present in the Product dimension. Here, many-to-many relationship can occur since there is a possibility of suppliers have multiple shipping contracts. Likewise, the shipping company can have multiple suppliers. The Kimball’s method is a better approach since it minimizes redundancy. In this case the issue lies in assigning weights allotted to a contractor. The bridge method would reduce redundancy by making sure these weights do not exceed 1</a:t>
            </a:r>
            <a:endParaRPr/>
          </a:p>
        </p:txBody>
      </p:sp>
      <p:sp>
        <p:nvSpPr>
          <p:cNvPr id="351" name="Google Shape;351;p29"/>
          <p:cNvSpPr txBox="1"/>
          <p:nvPr/>
        </p:nvSpPr>
        <p:spPr>
          <a:xfrm>
            <a:off x="581192" y="6155844"/>
            <a:ext cx="11029616"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222222"/>
                </a:solidFill>
                <a:latin typeface="Times New Roman"/>
                <a:ea typeface="Times New Roman"/>
                <a:cs typeface="Times New Roman"/>
                <a:sym typeface="Times New Roman"/>
              </a:rPr>
              <a:t>Rowen, W., Song, I. Y., Medsker, C., &amp; Ewen, E. (2001). An analysis of many-to-many relationships between fact and dimension tables in dimensional modeling. In </a:t>
            </a:r>
            <a:r>
              <a:rPr i="1" lang="en-US" sz="1100">
                <a:solidFill>
                  <a:schemeClr val="dk1"/>
                </a:solidFill>
                <a:latin typeface="Times New Roman"/>
                <a:ea typeface="Times New Roman"/>
                <a:cs typeface="Times New Roman"/>
                <a:sym typeface="Times New Roman"/>
              </a:rPr>
              <a:t>International Workshop on Design and Management of Data Warehouses (DMDW 2001), Interlaken Switzerland</a:t>
            </a:r>
            <a:r>
              <a:rPr lang="en-US" sz="1100">
                <a:solidFill>
                  <a:schemeClr val="dk1"/>
                </a:solidFill>
                <a:latin typeface="Times New Roman"/>
                <a:ea typeface="Times New Roman"/>
                <a:cs typeface="Times New Roman"/>
                <a:sym typeface="Times New Roman"/>
              </a:rPr>
              <a:t> (pp. 1-13).</a:t>
            </a:r>
            <a:endParaRPr/>
          </a:p>
          <a:p>
            <a:pPr indent="0" lvl="0" marL="0" marR="0" rtl="0" algn="l">
              <a:spcBef>
                <a:spcPts val="0"/>
              </a:spcBef>
              <a:spcAft>
                <a:spcPts val="0"/>
              </a:spcAft>
              <a:buNone/>
            </a:pPr>
            <a:r>
              <a:t/>
            </a:r>
            <a:endParaRPr sz="1100">
              <a:solidFill>
                <a:schemeClr val="dk1"/>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0"/>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0" name="Google Shape;360;p30"/>
          <p:cNvSpPr/>
          <p:nvPr/>
        </p:nvSpPr>
        <p:spPr>
          <a:xfrm>
            <a:off x="446534" y="455422"/>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4244341"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iagram&#10;&#10;Description automatically generated" id="363" name="Google Shape;363;p30"/>
          <p:cNvPicPr preferRelativeResize="0"/>
          <p:nvPr>
            <p:ph idx="1" type="body"/>
          </p:nvPr>
        </p:nvPicPr>
        <p:blipFill rotWithShape="1">
          <a:blip r:embed="rId3">
            <a:alphaModFix/>
          </a:blip>
          <a:srcRect b="910" l="0" r="0" t="1611"/>
          <a:stretch/>
        </p:blipFill>
        <p:spPr>
          <a:xfrm>
            <a:off x="3602950" y="683581"/>
            <a:ext cx="4979306" cy="5069149"/>
          </a:xfrm>
          <a:prstGeom prst="rect">
            <a:avLst/>
          </a:prstGeom>
          <a:noFill/>
          <a:ln>
            <a:noFill/>
          </a:ln>
        </p:spPr>
      </p:pic>
      <p:sp>
        <p:nvSpPr>
          <p:cNvPr id="364" name="Google Shape;364;p30"/>
          <p:cNvSpPr/>
          <p:nvPr/>
        </p:nvSpPr>
        <p:spPr>
          <a:xfrm>
            <a:off x="446533" y="5873675"/>
            <a:ext cx="11296733" cy="51689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txBox="1"/>
          <p:nvPr/>
        </p:nvSpPr>
        <p:spPr>
          <a:xfrm>
            <a:off x="446533" y="1074198"/>
            <a:ext cx="2847083"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07185"/>
              </a:buClr>
              <a:buSzPts val="1800"/>
              <a:buFont typeface="Noto Sans Symbols"/>
              <a:buChar char="▪"/>
            </a:pPr>
            <a:r>
              <a:rPr b="1" i="1" lang="en-US" sz="1800">
                <a:solidFill>
                  <a:schemeClr val="dk1"/>
                </a:solidFill>
                <a:latin typeface="Gill Sans"/>
                <a:ea typeface="Gill Sans"/>
                <a:cs typeface="Gill Sans"/>
                <a:sym typeface="Gill Sans"/>
              </a:rPr>
              <a:t>Many to Many relationship using Bridge table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1800"/>
              <a:buFont typeface="Gill Sans"/>
              <a:buNone/>
            </a:pPr>
            <a:r>
              <a:rPr b="1" i="1" lang="en-US" sz="1800"/>
              <a:t>APPENDIX (FIX LAB #3 PROBLEMS)</a:t>
            </a:r>
            <a:endParaRPr b="1" i="1"/>
          </a:p>
        </p:txBody>
      </p:sp>
      <p:sp>
        <p:nvSpPr>
          <p:cNvPr id="371" name="Google Shape;371;p3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0"/>
              </a:spcBef>
              <a:spcAft>
                <a:spcPts val="0"/>
              </a:spcAft>
              <a:buSzPts val="1656"/>
              <a:buChar char="◼"/>
            </a:pPr>
            <a:r>
              <a:rPr b="1" lang="en-US" sz="1800"/>
              <a:t>Rationale for Final Schema Design: </a:t>
            </a:r>
            <a:r>
              <a:rPr lang="en-US" sz="1800"/>
              <a:t>The designing of the final schema design, we merged the Supplier in the Product itself to keep the track the whole product values as the same. The reason behind it, because the two divisions can sell the same product, but prices and supplier can be different, so </a:t>
            </a:r>
            <a:r>
              <a:rPr lang="en-US"/>
              <a:t>it's</a:t>
            </a:r>
            <a:r>
              <a:rPr lang="en-US" sz="1800"/>
              <a:t> easy to keep intact to track down the information.</a:t>
            </a:r>
            <a:endParaRPr/>
          </a:p>
          <a:p>
            <a:pPr indent="0" lvl="0" marL="0" marR="0" rtl="0" algn="l">
              <a:lnSpc>
                <a:spcPct val="115000"/>
              </a:lnSpc>
              <a:spcBef>
                <a:spcPts val="0"/>
              </a:spcBef>
              <a:spcAft>
                <a:spcPts val="0"/>
              </a:spcAft>
              <a:buSzPts val="1656"/>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32"/>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gital Numbers" id="378" name="Google Shape;378;p32"/>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
        <p:nvSpPr>
          <p:cNvPr id="379" name="Google Shape;379;p32"/>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grpSp>
        <p:nvGrpSpPr>
          <p:cNvPr id="381" name="Google Shape;381;p32"/>
          <p:cNvGrpSpPr/>
          <p:nvPr/>
        </p:nvGrpSpPr>
        <p:grpSpPr>
          <a:xfrm>
            <a:off x="446534" y="453643"/>
            <a:ext cx="11298933" cy="98554"/>
            <a:chOff x="446534" y="453643"/>
            <a:chExt cx="11298933" cy="98554"/>
          </a:xfrm>
        </p:grpSpPr>
        <p:sp>
          <p:nvSpPr>
            <p:cNvPr id="382" name="Google Shape;382;p3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i="1" lang="en-US"/>
              <a:t>INFORMATION PACKAGE</a:t>
            </a:r>
            <a:endParaRPr i="1"/>
          </a:p>
        </p:txBody>
      </p:sp>
      <p:sp>
        <p:nvSpPr>
          <p:cNvPr id="132" name="Google Shape;132;p4"/>
          <p:cNvSpPr txBox="1"/>
          <p:nvPr>
            <p:ph idx="1" type="body"/>
          </p:nvPr>
        </p:nvSpPr>
        <p:spPr>
          <a:xfrm>
            <a:off x="581195" y="2180500"/>
            <a:ext cx="3797700" cy="3678300"/>
          </a:xfrm>
          <a:prstGeom prst="rect">
            <a:avLst/>
          </a:prstGeom>
          <a:noFill/>
          <a:ln>
            <a:noFill/>
          </a:ln>
        </p:spPr>
        <p:txBody>
          <a:bodyPr anchorCtr="0" anchor="ctr" bIns="45700" lIns="91425" spcFirstLastPara="1" rIns="91425" wrap="square" tIns="45700">
            <a:normAutofit/>
          </a:bodyPr>
          <a:lstStyle/>
          <a:p>
            <a:pPr indent="-308794" lvl="0" marL="306000" rtl="0" algn="l">
              <a:spcBef>
                <a:spcPts val="0"/>
              </a:spcBef>
              <a:spcAft>
                <a:spcPts val="0"/>
              </a:spcAft>
              <a:buSzPts val="1700"/>
              <a:buChar char="◼"/>
            </a:pPr>
            <a:r>
              <a:rPr b="1" lang="en-US" sz="1700"/>
              <a:t>Process Name:</a:t>
            </a:r>
            <a:r>
              <a:rPr lang="en-US" sz="1700"/>
              <a:t> </a:t>
            </a:r>
            <a:r>
              <a:rPr lang="en-US" sz="1700">
                <a:solidFill>
                  <a:schemeClr val="dk1"/>
                </a:solidFill>
              </a:rPr>
              <a:t>TPC and its Division's Financial Results.</a:t>
            </a:r>
            <a:endParaRPr sz="1700"/>
          </a:p>
          <a:p>
            <a:pPr indent="-308794" lvl="0" marL="306000" rtl="0" algn="l">
              <a:spcBef>
                <a:spcPts val="960"/>
              </a:spcBef>
              <a:spcAft>
                <a:spcPts val="0"/>
              </a:spcAft>
              <a:buSzPts val="1700"/>
              <a:buChar char="◼"/>
            </a:pPr>
            <a:r>
              <a:rPr b="1" lang="en-US" sz="1700"/>
              <a:t>Grain:</a:t>
            </a:r>
            <a:r>
              <a:rPr lang="en-US" sz="1700"/>
              <a:t> </a:t>
            </a:r>
            <a:r>
              <a:rPr lang="en-US" sz="1700">
                <a:solidFill>
                  <a:schemeClr val="dk1"/>
                </a:solidFill>
              </a:rPr>
              <a:t>Daily Sales for each customer, Product</a:t>
            </a:r>
            <a:endParaRPr sz="1700">
              <a:solidFill>
                <a:schemeClr val="dk1"/>
              </a:solidFill>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pic>
        <p:nvPicPr>
          <p:cNvPr id="133" name="Google Shape;133;p4"/>
          <p:cNvPicPr preferRelativeResize="0"/>
          <p:nvPr/>
        </p:nvPicPr>
        <p:blipFill rotWithShape="1">
          <a:blip r:embed="rId3">
            <a:alphaModFix/>
          </a:blip>
          <a:srcRect b="0" l="0" r="0" t="1344"/>
          <a:stretch/>
        </p:blipFill>
        <p:spPr>
          <a:xfrm>
            <a:off x="4378817" y="2086377"/>
            <a:ext cx="6910018" cy="43250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i="1" lang="en-US"/>
              <a:t>ENTITY DEFINITIONS – CUSTOMER AND PRODUCT TABLES</a:t>
            </a:r>
            <a:endParaRPr i="1"/>
          </a:p>
        </p:txBody>
      </p:sp>
      <p:pic>
        <p:nvPicPr>
          <p:cNvPr id="139" name="Google Shape;139;p5"/>
          <p:cNvPicPr preferRelativeResize="0"/>
          <p:nvPr>
            <p:ph idx="1" type="body"/>
          </p:nvPr>
        </p:nvPicPr>
        <p:blipFill rotWithShape="1">
          <a:blip r:embed="rId3">
            <a:alphaModFix/>
          </a:blip>
          <a:srcRect b="0" l="0" r="0" t="8141"/>
          <a:stretch/>
        </p:blipFill>
        <p:spPr>
          <a:xfrm>
            <a:off x="773672" y="2099255"/>
            <a:ext cx="5467350" cy="3254856"/>
          </a:xfrm>
          <a:prstGeom prst="rect">
            <a:avLst/>
          </a:prstGeom>
          <a:noFill/>
          <a:ln>
            <a:noFill/>
          </a:ln>
        </p:spPr>
      </p:pic>
      <p:pic>
        <p:nvPicPr>
          <p:cNvPr id="140" name="Google Shape;140;p5"/>
          <p:cNvPicPr preferRelativeResize="0"/>
          <p:nvPr/>
        </p:nvPicPr>
        <p:blipFill rotWithShape="1">
          <a:blip r:embed="rId4">
            <a:alphaModFix/>
          </a:blip>
          <a:srcRect b="8287" l="1287" r="1828" t="932"/>
          <a:stretch/>
        </p:blipFill>
        <p:spPr>
          <a:xfrm>
            <a:off x="6369107" y="2099255"/>
            <a:ext cx="5241701" cy="4262907"/>
          </a:xfrm>
          <a:prstGeom prst="rect">
            <a:avLst/>
          </a:prstGeom>
          <a:noFill/>
          <a:ln cap="flat" cmpd="sng" w="12700">
            <a:solidFill>
              <a:srgbClr val="7F7F7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i="1" lang="en-US"/>
              <a:t>ENTITY DEFINITIONS – JUNK AND FACT TABLES</a:t>
            </a:r>
            <a:endParaRPr/>
          </a:p>
        </p:txBody>
      </p:sp>
      <p:pic>
        <p:nvPicPr>
          <p:cNvPr id="146" name="Google Shape;146;p6"/>
          <p:cNvPicPr preferRelativeResize="0"/>
          <p:nvPr>
            <p:ph idx="1" type="body"/>
          </p:nvPr>
        </p:nvPicPr>
        <p:blipFill rotWithShape="1">
          <a:blip r:embed="rId3">
            <a:alphaModFix/>
          </a:blip>
          <a:srcRect b="2775" l="0" r="0" t="768"/>
          <a:stretch/>
        </p:blipFill>
        <p:spPr>
          <a:xfrm>
            <a:off x="868048" y="2807594"/>
            <a:ext cx="5381625" cy="1442434"/>
          </a:xfrm>
          <a:prstGeom prst="rect">
            <a:avLst/>
          </a:prstGeom>
          <a:noFill/>
          <a:ln>
            <a:noFill/>
          </a:ln>
        </p:spPr>
      </p:pic>
      <p:pic>
        <p:nvPicPr>
          <p:cNvPr id="147" name="Google Shape;147;p6"/>
          <p:cNvPicPr preferRelativeResize="0"/>
          <p:nvPr/>
        </p:nvPicPr>
        <p:blipFill rotWithShape="1">
          <a:blip r:embed="rId4">
            <a:alphaModFix/>
          </a:blip>
          <a:srcRect b="0" l="0" r="0" t="654"/>
          <a:stretch/>
        </p:blipFill>
        <p:spPr>
          <a:xfrm>
            <a:off x="6429978" y="2446986"/>
            <a:ext cx="5400675" cy="39080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DIMENSIONAL MODEL</a:t>
            </a:r>
            <a:endParaRPr/>
          </a:p>
        </p:txBody>
      </p:sp>
      <p:pic>
        <p:nvPicPr>
          <p:cNvPr id="153" name="Google Shape;153;p7"/>
          <p:cNvPicPr preferRelativeResize="0"/>
          <p:nvPr/>
        </p:nvPicPr>
        <p:blipFill rotWithShape="1">
          <a:blip r:embed="rId3">
            <a:alphaModFix/>
          </a:blip>
          <a:srcRect b="0" l="0" r="0" t="3503"/>
          <a:stretch/>
        </p:blipFill>
        <p:spPr>
          <a:xfrm>
            <a:off x="5190185" y="619561"/>
            <a:ext cx="6555347" cy="6238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1" lang="en-US"/>
              <a:t>DATA STAGING: </a:t>
            </a:r>
            <a:r>
              <a:rPr b="1" i="1" lang="en-US" u="sng"/>
              <a:t>E</a:t>
            </a:r>
            <a:r>
              <a:rPr b="1" i="1" lang="en-US"/>
              <a:t>TL – DATA EXTRACT FILE DEFINITIONS</a:t>
            </a:r>
            <a:endParaRPr/>
          </a:p>
        </p:txBody>
      </p:sp>
      <p:sp>
        <p:nvSpPr>
          <p:cNvPr id="159" name="Google Shape;159;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Data Source – PEC</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pic>
        <p:nvPicPr>
          <p:cNvPr id="160" name="Google Shape;160;p8"/>
          <p:cNvPicPr preferRelativeResize="0"/>
          <p:nvPr/>
        </p:nvPicPr>
        <p:blipFill rotWithShape="1">
          <a:blip r:embed="rId3">
            <a:alphaModFix/>
          </a:blip>
          <a:srcRect b="2859" l="612" r="1445" t="1376"/>
          <a:stretch/>
        </p:blipFill>
        <p:spPr>
          <a:xfrm>
            <a:off x="3168204" y="2218659"/>
            <a:ext cx="5550794" cy="4104680"/>
          </a:xfrm>
          <a:prstGeom prst="rect">
            <a:avLst/>
          </a:prstGeom>
          <a:noFill/>
          <a:ln cap="flat" cmpd="sng" w="9525">
            <a:solidFill>
              <a:srgbClr val="7F7F7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i="1" lang="en-US"/>
              <a:t>DATA STAGING CONTINUED…</a:t>
            </a:r>
            <a:endParaRPr/>
          </a:p>
        </p:txBody>
      </p:sp>
      <p:sp>
        <p:nvSpPr>
          <p:cNvPr id="166" name="Google Shape;166;p9"/>
          <p:cNvSpPr txBox="1"/>
          <p:nvPr>
            <p:ph idx="1" type="body"/>
          </p:nvPr>
        </p:nvSpPr>
        <p:spPr>
          <a:xfrm>
            <a:off x="553792" y="1918910"/>
            <a:ext cx="5422390" cy="363304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Data Source – TPCW</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167" name="Google Shape;167;p9"/>
          <p:cNvSpPr txBox="1"/>
          <p:nvPr>
            <p:ph idx="2" type="body"/>
          </p:nvPr>
        </p:nvSpPr>
        <p:spPr>
          <a:xfrm>
            <a:off x="6334761" y="2137851"/>
            <a:ext cx="5422392" cy="363304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Data Source – TPCE</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pic>
        <p:nvPicPr>
          <p:cNvPr id="168" name="Google Shape;168;p9"/>
          <p:cNvPicPr preferRelativeResize="0"/>
          <p:nvPr/>
        </p:nvPicPr>
        <p:blipFill rotWithShape="1">
          <a:blip r:embed="rId3">
            <a:alphaModFix/>
          </a:blip>
          <a:srcRect b="12537" l="744" r="1930" t="1224"/>
          <a:stretch/>
        </p:blipFill>
        <p:spPr>
          <a:xfrm>
            <a:off x="553792" y="2601532"/>
            <a:ext cx="5449791" cy="3606085"/>
          </a:xfrm>
          <a:prstGeom prst="rect">
            <a:avLst/>
          </a:prstGeom>
          <a:noFill/>
          <a:ln cap="flat" cmpd="sng" w="9525">
            <a:solidFill>
              <a:srgbClr val="7F7F7F"/>
            </a:solidFill>
            <a:prstDash val="solid"/>
            <a:round/>
            <a:headEnd len="sm" w="sm" type="none"/>
            <a:tailEnd len="sm" w="sm" type="none"/>
          </a:ln>
        </p:spPr>
      </p:pic>
      <p:pic>
        <p:nvPicPr>
          <p:cNvPr id="169" name="Google Shape;169;p9"/>
          <p:cNvPicPr preferRelativeResize="0"/>
          <p:nvPr/>
        </p:nvPicPr>
        <p:blipFill rotWithShape="1">
          <a:blip r:embed="rId4">
            <a:alphaModFix/>
          </a:blip>
          <a:srcRect b="9859" l="0" r="0" t="0"/>
          <a:stretch/>
        </p:blipFill>
        <p:spPr>
          <a:xfrm>
            <a:off x="6362162" y="2601532"/>
            <a:ext cx="5483149" cy="3606085"/>
          </a:xfrm>
          <a:prstGeom prst="rect">
            <a:avLst/>
          </a:prstGeom>
          <a:noFill/>
          <a:ln cap="flat" cmpd="sng" w="9525">
            <a:solidFill>
              <a:srgbClr val="7F7F7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2020-11-29T23:27:27Z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