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6" r:id="rId2"/>
    <p:sldId id="257" r:id="rId3"/>
    <p:sldId id="258" r:id="rId4"/>
    <p:sldId id="265" r:id="rId5"/>
    <p:sldId id="266" r:id="rId6"/>
    <p:sldId id="267" r:id="rId7"/>
    <p:sldId id="268" r:id="rId8"/>
    <p:sldId id="269" r:id="rId9"/>
    <p:sldId id="271" r:id="rId10"/>
    <p:sldId id="272" r:id="rId11"/>
    <p:sldId id="273" r:id="rId12"/>
    <p:sldId id="274" r:id="rId13"/>
    <p:sldId id="275" r:id="rId14"/>
    <p:sldId id="292" r:id="rId15"/>
    <p:sldId id="277" r:id="rId16"/>
    <p:sldId id="278" r:id="rId17"/>
    <p:sldId id="280" r:id="rId18"/>
    <p:sldId id="281" r:id="rId19"/>
    <p:sldId id="282" r:id="rId20"/>
    <p:sldId id="283" r:id="rId21"/>
    <p:sldId id="284" r:id="rId22"/>
    <p:sldId id="285" r:id="rId23"/>
    <p:sldId id="286" r:id="rId24"/>
    <p:sldId id="287" r:id="rId25"/>
    <p:sldId id="293" r:id="rId26"/>
    <p:sldId id="291" r:id="rId27"/>
    <p:sldId id="290" r:id="rId28"/>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31EC2E-4ADB-430C-93A4-92D198CD9068}" v="64" dt="2022-07-23T18:23:28.482"/>
    <p1510:client id="{D2890590-979C-408F-BBFB-DEE9A5B1FD17}" v="2681" dt="2022-07-25T22:54:05.924"/>
    <p1510:client id="{DB5D15A6-BD4A-4EE8-BC34-991C6A79809F}" v="935" dt="2022-07-24T18:19:06.993"/>
    <p1510:client id="{F5B26634-2859-475B-AF20-581ED90CA060}" v="925" dt="2022-07-24T18:18:19.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720"/>
  </p:normalViewPr>
  <p:slideViewPr>
    <p:cSldViewPr snapToGrid="0">
      <p:cViewPr varScale="1">
        <p:scale>
          <a:sx n="105" d="100"/>
          <a:sy n="105" d="100"/>
        </p:scale>
        <p:origin x="9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09B93-8789-40CD-AFC2-F403F36D6D9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396CE71-26F2-4ADE-AE79-D7B25D2C8679}">
      <dgm:prSet/>
      <dgm:spPr/>
      <dgm:t>
        <a:bodyPr/>
        <a:lstStyle/>
        <a:p>
          <a:r>
            <a:rPr lang="en-US" b="0"/>
            <a:t>In an ideal scenario, a person with a substance abuse disorder would be cared for properly and would not relapse. </a:t>
          </a:r>
          <a:endParaRPr lang="en-US"/>
        </a:p>
      </dgm:t>
    </dgm:pt>
    <dgm:pt modelId="{E2E99787-71DD-40E0-A03F-727F238D51D0}" type="parTrans" cxnId="{88DDD9AE-5FBA-41D3-B6C0-25A111447919}">
      <dgm:prSet/>
      <dgm:spPr/>
      <dgm:t>
        <a:bodyPr/>
        <a:lstStyle/>
        <a:p>
          <a:endParaRPr lang="en-US"/>
        </a:p>
      </dgm:t>
    </dgm:pt>
    <dgm:pt modelId="{7E0DED89-5D04-4AA7-9CDD-E2E86E83B5D9}" type="sibTrans" cxnId="{88DDD9AE-5FBA-41D3-B6C0-25A111447919}">
      <dgm:prSet/>
      <dgm:spPr/>
      <dgm:t>
        <a:bodyPr/>
        <a:lstStyle/>
        <a:p>
          <a:endParaRPr lang="en-US"/>
        </a:p>
      </dgm:t>
    </dgm:pt>
    <dgm:pt modelId="{A7CA945A-716B-4CC6-85F2-ED24465F76F4}">
      <dgm:prSet/>
      <dgm:spPr/>
      <dgm:t>
        <a:bodyPr/>
        <a:lstStyle/>
        <a:p>
          <a:r>
            <a:rPr lang="en-US" b="0"/>
            <a:t>In reality, most patients do not receive the right services and are released early due to poor diagnosis. </a:t>
          </a:r>
          <a:endParaRPr lang="en-US"/>
        </a:p>
      </dgm:t>
    </dgm:pt>
    <dgm:pt modelId="{6CDFC68D-F201-4385-9EC9-80C31B06CD7D}" type="parTrans" cxnId="{F06D5A15-0A9D-4539-9DC1-4CB77E19D5E3}">
      <dgm:prSet/>
      <dgm:spPr/>
      <dgm:t>
        <a:bodyPr/>
        <a:lstStyle/>
        <a:p>
          <a:endParaRPr lang="en-US"/>
        </a:p>
      </dgm:t>
    </dgm:pt>
    <dgm:pt modelId="{4B998EF4-8231-41ED-8FB4-545D541595C0}" type="sibTrans" cxnId="{F06D5A15-0A9D-4539-9DC1-4CB77E19D5E3}">
      <dgm:prSet/>
      <dgm:spPr/>
      <dgm:t>
        <a:bodyPr/>
        <a:lstStyle/>
        <a:p>
          <a:endParaRPr lang="en-US"/>
        </a:p>
      </dgm:t>
    </dgm:pt>
    <dgm:pt modelId="{4EF46D99-EC72-471C-BBC2-DE3CB6953057}">
      <dgm:prSet/>
      <dgm:spPr/>
      <dgm:t>
        <a:bodyPr/>
        <a:lstStyle/>
        <a:p>
          <a:r>
            <a:rPr lang="en-US" b="0"/>
            <a:t>As a result, there is a need to discover factors that can help to a healthy recovery once the patient’s treatment is completed. Machine learning can be used to estimate the chances of a patient recovering from substance abuse depending on the various services provided at the facility.</a:t>
          </a:r>
          <a:endParaRPr lang="en-US"/>
        </a:p>
      </dgm:t>
    </dgm:pt>
    <dgm:pt modelId="{C36B9F41-6A67-481F-86CB-709E43AA28F9}" type="parTrans" cxnId="{30981E68-28B3-405A-8BE9-A1195781E639}">
      <dgm:prSet/>
      <dgm:spPr/>
      <dgm:t>
        <a:bodyPr/>
        <a:lstStyle/>
        <a:p>
          <a:endParaRPr lang="en-US"/>
        </a:p>
      </dgm:t>
    </dgm:pt>
    <dgm:pt modelId="{187A1A85-8704-496A-A7D8-3670C841D490}" type="sibTrans" cxnId="{30981E68-28B3-405A-8BE9-A1195781E639}">
      <dgm:prSet/>
      <dgm:spPr/>
      <dgm:t>
        <a:bodyPr/>
        <a:lstStyle/>
        <a:p>
          <a:endParaRPr lang="en-US"/>
        </a:p>
      </dgm:t>
    </dgm:pt>
    <dgm:pt modelId="{69D79EA6-9E5E-4B82-AF44-8117EB19D0C1}" type="pres">
      <dgm:prSet presAssocID="{84D09B93-8789-40CD-AFC2-F403F36D6D98}" presName="vert0" presStyleCnt="0">
        <dgm:presLayoutVars>
          <dgm:dir/>
          <dgm:animOne val="branch"/>
          <dgm:animLvl val="lvl"/>
        </dgm:presLayoutVars>
      </dgm:prSet>
      <dgm:spPr/>
    </dgm:pt>
    <dgm:pt modelId="{93A65F25-535E-4DBA-84E3-22E62AC9D230}" type="pres">
      <dgm:prSet presAssocID="{F396CE71-26F2-4ADE-AE79-D7B25D2C8679}" presName="thickLine" presStyleLbl="alignNode1" presStyleIdx="0" presStyleCnt="3"/>
      <dgm:spPr/>
    </dgm:pt>
    <dgm:pt modelId="{62E4CA6F-C2C1-481E-9DBB-9F6932019BF2}" type="pres">
      <dgm:prSet presAssocID="{F396CE71-26F2-4ADE-AE79-D7B25D2C8679}" presName="horz1" presStyleCnt="0"/>
      <dgm:spPr/>
    </dgm:pt>
    <dgm:pt modelId="{B49DC94B-7ABC-47B0-8194-8917A004F760}" type="pres">
      <dgm:prSet presAssocID="{F396CE71-26F2-4ADE-AE79-D7B25D2C8679}" presName="tx1" presStyleLbl="revTx" presStyleIdx="0" presStyleCnt="3"/>
      <dgm:spPr/>
    </dgm:pt>
    <dgm:pt modelId="{A82EFD87-676E-4B85-9036-DB388BD87F99}" type="pres">
      <dgm:prSet presAssocID="{F396CE71-26F2-4ADE-AE79-D7B25D2C8679}" presName="vert1" presStyleCnt="0"/>
      <dgm:spPr/>
    </dgm:pt>
    <dgm:pt modelId="{5D74782F-2173-4F89-9C47-C33847080BB9}" type="pres">
      <dgm:prSet presAssocID="{A7CA945A-716B-4CC6-85F2-ED24465F76F4}" presName="thickLine" presStyleLbl="alignNode1" presStyleIdx="1" presStyleCnt="3"/>
      <dgm:spPr/>
    </dgm:pt>
    <dgm:pt modelId="{0B4026F7-5BDC-472E-A610-80A642F05E2F}" type="pres">
      <dgm:prSet presAssocID="{A7CA945A-716B-4CC6-85F2-ED24465F76F4}" presName="horz1" presStyleCnt="0"/>
      <dgm:spPr/>
    </dgm:pt>
    <dgm:pt modelId="{3C8CFF39-E319-4FFF-B15A-8F5FD12FFA7C}" type="pres">
      <dgm:prSet presAssocID="{A7CA945A-716B-4CC6-85F2-ED24465F76F4}" presName="tx1" presStyleLbl="revTx" presStyleIdx="1" presStyleCnt="3"/>
      <dgm:spPr/>
    </dgm:pt>
    <dgm:pt modelId="{29EA7036-FCE2-4711-82AA-BB9AAE28E9FA}" type="pres">
      <dgm:prSet presAssocID="{A7CA945A-716B-4CC6-85F2-ED24465F76F4}" presName="vert1" presStyleCnt="0"/>
      <dgm:spPr/>
    </dgm:pt>
    <dgm:pt modelId="{ABB65071-03A4-4FD7-B385-8F039197FA21}" type="pres">
      <dgm:prSet presAssocID="{4EF46D99-EC72-471C-BBC2-DE3CB6953057}" presName="thickLine" presStyleLbl="alignNode1" presStyleIdx="2" presStyleCnt="3"/>
      <dgm:spPr/>
    </dgm:pt>
    <dgm:pt modelId="{93C77BC3-3AEC-44AF-AB78-B3ACC294CE27}" type="pres">
      <dgm:prSet presAssocID="{4EF46D99-EC72-471C-BBC2-DE3CB6953057}" presName="horz1" presStyleCnt="0"/>
      <dgm:spPr/>
    </dgm:pt>
    <dgm:pt modelId="{19EE5BDD-C1B6-4F75-ACB0-8BD7369E53F6}" type="pres">
      <dgm:prSet presAssocID="{4EF46D99-EC72-471C-BBC2-DE3CB6953057}" presName="tx1" presStyleLbl="revTx" presStyleIdx="2" presStyleCnt="3"/>
      <dgm:spPr/>
    </dgm:pt>
    <dgm:pt modelId="{A12E079B-B5B9-47D4-B5C5-AE0B82EFF27C}" type="pres">
      <dgm:prSet presAssocID="{4EF46D99-EC72-471C-BBC2-DE3CB6953057}" presName="vert1" presStyleCnt="0"/>
      <dgm:spPr/>
    </dgm:pt>
  </dgm:ptLst>
  <dgm:cxnLst>
    <dgm:cxn modelId="{7E7B3212-9A02-4FA9-95BC-41B0AE59E7CA}" type="presOf" srcId="{F396CE71-26F2-4ADE-AE79-D7B25D2C8679}" destId="{B49DC94B-7ABC-47B0-8194-8917A004F760}" srcOrd="0" destOrd="0" presId="urn:microsoft.com/office/officeart/2008/layout/LinedList"/>
    <dgm:cxn modelId="{F06D5A15-0A9D-4539-9DC1-4CB77E19D5E3}" srcId="{84D09B93-8789-40CD-AFC2-F403F36D6D98}" destId="{A7CA945A-716B-4CC6-85F2-ED24465F76F4}" srcOrd="1" destOrd="0" parTransId="{6CDFC68D-F201-4385-9EC9-80C31B06CD7D}" sibTransId="{4B998EF4-8231-41ED-8FB4-545D541595C0}"/>
    <dgm:cxn modelId="{30981E68-28B3-405A-8BE9-A1195781E639}" srcId="{84D09B93-8789-40CD-AFC2-F403F36D6D98}" destId="{4EF46D99-EC72-471C-BBC2-DE3CB6953057}" srcOrd="2" destOrd="0" parTransId="{C36B9F41-6A67-481F-86CB-709E43AA28F9}" sibTransId="{187A1A85-8704-496A-A7D8-3670C841D490}"/>
    <dgm:cxn modelId="{DA02C877-1F4E-41B6-92AB-71B8C9D741C5}" type="presOf" srcId="{4EF46D99-EC72-471C-BBC2-DE3CB6953057}" destId="{19EE5BDD-C1B6-4F75-ACB0-8BD7369E53F6}" srcOrd="0" destOrd="0" presId="urn:microsoft.com/office/officeart/2008/layout/LinedList"/>
    <dgm:cxn modelId="{EF4CB079-CEAF-4051-A088-68F599931F25}" type="presOf" srcId="{84D09B93-8789-40CD-AFC2-F403F36D6D98}" destId="{69D79EA6-9E5E-4B82-AF44-8117EB19D0C1}" srcOrd="0" destOrd="0" presId="urn:microsoft.com/office/officeart/2008/layout/LinedList"/>
    <dgm:cxn modelId="{88DDD9AE-5FBA-41D3-B6C0-25A111447919}" srcId="{84D09B93-8789-40CD-AFC2-F403F36D6D98}" destId="{F396CE71-26F2-4ADE-AE79-D7B25D2C8679}" srcOrd="0" destOrd="0" parTransId="{E2E99787-71DD-40E0-A03F-727F238D51D0}" sibTransId="{7E0DED89-5D04-4AA7-9CDD-E2E86E83B5D9}"/>
    <dgm:cxn modelId="{8E638EBC-00E8-40A5-B52B-8021F7472780}" type="presOf" srcId="{A7CA945A-716B-4CC6-85F2-ED24465F76F4}" destId="{3C8CFF39-E319-4FFF-B15A-8F5FD12FFA7C}" srcOrd="0" destOrd="0" presId="urn:microsoft.com/office/officeart/2008/layout/LinedList"/>
    <dgm:cxn modelId="{D2CC55AB-ABFC-4D98-802F-2794C15D695E}" type="presParOf" srcId="{69D79EA6-9E5E-4B82-AF44-8117EB19D0C1}" destId="{93A65F25-535E-4DBA-84E3-22E62AC9D230}" srcOrd="0" destOrd="0" presId="urn:microsoft.com/office/officeart/2008/layout/LinedList"/>
    <dgm:cxn modelId="{2E2CDAD6-A5C4-4A07-A708-9756DC6CAB29}" type="presParOf" srcId="{69D79EA6-9E5E-4B82-AF44-8117EB19D0C1}" destId="{62E4CA6F-C2C1-481E-9DBB-9F6932019BF2}" srcOrd="1" destOrd="0" presId="urn:microsoft.com/office/officeart/2008/layout/LinedList"/>
    <dgm:cxn modelId="{89D60C15-B42B-49AA-81CB-9CFC2A301236}" type="presParOf" srcId="{62E4CA6F-C2C1-481E-9DBB-9F6932019BF2}" destId="{B49DC94B-7ABC-47B0-8194-8917A004F760}" srcOrd="0" destOrd="0" presId="urn:microsoft.com/office/officeart/2008/layout/LinedList"/>
    <dgm:cxn modelId="{9454A8F7-B31B-41FC-A255-4E2C780D8C52}" type="presParOf" srcId="{62E4CA6F-C2C1-481E-9DBB-9F6932019BF2}" destId="{A82EFD87-676E-4B85-9036-DB388BD87F99}" srcOrd="1" destOrd="0" presId="urn:microsoft.com/office/officeart/2008/layout/LinedList"/>
    <dgm:cxn modelId="{453CDF1E-0EA9-4F32-BB61-56F44BA9C40D}" type="presParOf" srcId="{69D79EA6-9E5E-4B82-AF44-8117EB19D0C1}" destId="{5D74782F-2173-4F89-9C47-C33847080BB9}" srcOrd="2" destOrd="0" presId="urn:microsoft.com/office/officeart/2008/layout/LinedList"/>
    <dgm:cxn modelId="{9E144B61-096E-46AA-A78D-A1FBDB475012}" type="presParOf" srcId="{69D79EA6-9E5E-4B82-AF44-8117EB19D0C1}" destId="{0B4026F7-5BDC-472E-A610-80A642F05E2F}" srcOrd="3" destOrd="0" presId="urn:microsoft.com/office/officeart/2008/layout/LinedList"/>
    <dgm:cxn modelId="{44D451B5-68CA-4E8F-8ADA-376506457F47}" type="presParOf" srcId="{0B4026F7-5BDC-472E-A610-80A642F05E2F}" destId="{3C8CFF39-E319-4FFF-B15A-8F5FD12FFA7C}" srcOrd="0" destOrd="0" presId="urn:microsoft.com/office/officeart/2008/layout/LinedList"/>
    <dgm:cxn modelId="{D55ADAE2-9D3B-4FFC-9C40-ECAC15FA8DF9}" type="presParOf" srcId="{0B4026F7-5BDC-472E-A610-80A642F05E2F}" destId="{29EA7036-FCE2-4711-82AA-BB9AAE28E9FA}" srcOrd="1" destOrd="0" presId="urn:microsoft.com/office/officeart/2008/layout/LinedList"/>
    <dgm:cxn modelId="{B3171B3B-A835-41ED-A814-2933C69759C4}" type="presParOf" srcId="{69D79EA6-9E5E-4B82-AF44-8117EB19D0C1}" destId="{ABB65071-03A4-4FD7-B385-8F039197FA21}" srcOrd="4" destOrd="0" presId="urn:microsoft.com/office/officeart/2008/layout/LinedList"/>
    <dgm:cxn modelId="{D58F701B-1431-4001-A27E-582C5B9BC364}" type="presParOf" srcId="{69D79EA6-9E5E-4B82-AF44-8117EB19D0C1}" destId="{93C77BC3-3AEC-44AF-AB78-B3ACC294CE27}" srcOrd="5" destOrd="0" presId="urn:microsoft.com/office/officeart/2008/layout/LinedList"/>
    <dgm:cxn modelId="{5C2A3A79-A897-4B15-8806-2E0D7E0C9377}" type="presParOf" srcId="{93C77BC3-3AEC-44AF-AB78-B3ACC294CE27}" destId="{19EE5BDD-C1B6-4F75-ACB0-8BD7369E53F6}" srcOrd="0" destOrd="0" presId="urn:microsoft.com/office/officeart/2008/layout/LinedList"/>
    <dgm:cxn modelId="{BF64B4A8-9E67-4F46-9ECE-395C305FF468}" type="presParOf" srcId="{93C77BC3-3AEC-44AF-AB78-B3ACC294CE27}" destId="{A12E079B-B5B9-47D4-B5C5-AE0B82EFF2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65F25-535E-4DBA-84E3-22E62AC9D230}">
      <dsp:nvSpPr>
        <dsp:cNvPr id="0" name=""/>
        <dsp:cNvSpPr/>
      </dsp:nvSpPr>
      <dsp:spPr>
        <a:xfrm>
          <a:off x="0" y="2351"/>
          <a:ext cx="11589952"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DC94B-7ABC-47B0-8194-8917A004F760}">
      <dsp:nvSpPr>
        <dsp:cNvPr id="0" name=""/>
        <dsp:cNvSpPr/>
      </dsp:nvSpPr>
      <dsp:spPr>
        <a:xfrm>
          <a:off x="0" y="2351"/>
          <a:ext cx="11589952" cy="1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In an ideal scenario, a person with a substance abuse disorder would be cared for properly and would not relapse. </a:t>
          </a:r>
          <a:endParaRPr lang="en-US" sz="2600" kern="1200"/>
        </a:p>
      </dsp:txBody>
      <dsp:txXfrm>
        <a:off x="0" y="2351"/>
        <a:ext cx="11589952" cy="1603497"/>
      </dsp:txXfrm>
    </dsp:sp>
    <dsp:sp modelId="{5D74782F-2173-4F89-9C47-C33847080BB9}">
      <dsp:nvSpPr>
        <dsp:cNvPr id="0" name=""/>
        <dsp:cNvSpPr/>
      </dsp:nvSpPr>
      <dsp:spPr>
        <a:xfrm>
          <a:off x="0" y="1605848"/>
          <a:ext cx="11589952"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CFF39-E319-4FFF-B15A-8F5FD12FFA7C}">
      <dsp:nvSpPr>
        <dsp:cNvPr id="0" name=""/>
        <dsp:cNvSpPr/>
      </dsp:nvSpPr>
      <dsp:spPr>
        <a:xfrm>
          <a:off x="0" y="1605848"/>
          <a:ext cx="11589952" cy="1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In reality, most patients do not receive the right services and are released early due to poor diagnosis. </a:t>
          </a:r>
          <a:endParaRPr lang="en-US" sz="2600" kern="1200"/>
        </a:p>
      </dsp:txBody>
      <dsp:txXfrm>
        <a:off x="0" y="1605848"/>
        <a:ext cx="11589952" cy="1603497"/>
      </dsp:txXfrm>
    </dsp:sp>
    <dsp:sp modelId="{ABB65071-03A4-4FD7-B385-8F039197FA21}">
      <dsp:nvSpPr>
        <dsp:cNvPr id="0" name=""/>
        <dsp:cNvSpPr/>
      </dsp:nvSpPr>
      <dsp:spPr>
        <a:xfrm>
          <a:off x="0" y="3209346"/>
          <a:ext cx="11589952"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E5BDD-C1B6-4F75-ACB0-8BD7369E53F6}">
      <dsp:nvSpPr>
        <dsp:cNvPr id="0" name=""/>
        <dsp:cNvSpPr/>
      </dsp:nvSpPr>
      <dsp:spPr>
        <a:xfrm>
          <a:off x="0" y="3209346"/>
          <a:ext cx="11589952" cy="1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a:t>As a result, there is a need to discover factors that can help to a healthy recovery once the patient’s treatment is completed. Machine learning can be used to estimate the chances of a patient recovering from substance abuse depending on the various services provided at the facility.</a:t>
          </a:r>
          <a:endParaRPr lang="en-US" sz="2600" kern="1200"/>
        </a:p>
      </dsp:txBody>
      <dsp:txXfrm>
        <a:off x="0" y="3209346"/>
        <a:ext cx="11589952" cy="16034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7/27/22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917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34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7/27/22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020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a:t>Click to add bullet</a:t>
            </a:r>
          </a:p>
          <a:p>
            <a:pPr lvl="1"/>
            <a:r>
              <a:rPr lang="en-US"/>
              <a:t>Click to add sub-bullet</a:t>
            </a:r>
          </a:p>
          <a:p>
            <a:pPr lvl="2"/>
            <a:r>
              <a:rPr lang="en-US"/>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E63B3BD3-FFCD-2847-A680-FC79E81D1E2F}"/>
              </a:ext>
            </a:extLst>
          </p:cNvPr>
          <p:cNvSpPr>
            <a:spLocks noGrp="1"/>
          </p:cNvSpPr>
          <p:nvPr>
            <p:ph type="title" hasCustomPrompt="1"/>
          </p:nvPr>
        </p:nvSpPr>
        <p:spPr>
          <a:xfrm>
            <a:off x="272085" y="984154"/>
            <a:ext cx="3607765" cy="4525843"/>
          </a:xfrm>
          <a:prstGeom prst="rect">
            <a:avLst/>
          </a:prstGeom>
        </p:spPr>
        <p:txBody>
          <a:bodyPr/>
          <a:lstStyle>
            <a:lvl1pPr algn="l">
              <a:defRPr sz="4267" b="1" i="0" baseline="0">
                <a:solidFill>
                  <a:schemeClr val="accent1"/>
                </a:solidFill>
              </a:defRPr>
            </a:lvl1pPr>
          </a:lstStyle>
          <a:p>
            <a:r>
              <a:rPr lang="en-US"/>
              <a:t>Click to add Main Header</a:t>
            </a:r>
          </a:p>
        </p:txBody>
      </p:sp>
    </p:spTree>
    <p:extLst>
      <p:ext uri="{BB962C8B-B14F-4D97-AF65-F5344CB8AC3E}">
        <p14:creationId xmlns:p14="http://schemas.microsoft.com/office/powerpoint/2010/main" val="267308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a:t>Please do not put content in this space.   It is reserved for live captioning.</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a:t>Click to add bullet</a:t>
            </a:r>
          </a:p>
          <a:p>
            <a:pPr lvl="1"/>
            <a:r>
              <a:rPr lang="en-US"/>
              <a:t>Click to add sub-bullet</a:t>
            </a:r>
          </a:p>
          <a:p>
            <a:pPr lvl="2"/>
            <a:r>
              <a:rPr lang="en-US"/>
              <a:t>Click to add sub-sub bullet</a:t>
            </a:r>
          </a:p>
        </p:txBody>
      </p:sp>
      <p:sp>
        <p:nvSpPr>
          <p:cNvPr id="2" name="Title 1">
            <a:extLst>
              <a:ext uri="{FF2B5EF4-FFF2-40B4-BE49-F238E27FC236}">
                <a16:creationId xmlns:a16="http://schemas.microsoft.com/office/drawing/2014/main" id="{73FD7795-12BD-2D42-B73A-5BFF0F917929}"/>
              </a:ext>
            </a:extLst>
          </p:cNvPr>
          <p:cNvSpPr>
            <a:spLocks noGrp="1"/>
          </p:cNvSpPr>
          <p:nvPr>
            <p:ph type="title" hasCustomPrompt="1"/>
          </p:nvPr>
        </p:nvSpPr>
        <p:spPr>
          <a:xfrm>
            <a:off x="272085" y="958452"/>
            <a:ext cx="10355658" cy="696384"/>
          </a:xfrm>
          <a:prstGeom prst="rect">
            <a:avLst/>
          </a:prstGeom>
        </p:spPr>
        <p:txBody>
          <a:bodyPr/>
          <a:lstStyle>
            <a:lvl1pPr algn="l">
              <a:defRPr sz="3733" b="1" i="0" baseline="0">
                <a:solidFill>
                  <a:schemeClr val="accent1"/>
                </a:solidFill>
              </a:defRPr>
            </a:lvl1pPr>
          </a:lstStyle>
          <a:p>
            <a:r>
              <a:rPr lang="en-US"/>
              <a:t>Click to add Header</a:t>
            </a:r>
          </a:p>
        </p:txBody>
      </p:sp>
    </p:spTree>
    <p:extLst>
      <p:ext uri="{BB962C8B-B14F-4D97-AF65-F5344CB8AC3E}">
        <p14:creationId xmlns:p14="http://schemas.microsoft.com/office/powerpoint/2010/main" val="1892005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a:t>Please do not put content in this space.   It is reserved for live captioning.</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a:t>Place image/chart here</a:t>
            </a:r>
          </a:p>
        </p:txBody>
      </p:sp>
      <p:sp>
        <p:nvSpPr>
          <p:cNvPr id="2" name="Title 1">
            <a:extLst>
              <a:ext uri="{FF2B5EF4-FFF2-40B4-BE49-F238E27FC236}">
                <a16:creationId xmlns:a16="http://schemas.microsoft.com/office/drawing/2014/main" id="{58D9BD4C-94EB-2343-8337-134562E2917A}"/>
              </a:ext>
            </a:extLst>
          </p:cNvPr>
          <p:cNvSpPr>
            <a:spLocks noGrp="1"/>
          </p:cNvSpPr>
          <p:nvPr>
            <p:ph type="title" hasCustomPrompt="1"/>
          </p:nvPr>
        </p:nvSpPr>
        <p:spPr>
          <a:xfrm>
            <a:off x="264584" y="862676"/>
            <a:ext cx="3471333" cy="803182"/>
          </a:xfrm>
          <a:prstGeom prst="rect">
            <a:avLst/>
          </a:prstGeom>
        </p:spPr>
        <p:txBody>
          <a:bodyPr/>
          <a:lstStyle>
            <a:lvl1pPr algn="l">
              <a:defRPr sz="4267" b="1" i="0" baseline="0">
                <a:solidFill>
                  <a:schemeClr val="accent1"/>
                </a:solidFill>
              </a:defRPr>
            </a:lvl1pPr>
          </a:lstStyle>
          <a:p>
            <a:r>
              <a:rPr lang="en-US"/>
              <a:t>Main Header</a:t>
            </a:r>
          </a:p>
        </p:txBody>
      </p:sp>
    </p:spTree>
    <p:extLst>
      <p:ext uri="{BB962C8B-B14F-4D97-AF65-F5344CB8AC3E}">
        <p14:creationId xmlns:p14="http://schemas.microsoft.com/office/powerpoint/2010/main" val="201386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a:t>Place image/chart here</a:t>
            </a:r>
          </a:p>
        </p:txBody>
      </p:sp>
    </p:spTree>
    <p:extLst>
      <p:ext uri="{BB962C8B-B14F-4D97-AF65-F5344CB8AC3E}">
        <p14:creationId xmlns:p14="http://schemas.microsoft.com/office/powerpoint/2010/main" val="218506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38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71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051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71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34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445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244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5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7/27/22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737298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ir.org/index.ph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982B322E-34C4-40A4-91E5-53D60DE97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9" name="Rectangle 88">
            <a:extLst>
              <a:ext uri="{FF2B5EF4-FFF2-40B4-BE49-F238E27FC236}">
                <a16:creationId xmlns:a16="http://schemas.microsoft.com/office/drawing/2014/main" id="{CC823258-9CC3-4A81-98D3-909C2FE0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A picture containing person, cup, hand, beverage&#10;&#10;Description automatically generated">
            <a:extLst>
              <a:ext uri="{FF2B5EF4-FFF2-40B4-BE49-F238E27FC236}">
                <a16:creationId xmlns:a16="http://schemas.microsoft.com/office/drawing/2014/main" id="{EEA05895-2782-F168-E089-ADCF0D3ECFCE}"/>
              </a:ext>
            </a:extLst>
          </p:cNvPr>
          <p:cNvPicPr>
            <a:picLocks noChangeAspect="1"/>
          </p:cNvPicPr>
          <p:nvPr/>
        </p:nvPicPr>
        <p:blipFill rotWithShape="1">
          <a:blip r:embed="rId2">
            <a:duotone>
              <a:schemeClr val="bg2">
                <a:shade val="45000"/>
                <a:satMod val="135000"/>
              </a:schemeClr>
              <a:prstClr val="white"/>
            </a:duotone>
            <a:alphaModFix amt="75000"/>
          </a:blip>
          <a:srcRect b="15730"/>
          <a:stretch/>
        </p:blipFill>
        <p:spPr>
          <a:xfrm>
            <a:off x="-11" y="10"/>
            <a:ext cx="12192000" cy="6857990"/>
          </a:xfrm>
          <a:prstGeom prst="rect">
            <a:avLst/>
          </a:prstGeom>
        </p:spPr>
      </p:pic>
      <p:sp>
        <p:nvSpPr>
          <p:cNvPr id="2" name="Title 1">
            <a:extLst>
              <a:ext uri="{FF2B5EF4-FFF2-40B4-BE49-F238E27FC236}">
                <a16:creationId xmlns:a16="http://schemas.microsoft.com/office/drawing/2014/main" id="{4BC2BA53-9F04-4189-9113-DA96BB6BFCB9}"/>
              </a:ext>
            </a:extLst>
          </p:cNvPr>
          <p:cNvSpPr>
            <a:spLocks noGrp="1"/>
          </p:cNvSpPr>
          <p:nvPr>
            <p:ph type="title"/>
          </p:nvPr>
        </p:nvSpPr>
        <p:spPr>
          <a:xfrm>
            <a:off x="1076492" y="730731"/>
            <a:ext cx="10048541" cy="1328125"/>
          </a:xfrm>
        </p:spPr>
        <p:txBody>
          <a:bodyPr vert="horz" lIns="91440" tIns="45720" rIns="91440" bIns="45720" rtlCol="0" anchor="b">
            <a:noAutofit/>
          </a:bodyPr>
          <a:lstStyle/>
          <a:p>
            <a:pPr algn="ctr">
              <a:lnSpc>
                <a:spcPct val="90000"/>
              </a:lnSpc>
            </a:pPr>
            <a:r>
              <a:rPr lang="en-US" sz="2800" dirty="0">
                <a:solidFill>
                  <a:schemeClr val="tx2"/>
                </a:solidFill>
              </a:rPr>
              <a:t>Machine learning to predict factors contributing to treatment success for drugs / alcohol substance use disorder</a:t>
            </a:r>
            <a:endParaRPr lang="en-US" sz="2800" i="1" dirty="0">
              <a:solidFill>
                <a:schemeClr val="tx2"/>
              </a:solidFill>
            </a:endParaRPr>
          </a:p>
        </p:txBody>
      </p:sp>
      <p:grpSp>
        <p:nvGrpSpPr>
          <p:cNvPr id="91" name="Group 90">
            <a:extLst>
              <a:ext uri="{FF2B5EF4-FFF2-40B4-BE49-F238E27FC236}">
                <a16:creationId xmlns:a16="http://schemas.microsoft.com/office/drawing/2014/main" id="{D60B28F7-B773-46C2-814C-11B4BE54B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2" name="Rectangle 91">
              <a:extLst>
                <a:ext uri="{FF2B5EF4-FFF2-40B4-BE49-F238E27FC236}">
                  <a16:creationId xmlns:a16="http://schemas.microsoft.com/office/drawing/2014/main" id="{56C8B93C-DBBA-4958-BD98-2A11255A4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5465508D-4468-4EE7-A910-AE391BAF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62D3E495-D35F-4AA5-9DA9-6BB930D80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F93B026C-7ED5-F1E4-39BD-1D212C99B080}"/>
              </a:ext>
            </a:extLst>
          </p:cNvPr>
          <p:cNvSpPr>
            <a:spLocks noGrp="1"/>
          </p:cNvSpPr>
          <p:nvPr>
            <p:ph type="body" sz="quarter" idx="11"/>
          </p:nvPr>
        </p:nvSpPr>
        <p:spPr>
          <a:xfrm>
            <a:off x="228767" y="2942496"/>
            <a:ext cx="7472434" cy="3678303"/>
          </a:xfrm>
        </p:spPr>
        <p:txBody>
          <a:bodyPr vert="horz" lIns="91440" tIns="45720" rIns="91440" bIns="45720" rtlCol="0" anchor="ctr">
            <a:normAutofit/>
          </a:bodyPr>
          <a:lstStyle/>
          <a:p>
            <a:pPr>
              <a:lnSpc>
                <a:spcPct val="90000"/>
              </a:lnSpc>
              <a:buFont typeface="Wingdings 2" panose="05020102010507070707" pitchFamily="18" charset="2"/>
              <a:buChar char=""/>
            </a:pPr>
            <a:r>
              <a:rPr lang="en-US" sz="2200" dirty="0"/>
              <a:t>Muriel Banze</a:t>
            </a:r>
          </a:p>
          <a:p>
            <a:pPr>
              <a:lnSpc>
                <a:spcPct val="90000"/>
              </a:lnSpc>
            </a:pPr>
            <a:r>
              <a:rPr lang="en-US" sz="2200" dirty="0"/>
              <a:t>Information Technology and Analytics</a:t>
            </a:r>
          </a:p>
          <a:p>
            <a:pPr>
              <a:lnSpc>
                <a:spcPct val="90000"/>
              </a:lnSpc>
            </a:pPr>
            <a:r>
              <a:rPr lang="en-US" sz="2200" dirty="0"/>
              <a:t>Rochester Institute of Technology</a:t>
            </a:r>
          </a:p>
          <a:p>
            <a:pPr>
              <a:lnSpc>
                <a:spcPct val="90000"/>
              </a:lnSpc>
              <a:buFont typeface="Wingdings 2" panose="05020102010507070707" pitchFamily="18" charset="2"/>
              <a:buChar char=""/>
            </a:pPr>
            <a:endParaRPr lang="en-US" sz="2200" dirty="0"/>
          </a:p>
          <a:p>
            <a:pPr>
              <a:lnSpc>
                <a:spcPct val="90000"/>
              </a:lnSpc>
              <a:buFont typeface="Wingdings 2" panose="05020102010507070707" pitchFamily="18" charset="2"/>
              <a:buChar char=""/>
            </a:pPr>
            <a:r>
              <a:rPr lang="en-US" sz="2200" dirty="0"/>
              <a:t>Supervised by</a:t>
            </a:r>
          </a:p>
          <a:p>
            <a:pPr>
              <a:lnSpc>
                <a:spcPct val="90000"/>
              </a:lnSpc>
            </a:pPr>
            <a:r>
              <a:rPr lang="en-US" sz="2200" dirty="0"/>
              <a:t>Dr. Michael McQuaid                    Prof. David Patric</a:t>
            </a:r>
          </a:p>
          <a:p>
            <a:pPr>
              <a:lnSpc>
                <a:spcPct val="90000"/>
              </a:lnSpc>
            </a:pPr>
            <a:r>
              <a:rPr lang="en-US" sz="2200" dirty="0"/>
              <a:t>Project Committee Chair</a:t>
            </a:r>
            <a:r>
              <a:rPr lang="en-US" sz="2200"/>
              <a:t>.           Project </a:t>
            </a:r>
            <a:r>
              <a:rPr lang="en-US" sz="2200" dirty="0"/>
              <a:t>Committee</a:t>
            </a:r>
          </a:p>
          <a:p>
            <a:pPr>
              <a:lnSpc>
                <a:spcPct val="90000"/>
              </a:lnSpc>
              <a:buFont typeface="Wingdings 2" panose="05020102010507070707" pitchFamily="18" charset="2"/>
              <a:buChar char=""/>
            </a:pPr>
            <a:endParaRPr lang="en-US" sz="2200" b="0" dirty="0"/>
          </a:p>
        </p:txBody>
      </p:sp>
      <p:sp>
        <p:nvSpPr>
          <p:cNvPr id="96" name="Rectangle 95">
            <a:extLst>
              <a:ext uri="{FF2B5EF4-FFF2-40B4-BE49-F238E27FC236}">
                <a16:creationId xmlns:a16="http://schemas.microsoft.com/office/drawing/2014/main" id="{804E8F58-8259-44E1-A519-27329D199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2180496"/>
            <a:ext cx="3703320" cy="4045683"/>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8" descr="A picture containing indoor&#10;&#10;Description automatically generated">
            <a:extLst>
              <a:ext uri="{FF2B5EF4-FFF2-40B4-BE49-F238E27FC236}">
                <a16:creationId xmlns:a16="http://schemas.microsoft.com/office/drawing/2014/main" id="{7AF84B67-616A-BA23-C8EF-A167C6FE8058}"/>
              </a:ext>
            </a:extLst>
          </p:cNvPr>
          <p:cNvPicPr>
            <a:picLocks noChangeAspect="1"/>
          </p:cNvPicPr>
          <p:nvPr/>
        </p:nvPicPr>
        <p:blipFill rotWithShape="1">
          <a:blip r:embed="rId3"/>
          <a:srcRect r="-2" b="17324"/>
          <a:stretch/>
        </p:blipFill>
        <p:spPr>
          <a:xfrm>
            <a:off x="8039111" y="2178441"/>
            <a:ext cx="3703026" cy="4068844"/>
          </a:xfrm>
          <a:prstGeom prst="rect">
            <a:avLst/>
          </a:prstGeom>
        </p:spPr>
      </p:pic>
    </p:spTree>
    <p:extLst>
      <p:ext uri="{BB962C8B-B14F-4D97-AF65-F5344CB8AC3E}">
        <p14:creationId xmlns:p14="http://schemas.microsoft.com/office/powerpoint/2010/main" val="326612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DB74A99-58A0-D41C-EA3F-EFD6A959B345}"/>
              </a:ext>
            </a:extLst>
          </p:cNvPr>
          <p:cNvSpPr>
            <a:spLocks noGrp="1"/>
          </p:cNvSpPr>
          <p:nvPr>
            <p:ph sz="quarter" idx="4294967295"/>
          </p:nvPr>
        </p:nvSpPr>
        <p:spPr>
          <a:xfrm>
            <a:off x="6799263" y="2011363"/>
            <a:ext cx="5392737" cy="2935287"/>
          </a:xfrm>
        </p:spPr>
        <p:txBody>
          <a:bodyPr vert="horz" lIns="91440" tIns="45720" rIns="91440" bIns="45720" rtlCol="0" anchor="t">
            <a:noAutofit/>
          </a:bodyPr>
          <a:lstStyle/>
          <a:p>
            <a:pPr marL="305435" indent="-305435">
              <a:lnSpc>
                <a:spcPct val="90000"/>
              </a:lnSpc>
              <a:buFont typeface="'Wingdings 2',Sans-Serif" panose="05020102010507070707" pitchFamily="18" charset="2"/>
            </a:pPr>
            <a:r>
              <a:rPr lang="en-US" sz="1600" b="1" dirty="0">
                <a:ea typeface="+mn-lt"/>
                <a:cs typeface="+mn-lt"/>
              </a:rPr>
              <a:t>Handling class imbalance</a:t>
            </a:r>
            <a:endParaRPr lang="en-US" sz="1600" dirty="0">
              <a:ea typeface="+mn-lt"/>
              <a:cs typeface="+mn-lt"/>
            </a:endParaRPr>
          </a:p>
          <a:p>
            <a:pPr marL="629920" lvl="1" indent="-305435">
              <a:lnSpc>
                <a:spcPct val="90000"/>
              </a:lnSpc>
              <a:buFont typeface="'Wingdings 2',Sans-Serif" panose="05020102010507070707" pitchFamily="18" charset="2"/>
              <a:buChar char=""/>
            </a:pPr>
            <a:r>
              <a:rPr lang="en-US" sz="1400" dirty="0">
                <a:ea typeface="+mn-lt"/>
                <a:cs typeface="+mn-lt"/>
              </a:rPr>
              <a:t>The dataset consists of imbalanced classes since the distribution is unequal and is highly skewed on the 0 (i.e., Treatment Incomplete).</a:t>
            </a:r>
          </a:p>
          <a:p>
            <a:pPr marL="629920" lvl="1" indent="-305435">
              <a:lnSpc>
                <a:spcPct val="90000"/>
              </a:lnSpc>
              <a:buFont typeface="'Wingdings 2',Sans-Serif" panose="05020102010507070707" pitchFamily="18" charset="2"/>
              <a:buChar char=""/>
            </a:pPr>
            <a:r>
              <a:rPr lang="en-US" sz="1400" dirty="0">
                <a:ea typeface="+mn-lt"/>
                <a:cs typeface="+mn-lt"/>
              </a:rPr>
              <a:t>Low sensitivity = 5176 successful treatment.</a:t>
            </a:r>
            <a:endParaRPr lang="en-US" sz="1400">
              <a:ea typeface="+mn-lt"/>
              <a:cs typeface="+mn-lt"/>
            </a:endParaRPr>
          </a:p>
          <a:p>
            <a:pPr marL="629920" lvl="1" indent="-305435">
              <a:lnSpc>
                <a:spcPct val="90000"/>
              </a:lnSpc>
              <a:buFont typeface="'Wingdings 2',Sans-Serif" panose="05020102010507070707" pitchFamily="18" charset="2"/>
              <a:buChar char=""/>
            </a:pPr>
            <a:r>
              <a:rPr lang="en-US" sz="1400" dirty="0">
                <a:ea typeface="+mn-lt"/>
                <a:cs typeface="+mn-lt"/>
              </a:rPr>
              <a:t>High specificity = 26430 Incomplete treatment. </a:t>
            </a:r>
          </a:p>
          <a:p>
            <a:pPr marL="629920" lvl="1" indent="-305435">
              <a:lnSpc>
                <a:spcPct val="90000"/>
              </a:lnSpc>
              <a:buFont typeface="'Wingdings 2',Sans-Serif" panose="05020102010507070707" pitchFamily="18" charset="2"/>
              <a:buChar char=""/>
            </a:pPr>
            <a:r>
              <a:rPr lang="en-US" sz="1400" dirty="0">
                <a:ea typeface="+mn-lt"/>
                <a:cs typeface="+mn-lt"/>
              </a:rPr>
              <a:t>The main aim of this project is to not predict 0’s but predict 1’s i.e., determine the maximum likelihood that a patient will complete the treatment.</a:t>
            </a:r>
            <a:endParaRPr lang="en-US" sz="1400"/>
          </a:p>
          <a:p>
            <a:pPr marL="0" indent="0">
              <a:lnSpc>
                <a:spcPct val="90000"/>
              </a:lnSpc>
              <a:buNone/>
            </a:pPr>
            <a:r>
              <a:rPr lang="en-US" sz="1600" dirty="0">
                <a:ea typeface="+mn-lt"/>
                <a:cs typeface="+mn-lt"/>
              </a:rPr>
              <a:t>Methods: </a:t>
            </a:r>
          </a:p>
          <a:p>
            <a:pPr marL="305435" indent="-305435">
              <a:lnSpc>
                <a:spcPct val="90000"/>
              </a:lnSpc>
              <a:buFont typeface="'Wingdings 2',Sans-Serif" panose="05020102010507070707" pitchFamily="18" charset="2"/>
            </a:pPr>
            <a:r>
              <a:rPr lang="en-US" sz="1600" dirty="0">
                <a:ea typeface="+mn-lt"/>
                <a:cs typeface="+mn-lt"/>
              </a:rPr>
              <a:t>I. Oversampling</a:t>
            </a:r>
          </a:p>
          <a:p>
            <a:pPr marL="305435" indent="-305435">
              <a:lnSpc>
                <a:spcPct val="90000"/>
              </a:lnSpc>
              <a:buFont typeface="'Wingdings 2',Sans-Serif" panose="05020102010507070707" pitchFamily="18" charset="2"/>
            </a:pPr>
            <a:r>
              <a:rPr lang="en-US" sz="1600" dirty="0">
                <a:ea typeface="+mn-lt"/>
                <a:cs typeface="+mn-lt"/>
              </a:rPr>
              <a:t>ii. Under sampling</a:t>
            </a:r>
          </a:p>
          <a:p>
            <a:pPr marL="305435" indent="-305435">
              <a:lnSpc>
                <a:spcPct val="90000"/>
              </a:lnSpc>
              <a:buFont typeface="'Wingdings 2',Sans-Serif" panose="05020102010507070707" pitchFamily="18" charset="2"/>
            </a:pPr>
            <a:r>
              <a:rPr lang="en-US" sz="1600" dirty="0">
                <a:ea typeface="+mn-lt"/>
                <a:cs typeface="+mn-lt"/>
              </a:rPr>
              <a:t>iii. Synthetic minority sampling technique (SMOTE)</a:t>
            </a:r>
          </a:p>
          <a:p>
            <a:pPr marL="305435" indent="-305435">
              <a:lnSpc>
                <a:spcPct val="90000"/>
              </a:lnSpc>
              <a:buFont typeface="'Wingdings 2',Sans-Serif" panose="05020102010507070707" pitchFamily="18" charset="2"/>
            </a:pPr>
            <a:endParaRPr lang="en-US" dirty="0">
              <a:ea typeface="+mn-lt"/>
              <a:cs typeface="+mn-lt"/>
            </a:endParaRPr>
          </a:p>
          <a:p>
            <a:pPr marL="305435" indent="-305435">
              <a:lnSpc>
                <a:spcPct val="90000"/>
              </a:lnSpc>
              <a:buFont typeface="'Wingdings 2',Sans-Serif" panose="05020102010507070707" pitchFamily="18" charset="2"/>
            </a:pPr>
            <a:endParaRPr lang="en-US" dirty="0">
              <a:ea typeface="+mn-lt"/>
              <a:cs typeface="+mn-lt"/>
            </a:endParaRPr>
          </a:p>
          <a:p>
            <a:pPr marL="305435" indent="-305435">
              <a:lnSpc>
                <a:spcPct val="90000"/>
              </a:lnSpc>
              <a:buFont typeface="'Wingdings 2',Sans-Serif" panose="05020102010507070707" pitchFamily="18" charset="2"/>
            </a:pPr>
            <a:endParaRPr lang="en-US" dirty="0">
              <a:ea typeface="+mn-lt"/>
              <a:cs typeface="+mn-lt"/>
            </a:endParaRPr>
          </a:p>
          <a:p>
            <a:pPr marL="305435" indent="-305435"/>
            <a:endParaRPr lang="en-US" dirty="0"/>
          </a:p>
        </p:txBody>
      </p:sp>
      <p:sp>
        <p:nvSpPr>
          <p:cNvPr id="8" name="TextBox 7">
            <a:extLst>
              <a:ext uri="{FF2B5EF4-FFF2-40B4-BE49-F238E27FC236}">
                <a16:creationId xmlns:a16="http://schemas.microsoft.com/office/drawing/2014/main" id="{78224433-9D1D-EFE2-3E1C-7FB2762D5A2B}"/>
              </a:ext>
            </a:extLst>
          </p:cNvPr>
          <p:cNvSpPr txBox="1"/>
          <p:nvPr/>
        </p:nvSpPr>
        <p:spPr>
          <a:xfrm>
            <a:off x="676275" y="5257800"/>
            <a:ext cx="515302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ea typeface="+mn-lt"/>
                <a:cs typeface="+mn-lt"/>
              </a:rPr>
              <a:t>Figure 4: Bar chart displaying Class Distribution of Treatment Status before and after using the SMOTE technique</a:t>
            </a:r>
            <a:endParaRPr lang="en-US" sz="1400"/>
          </a:p>
          <a:p>
            <a:pPr algn="l"/>
            <a:endParaRPr lang="en-US" sz="1400" dirty="0"/>
          </a:p>
        </p:txBody>
      </p:sp>
      <p:sp>
        <p:nvSpPr>
          <p:cNvPr id="10" name="Title 1">
            <a:extLst>
              <a:ext uri="{FF2B5EF4-FFF2-40B4-BE49-F238E27FC236}">
                <a16:creationId xmlns:a16="http://schemas.microsoft.com/office/drawing/2014/main" id="{6DFBDF23-F346-1557-4C19-57B0D3CCF289}"/>
              </a:ext>
            </a:extLst>
          </p:cNvPr>
          <p:cNvSpPr txBox="1">
            <a:spLocks/>
          </p:cNvSpPr>
          <p:nvPr/>
        </p:nvSpPr>
        <p:spPr>
          <a:xfrm>
            <a:off x="314492" y="66758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Data Pre-processing</a:t>
            </a:r>
          </a:p>
        </p:txBody>
      </p:sp>
      <p:pic>
        <p:nvPicPr>
          <p:cNvPr id="2" name="Picture 2" descr="Chart&#10;&#10;Description automatically generated">
            <a:extLst>
              <a:ext uri="{FF2B5EF4-FFF2-40B4-BE49-F238E27FC236}">
                <a16:creationId xmlns:a16="http://schemas.microsoft.com/office/drawing/2014/main" id="{CA48FAEF-6CF6-ECE7-03FD-F7D1EC9E5F73}"/>
              </a:ext>
            </a:extLst>
          </p:cNvPr>
          <p:cNvPicPr>
            <a:picLocks noChangeAspect="1"/>
          </p:cNvPicPr>
          <p:nvPr/>
        </p:nvPicPr>
        <p:blipFill rotWithShape="1">
          <a:blip r:embed="rId2"/>
          <a:srcRect l="1503" t="2682" r="1669" b="14176"/>
          <a:stretch/>
        </p:blipFill>
        <p:spPr>
          <a:xfrm>
            <a:off x="161925" y="2565833"/>
            <a:ext cx="6181735" cy="2306981"/>
          </a:xfrm>
          <a:prstGeom prst="rect">
            <a:avLst/>
          </a:prstGeom>
        </p:spPr>
      </p:pic>
    </p:spTree>
    <p:extLst>
      <p:ext uri="{BB962C8B-B14F-4D97-AF65-F5344CB8AC3E}">
        <p14:creationId xmlns:p14="http://schemas.microsoft.com/office/powerpoint/2010/main" val="16698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0">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42">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4">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6">
            <a:extLst>
              <a:ext uri="{FF2B5EF4-FFF2-40B4-BE49-F238E27FC236}">
                <a16:creationId xmlns:a16="http://schemas.microsoft.com/office/drawing/2014/main" id="{FC4E03DE-1C4E-4337-B54B-247C1E94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1" name="Rectangle 4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447842" y="696155"/>
            <a:ext cx="7408831" cy="2256390"/>
          </a:xfrm>
        </p:spPr>
        <p:txBody>
          <a:bodyPr vert="horz" lIns="91440" tIns="45720" rIns="91440" bIns="45720" rtlCol="0" anchor="ctr">
            <a:normAutofit/>
          </a:bodyPr>
          <a:lstStyle/>
          <a:p>
            <a:r>
              <a:rPr lang="en-US" sz="3200" dirty="0"/>
              <a:t>Machine Learning Algorithms</a:t>
            </a:r>
          </a:p>
          <a:p>
            <a:endParaRPr lang="en-US" sz="2800" b="0">
              <a:solidFill>
                <a:schemeClr val="tx2"/>
              </a:solidFill>
            </a:endParaRPr>
          </a:p>
        </p:txBody>
      </p:sp>
      <p:sp>
        <p:nvSpPr>
          <p:cNvPr id="62" name="Rectangle 50">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2">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6254357" y="1620080"/>
            <a:ext cx="5491110" cy="2256390"/>
          </a:xfrm>
        </p:spPr>
        <p:txBody>
          <a:bodyPr vert="horz" lIns="91440" tIns="45720" rIns="91440" bIns="45720" rtlCol="0" anchor="ctr">
            <a:normAutofit/>
          </a:bodyPr>
          <a:lstStyle/>
          <a:p>
            <a:pPr marL="608965" lvl="1" indent="-304165">
              <a:lnSpc>
                <a:spcPct val="90000"/>
              </a:lnSpc>
              <a:buClr>
                <a:srgbClr val="02AEEB"/>
              </a:buClr>
            </a:pPr>
            <a:r>
              <a:rPr lang="en-US" sz="1800" b="1" dirty="0"/>
              <a:t>Logistic Regression</a:t>
            </a:r>
            <a:endParaRPr lang="en-US" sz="1800" dirty="0"/>
          </a:p>
          <a:p>
            <a:pPr marL="304800" lvl="1" indent="0" algn="just">
              <a:lnSpc>
                <a:spcPct val="90000"/>
              </a:lnSpc>
              <a:buClr>
                <a:srgbClr val="02AEEB"/>
              </a:buClr>
            </a:pPr>
            <a:r>
              <a:rPr lang="en-US" sz="1400" dirty="0"/>
              <a:t>Logistic Regression is a supervised classification approach that assigns observations (features x) to one of a number of discrete classes (response y).</a:t>
            </a:r>
            <a:endParaRPr lang="en-US" sz="1400" dirty="0">
              <a:ea typeface="+mn-lt"/>
              <a:cs typeface="+mn-lt"/>
            </a:endParaRPr>
          </a:p>
          <a:p>
            <a:pPr marL="304800" lvl="1" indent="0" algn="just">
              <a:lnSpc>
                <a:spcPct val="90000"/>
              </a:lnSpc>
              <a:buClr>
                <a:srgbClr val="02AEEB"/>
              </a:buClr>
            </a:pPr>
            <a:r>
              <a:rPr lang="en-US" sz="1400" dirty="0">
                <a:ea typeface="+mn-lt"/>
                <a:cs typeface="+mn-lt"/>
              </a:rPr>
              <a:t>The sensitivity, i.e., predicting class 0 (treatment incomplete), was enhanced by utilizing synthetic data, but the specificity of predicting class 1 (Treatment complete) was only 0.45</a:t>
            </a:r>
            <a:endParaRPr lang="en-US" sz="1400" dirty="0"/>
          </a:p>
          <a:p>
            <a:pPr marL="304800" lvl="1" indent="0">
              <a:lnSpc>
                <a:spcPct val="90000"/>
              </a:lnSpc>
              <a:buClr>
                <a:srgbClr val="02AEEB"/>
              </a:buClr>
            </a:pPr>
            <a:endParaRPr lang="en-US" sz="1400"/>
          </a:p>
        </p:txBody>
      </p:sp>
      <p:pic>
        <p:nvPicPr>
          <p:cNvPr id="3" name="Picture 4" descr="Chart&#10;&#10;Description automatically generated">
            <a:extLst>
              <a:ext uri="{FF2B5EF4-FFF2-40B4-BE49-F238E27FC236}">
                <a16:creationId xmlns:a16="http://schemas.microsoft.com/office/drawing/2014/main" id="{DBA7DE12-8B20-5E12-98F3-A98D0BCAF2E2}"/>
              </a:ext>
            </a:extLst>
          </p:cNvPr>
          <p:cNvPicPr>
            <a:picLocks noChangeAspect="1"/>
          </p:cNvPicPr>
          <p:nvPr/>
        </p:nvPicPr>
        <p:blipFill>
          <a:blip r:embed="rId2"/>
          <a:stretch>
            <a:fillRect/>
          </a:stretch>
        </p:blipFill>
        <p:spPr>
          <a:xfrm>
            <a:off x="419424" y="2786186"/>
            <a:ext cx="5484624" cy="2550350"/>
          </a:xfrm>
          <a:prstGeom prst="rect">
            <a:avLst/>
          </a:prstGeom>
        </p:spPr>
      </p:pic>
      <p:pic>
        <p:nvPicPr>
          <p:cNvPr id="5" name="Picture 5" descr="Text&#10;&#10;Description automatically generated">
            <a:extLst>
              <a:ext uri="{FF2B5EF4-FFF2-40B4-BE49-F238E27FC236}">
                <a16:creationId xmlns:a16="http://schemas.microsoft.com/office/drawing/2014/main" id="{98F4F3EA-755D-EAD7-0865-DC877D966BE4}"/>
              </a:ext>
            </a:extLst>
          </p:cNvPr>
          <p:cNvPicPr>
            <a:picLocks noChangeAspect="1"/>
          </p:cNvPicPr>
          <p:nvPr/>
        </p:nvPicPr>
        <p:blipFill>
          <a:blip r:embed="rId3"/>
          <a:stretch>
            <a:fillRect/>
          </a:stretch>
        </p:blipFill>
        <p:spPr>
          <a:xfrm>
            <a:off x="6254357" y="4274158"/>
            <a:ext cx="5489646" cy="988135"/>
          </a:xfrm>
          <a:prstGeom prst="rect">
            <a:avLst/>
          </a:prstGeom>
        </p:spPr>
      </p:pic>
      <p:sp>
        <p:nvSpPr>
          <p:cNvPr id="6" name="TextBox 5">
            <a:extLst>
              <a:ext uri="{FF2B5EF4-FFF2-40B4-BE49-F238E27FC236}">
                <a16:creationId xmlns:a16="http://schemas.microsoft.com/office/drawing/2014/main" id="{61E08F6D-2359-FD1E-C2B5-0B95E6A14648}"/>
              </a:ext>
            </a:extLst>
          </p:cNvPr>
          <p:cNvSpPr txBox="1"/>
          <p:nvPr/>
        </p:nvSpPr>
        <p:spPr>
          <a:xfrm>
            <a:off x="828675" y="5486400"/>
            <a:ext cx="46005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5: ROC Curve and Confusion Matrix for Logistic Regression synthetic dataset</a:t>
            </a:r>
            <a:endParaRPr lang="en-US" sz="1200" dirty="0"/>
          </a:p>
        </p:txBody>
      </p:sp>
      <p:sp>
        <p:nvSpPr>
          <p:cNvPr id="7" name="TextBox 6">
            <a:extLst>
              <a:ext uri="{FF2B5EF4-FFF2-40B4-BE49-F238E27FC236}">
                <a16:creationId xmlns:a16="http://schemas.microsoft.com/office/drawing/2014/main" id="{F9FA4B0B-2E3A-07AA-FB1B-D96ED5641E7D}"/>
              </a:ext>
            </a:extLst>
          </p:cNvPr>
          <p:cNvSpPr txBox="1"/>
          <p:nvPr/>
        </p:nvSpPr>
        <p:spPr>
          <a:xfrm>
            <a:off x="6715125" y="5419725"/>
            <a:ext cx="4457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Table 1: Comparing performance metrics of Original and Synthetic Data sets using Logistic Regression</a:t>
            </a:r>
            <a:endParaRPr lang="en-US" sz="1200" dirty="0"/>
          </a:p>
          <a:p>
            <a:pPr algn="l"/>
            <a:endParaRPr lang="en-US" sz="1200" dirty="0"/>
          </a:p>
        </p:txBody>
      </p:sp>
    </p:spTree>
    <p:extLst>
      <p:ext uri="{BB962C8B-B14F-4D97-AF65-F5344CB8AC3E}">
        <p14:creationId xmlns:p14="http://schemas.microsoft.com/office/powerpoint/2010/main" val="16435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C4E03DE-1C4E-4337-B54B-247C1E94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581192" y="991430"/>
            <a:ext cx="5351431" cy="2256390"/>
          </a:xfrm>
        </p:spPr>
        <p:txBody>
          <a:bodyPr vert="horz" lIns="91440" tIns="45720" rIns="91440" bIns="45720" rtlCol="0" anchor="ctr">
            <a:normAutofit/>
          </a:bodyPr>
          <a:lstStyle/>
          <a:p>
            <a:r>
              <a:rPr lang="en-US" sz="2800" b="0">
                <a:solidFill>
                  <a:schemeClr val="tx2"/>
                </a:solidFill>
              </a:rPr>
              <a:t>Machine Learning Algorithms</a:t>
            </a:r>
          </a:p>
          <a:p>
            <a:endParaRPr lang="en-US" sz="2800" b="0">
              <a:solidFill>
                <a:schemeClr val="tx2"/>
              </a:solidFill>
            </a:endParaRPr>
          </a:p>
          <a:p>
            <a:endParaRPr lang="en-US" sz="2800" b="0">
              <a:solidFill>
                <a:schemeClr val="tx2"/>
              </a:solidFill>
            </a:endParaRPr>
          </a:p>
        </p:txBody>
      </p:sp>
      <p:sp>
        <p:nvSpPr>
          <p:cNvPr id="21" name="Rectangle 20">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6311507" y="2115380"/>
            <a:ext cx="5491110" cy="2256390"/>
          </a:xfrm>
        </p:spPr>
        <p:txBody>
          <a:bodyPr vert="horz" lIns="91440" tIns="45720" rIns="91440" bIns="45720" rtlCol="0" anchor="ctr">
            <a:normAutofit/>
          </a:bodyPr>
          <a:lstStyle/>
          <a:p>
            <a:pPr marL="608965" lvl="1" indent="-304165">
              <a:buClr>
                <a:srgbClr val="00FF08"/>
              </a:buClr>
            </a:pPr>
            <a:r>
              <a:rPr lang="en-US" b="1" dirty="0"/>
              <a:t>K – Nearest Neighbors</a:t>
            </a:r>
            <a:endParaRPr lang="en-US" dirty="0"/>
          </a:p>
          <a:p>
            <a:pPr marL="304800" lvl="1" indent="0" algn="just">
              <a:buClr>
                <a:srgbClr val="00FF08"/>
              </a:buClr>
            </a:pPr>
            <a:r>
              <a:rPr lang="en-US" dirty="0"/>
              <a:t>K-Nearest Neighbors (K-NN) is a supervised machine learning method that predicts output data points based on input data labels. The KNN method employs the notion of feature similarity, which it accomplishes by determining the proximity or similarity of the input data point to its neighbor and classifying it appropriately to the class that is highly similar in nature.</a:t>
            </a:r>
          </a:p>
          <a:p>
            <a:pPr marL="608965" lvl="1" indent="-304165">
              <a:buClr>
                <a:srgbClr val="00FF08"/>
              </a:buClr>
            </a:pPr>
            <a:endParaRPr lang="en-US"/>
          </a:p>
          <a:p>
            <a:pPr marL="608965" lvl="1" indent="-304165">
              <a:buClr>
                <a:srgbClr val="00FF08"/>
              </a:buClr>
            </a:pPr>
            <a:endParaRPr lang="en-US"/>
          </a:p>
        </p:txBody>
      </p:sp>
      <p:pic>
        <p:nvPicPr>
          <p:cNvPr id="6" name="Picture 6" descr="Chart&#10;&#10;Description automatically generated">
            <a:extLst>
              <a:ext uri="{FF2B5EF4-FFF2-40B4-BE49-F238E27FC236}">
                <a16:creationId xmlns:a16="http://schemas.microsoft.com/office/drawing/2014/main" id="{15317243-A9F5-00B0-F35C-6489BCB9ADCE}"/>
              </a:ext>
            </a:extLst>
          </p:cNvPr>
          <p:cNvPicPr>
            <a:picLocks noChangeAspect="1"/>
          </p:cNvPicPr>
          <p:nvPr/>
        </p:nvPicPr>
        <p:blipFill>
          <a:blip r:embed="rId2"/>
          <a:stretch>
            <a:fillRect/>
          </a:stretch>
        </p:blipFill>
        <p:spPr>
          <a:xfrm>
            <a:off x="438474" y="2542358"/>
            <a:ext cx="5484624" cy="2618906"/>
          </a:xfrm>
          <a:prstGeom prst="rect">
            <a:avLst/>
          </a:prstGeom>
        </p:spPr>
      </p:pic>
      <p:pic>
        <p:nvPicPr>
          <p:cNvPr id="3" name="Picture 4" descr="Text&#10;&#10;Description automatically generated">
            <a:extLst>
              <a:ext uri="{FF2B5EF4-FFF2-40B4-BE49-F238E27FC236}">
                <a16:creationId xmlns:a16="http://schemas.microsoft.com/office/drawing/2014/main" id="{27E4D271-6406-7C2D-6AD1-7879577CBC52}"/>
              </a:ext>
            </a:extLst>
          </p:cNvPr>
          <p:cNvPicPr>
            <a:picLocks noChangeAspect="1"/>
          </p:cNvPicPr>
          <p:nvPr/>
        </p:nvPicPr>
        <p:blipFill>
          <a:blip r:embed="rId3"/>
          <a:stretch>
            <a:fillRect/>
          </a:stretch>
        </p:blipFill>
        <p:spPr>
          <a:xfrm>
            <a:off x="6254357" y="4260433"/>
            <a:ext cx="5489646" cy="1015584"/>
          </a:xfrm>
          <a:prstGeom prst="rect">
            <a:avLst/>
          </a:prstGeom>
        </p:spPr>
      </p:pic>
      <p:sp>
        <p:nvSpPr>
          <p:cNvPr id="5" name="TextBox 4">
            <a:extLst>
              <a:ext uri="{FF2B5EF4-FFF2-40B4-BE49-F238E27FC236}">
                <a16:creationId xmlns:a16="http://schemas.microsoft.com/office/drawing/2014/main" id="{81CE12DD-159A-9400-EB08-74A14DCBB792}"/>
              </a:ext>
            </a:extLst>
          </p:cNvPr>
          <p:cNvSpPr txBox="1"/>
          <p:nvPr/>
        </p:nvSpPr>
        <p:spPr>
          <a:xfrm>
            <a:off x="1266825" y="5276850"/>
            <a:ext cx="3438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6: ROC Curve and Confusion Matrix for the KNN synthetic dataset</a:t>
            </a:r>
            <a:endParaRPr lang="en-US" sz="1200" dirty="0"/>
          </a:p>
          <a:p>
            <a:pPr algn="l"/>
            <a:endParaRPr lang="en-US" sz="1200" dirty="0"/>
          </a:p>
        </p:txBody>
      </p:sp>
      <p:sp>
        <p:nvSpPr>
          <p:cNvPr id="7" name="TextBox 6">
            <a:extLst>
              <a:ext uri="{FF2B5EF4-FFF2-40B4-BE49-F238E27FC236}">
                <a16:creationId xmlns:a16="http://schemas.microsoft.com/office/drawing/2014/main" id="{BDC7C01B-B874-E25A-E552-E0300816C03B}"/>
              </a:ext>
            </a:extLst>
          </p:cNvPr>
          <p:cNvSpPr txBox="1"/>
          <p:nvPr/>
        </p:nvSpPr>
        <p:spPr>
          <a:xfrm>
            <a:off x="6943725" y="5276850"/>
            <a:ext cx="45434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2: </a:t>
            </a:r>
            <a:r>
              <a:rPr lang="en-US" sz="1200" dirty="0">
                <a:ea typeface="+mn-lt"/>
                <a:cs typeface="+mn-lt"/>
              </a:rPr>
              <a:t>comparing performance metrics of Original and Synthetic Data sets using K-Nearest Neighbors</a:t>
            </a:r>
            <a:endParaRPr lang="en-US" sz="1200" dirty="0"/>
          </a:p>
        </p:txBody>
      </p:sp>
    </p:spTree>
    <p:extLst>
      <p:ext uri="{BB962C8B-B14F-4D97-AF65-F5344CB8AC3E}">
        <p14:creationId xmlns:p14="http://schemas.microsoft.com/office/powerpoint/2010/main" val="291088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C4E03DE-1C4E-4337-B54B-247C1E94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581192" y="800930"/>
            <a:ext cx="5351431" cy="2256390"/>
          </a:xfrm>
        </p:spPr>
        <p:txBody>
          <a:bodyPr vert="horz" lIns="91440" tIns="45720" rIns="91440" bIns="45720" rtlCol="0" anchor="ctr">
            <a:normAutofit/>
          </a:bodyPr>
          <a:lstStyle/>
          <a:p>
            <a:r>
              <a:rPr lang="en-US" sz="2800" b="0">
                <a:solidFill>
                  <a:schemeClr val="tx2"/>
                </a:solidFill>
              </a:rPr>
              <a:t>Machine Learning Algorithms</a:t>
            </a:r>
          </a:p>
          <a:p>
            <a:endParaRPr lang="en-US" sz="2800" b="0">
              <a:solidFill>
                <a:schemeClr val="tx2"/>
              </a:solidFill>
            </a:endParaRPr>
          </a:p>
        </p:txBody>
      </p:sp>
      <p:sp>
        <p:nvSpPr>
          <p:cNvPr id="21" name="Rectangle 20">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6273407" y="1458155"/>
            <a:ext cx="5491110" cy="2256390"/>
          </a:xfrm>
        </p:spPr>
        <p:txBody>
          <a:bodyPr vert="horz" lIns="91440" tIns="45720" rIns="91440" bIns="45720" rtlCol="0" anchor="ctr">
            <a:normAutofit/>
          </a:bodyPr>
          <a:lstStyle/>
          <a:p>
            <a:pPr marL="608965" lvl="1" indent="-304165"/>
            <a:r>
              <a:rPr lang="en-US" b="1" dirty="0"/>
              <a:t>Naive Bayes</a:t>
            </a:r>
            <a:endParaRPr lang="en-US" dirty="0"/>
          </a:p>
          <a:p>
            <a:pPr marL="304800" lvl="1" indent="0" algn="just"/>
            <a:r>
              <a:rPr lang="en-US" dirty="0"/>
              <a:t>Naïve Bayes is also a supervised learning algorithm that consists of a family of simple probabilistic classifiers that are based on the Bayes theorem. It consists of strong ”nave” independent assumptions between the features of the dataset.</a:t>
            </a:r>
          </a:p>
          <a:p>
            <a:pPr marL="608965" lvl="1" indent="-304165"/>
            <a:endParaRPr lang="en-US"/>
          </a:p>
        </p:txBody>
      </p:sp>
      <p:pic>
        <p:nvPicPr>
          <p:cNvPr id="6" name="Picture 6" descr="Chart&#10;&#10;Description automatically generated">
            <a:extLst>
              <a:ext uri="{FF2B5EF4-FFF2-40B4-BE49-F238E27FC236}">
                <a16:creationId xmlns:a16="http://schemas.microsoft.com/office/drawing/2014/main" id="{3515AF54-7983-2DE0-E898-4920AAEECD96}"/>
              </a:ext>
            </a:extLst>
          </p:cNvPr>
          <p:cNvPicPr>
            <a:picLocks noChangeAspect="1"/>
          </p:cNvPicPr>
          <p:nvPr/>
        </p:nvPicPr>
        <p:blipFill>
          <a:blip r:embed="rId2"/>
          <a:stretch>
            <a:fillRect/>
          </a:stretch>
        </p:blipFill>
        <p:spPr>
          <a:xfrm>
            <a:off x="438474" y="2591500"/>
            <a:ext cx="5484624" cy="2577772"/>
          </a:xfrm>
          <a:prstGeom prst="rect">
            <a:avLst/>
          </a:prstGeom>
        </p:spPr>
      </p:pic>
      <p:pic>
        <p:nvPicPr>
          <p:cNvPr id="3" name="Picture 4" descr="Text&#10;&#10;Description automatically generated">
            <a:extLst>
              <a:ext uri="{FF2B5EF4-FFF2-40B4-BE49-F238E27FC236}">
                <a16:creationId xmlns:a16="http://schemas.microsoft.com/office/drawing/2014/main" id="{423C23A1-6EAF-4B44-3FF9-EC9D78947D7B}"/>
              </a:ext>
            </a:extLst>
          </p:cNvPr>
          <p:cNvPicPr>
            <a:picLocks noChangeAspect="1"/>
          </p:cNvPicPr>
          <p:nvPr/>
        </p:nvPicPr>
        <p:blipFill>
          <a:blip r:embed="rId3"/>
          <a:stretch>
            <a:fillRect/>
          </a:stretch>
        </p:blipFill>
        <p:spPr>
          <a:xfrm>
            <a:off x="6254357" y="4356502"/>
            <a:ext cx="5489646" cy="823447"/>
          </a:xfrm>
          <a:prstGeom prst="rect">
            <a:avLst/>
          </a:prstGeom>
        </p:spPr>
      </p:pic>
      <p:sp>
        <p:nvSpPr>
          <p:cNvPr id="5" name="TextBox 4">
            <a:extLst>
              <a:ext uri="{FF2B5EF4-FFF2-40B4-BE49-F238E27FC236}">
                <a16:creationId xmlns:a16="http://schemas.microsoft.com/office/drawing/2014/main" id="{EC03D63A-5870-5C2A-C6DC-E38A1D0B7DC3}"/>
              </a:ext>
            </a:extLst>
          </p:cNvPr>
          <p:cNvSpPr txBox="1"/>
          <p:nvPr/>
        </p:nvSpPr>
        <p:spPr>
          <a:xfrm>
            <a:off x="962025" y="5267325"/>
            <a:ext cx="4229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7:  ROC Curve and Confusion Matrix for the Naive Bayes synthetic dataset</a:t>
            </a:r>
            <a:endParaRPr lang="en-US" sz="1200" dirty="0"/>
          </a:p>
          <a:p>
            <a:pPr algn="l"/>
            <a:endParaRPr lang="en-US" sz="1200" dirty="0"/>
          </a:p>
        </p:txBody>
      </p:sp>
      <p:sp>
        <p:nvSpPr>
          <p:cNvPr id="7" name="TextBox 6">
            <a:extLst>
              <a:ext uri="{FF2B5EF4-FFF2-40B4-BE49-F238E27FC236}">
                <a16:creationId xmlns:a16="http://schemas.microsoft.com/office/drawing/2014/main" id="{191E0DFC-1AE4-4E4D-FFD5-0349C728F276}"/>
              </a:ext>
            </a:extLst>
          </p:cNvPr>
          <p:cNvSpPr txBox="1"/>
          <p:nvPr/>
        </p:nvSpPr>
        <p:spPr>
          <a:xfrm>
            <a:off x="6962775" y="5267325"/>
            <a:ext cx="407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Table 3: </a:t>
            </a:r>
            <a:r>
              <a:rPr lang="en-US" sz="1200" dirty="0">
                <a:ea typeface="+mn-lt"/>
                <a:cs typeface="+mn-lt"/>
              </a:rPr>
              <a:t>comparing performance metrics of Original and Synthetic Data sets using Naive Bayes Accuracy</a:t>
            </a:r>
            <a:endParaRPr lang="en-US" sz="1200" dirty="0"/>
          </a:p>
          <a:p>
            <a:endParaRPr lang="en-US" sz="1200" dirty="0"/>
          </a:p>
        </p:txBody>
      </p:sp>
    </p:spTree>
    <p:extLst>
      <p:ext uri="{BB962C8B-B14F-4D97-AF65-F5344CB8AC3E}">
        <p14:creationId xmlns:p14="http://schemas.microsoft.com/office/powerpoint/2010/main" val="214718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91D526-F261-49C5-F56D-F71FF60DB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122D9FD0-AE29-CA83-CF61-03F3B53D8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CF463F89-3AD9-658C-A012-4374719D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26356C7-C4DA-F759-FFA4-6F9D4808C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C369DC6-BF74-4142-E2A7-F1CDEC2E3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C1F5C6E-E84C-7527-CBBF-08EF4DBC5683}"/>
              </a:ext>
            </a:extLst>
          </p:cNvPr>
          <p:cNvSpPr txBox="1">
            <a:spLocks/>
          </p:cNvSpPr>
          <p:nvPr/>
        </p:nvSpPr>
        <p:spPr>
          <a:xfrm>
            <a:off x="581192" y="80093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Machine Learning Algorithms</a:t>
            </a:r>
          </a:p>
          <a:p>
            <a:endParaRPr lang="en-US">
              <a:solidFill>
                <a:schemeClr val="tx2"/>
              </a:solidFill>
            </a:endParaRPr>
          </a:p>
        </p:txBody>
      </p:sp>
      <p:sp>
        <p:nvSpPr>
          <p:cNvPr id="15" name="Rectangle 14">
            <a:extLst>
              <a:ext uri="{FF2B5EF4-FFF2-40B4-BE49-F238E27FC236}">
                <a16:creationId xmlns:a16="http://schemas.microsoft.com/office/drawing/2014/main" id="{B65E971C-35E1-F3BE-2B43-DE907205B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8C6118-4174-4CAB-7FC4-A3C1C8C31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TextBox 24">
            <a:extLst>
              <a:ext uri="{FF2B5EF4-FFF2-40B4-BE49-F238E27FC236}">
                <a16:creationId xmlns:a16="http://schemas.microsoft.com/office/drawing/2014/main" id="{CACB98D5-DF48-0EEE-8911-65BFD6EB8529}"/>
              </a:ext>
            </a:extLst>
          </p:cNvPr>
          <p:cNvSpPr txBox="1"/>
          <p:nvPr/>
        </p:nvSpPr>
        <p:spPr>
          <a:xfrm>
            <a:off x="962025" y="5267325"/>
            <a:ext cx="4229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8:  Plot for the Decision Tree algorithm on synthetic dataset</a:t>
            </a:r>
          </a:p>
          <a:p>
            <a:endParaRPr lang="en-US" sz="1200" dirty="0"/>
          </a:p>
        </p:txBody>
      </p:sp>
      <p:sp>
        <p:nvSpPr>
          <p:cNvPr id="29" name="Text Placeholder 3">
            <a:extLst>
              <a:ext uri="{FF2B5EF4-FFF2-40B4-BE49-F238E27FC236}">
                <a16:creationId xmlns:a16="http://schemas.microsoft.com/office/drawing/2014/main" id="{37E136E8-7851-A398-C43C-204C98D0C8FC}"/>
              </a:ext>
            </a:extLst>
          </p:cNvPr>
          <p:cNvSpPr txBox="1">
            <a:spLocks/>
          </p:cNvSpPr>
          <p:nvPr/>
        </p:nvSpPr>
        <p:spPr>
          <a:xfrm>
            <a:off x="5978132" y="2553530"/>
            <a:ext cx="5491110" cy="225639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08965" lvl="1" indent="-304165"/>
            <a:r>
              <a:rPr lang="en-US" b="1" dirty="0">
                <a:ea typeface="+mn-lt"/>
                <a:cs typeface="+mn-lt"/>
              </a:rPr>
              <a:t>Decision Trees</a:t>
            </a:r>
            <a:endParaRPr lang="en-US" dirty="0">
              <a:ea typeface="+mn-lt"/>
              <a:cs typeface="+mn-lt"/>
            </a:endParaRPr>
          </a:p>
          <a:p>
            <a:pPr marL="608965" lvl="1" indent="-304165" algn="just"/>
            <a:r>
              <a:rPr lang="en-US" dirty="0">
                <a:ea typeface="+mn-lt"/>
                <a:cs typeface="+mn-lt"/>
              </a:rPr>
              <a:t>The Decision Tree method is a supervised learning machine learning technique that may be used to solve classification and regression problems. This tree has the structure of an inverted tree, with each node representing a feature/predictor variable and the connections linking these nodes indicating decisions.</a:t>
            </a:r>
          </a:p>
          <a:p>
            <a:pPr marL="304800" lvl="1" indent="0">
              <a:buNone/>
            </a:pPr>
            <a:endParaRPr lang="en-US" b="1" dirty="0"/>
          </a:p>
          <a:p>
            <a:pPr marL="608965" lvl="1" indent="-304165"/>
            <a:endParaRPr lang="en-US"/>
          </a:p>
        </p:txBody>
      </p:sp>
      <p:pic>
        <p:nvPicPr>
          <p:cNvPr id="33" name="Picture 7">
            <a:extLst>
              <a:ext uri="{FF2B5EF4-FFF2-40B4-BE49-F238E27FC236}">
                <a16:creationId xmlns:a16="http://schemas.microsoft.com/office/drawing/2014/main" id="{980E8227-413D-8F27-8515-4E511B7D85FB}"/>
              </a:ext>
            </a:extLst>
          </p:cNvPr>
          <p:cNvPicPr>
            <a:picLocks noChangeAspect="1"/>
          </p:cNvPicPr>
          <p:nvPr/>
        </p:nvPicPr>
        <p:blipFill>
          <a:blip r:embed="rId2"/>
          <a:stretch>
            <a:fillRect/>
          </a:stretch>
        </p:blipFill>
        <p:spPr>
          <a:xfrm>
            <a:off x="1419225" y="2179339"/>
            <a:ext cx="3133725" cy="2937473"/>
          </a:xfrm>
          <a:prstGeom prst="rect">
            <a:avLst/>
          </a:prstGeom>
        </p:spPr>
      </p:pic>
    </p:spTree>
    <p:extLst>
      <p:ext uri="{BB962C8B-B14F-4D97-AF65-F5344CB8AC3E}">
        <p14:creationId xmlns:p14="http://schemas.microsoft.com/office/powerpoint/2010/main" val="54527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53035" y="2096650"/>
            <a:ext cx="5246302" cy="4815195"/>
          </a:xfrm>
        </p:spPr>
        <p:txBody>
          <a:bodyPr lIns="91440" tIns="45720" rIns="91440" bIns="45720" anchor="t"/>
          <a:lstStyle/>
          <a:p>
            <a:pPr marL="608965" lvl="1" indent="-304165"/>
            <a:r>
              <a:rPr lang="en-US" b="1" dirty="0">
                <a:ea typeface="+mn-lt"/>
                <a:cs typeface="+mn-lt"/>
              </a:rPr>
              <a:t>Pruning decision tree on the synthetic dataset</a:t>
            </a:r>
            <a:endParaRPr lang="en-US" dirty="0">
              <a:cs typeface="Arial" panose="020B0604020202020204"/>
            </a:endParaRPr>
          </a:p>
          <a:p>
            <a:pPr marL="878840" lvl="2" indent="-269875" algn="just"/>
            <a:r>
              <a:rPr lang="en-US" sz="1600" dirty="0">
                <a:ea typeface="+mn-lt"/>
                <a:cs typeface="+mn-lt"/>
              </a:rPr>
              <a:t>Pruning decision trees is a technique implemented in machine learning algorithms to reduce the size of the decision trees. </a:t>
            </a:r>
            <a:endParaRPr lang="en-US" sz="1600">
              <a:ea typeface="+mn-lt"/>
              <a:cs typeface="Arial" panose="020B0604020202020204"/>
            </a:endParaRPr>
          </a:p>
          <a:p>
            <a:pPr marL="878840" lvl="2" indent="-269875" algn="just"/>
            <a:r>
              <a:rPr lang="en-US" sz="1600" dirty="0">
                <a:ea typeface="+mn-lt"/>
                <a:cs typeface="+mn-lt"/>
              </a:rPr>
              <a:t>This is done by pruning i.e., removing non-critical and redundant section of the trees which helps in improving the accuracy, reduces complexity and reduces over-fitting of noise from the train set.</a:t>
            </a:r>
            <a:endParaRPr lang="en-US" sz="1600" dirty="0">
              <a:cs typeface="Arial" panose="020B0604020202020204"/>
            </a:endParaRPr>
          </a:p>
        </p:txBody>
      </p:sp>
      <p:pic>
        <p:nvPicPr>
          <p:cNvPr id="3" name="Picture 4" descr="Chart&#10;&#10;Description automatically generated">
            <a:extLst>
              <a:ext uri="{FF2B5EF4-FFF2-40B4-BE49-F238E27FC236}">
                <a16:creationId xmlns:a16="http://schemas.microsoft.com/office/drawing/2014/main" id="{8D88DCB4-6FC0-1642-0B91-53A662BD699F}"/>
              </a:ext>
            </a:extLst>
          </p:cNvPr>
          <p:cNvPicPr>
            <a:picLocks noChangeAspect="1"/>
          </p:cNvPicPr>
          <p:nvPr/>
        </p:nvPicPr>
        <p:blipFill>
          <a:blip r:embed="rId2"/>
          <a:stretch>
            <a:fillRect/>
          </a:stretch>
        </p:blipFill>
        <p:spPr>
          <a:xfrm>
            <a:off x="5801632" y="1905733"/>
            <a:ext cx="6061982" cy="2898670"/>
          </a:xfrm>
          <a:prstGeom prst="rect">
            <a:avLst/>
          </a:prstGeom>
        </p:spPr>
      </p:pic>
      <p:sp>
        <p:nvSpPr>
          <p:cNvPr id="5" name="TextBox 4">
            <a:extLst>
              <a:ext uri="{FF2B5EF4-FFF2-40B4-BE49-F238E27FC236}">
                <a16:creationId xmlns:a16="http://schemas.microsoft.com/office/drawing/2014/main" id="{8A67BBF5-D25C-7E2B-E42D-5483BCA9B2FC}"/>
              </a:ext>
            </a:extLst>
          </p:cNvPr>
          <p:cNvSpPr txBox="1"/>
          <p:nvPr/>
        </p:nvSpPr>
        <p:spPr>
          <a:xfrm>
            <a:off x="6420758" y="4878613"/>
            <a:ext cx="5237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9: Number of variables used to construct the decision tree and Display Cp error rate</a:t>
            </a:r>
            <a:endParaRPr lang="en-US" sz="1200" dirty="0">
              <a:cs typeface="Arial"/>
            </a:endParaRPr>
          </a:p>
          <a:p>
            <a:pPr algn="ctr"/>
            <a:endParaRPr lang="en-US" sz="1200">
              <a:cs typeface="Arial"/>
            </a:endParaRPr>
          </a:p>
        </p:txBody>
      </p:sp>
      <p:sp>
        <p:nvSpPr>
          <p:cNvPr id="9" name="Title 1">
            <a:extLst>
              <a:ext uri="{FF2B5EF4-FFF2-40B4-BE49-F238E27FC236}">
                <a16:creationId xmlns:a16="http://schemas.microsoft.com/office/drawing/2014/main" id="{8CCA54A8-F79A-AD54-76F8-B9EA945CBDE0}"/>
              </a:ext>
            </a:extLst>
          </p:cNvPr>
          <p:cNvSpPr txBox="1">
            <a:spLocks/>
          </p:cNvSpPr>
          <p:nvPr/>
        </p:nvSpPr>
        <p:spPr>
          <a:xfrm>
            <a:off x="600242" y="51518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Machine Learning Algorithms</a:t>
            </a:r>
          </a:p>
          <a:p>
            <a:endParaRPr lang="en-US">
              <a:solidFill>
                <a:schemeClr val="tx2"/>
              </a:solidFill>
            </a:endParaRPr>
          </a:p>
        </p:txBody>
      </p:sp>
    </p:spTree>
    <p:extLst>
      <p:ext uri="{BB962C8B-B14F-4D97-AF65-F5344CB8AC3E}">
        <p14:creationId xmlns:p14="http://schemas.microsoft.com/office/powerpoint/2010/main" val="296982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endParaRPr lang="en-US" sz="3700" dirty="0">
              <a:ea typeface="+mj-lt"/>
              <a:cs typeface="+mj-lt"/>
            </a:endParaRPr>
          </a:p>
          <a:p>
            <a:endParaRPr lang="en-US" sz="3700" b="0">
              <a:ea typeface="+mj-lt"/>
              <a:cs typeface="+mj-lt"/>
            </a:endParaRPr>
          </a:p>
          <a:p>
            <a:endParaRPr lang="en-US" sz="3700">
              <a:ea typeface="+mj-lt"/>
              <a:cs typeface="+mj-lt"/>
            </a:endParaRPr>
          </a:p>
        </p:txBody>
      </p:sp>
      <p:pic>
        <p:nvPicPr>
          <p:cNvPr id="3" name="Picture 4">
            <a:extLst>
              <a:ext uri="{FF2B5EF4-FFF2-40B4-BE49-F238E27FC236}">
                <a16:creationId xmlns:a16="http://schemas.microsoft.com/office/drawing/2014/main" id="{A992FC7F-2C84-24DE-F183-8D327D9C82E2}"/>
              </a:ext>
            </a:extLst>
          </p:cNvPr>
          <p:cNvPicPr>
            <a:picLocks noChangeAspect="1"/>
          </p:cNvPicPr>
          <p:nvPr/>
        </p:nvPicPr>
        <p:blipFill>
          <a:blip r:embed="rId2"/>
          <a:stretch>
            <a:fillRect/>
          </a:stretch>
        </p:blipFill>
        <p:spPr>
          <a:xfrm>
            <a:off x="747486" y="2324727"/>
            <a:ext cx="3931557" cy="3584681"/>
          </a:xfrm>
          <a:prstGeom prst="rect">
            <a:avLst/>
          </a:prstGeom>
        </p:spPr>
      </p:pic>
      <p:sp>
        <p:nvSpPr>
          <p:cNvPr id="5" name="TextBox 4">
            <a:extLst>
              <a:ext uri="{FF2B5EF4-FFF2-40B4-BE49-F238E27FC236}">
                <a16:creationId xmlns:a16="http://schemas.microsoft.com/office/drawing/2014/main" id="{E6D1E51E-C793-0F8A-E3E7-0ED5B945A2BE}"/>
              </a:ext>
            </a:extLst>
          </p:cNvPr>
          <p:cNvSpPr txBox="1"/>
          <p:nvPr/>
        </p:nvSpPr>
        <p:spPr>
          <a:xfrm>
            <a:off x="1576161" y="5958567"/>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Figure 10: Pruned Decision Tree</a:t>
            </a:r>
          </a:p>
        </p:txBody>
      </p:sp>
      <p:pic>
        <p:nvPicPr>
          <p:cNvPr id="6" name="Picture 6" descr="Chart&#10;&#10;Description automatically generated">
            <a:extLst>
              <a:ext uri="{FF2B5EF4-FFF2-40B4-BE49-F238E27FC236}">
                <a16:creationId xmlns:a16="http://schemas.microsoft.com/office/drawing/2014/main" id="{8E1F441F-4775-A889-477B-D2B0DC043B9D}"/>
              </a:ext>
            </a:extLst>
          </p:cNvPr>
          <p:cNvPicPr>
            <a:picLocks noChangeAspect="1"/>
          </p:cNvPicPr>
          <p:nvPr/>
        </p:nvPicPr>
        <p:blipFill>
          <a:blip r:embed="rId3"/>
          <a:stretch>
            <a:fillRect/>
          </a:stretch>
        </p:blipFill>
        <p:spPr>
          <a:xfrm>
            <a:off x="6094186" y="1713075"/>
            <a:ext cx="5306785" cy="2499760"/>
          </a:xfrm>
          <a:prstGeom prst="rect">
            <a:avLst/>
          </a:prstGeom>
        </p:spPr>
      </p:pic>
      <p:pic>
        <p:nvPicPr>
          <p:cNvPr id="7" name="Picture 7" descr="A picture containing table&#10;&#10;Description automatically generated">
            <a:extLst>
              <a:ext uri="{FF2B5EF4-FFF2-40B4-BE49-F238E27FC236}">
                <a16:creationId xmlns:a16="http://schemas.microsoft.com/office/drawing/2014/main" id="{AFFC9F3A-29E1-8837-ED25-7829E66884F6}"/>
              </a:ext>
            </a:extLst>
          </p:cNvPr>
          <p:cNvPicPr>
            <a:picLocks noChangeAspect="1"/>
          </p:cNvPicPr>
          <p:nvPr/>
        </p:nvPicPr>
        <p:blipFill>
          <a:blip r:embed="rId4"/>
          <a:stretch>
            <a:fillRect/>
          </a:stretch>
        </p:blipFill>
        <p:spPr>
          <a:xfrm>
            <a:off x="6738257" y="4978301"/>
            <a:ext cx="3722914" cy="865612"/>
          </a:xfrm>
          <a:prstGeom prst="rect">
            <a:avLst/>
          </a:prstGeom>
        </p:spPr>
      </p:pic>
      <p:sp>
        <p:nvSpPr>
          <p:cNvPr id="8" name="TextBox 7">
            <a:extLst>
              <a:ext uri="{FF2B5EF4-FFF2-40B4-BE49-F238E27FC236}">
                <a16:creationId xmlns:a16="http://schemas.microsoft.com/office/drawing/2014/main" id="{048DB9DD-1C46-8DDA-C0E7-5256356C9A43}"/>
              </a:ext>
            </a:extLst>
          </p:cNvPr>
          <p:cNvSpPr txBox="1"/>
          <p:nvPr/>
        </p:nvSpPr>
        <p:spPr>
          <a:xfrm>
            <a:off x="6602185" y="4270828"/>
            <a:ext cx="42853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11: ROC Curve and Confusion Matrix for Pruned Decision Tree</a:t>
            </a:r>
            <a:endParaRPr lang="en-US" sz="1200" dirty="0">
              <a:cs typeface="Arial"/>
            </a:endParaRPr>
          </a:p>
          <a:p>
            <a:pPr algn="l"/>
            <a:endParaRPr lang="en-US" sz="1200">
              <a:cs typeface="Arial"/>
            </a:endParaRPr>
          </a:p>
        </p:txBody>
      </p:sp>
      <p:sp>
        <p:nvSpPr>
          <p:cNvPr id="9" name="TextBox 8">
            <a:extLst>
              <a:ext uri="{FF2B5EF4-FFF2-40B4-BE49-F238E27FC236}">
                <a16:creationId xmlns:a16="http://schemas.microsoft.com/office/drawing/2014/main" id="{3F4FF2D1-B44B-5678-3F45-D16852E00EAA}"/>
              </a:ext>
            </a:extLst>
          </p:cNvPr>
          <p:cNvSpPr txBox="1"/>
          <p:nvPr/>
        </p:nvSpPr>
        <p:spPr>
          <a:xfrm>
            <a:off x="6520544" y="5867399"/>
            <a:ext cx="4630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Table 4: Comparing performance metrics of Original and Synthetic Data sets using Decision Trees</a:t>
            </a:r>
            <a:endParaRPr lang="en-US" sz="1200" dirty="0">
              <a:cs typeface="Arial"/>
            </a:endParaRPr>
          </a:p>
          <a:p>
            <a:pPr algn="ctr"/>
            <a:endParaRPr lang="en-US" sz="1200">
              <a:cs typeface="Arial"/>
            </a:endParaRPr>
          </a:p>
        </p:txBody>
      </p:sp>
      <p:sp>
        <p:nvSpPr>
          <p:cNvPr id="11" name="Title 1">
            <a:extLst>
              <a:ext uri="{FF2B5EF4-FFF2-40B4-BE49-F238E27FC236}">
                <a16:creationId xmlns:a16="http://schemas.microsoft.com/office/drawing/2014/main" id="{255CEA8A-788A-A798-0AF2-1EAFEFBBCAEF}"/>
              </a:ext>
            </a:extLst>
          </p:cNvPr>
          <p:cNvSpPr txBox="1">
            <a:spLocks/>
          </p:cNvSpPr>
          <p:nvPr/>
        </p:nvSpPr>
        <p:spPr>
          <a:xfrm>
            <a:off x="743117" y="55328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Machine Learning Algorithms – PRUNED Decision tree </a:t>
            </a:r>
          </a:p>
          <a:p>
            <a:endParaRPr lang="en-US">
              <a:solidFill>
                <a:schemeClr val="tx2"/>
              </a:solidFill>
            </a:endParaRPr>
          </a:p>
        </p:txBody>
      </p:sp>
    </p:spTree>
    <p:extLst>
      <p:ext uri="{BB962C8B-B14F-4D97-AF65-F5344CB8AC3E}">
        <p14:creationId xmlns:p14="http://schemas.microsoft.com/office/powerpoint/2010/main" val="82897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28B7F59-9BC3-9A2C-BA3E-D37D98A93AC7}"/>
              </a:ext>
            </a:extLst>
          </p:cNvPr>
          <p:cNvPicPr>
            <a:picLocks noChangeAspect="1"/>
          </p:cNvPicPr>
          <p:nvPr/>
        </p:nvPicPr>
        <p:blipFill>
          <a:blip r:embed="rId2"/>
          <a:stretch>
            <a:fillRect/>
          </a:stretch>
        </p:blipFill>
        <p:spPr>
          <a:xfrm>
            <a:off x="6705600" y="3761246"/>
            <a:ext cx="5183414" cy="786936"/>
          </a:xfrm>
          <a:prstGeom prst="rect">
            <a:avLst/>
          </a:prstGeom>
        </p:spPr>
      </p:pic>
      <p:pic>
        <p:nvPicPr>
          <p:cNvPr id="6" name="Picture 6" descr="Chart&#10;&#10;Description automatically generated">
            <a:extLst>
              <a:ext uri="{FF2B5EF4-FFF2-40B4-BE49-F238E27FC236}">
                <a16:creationId xmlns:a16="http://schemas.microsoft.com/office/drawing/2014/main" id="{F0DC49A9-382C-73AE-15DB-5CFF139D3B74}"/>
              </a:ext>
            </a:extLst>
          </p:cNvPr>
          <p:cNvPicPr>
            <a:picLocks noChangeAspect="1"/>
          </p:cNvPicPr>
          <p:nvPr/>
        </p:nvPicPr>
        <p:blipFill>
          <a:blip r:embed="rId3"/>
          <a:stretch>
            <a:fillRect/>
          </a:stretch>
        </p:blipFill>
        <p:spPr>
          <a:xfrm>
            <a:off x="681718" y="2026743"/>
            <a:ext cx="5183414" cy="2398113"/>
          </a:xfrm>
          <a:prstGeom prst="rect">
            <a:avLst/>
          </a:prstGeom>
        </p:spPr>
      </p:pic>
      <p:sp>
        <p:nvSpPr>
          <p:cNvPr id="7" name="TextBox 6">
            <a:extLst>
              <a:ext uri="{FF2B5EF4-FFF2-40B4-BE49-F238E27FC236}">
                <a16:creationId xmlns:a16="http://schemas.microsoft.com/office/drawing/2014/main" id="{178F2234-79C9-7556-A1B4-C6D63C2ABF39}"/>
              </a:ext>
            </a:extLst>
          </p:cNvPr>
          <p:cNvSpPr txBox="1"/>
          <p:nvPr/>
        </p:nvSpPr>
        <p:spPr>
          <a:xfrm>
            <a:off x="1063172" y="4801506"/>
            <a:ext cx="3967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12: ROC Curve and Confusion Matrix for the Random Forest synthetic dataset</a:t>
            </a:r>
            <a:endParaRPr lang="en-US" sz="1200" dirty="0">
              <a:cs typeface="Arial"/>
            </a:endParaRPr>
          </a:p>
          <a:p>
            <a:pPr algn="ctr"/>
            <a:endParaRPr lang="en-US" sz="1200">
              <a:cs typeface="Arial"/>
            </a:endParaRPr>
          </a:p>
        </p:txBody>
      </p:sp>
      <p:sp>
        <p:nvSpPr>
          <p:cNvPr id="8" name="TextBox 7">
            <a:extLst>
              <a:ext uri="{FF2B5EF4-FFF2-40B4-BE49-F238E27FC236}">
                <a16:creationId xmlns:a16="http://schemas.microsoft.com/office/drawing/2014/main" id="{CFCCBA18-EE1F-CC01-9BDA-883B0311949A}"/>
              </a:ext>
            </a:extLst>
          </p:cNvPr>
          <p:cNvSpPr txBox="1"/>
          <p:nvPr/>
        </p:nvSpPr>
        <p:spPr>
          <a:xfrm>
            <a:off x="6932840" y="4799239"/>
            <a:ext cx="48296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Table 5: Comparing performance metrics of Original, Over-sampled, Under- sampled and Synthetic Data sets using Random Forest</a:t>
            </a:r>
            <a:endParaRPr lang="en-US" sz="1200" dirty="0">
              <a:cs typeface="Arial"/>
            </a:endParaRPr>
          </a:p>
          <a:p>
            <a:pPr algn="ctr"/>
            <a:endParaRPr lang="en-US" sz="1200">
              <a:cs typeface="Arial"/>
            </a:endParaRPr>
          </a:p>
        </p:txBody>
      </p:sp>
      <p:sp>
        <p:nvSpPr>
          <p:cNvPr id="11" name="Title 1">
            <a:extLst>
              <a:ext uri="{FF2B5EF4-FFF2-40B4-BE49-F238E27FC236}">
                <a16:creationId xmlns:a16="http://schemas.microsoft.com/office/drawing/2014/main" id="{1069BDC6-D8CA-3A03-A9B5-0E85703A3B93}"/>
              </a:ext>
            </a:extLst>
          </p:cNvPr>
          <p:cNvSpPr txBox="1">
            <a:spLocks/>
          </p:cNvSpPr>
          <p:nvPr/>
        </p:nvSpPr>
        <p:spPr>
          <a:xfrm>
            <a:off x="600242" y="51518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Machine Learning Algorithms</a:t>
            </a:r>
          </a:p>
          <a:p>
            <a:endParaRPr lang="en-US">
              <a:solidFill>
                <a:schemeClr val="tx2"/>
              </a:solidFill>
            </a:endParaRPr>
          </a:p>
          <a:p>
            <a:endParaRPr lang="en-US" dirty="0">
              <a:solidFill>
                <a:schemeClr val="tx2"/>
              </a:solidFill>
            </a:endParaRPr>
          </a:p>
        </p:txBody>
      </p:sp>
      <p:sp>
        <p:nvSpPr>
          <p:cNvPr id="13" name="Text Placeholder 3">
            <a:extLst>
              <a:ext uri="{FF2B5EF4-FFF2-40B4-BE49-F238E27FC236}">
                <a16:creationId xmlns:a16="http://schemas.microsoft.com/office/drawing/2014/main" id="{24F97277-33BC-7F3E-EE40-AAE69BF2D68E}"/>
              </a:ext>
            </a:extLst>
          </p:cNvPr>
          <p:cNvSpPr txBox="1">
            <a:spLocks/>
          </p:cNvSpPr>
          <p:nvPr/>
        </p:nvSpPr>
        <p:spPr>
          <a:xfrm>
            <a:off x="6273407" y="1458155"/>
            <a:ext cx="5491110" cy="2256390"/>
          </a:xfrm>
          <a:prstGeom prst="rect">
            <a:avLst/>
          </a:prstGeom>
          <a:noFill/>
        </p:spPr>
        <p:txBody>
          <a:bodyPr vert="horz" lIns="91440" tIns="45720" rIns="91440" bIns="45720" rtlCol="0" anchor="ctr">
            <a:normAutofit/>
          </a:bodyPr>
          <a:lstStyle>
            <a:lvl1pPr marL="0" indent="0" algn="ctr"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defRPr sz="1800" b="0" i="1" kern="1200">
                <a:solidFill>
                  <a:srgbClr val="FF0000"/>
                </a:solidFill>
                <a:latin typeface="MS Gothic" panose="020B0609070205080204" pitchFamily="49" charset="-128"/>
                <a:ea typeface="MS Gothic" panose="020B0609070205080204" pitchFamily="49" charset="-128"/>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08965" lvl="1" indent="-304165"/>
            <a:r>
              <a:rPr lang="en-US" b="1" dirty="0">
                <a:ea typeface="+mn-lt"/>
                <a:cs typeface="+mn-lt"/>
              </a:rPr>
              <a:t>Random Forest (Core Algorithm)</a:t>
            </a:r>
            <a:endParaRPr lang="en-US" b="1" dirty="0"/>
          </a:p>
          <a:p>
            <a:pPr marL="608965" lvl="1" indent="-304165" algn="just"/>
            <a:r>
              <a:rPr lang="en-US" dirty="0">
                <a:ea typeface="+mn-lt"/>
                <a:cs typeface="+mn-lt"/>
              </a:rPr>
              <a:t>Random Forest algorithms also known as bootstrap aggregation regression trees that can deal with models having high variance and low predictive powers. It is used for both classification and regression which creates a forest with many trees.</a:t>
            </a:r>
          </a:p>
          <a:p>
            <a:pPr marL="608965" lvl="1" indent="-304165"/>
            <a:endParaRPr lang="en-US"/>
          </a:p>
        </p:txBody>
      </p:sp>
    </p:spTree>
    <p:extLst>
      <p:ext uri="{BB962C8B-B14F-4D97-AF65-F5344CB8AC3E}">
        <p14:creationId xmlns:p14="http://schemas.microsoft.com/office/powerpoint/2010/main" val="123245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48635EE-CB9B-9168-06B7-02651A293822}"/>
              </a:ext>
            </a:extLst>
          </p:cNvPr>
          <p:cNvPicPr>
            <a:picLocks noChangeAspect="1"/>
          </p:cNvPicPr>
          <p:nvPr/>
        </p:nvPicPr>
        <p:blipFill>
          <a:blip r:embed="rId2"/>
          <a:stretch>
            <a:fillRect/>
          </a:stretch>
        </p:blipFill>
        <p:spPr>
          <a:xfrm>
            <a:off x="652236" y="1956793"/>
            <a:ext cx="2743200" cy="1909364"/>
          </a:xfrm>
          <a:prstGeom prst="rect">
            <a:avLst/>
          </a:prstGeom>
        </p:spPr>
      </p:pic>
      <p:sp>
        <p:nvSpPr>
          <p:cNvPr id="5" name="TextBox 4">
            <a:extLst>
              <a:ext uri="{FF2B5EF4-FFF2-40B4-BE49-F238E27FC236}">
                <a16:creationId xmlns:a16="http://schemas.microsoft.com/office/drawing/2014/main" id="{E0F754BD-E4DC-10C1-BEB3-365A2EFCBE0B}"/>
              </a:ext>
            </a:extLst>
          </p:cNvPr>
          <p:cNvSpPr txBox="1"/>
          <p:nvPr/>
        </p:nvSpPr>
        <p:spPr>
          <a:xfrm>
            <a:off x="118382" y="4202792"/>
            <a:ext cx="40494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13: Tune Random Forest algorithm to find the optimal </a:t>
            </a:r>
            <a:r>
              <a:rPr lang="en-US" sz="1200" dirty="0" err="1">
                <a:ea typeface="+mn-lt"/>
                <a:cs typeface="+mn-lt"/>
              </a:rPr>
              <a:t>mtry</a:t>
            </a:r>
            <a:r>
              <a:rPr lang="en-US" sz="1200" dirty="0">
                <a:ea typeface="+mn-lt"/>
                <a:cs typeface="+mn-lt"/>
              </a:rPr>
              <a:t> parameter</a:t>
            </a:r>
            <a:endParaRPr lang="en-US" sz="1200" dirty="0">
              <a:cs typeface="Arial"/>
            </a:endParaRPr>
          </a:p>
        </p:txBody>
      </p:sp>
      <p:pic>
        <p:nvPicPr>
          <p:cNvPr id="6" name="Picture 6" descr="Chart, line chart&#10;&#10;Description automatically generated">
            <a:extLst>
              <a:ext uri="{FF2B5EF4-FFF2-40B4-BE49-F238E27FC236}">
                <a16:creationId xmlns:a16="http://schemas.microsoft.com/office/drawing/2014/main" id="{A371586E-EE4F-CA1F-BD91-3331265CC6AC}"/>
              </a:ext>
            </a:extLst>
          </p:cNvPr>
          <p:cNvPicPr>
            <a:picLocks noChangeAspect="1"/>
          </p:cNvPicPr>
          <p:nvPr/>
        </p:nvPicPr>
        <p:blipFill>
          <a:blip r:embed="rId3"/>
          <a:stretch>
            <a:fillRect/>
          </a:stretch>
        </p:blipFill>
        <p:spPr>
          <a:xfrm>
            <a:off x="3978276" y="1851901"/>
            <a:ext cx="2997199" cy="2335047"/>
          </a:xfrm>
          <a:prstGeom prst="rect">
            <a:avLst/>
          </a:prstGeom>
        </p:spPr>
      </p:pic>
      <p:sp>
        <p:nvSpPr>
          <p:cNvPr id="7" name="TextBox 6">
            <a:extLst>
              <a:ext uri="{FF2B5EF4-FFF2-40B4-BE49-F238E27FC236}">
                <a16:creationId xmlns:a16="http://schemas.microsoft.com/office/drawing/2014/main" id="{0EF02215-7E2B-3EE9-A379-1C07ACAFE733}"/>
              </a:ext>
            </a:extLst>
          </p:cNvPr>
          <p:cNvSpPr txBox="1"/>
          <p:nvPr/>
        </p:nvSpPr>
        <p:spPr>
          <a:xfrm>
            <a:off x="4340226" y="4200977"/>
            <a:ext cx="28461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14: Plot showing the value for </a:t>
            </a:r>
            <a:r>
              <a:rPr lang="en-US" sz="1200" dirty="0" err="1">
                <a:ea typeface="+mn-lt"/>
                <a:cs typeface="+mn-lt"/>
              </a:rPr>
              <a:t>mtry</a:t>
            </a:r>
            <a:r>
              <a:rPr lang="en-US" sz="1200" dirty="0">
                <a:ea typeface="+mn-lt"/>
                <a:cs typeface="+mn-lt"/>
              </a:rPr>
              <a:t> vs OOB Error </a:t>
            </a:r>
            <a:endParaRPr lang="en-US" sz="1200" dirty="0">
              <a:cs typeface="Arial"/>
            </a:endParaRPr>
          </a:p>
        </p:txBody>
      </p:sp>
      <p:pic>
        <p:nvPicPr>
          <p:cNvPr id="8" name="Picture 8" descr="Chart&#10;&#10;Description automatically generated">
            <a:extLst>
              <a:ext uri="{FF2B5EF4-FFF2-40B4-BE49-F238E27FC236}">
                <a16:creationId xmlns:a16="http://schemas.microsoft.com/office/drawing/2014/main" id="{BCEE4751-7A47-B970-D5B6-E3BA997F9E85}"/>
              </a:ext>
            </a:extLst>
          </p:cNvPr>
          <p:cNvPicPr>
            <a:picLocks noChangeAspect="1"/>
          </p:cNvPicPr>
          <p:nvPr/>
        </p:nvPicPr>
        <p:blipFill>
          <a:blip r:embed="rId4"/>
          <a:stretch>
            <a:fillRect/>
          </a:stretch>
        </p:blipFill>
        <p:spPr>
          <a:xfrm>
            <a:off x="8024136" y="3712960"/>
            <a:ext cx="3477985" cy="2466746"/>
          </a:xfrm>
          <a:prstGeom prst="rect">
            <a:avLst/>
          </a:prstGeom>
        </p:spPr>
      </p:pic>
      <p:sp>
        <p:nvSpPr>
          <p:cNvPr id="9" name="TextBox 1">
            <a:extLst>
              <a:ext uri="{FF2B5EF4-FFF2-40B4-BE49-F238E27FC236}">
                <a16:creationId xmlns:a16="http://schemas.microsoft.com/office/drawing/2014/main" id="{1AE00E24-F7C4-8A53-8FF0-1513A4A2BAE8}"/>
              </a:ext>
            </a:extLst>
          </p:cNvPr>
          <p:cNvSpPr txBox="1"/>
          <p:nvPr/>
        </p:nvSpPr>
        <p:spPr>
          <a:xfrm>
            <a:off x="8720981" y="6179706"/>
            <a:ext cx="2706913"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algn="ctr"/>
            <a:r>
              <a:rPr lang="en-US" sz="1200" dirty="0">
                <a:ea typeface="+mn-lt"/>
                <a:cs typeface="+mn-lt"/>
              </a:rPr>
              <a:t>Figure 15: Plot displaying tree size vs error rate</a:t>
            </a:r>
            <a:endParaRPr lang="en-US" sz="1200" dirty="0">
              <a:cs typeface="Arial"/>
            </a:endParaRPr>
          </a:p>
        </p:txBody>
      </p:sp>
      <p:sp>
        <p:nvSpPr>
          <p:cNvPr id="13" name="Title 1">
            <a:extLst>
              <a:ext uri="{FF2B5EF4-FFF2-40B4-BE49-F238E27FC236}">
                <a16:creationId xmlns:a16="http://schemas.microsoft.com/office/drawing/2014/main" id="{C0BC73F2-91B9-89B0-837D-02D1968303F7}"/>
              </a:ext>
            </a:extLst>
          </p:cNvPr>
          <p:cNvSpPr txBox="1">
            <a:spLocks/>
          </p:cNvSpPr>
          <p:nvPr/>
        </p:nvSpPr>
        <p:spPr>
          <a:xfrm>
            <a:off x="552617" y="696155"/>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Machine Learning Algorithms -</a:t>
            </a:r>
            <a:r>
              <a:rPr lang="en-US" dirty="0">
                <a:solidFill>
                  <a:schemeClr val="tx2"/>
                </a:solidFill>
                <a:ea typeface="+mj-lt"/>
                <a:cs typeface="+mj-lt"/>
              </a:rPr>
              <a:t> Fine tuning</a:t>
            </a:r>
            <a:r>
              <a:rPr lang="en-US" b="1" dirty="0">
                <a:solidFill>
                  <a:schemeClr val="tx2"/>
                </a:solidFill>
                <a:ea typeface="+mj-lt"/>
                <a:cs typeface="+mj-lt"/>
              </a:rPr>
              <a:t> </a:t>
            </a:r>
            <a:endParaRPr lang="en-US" b="1" dirty="0">
              <a:solidFill>
                <a:schemeClr val="tx2"/>
              </a:solidFill>
            </a:endParaRPr>
          </a:p>
          <a:p>
            <a:endParaRPr lang="en-US" dirty="0">
              <a:solidFill>
                <a:schemeClr val="tx2"/>
              </a:solidFill>
            </a:endParaRPr>
          </a:p>
          <a:p>
            <a:endParaRPr lang="en-US">
              <a:solidFill>
                <a:schemeClr val="tx2"/>
              </a:solidFill>
            </a:endParaRPr>
          </a:p>
          <a:p>
            <a:endParaRPr lang="en-US" dirty="0">
              <a:solidFill>
                <a:schemeClr val="tx2"/>
              </a:solidFill>
            </a:endParaRPr>
          </a:p>
        </p:txBody>
      </p:sp>
      <p:sp>
        <p:nvSpPr>
          <p:cNvPr id="15" name="Text Placeholder 3">
            <a:extLst>
              <a:ext uri="{FF2B5EF4-FFF2-40B4-BE49-F238E27FC236}">
                <a16:creationId xmlns:a16="http://schemas.microsoft.com/office/drawing/2014/main" id="{53651E97-8494-C7D4-5FAB-FD801CDB80B9}"/>
              </a:ext>
            </a:extLst>
          </p:cNvPr>
          <p:cNvSpPr txBox="1">
            <a:spLocks/>
          </p:cNvSpPr>
          <p:nvPr/>
        </p:nvSpPr>
        <p:spPr>
          <a:xfrm>
            <a:off x="6444857" y="1067630"/>
            <a:ext cx="5519685" cy="2904090"/>
          </a:xfrm>
          <a:prstGeom prst="rect">
            <a:avLst/>
          </a:prstGeom>
          <a:noFill/>
        </p:spPr>
        <p:txBody>
          <a:bodyPr vert="horz" lIns="91440" tIns="45720" rIns="91440" bIns="45720" rtlCol="0" anchor="ctr">
            <a:normAutofit fontScale="92500" lnSpcReduction="10000"/>
          </a:bodyPr>
          <a:lstStyle>
            <a:lvl1pPr marL="0" indent="0" algn="ctr"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defRPr sz="1800" b="0" i="1" kern="1200">
                <a:solidFill>
                  <a:srgbClr val="FF0000"/>
                </a:solidFill>
                <a:latin typeface="MS Gothic" panose="020B0609070205080204" pitchFamily="49" charset="-128"/>
                <a:ea typeface="MS Gothic" panose="020B0609070205080204" pitchFamily="49" charset="-128"/>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29920" lvl="1" indent="-305435" algn="just"/>
            <a:r>
              <a:rPr lang="en-US" sz="1900" b="1" dirty="0">
                <a:ea typeface="+mn-lt"/>
                <a:cs typeface="+mn-lt"/>
              </a:rPr>
              <a:t>Hyper-parameter tuning:</a:t>
            </a:r>
            <a:r>
              <a:rPr lang="en-US" dirty="0">
                <a:ea typeface="+mn-lt"/>
                <a:cs typeface="+mn-lt"/>
              </a:rPr>
              <a:t> The parameters such as </a:t>
            </a:r>
            <a:r>
              <a:rPr lang="en-US" dirty="0" err="1">
                <a:ea typeface="+mn-lt"/>
                <a:cs typeface="+mn-lt"/>
              </a:rPr>
              <a:t>ntree</a:t>
            </a:r>
            <a:r>
              <a:rPr lang="en-US" dirty="0">
                <a:ea typeface="+mn-lt"/>
                <a:cs typeface="+mn-lt"/>
              </a:rPr>
              <a:t> and </a:t>
            </a:r>
            <a:r>
              <a:rPr lang="en-US" dirty="0" err="1">
                <a:ea typeface="+mn-lt"/>
                <a:cs typeface="+mn-lt"/>
              </a:rPr>
              <a:t>mtry</a:t>
            </a:r>
            <a:r>
              <a:rPr lang="en-US" dirty="0">
                <a:ea typeface="+mn-lt"/>
                <a:cs typeface="+mn-lt"/>
              </a:rPr>
              <a:t> can be used to increase the model’s predictive accuracy.</a:t>
            </a:r>
          </a:p>
          <a:p>
            <a:pPr marL="899795" lvl="2" indent="-269875" algn="just"/>
            <a:r>
              <a:rPr lang="en-US" sz="1600" i="0" dirty="0" err="1">
                <a:latin typeface="+mn-lt"/>
                <a:ea typeface="+mn-lt"/>
                <a:cs typeface="+mn-lt"/>
              </a:rPr>
              <a:t>ntree</a:t>
            </a:r>
            <a:r>
              <a:rPr lang="en-US" sz="1600" i="0" dirty="0">
                <a:latin typeface="+mn-lt"/>
                <a:ea typeface="+mn-lt"/>
                <a:cs typeface="+mn-lt"/>
              </a:rPr>
              <a:t>: The </a:t>
            </a:r>
            <a:r>
              <a:rPr lang="en-US" sz="1600" i="0" dirty="0" err="1">
                <a:latin typeface="+mn-lt"/>
                <a:ea typeface="+mn-lt"/>
                <a:cs typeface="+mn-lt"/>
              </a:rPr>
              <a:t>ntree</a:t>
            </a:r>
            <a:r>
              <a:rPr lang="en-US" sz="1600" i="0" dirty="0">
                <a:latin typeface="+mn-lt"/>
                <a:ea typeface="+mn-lt"/>
                <a:cs typeface="+mn-lt"/>
              </a:rPr>
              <a:t> parameter indicates the number of trees to grow. Larger trees are complex and are computationally expensive to build. Default value of </a:t>
            </a:r>
            <a:r>
              <a:rPr lang="en-US" sz="1600" i="0" dirty="0" err="1">
                <a:latin typeface="+mn-lt"/>
                <a:ea typeface="+mn-lt"/>
                <a:cs typeface="+mn-lt"/>
              </a:rPr>
              <a:t>ntree</a:t>
            </a:r>
            <a:r>
              <a:rPr lang="en-US" sz="1600" i="0" dirty="0">
                <a:latin typeface="+mn-lt"/>
                <a:ea typeface="+mn-lt"/>
                <a:cs typeface="+mn-lt"/>
              </a:rPr>
              <a:t> = 500, Accuracy = 77%</a:t>
            </a:r>
            <a:endParaRPr lang="en-US" sz="1600" dirty="0">
              <a:ea typeface="+mn-lt"/>
              <a:cs typeface="+mn-lt"/>
            </a:endParaRPr>
          </a:p>
          <a:p>
            <a:pPr marL="899795" lvl="2" indent="-269875" algn="just"/>
            <a:r>
              <a:rPr lang="en-US" sz="1600" i="0" dirty="0" err="1">
                <a:latin typeface="+mn-lt"/>
                <a:ea typeface="+mn-lt"/>
                <a:cs typeface="+mn-lt"/>
              </a:rPr>
              <a:t>mtry</a:t>
            </a:r>
            <a:r>
              <a:rPr lang="en-US" sz="1600" i="0" dirty="0">
                <a:latin typeface="+mn-lt"/>
                <a:ea typeface="+mn-lt"/>
                <a:cs typeface="+mn-lt"/>
              </a:rPr>
              <a:t>: The </a:t>
            </a:r>
            <a:r>
              <a:rPr lang="en-US" sz="1600" i="0" dirty="0" err="1">
                <a:latin typeface="+mn-lt"/>
                <a:ea typeface="+mn-lt"/>
                <a:cs typeface="+mn-lt"/>
              </a:rPr>
              <a:t>mtry</a:t>
            </a:r>
            <a:r>
              <a:rPr lang="en-US" sz="1600" i="0" dirty="0">
                <a:latin typeface="+mn-lt"/>
                <a:ea typeface="+mn-lt"/>
                <a:cs typeface="+mn-lt"/>
              </a:rPr>
              <a:t> parameter indicates to the number of variables that need to be selected during a node split. To avoid the chances of over-fitting, ensure that the values of </a:t>
            </a:r>
            <a:r>
              <a:rPr lang="en-US" sz="1600" i="0" dirty="0" err="1">
                <a:latin typeface="+mn-lt"/>
                <a:ea typeface="+mn-lt"/>
                <a:cs typeface="+mn-lt"/>
              </a:rPr>
              <a:t>mtry</a:t>
            </a:r>
            <a:r>
              <a:rPr lang="en-US" sz="1600" i="0" dirty="0">
                <a:latin typeface="+mn-lt"/>
                <a:ea typeface="+mn-lt"/>
                <a:cs typeface="+mn-lt"/>
              </a:rPr>
              <a:t> are not small.</a:t>
            </a:r>
          </a:p>
          <a:p>
            <a:pPr marL="608965" lvl="1" indent="-304165"/>
            <a:endParaRPr lang="en-US" b="1" dirty="0"/>
          </a:p>
        </p:txBody>
      </p:sp>
    </p:spTree>
    <p:extLst>
      <p:ext uri="{BB962C8B-B14F-4D97-AF65-F5344CB8AC3E}">
        <p14:creationId xmlns:p14="http://schemas.microsoft.com/office/powerpoint/2010/main" val="158101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5D6A476-2DB3-4FCD-A6BD-7D2A12B99FC4}"/>
              </a:ext>
            </a:extLst>
          </p:cNvPr>
          <p:cNvPicPr>
            <a:picLocks noChangeAspect="1"/>
          </p:cNvPicPr>
          <p:nvPr/>
        </p:nvPicPr>
        <p:blipFill>
          <a:blip r:embed="rId2"/>
          <a:stretch>
            <a:fillRect/>
          </a:stretch>
        </p:blipFill>
        <p:spPr>
          <a:xfrm>
            <a:off x="6574971" y="2114167"/>
            <a:ext cx="4530271" cy="688379"/>
          </a:xfrm>
          <a:prstGeom prst="rect">
            <a:avLst/>
          </a:prstGeom>
        </p:spPr>
      </p:pic>
      <p:sp>
        <p:nvSpPr>
          <p:cNvPr id="7" name="TextBox 6">
            <a:extLst>
              <a:ext uri="{FF2B5EF4-FFF2-40B4-BE49-F238E27FC236}">
                <a16:creationId xmlns:a16="http://schemas.microsoft.com/office/drawing/2014/main" id="{B4210023-DA63-1F5B-E769-0DB70EB7A7CD}"/>
              </a:ext>
            </a:extLst>
          </p:cNvPr>
          <p:cNvSpPr txBox="1"/>
          <p:nvPr/>
        </p:nvSpPr>
        <p:spPr>
          <a:xfrm>
            <a:off x="6572704" y="2971346"/>
            <a:ext cx="4620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Table 6:  Comparing performance metrics of both synthetic data before and after fine tuning</a:t>
            </a:r>
            <a:endParaRPr lang="en-US" sz="1200" dirty="0">
              <a:cs typeface="Arial"/>
            </a:endParaRPr>
          </a:p>
        </p:txBody>
      </p:sp>
      <p:pic>
        <p:nvPicPr>
          <p:cNvPr id="8" name="Picture 8" descr="Chart, table&#10;&#10;Description automatically generated">
            <a:extLst>
              <a:ext uri="{FF2B5EF4-FFF2-40B4-BE49-F238E27FC236}">
                <a16:creationId xmlns:a16="http://schemas.microsoft.com/office/drawing/2014/main" id="{421C01A8-AF2D-43EB-9AD8-8BF9C09C71B6}"/>
              </a:ext>
            </a:extLst>
          </p:cNvPr>
          <p:cNvPicPr>
            <a:picLocks noChangeAspect="1"/>
          </p:cNvPicPr>
          <p:nvPr/>
        </p:nvPicPr>
        <p:blipFill>
          <a:blip r:embed="rId3"/>
          <a:stretch>
            <a:fillRect/>
          </a:stretch>
        </p:blipFill>
        <p:spPr>
          <a:xfrm>
            <a:off x="605518" y="1930747"/>
            <a:ext cx="4974317" cy="3478651"/>
          </a:xfrm>
          <a:prstGeom prst="rect">
            <a:avLst/>
          </a:prstGeom>
        </p:spPr>
      </p:pic>
      <p:sp>
        <p:nvSpPr>
          <p:cNvPr id="9" name="TextBox 8">
            <a:extLst>
              <a:ext uri="{FF2B5EF4-FFF2-40B4-BE49-F238E27FC236}">
                <a16:creationId xmlns:a16="http://schemas.microsoft.com/office/drawing/2014/main" id="{0187EF84-5C1A-D571-16BF-452EF5E59E21}"/>
              </a:ext>
            </a:extLst>
          </p:cNvPr>
          <p:cNvSpPr txBox="1"/>
          <p:nvPr/>
        </p:nvSpPr>
        <p:spPr>
          <a:xfrm>
            <a:off x="1260022" y="5443763"/>
            <a:ext cx="37773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16: Plot displaying mean decrease of attributes using Accuracy and Gini Index</a:t>
            </a:r>
            <a:endParaRPr lang="en-US" sz="1200" dirty="0">
              <a:cs typeface="Arial"/>
            </a:endParaRPr>
          </a:p>
        </p:txBody>
      </p:sp>
      <p:pic>
        <p:nvPicPr>
          <p:cNvPr id="10" name="Picture 10" descr="Chart&#10;&#10;Description automatically generated">
            <a:extLst>
              <a:ext uri="{FF2B5EF4-FFF2-40B4-BE49-F238E27FC236}">
                <a16:creationId xmlns:a16="http://schemas.microsoft.com/office/drawing/2014/main" id="{CCD23DDC-BFCD-0A8A-47DA-F40FAE80CE50}"/>
              </a:ext>
            </a:extLst>
          </p:cNvPr>
          <p:cNvPicPr>
            <a:picLocks noChangeAspect="1"/>
          </p:cNvPicPr>
          <p:nvPr/>
        </p:nvPicPr>
        <p:blipFill>
          <a:blip r:embed="rId4"/>
          <a:stretch>
            <a:fillRect/>
          </a:stretch>
        </p:blipFill>
        <p:spPr>
          <a:xfrm>
            <a:off x="6892472" y="3590428"/>
            <a:ext cx="4049484" cy="2035715"/>
          </a:xfrm>
          <a:prstGeom prst="rect">
            <a:avLst/>
          </a:prstGeom>
        </p:spPr>
      </p:pic>
      <p:sp>
        <p:nvSpPr>
          <p:cNvPr id="11" name="TextBox 10">
            <a:extLst>
              <a:ext uri="{FF2B5EF4-FFF2-40B4-BE49-F238E27FC236}">
                <a16:creationId xmlns:a16="http://schemas.microsoft.com/office/drawing/2014/main" id="{3EE54393-4881-2CEA-DE49-10198DA054C2}"/>
              </a:ext>
            </a:extLst>
          </p:cNvPr>
          <p:cNvSpPr txBox="1"/>
          <p:nvPr/>
        </p:nvSpPr>
        <p:spPr>
          <a:xfrm>
            <a:off x="7344229" y="5667828"/>
            <a:ext cx="35242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17: ROC Curve and Confusion Matrix for fine-tuned Random Forest dataset</a:t>
            </a:r>
            <a:endParaRPr lang="en-US" sz="1200" dirty="0">
              <a:cs typeface="Arial"/>
            </a:endParaRPr>
          </a:p>
        </p:txBody>
      </p:sp>
      <p:sp>
        <p:nvSpPr>
          <p:cNvPr id="13" name="Title 1">
            <a:extLst>
              <a:ext uri="{FF2B5EF4-FFF2-40B4-BE49-F238E27FC236}">
                <a16:creationId xmlns:a16="http://schemas.microsoft.com/office/drawing/2014/main" id="{182E31AE-368B-2362-7FD3-91B7B834ECCB}"/>
              </a:ext>
            </a:extLst>
          </p:cNvPr>
          <p:cNvSpPr txBox="1">
            <a:spLocks/>
          </p:cNvSpPr>
          <p:nvPr/>
        </p:nvSpPr>
        <p:spPr>
          <a:xfrm>
            <a:off x="552617" y="696155"/>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Machine Learning Algorithms -</a:t>
            </a:r>
            <a:r>
              <a:rPr lang="en-US" dirty="0">
                <a:solidFill>
                  <a:schemeClr val="tx2"/>
                </a:solidFill>
                <a:ea typeface="+mj-lt"/>
                <a:cs typeface="+mj-lt"/>
              </a:rPr>
              <a:t> Fine tuning</a:t>
            </a:r>
            <a:r>
              <a:rPr lang="en-US" b="1" dirty="0">
                <a:solidFill>
                  <a:schemeClr val="tx2"/>
                </a:solidFill>
                <a:ea typeface="+mj-lt"/>
                <a:cs typeface="+mj-lt"/>
              </a:rPr>
              <a:t> </a:t>
            </a:r>
            <a:endParaRPr lang="en-US" b="1" dirty="0">
              <a:solidFill>
                <a:schemeClr val="tx2"/>
              </a:solidFill>
            </a:endParaRPr>
          </a:p>
          <a:p>
            <a:endParaRPr lang="en-US" dirty="0">
              <a:solidFill>
                <a:schemeClr val="tx2"/>
              </a:solidFill>
            </a:endParaRPr>
          </a:p>
          <a:p>
            <a:endParaRPr lang="en-US">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65820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959157" y="1113764"/>
            <a:ext cx="3269749" cy="4624327"/>
          </a:xfrm>
        </p:spPr>
        <p:txBody>
          <a:bodyPr vert="horz" lIns="91440" tIns="45720" rIns="91440" bIns="45720" rtlCol="0" anchor="ctr">
            <a:normAutofit/>
          </a:bodyPr>
          <a:lstStyle/>
          <a:p>
            <a:r>
              <a:rPr lang="en-US" sz="3200" b="0">
                <a:solidFill>
                  <a:srgbClr val="FFFFFF"/>
                </a:solidFill>
              </a:rPr>
              <a:t>Table of Contents</a:t>
            </a:r>
          </a:p>
        </p:txBody>
      </p:sp>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5155905" y="1113764"/>
            <a:ext cx="6108179" cy="4624327"/>
          </a:xfrm>
        </p:spPr>
        <p:txBody>
          <a:bodyPr vert="horz" lIns="91440" tIns="45720" rIns="91440" bIns="45720" rtlCol="0" anchor="ctr">
            <a:normAutofit/>
          </a:bodyPr>
          <a:lstStyle/>
          <a:p>
            <a:pPr marL="304165" indent="-304165" algn="l">
              <a:buFont typeface="Wingdings 2" panose="05020102010507070707" pitchFamily="18" charset="2"/>
              <a:buChar char=""/>
            </a:pPr>
            <a:r>
              <a:rPr lang="en-US" i="0" dirty="0">
                <a:solidFill>
                  <a:schemeClr val="tx2"/>
                </a:solidFill>
                <a:latin typeface="+mn-lt"/>
                <a:ea typeface="+mn-ea"/>
              </a:rPr>
              <a:t>Introduction</a:t>
            </a:r>
          </a:p>
          <a:p>
            <a:pPr marL="304165" indent="-304165" algn="l">
              <a:buFont typeface="Wingdings 2" panose="05020102010507070707" pitchFamily="18" charset="2"/>
              <a:buChar char=""/>
            </a:pPr>
            <a:r>
              <a:rPr lang="en-US" i="0" dirty="0">
                <a:solidFill>
                  <a:schemeClr val="tx2"/>
                </a:solidFill>
                <a:latin typeface="+mn-lt"/>
                <a:ea typeface="+mn-ea"/>
              </a:rPr>
              <a:t>Problem Statement</a:t>
            </a:r>
          </a:p>
          <a:p>
            <a:pPr marL="304165" indent="-304165" algn="l">
              <a:buFont typeface="Wingdings 2" panose="05020102010507070707" pitchFamily="18" charset="2"/>
              <a:buChar char=""/>
            </a:pPr>
            <a:r>
              <a:rPr lang="en-US" i="0" dirty="0">
                <a:solidFill>
                  <a:schemeClr val="tx2"/>
                </a:solidFill>
                <a:latin typeface="+mn-lt"/>
                <a:ea typeface="+mn-ea"/>
              </a:rPr>
              <a:t>Literature Review</a:t>
            </a:r>
          </a:p>
          <a:p>
            <a:pPr marL="304165" indent="-304165" algn="l">
              <a:buFont typeface="Wingdings 2" panose="05020102010507070707" pitchFamily="18" charset="2"/>
              <a:buChar char=""/>
            </a:pPr>
            <a:r>
              <a:rPr lang="en-US" i="0" dirty="0">
                <a:solidFill>
                  <a:schemeClr val="tx2"/>
                </a:solidFill>
                <a:latin typeface="+mn-lt"/>
                <a:ea typeface="+mn-ea"/>
              </a:rPr>
              <a:t>Goals and Objectives</a:t>
            </a:r>
          </a:p>
          <a:p>
            <a:pPr marL="304165" indent="-304165" algn="l">
              <a:buFont typeface="Wingdings 2" panose="05020102010507070707" pitchFamily="18" charset="2"/>
              <a:buChar char=""/>
            </a:pPr>
            <a:r>
              <a:rPr lang="en-US" i="0" dirty="0">
                <a:solidFill>
                  <a:schemeClr val="tx2"/>
                </a:solidFill>
                <a:latin typeface="+mn-lt"/>
                <a:ea typeface="+mn-ea"/>
              </a:rPr>
              <a:t>Methodology</a:t>
            </a:r>
          </a:p>
          <a:p>
            <a:pPr marL="304165" indent="-304165" algn="l">
              <a:buFont typeface="Wingdings 2" panose="05020102010507070707" pitchFamily="18" charset="2"/>
              <a:buChar char=""/>
            </a:pPr>
            <a:r>
              <a:rPr lang="en-US" i="0" dirty="0">
                <a:solidFill>
                  <a:schemeClr val="tx2"/>
                </a:solidFill>
                <a:latin typeface="+mn-lt"/>
                <a:ea typeface="+mn-ea"/>
              </a:rPr>
              <a:t>Results</a:t>
            </a:r>
          </a:p>
          <a:p>
            <a:pPr marL="304165" indent="-304165" algn="l">
              <a:buFont typeface="Wingdings 2" panose="05020102010507070707" pitchFamily="18" charset="2"/>
              <a:buChar char=""/>
            </a:pPr>
            <a:r>
              <a:rPr lang="en-US" i="0" dirty="0">
                <a:solidFill>
                  <a:schemeClr val="tx2"/>
                </a:solidFill>
                <a:latin typeface="+mn-lt"/>
                <a:ea typeface="+mn-ea"/>
              </a:rPr>
              <a:t>Conclusions</a:t>
            </a:r>
          </a:p>
          <a:p>
            <a:pPr marL="304165" indent="-304165" algn="l">
              <a:buFont typeface="Wingdings 2" panose="05020102010507070707" pitchFamily="18" charset="2"/>
              <a:buChar char=""/>
            </a:pPr>
            <a:r>
              <a:rPr lang="en-US" i="0" dirty="0">
                <a:solidFill>
                  <a:schemeClr val="tx2"/>
                </a:solidFill>
                <a:latin typeface="+mn-lt"/>
                <a:ea typeface="+mn-ea"/>
              </a:rPr>
              <a:t>Limitations and Future Scope</a:t>
            </a:r>
          </a:p>
          <a:p>
            <a:pPr marL="304165" indent="-304165" algn="l">
              <a:buFont typeface="Wingdings 2" panose="05020102010507070707" pitchFamily="18" charset="2"/>
              <a:buChar char=""/>
            </a:pPr>
            <a:r>
              <a:rPr lang="en-US" i="0" dirty="0">
                <a:solidFill>
                  <a:schemeClr val="tx2"/>
                </a:solidFill>
                <a:latin typeface="+mn-lt"/>
                <a:ea typeface="+mn-ea"/>
              </a:rPr>
              <a:t>Lessons Learned</a:t>
            </a:r>
          </a:p>
          <a:p>
            <a:pPr marL="304165" indent="-304165" algn="l">
              <a:buFont typeface="Wingdings 2" panose="05020102010507070707" pitchFamily="18" charset="2"/>
              <a:buChar char=""/>
            </a:pPr>
            <a:r>
              <a:rPr lang="en-US" i="0" dirty="0">
                <a:solidFill>
                  <a:schemeClr val="tx2"/>
                </a:solidFill>
                <a:latin typeface="+mn-lt"/>
                <a:ea typeface="+mn-ea"/>
              </a:rPr>
              <a:t>References</a:t>
            </a:r>
          </a:p>
        </p:txBody>
      </p:sp>
    </p:spTree>
    <p:extLst>
      <p:ext uri="{BB962C8B-B14F-4D97-AF65-F5344CB8AC3E}">
        <p14:creationId xmlns:p14="http://schemas.microsoft.com/office/powerpoint/2010/main" val="197991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72085" y="1744225"/>
            <a:ext cx="11589952" cy="4815195"/>
          </a:xfrm>
        </p:spPr>
        <p:txBody>
          <a:bodyPr lIns="91440" tIns="45720" rIns="91440" bIns="45720" anchor="t"/>
          <a:lstStyle/>
          <a:p>
            <a:pPr marL="608965" lvl="1" indent="-304165" algn="just"/>
            <a:r>
              <a:rPr lang="en-US" dirty="0">
                <a:ea typeface="+mn-lt"/>
                <a:cs typeface="+mn-lt"/>
              </a:rPr>
              <a:t>According to the Random forest algorithm, the most important factor is the LOS (Length of stay) variable see Figure 16, Stacked bar charts are created to visualize how Length of stay relates to other variables such as the type of treatment and the type of substances consumed.</a:t>
            </a:r>
            <a:endParaRPr lang="en-US" dirty="0">
              <a:cs typeface="Arial" panose="020B0604020202020204"/>
            </a:endParaRPr>
          </a:p>
          <a:p>
            <a:pPr marL="608965" lvl="1" indent="-304165"/>
            <a:endParaRPr lang="en-US" sz="2250">
              <a:cs typeface="Arial" panose="020B0604020202020204"/>
            </a:endParaRPr>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ea typeface="+mj-lt"/>
                <a:cs typeface="+mj-lt"/>
              </a:rPr>
              <a:t>Data Visualizations</a:t>
            </a:r>
            <a:endParaRPr lang="en-US"/>
          </a:p>
          <a:p>
            <a:endParaRPr lang="en-US" sz="3700">
              <a:ea typeface="+mj-lt"/>
              <a:cs typeface="+mj-lt"/>
            </a:endParaRPr>
          </a:p>
        </p:txBody>
      </p:sp>
      <p:sp>
        <p:nvSpPr>
          <p:cNvPr id="5" name="TextBox 4">
            <a:extLst>
              <a:ext uri="{FF2B5EF4-FFF2-40B4-BE49-F238E27FC236}">
                <a16:creationId xmlns:a16="http://schemas.microsoft.com/office/drawing/2014/main" id="{4CCF8B72-DAF6-FB83-2AA7-C662421894EE}"/>
              </a:ext>
            </a:extLst>
          </p:cNvPr>
          <p:cNvSpPr txBox="1"/>
          <p:nvPr/>
        </p:nvSpPr>
        <p:spPr>
          <a:xfrm>
            <a:off x="814615" y="6229349"/>
            <a:ext cx="45756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18: Bar chart indicating Length of stay w.r.t Reason of discharge and Treatment type</a:t>
            </a:r>
            <a:endParaRPr lang="en-US" sz="1200" dirty="0">
              <a:cs typeface="Arial"/>
            </a:endParaRPr>
          </a:p>
        </p:txBody>
      </p:sp>
      <p:pic>
        <p:nvPicPr>
          <p:cNvPr id="9" name="Picture 9" descr="Chart, bar chart&#10;&#10;Description automatically generated">
            <a:extLst>
              <a:ext uri="{FF2B5EF4-FFF2-40B4-BE49-F238E27FC236}">
                <a16:creationId xmlns:a16="http://schemas.microsoft.com/office/drawing/2014/main" id="{ABC20DCA-D322-F17E-A315-BBA90F02B5B4}"/>
              </a:ext>
            </a:extLst>
          </p:cNvPr>
          <p:cNvPicPr>
            <a:picLocks noChangeAspect="1"/>
          </p:cNvPicPr>
          <p:nvPr/>
        </p:nvPicPr>
        <p:blipFill rotWithShape="1">
          <a:blip r:embed="rId2"/>
          <a:srcRect t="6061" r="-179" b="275"/>
          <a:stretch/>
        </p:blipFill>
        <p:spPr>
          <a:xfrm>
            <a:off x="6135915" y="2579900"/>
            <a:ext cx="5348523" cy="3233005"/>
          </a:xfrm>
          <a:prstGeom prst="rect">
            <a:avLst/>
          </a:prstGeom>
        </p:spPr>
      </p:pic>
      <p:sp>
        <p:nvSpPr>
          <p:cNvPr id="10" name="TextBox 9">
            <a:extLst>
              <a:ext uri="{FF2B5EF4-FFF2-40B4-BE49-F238E27FC236}">
                <a16:creationId xmlns:a16="http://schemas.microsoft.com/office/drawing/2014/main" id="{7599F743-3854-42D8-99CC-BAC8F3452AAD}"/>
              </a:ext>
            </a:extLst>
          </p:cNvPr>
          <p:cNvSpPr txBox="1"/>
          <p:nvPr/>
        </p:nvSpPr>
        <p:spPr>
          <a:xfrm>
            <a:off x="7554686" y="611232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19: Bar chart indicating Substance in use vs Length of stay</a:t>
            </a:r>
            <a:endParaRPr lang="en-US" sz="1200" dirty="0">
              <a:cs typeface="Arial" panose="020B0604020202020204"/>
            </a:endParaRPr>
          </a:p>
        </p:txBody>
      </p:sp>
      <p:pic>
        <p:nvPicPr>
          <p:cNvPr id="7" name="Picture 7" descr="Chart, bar chart&#10;&#10;Description automatically generated">
            <a:extLst>
              <a:ext uri="{FF2B5EF4-FFF2-40B4-BE49-F238E27FC236}">
                <a16:creationId xmlns:a16="http://schemas.microsoft.com/office/drawing/2014/main" id="{387B67A9-F502-B104-E2D5-50B226F5D1CC}"/>
              </a:ext>
            </a:extLst>
          </p:cNvPr>
          <p:cNvPicPr>
            <a:picLocks noChangeAspect="1"/>
          </p:cNvPicPr>
          <p:nvPr/>
        </p:nvPicPr>
        <p:blipFill rotWithShape="1">
          <a:blip r:embed="rId3"/>
          <a:srcRect t="5011" b="549"/>
          <a:stretch/>
        </p:blipFill>
        <p:spPr>
          <a:xfrm>
            <a:off x="447675" y="2579900"/>
            <a:ext cx="5505450" cy="3270492"/>
          </a:xfrm>
          <a:prstGeom prst="rect">
            <a:avLst/>
          </a:prstGeom>
        </p:spPr>
      </p:pic>
      <p:graphicFrame>
        <p:nvGraphicFramePr>
          <p:cNvPr id="6" name="Table 6">
            <a:extLst>
              <a:ext uri="{FF2B5EF4-FFF2-40B4-BE49-F238E27FC236}">
                <a16:creationId xmlns:a16="http://schemas.microsoft.com/office/drawing/2014/main" id="{1E14ED6D-359D-1446-5932-99B3AECD1EA8}"/>
              </a:ext>
            </a:extLst>
          </p:cNvPr>
          <p:cNvGraphicFramePr>
            <a:graphicFrameLocks noGrp="1"/>
          </p:cNvGraphicFramePr>
          <p:nvPr>
            <p:extLst>
              <p:ext uri="{D42A27DB-BD31-4B8C-83A1-F6EECF244321}">
                <p14:modId xmlns:p14="http://schemas.microsoft.com/office/powerpoint/2010/main" val="2105052865"/>
              </p:ext>
            </p:extLst>
          </p:nvPr>
        </p:nvGraphicFramePr>
        <p:xfrm>
          <a:off x="752475" y="5867400"/>
          <a:ext cx="4495497" cy="333375"/>
        </p:xfrm>
        <a:graphic>
          <a:graphicData uri="http://schemas.openxmlformats.org/drawingml/2006/table">
            <a:tbl>
              <a:tblPr firstRow="1" bandRow="1">
                <a:tableStyleId>{5C22544A-7EE6-4342-B048-85BDC9FD1C3A}</a:tableStyleId>
              </a:tblPr>
              <a:tblGrid>
                <a:gridCol w="527152">
                  <a:extLst>
                    <a:ext uri="{9D8B030D-6E8A-4147-A177-3AD203B41FA5}">
                      <a16:colId xmlns:a16="http://schemas.microsoft.com/office/drawing/2014/main" val="4074912779"/>
                    </a:ext>
                  </a:extLst>
                </a:gridCol>
                <a:gridCol w="596722">
                  <a:extLst>
                    <a:ext uri="{9D8B030D-6E8A-4147-A177-3AD203B41FA5}">
                      <a16:colId xmlns:a16="http://schemas.microsoft.com/office/drawing/2014/main" val="2541131997"/>
                    </a:ext>
                  </a:extLst>
                </a:gridCol>
                <a:gridCol w="561937">
                  <a:extLst>
                    <a:ext uri="{9D8B030D-6E8A-4147-A177-3AD203B41FA5}">
                      <a16:colId xmlns:a16="http://schemas.microsoft.com/office/drawing/2014/main" val="1878208237"/>
                    </a:ext>
                  </a:extLst>
                </a:gridCol>
                <a:gridCol w="462212">
                  <a:extLst>
                    <a:ext uri="{9D8B030D-6E8A-4147-A177-3AD203B41FA5}">
                      <a16:colId xmlns:a16="http://schemas.microsoft.com/office/drawing/2014/main" val="3896982303"/>
                    </a:ext>
                  </a:extLst>
                </a:gridCol>
                <a:gridCol w="536565">
                  <a:extLst>
                    <a:ext uri="{9D8B030D-6E8A-4147-A177-3AD203B41FA5}">
                      <a16:colId xmlns:a16="http://schemas.microsoft.com/office/drawing/2014/main" val="3692683391"/>
                    </a:ext>
                  </a:extLst>
                </a:gridCol>
                <a:gridCol w="687035">
                  <a:extLst>
                    <a:ext uri="{9D8B030D-6E8A-4147-A177-3AD203B41FA5}">
                      <a16:colId xmlns:a16="http://schemas.microsoft.com/office/drawing/2014/main" val="3368338455"/>
                    </a:ext>
                  </a:extLst>
                </a:gridCol>
                <a:gridCol w="561937">
                  <a:extLst>
                    <a:ext uri="{9D8B030D-6E8A-4147-A177-3AD203B41FA5}">
                      <a16:colId xmlns:a16="http://schemas.microsoft.com/office/drawing/2014/main" val="3514757512"/>
                    </a:ext>
                  </a:extLst>
                </a:gridCol>
                <a:gridCol w="561937">
                  <a:extLst>
                    <a:ext uri="{9D8B030D-6E8A-4147-A177-3AD203B41FA5}">
                      <a16:colId xmlns:a16="http://schemas.microsoft.com/office/drawing/2014/main" val="1271273277"/>
                    </a:ext>
                  </a:extLst>
                </a:gridCol>
              </a:tblGrid>
              <a:tr h="333375">
                <a:tc>
                  <a:txBody>
                    <a:bodyPr/>
                    <a:lstStyle/>
                    <a:p>
                      <a:pPr algn="ctr"/>
                      <a:r>
                        <a:rPr lang="en-US" sz="500">
                          <a:solidFill>
                            <a:schemeClr val="tx1"/>
                          </a:solidFill>
                        </a:rPr>
                        <a:t>Hospital Inpatient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a:solidFill>
                            <a:schemeClr val="tx1"/>
                          </a:solidFill>
                        </a:rPr>
                        <a:t>Free-standing residential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a:solidFill>
                            <a:schemeClr val="tx1"/>
                          </a:solidFill>
                        </a:rPr>
                        <a:t>Hospital non detox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Short term </a:t>
                      </a:r>
                      <a:br>
                        <a:rPr lang="en-US" sz="500" dirty="0">
                          <a:solidFill>
                            <a:srgbClr val="000000"/>
                          </a:solidFill>
                        </a:rPr>
                      </a:br>
                      <a:r>
                        <a:rPr lang="en-US" sz="500" dirty="0">
                          <a:solidFill>
                            <a:schemeClr val="tx1"/>
                          </a:solidFill>
                        </a:rPr>
                        <a:t>&lt;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Long term</a:t>
                      </a:r>
                      <a:br>
                        <a:rPr lang="en-US" sz="500" dirty="0">
                          <a:solidFill>
                            <a:srgbClr val="000000"/>
                          </a:solidFill>
                        </a:rPr>
                      </a:br>
                      <a:r>
                        <a:rPr lang="en-US" sz="500" dirty="0">
                          <a:solidFill>
                            <a:schemeClr val="tx1"/>
                          </a:solidFill>
                        </a:rPr>
                        <a:t>&gt;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a:solidFill>
                            <a:schemeClr val="tx1"/>
                          </a:solidFill>
                        </a:rPr>
                        <a:t>Intensive outpatient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a:solidFill>
                            <a:schemeClr val="tx1"/>
                          </a:solidFill>
                        </a:rPr>
                        <a:t>Non-Intensive outpatient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a:solidFill>
                            <a:schemeClr val="tx1"/>
                          </a:solidFill>
                        </a:rPr>
                        <a:t>Detoxification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907525"/>
                  </a:ext>
                </a:extLst>
              </a:tr>
            </a:tbl>
          </a:graphicData>
        </a:graphic>
      </p:graphicFrame>
      <p:graphicFrame>
        <p:nvGraphicFramePr>
          <p:cNvPr id="8" name="Table 6">
            <a:extLst>
              <a:ext uri="{FF2B5EF4-FFF2-40B4-BE49-F238E27FC236}">
                <a16:creationId xmlns:a16="http://schemas.microsoft.com/office/drawing/2014/main" id="{7AA0B998-F3DB-5635-FB22-A12821506388}"/>
              </a:ext>
            </a:extLst>
          </p:cNvPr>
          <p:cNvGraphicFramePr>
            <a:graphicFrameLocks noGrp="1"/>
          </p:cNvGraphicFramePr>
          <p:nvPr>
            <p:extLst>
              <p:ext uri="{D42A27DB-BD31-4B8C-83A1-F6EECF244321}">
                <p14:modId xmlns:p14="http://schemas.microsoft.com/office/powerpoint/2010/main" val="1448343583"/>
              </p:ext>
            </p:extLst>
          </p:nvPr>
        </p:nvGraphicFramePr>
        <p:xfrm>
          <a:off x="6581775" y="5810250"/>
          <a:ext cx="4143041" cy="333375"/>
        </p:xfrm>
        <a:graphic>
          <a:graphicData uri="http://schemas.openxmlformats.org/drawingml/2006/table">
            <a:tbl>
              <a:tblPr firstRow="1" bandRow="1">
                <a:tableStyleId>{5C22544A-7EE6-4342-B048-85BDC9FD1C3A}</a:tableStyleId>
              </a:tblPr>
              <a:tblGrid>
                <a:gridCol w="380999">
                  <a:extLst>
                    <a:ext uri="{9D8B030D-6E8A-4147-A177-3AD203B41FA5}">
                      <a16:colId xmlns:a16="http://schemas.microsoft.com/office/drawing/2014/main" val="4074912779"/>
                    </a:ext>
                  </a:extLst>
                </a:gridCol>
                <a:gridCol w="485775">
                  <a:extLst>
                    <a:ext uri="{9D8B030D-6E8A-4147-A177-3AD203B41FA5}">
                      <a16:colId xmlns:a16="http://schemas.microsoft.com/office/drawing/2014/main" val="2541131997"/>
                    </a:ext>
                  </a:extLst>
                </a:gridCol>
                <a:gridCol w="457200">
                  <a:extLst>
                    <a:ext uri="{9D8B030D-6E8A-4147-A177-3AD203B41FA5}">
                      <a16:colId xmlns:a16="http://schemas.microsoft.com/office/drawing/2014/main" val="1878208237"/>
                    </a:ext>
                  </a:extLst>
                </a:gridCol>
                <a:gridCol w="400050">
                  <a:extLst>
                    <a:ext uri="{9D8B030D-6E8A-4147-A177-3AD203B41FA5}">
                      <a16:colId xmlns:a16="http://schemas.microsoft.com/office/drawing/2014/main" val="3896982303"/>
                    </a:ext>
                  </a:extLst>
                </a:gridCol>
                <a:gridCol w="447675">
                  <a:extLst>
                    <a:ext uri="{9D8B030D-6E8A-4147-A177-3AD203B41FA5}">
                      <a16:colId xmlns:a16="http://schemas.microsoft.com/office/drawing/2014/main" val="3692683391"/>
                    </a:ext>
                  </a:extLst>
                </a:gridCol>
                <a:gridCol w="380999">
                  <a:extLst>
                    <a:ext uri="{9D8B030D-6E8A-4147-A177-3AD203B41FA5}">
                      <a16:colId xmlns:a16="http://schemas.microsoft.com/office/drawing/2014/main" val="3368338455"/>
                    </a:ext>
                  </a:extLst>
                </a:gridCol>
                <a:gridCol w="552450">
                  <a:extLst>
                    <a:ext uri="{9D8B030D-6E8A-4147-A177-3AD203B41FA5}">
                      <a16:colId xmlns:a16="http://schemas.microsoft.com/office/drawing/2014/main" val="3514757512"/>
                    </a:ext>
                  </a:extLst>
                </a:gridCol>
                <a:gridCol w="1037893">
                  <a:extLst>
                    <a:ext uri="{9D8B030D-6E8A-4147-A177-3AD203B41FA5}">
                      <a16:colId xmlns:a16="http://schemas.microsoft.com/office/drawing/2014/main" val="1271273277"/>
                    </a:ext>
                  </a:extLst>
                </a:gridCol>
              </a:tblGrid>
              <a:tr h="333375">
                <a:tc>
                  <a:txBody>
                    <a:bodyPr/>
                    <a:lstStyle/>
                    <a:p>
                      <a:pPr algn="ctr"/>
                      <a:endParaRPr lang="en-US" sz="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Alcohol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Cocaine/Crack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Marijuana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Heroin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Other opiates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500" dirty="0">
                          <a:solidFill>
                            <a:schemeClr val="tx1"/>
                          </a:solidFill>
                        </a:rPr>
                        <a:t>MDMA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907525"/>
                  </a:ext>
                </a:extLst>
              </a:tr>
            </a:tbl>
          </a:graphicData>
        </a:graphic>
      </p:graphicFrame>
    </p:spTree>
    <p:extLst>
      <p:ext uri="{BB962C8B-B14F-4D97-AF65-F5344CB8AC3E}">
        <p14:creationId xmlns:p14="http://schemas.microsoft.com/office/powerpoint/2010/main" val="257412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72085" y="1744225"/>
            <a:ext cx="11589952" cy="4815195"/>
          </a:xfrm>
        </p:spPr>
        <p:txBody>
          <a:bodyPr lIns="91440" tIns="45720" rIns="91440" bIns="45720" anchor="t"/>
          <a:lstStyle/>
          <a:p>
            <a:pPr marL="608965" lvl="1" indent="-304165"/>
            <a:r>
              <a:rPr lang="en-US" sz="1600" dirty="0">
                <a:ea typeface="+mn-lt"/>
                <a:cs typeface="+mn-lt"/>
              </a:rPr>
              <a:t>Below are the table comparisons for each type of service with the type of addiction is- sues see Table </a:t>
            </a:r>
            <a:r>
              <a:rPr lang="en-US" dirty="0">
                <a:ea typeface="+mn-lt"/>
                <a:cs typeface="+mn-lt"/>
              </a:rPr>
              <a:t>7-13</a:t>
            </a:r>
            <a:r>
              <a:rPr lang="en-US" sz="1600" dirty="0">
                <a:ea typeface="+mn-lt"/>
                <a:cs typeface="+mn-lt"/>
              </a:rPr>
              <a:t>. Analysis was performed for each of the 7 types of alcohol/drug addiction by iterating through 8 different types of services and the length of stay factor. </a:t>
            </a:r>
            <a:endParaRPr lang="en-US" sz="1600" dirty="0">
              <a:cs typeface="Arial" panose="020B0604020202020204"/>
            </a:endParaRPr>
          </a:p>
          <a:p>
            <a:pPr marL="608965" lvl="1" indent="-304165"/>
            <a:r>
              <a:rPr lang="en-US" sz="1600" dirty="0">
                <a:ea typeface="+mn-lt"/>
                <a:cs typeface="+mn-lt"/>
              </a:rPr>
              <a:t>The predictive model in Table</a:t>
            </a:r>
            <a:r>
              <a:rPr lang="en-US" dirty="0">
                <a:ea typeface="+mn-lt"/>
                <a:cs typeface="+mn-lt"/>
              </a:rPr>
              <a:t> 7-13 </a:t>
            </a:r>
            <a:r>
              <a:rPr lang="en-US" sz="1600" dirty="0">
                <a:ea typeface="+mn-lt"/>
                <a:cs typeface="+mn-lt"/>
              </a:rPr>
              <a:t>displays the number of days required based on the service type for intoxicants such as Alcohol, Cocaine, Marijuana, Heroin, Non-prescription methadone, and other opiates. </a:t>
            </a:r>
            <a:endParaRPr lang="en-US" sz="1600" dirty="0">
              <a:cs typeface="Arial" panose="020B0604020202020204"/>
            </a:endParaRPr>
          </a:p>
          <a:p>
            <a:pPr marL="608965" lvl="1" indent="-304165"/>
            <a:endParaRPr lang="en-US" sz="1600">
              <a:cs typeface="Arial" panose="020B0604020202020204"/>
            </a:endParaRPr>
          </a:p>
          <a:p>
            <a:pPr marL="608965" lvl="1" indent="-304165"/>
            <a:endParaRPr lang="en-US" sz="2000">
              <a:cs typeface="Arial" panose="020B0604020202020204"/>
            </a:endParaRPr>
          </a:p>
          <a:p>
            <a:pPr marL="608965" lvl="1" indent="-304165"/>
            <a:endParaRPr lang="en-US" sz="2250">
              <a:cs typeface="Arial" panose="020B0604020202020204"/>
            </a:endParaRPr>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ea typeface="+mj-lt"/>
                <a:cs typeface="+mj-lt"/>
              </a:rPr>
              <a:t>Final Results</a:t>
            </a:r>
          </a:p>
        </p:txBody>
      </p:sp>
      <p:pic>
        <p:nvPicPr>
          <p:cNvPr id="5" name="Picture 5" descr="Table&#10;&#10;Description automatically generated">
            <a:extLst>
              <a:ext uri="{FF2B5EF4-FFF2-40B4-BE49-F238E27FC236}">
                <a16:creationId xmlns:a16="http://schemas.microsoft.com/office/drawing/2014/main" id="{6B8524B6-A5D6-1FA0-2E85-A720B047504A}"/>
              </a:ext>
            </a:extLst>
          </p:cNvPr>
          <p:cNvPicPr>
            <a:picLocks noChangeAspect="1"/>
          </p:cNvPicPr>
          <p:nvPr/>
        </p:nvPicPr>
        <p:blipFill rotWithShape="1">
          <a:blip r:embed="rId2"/>
          <a:srcRect t="15094" b="-150"/>
          <a:stretch/>
        </p:blipFill>
        <p:spPr>
          <a:xfrm>
            <a:off x="496661" y="3711726"/>
            <a:ext cx="3659414" cy="1662427"/>
          </a:xfrm>
          <a:prstGeom prst="rect">
            <a:avLst/>
          </a:prstGeom>
        </p:spPr>
      </p:pic>
      <p:pic>
        <p:nvPicPr>
          <p:cNvPr id="6" name="Picture 6" descr="Table&#10;&#10;Description automatically generated">
            <a:extLst>
              <a:ext uri="{FF2B5EF4-FFF2-40B4-BE49-F238E27FC236}">
                <a16:creationId xmlns:a16="http://schemas.microsoft.com/office/drawing/2014/main" id="{44D61D27-5EC1-F4BC-A918-9C1C4F0B5346}"/>
              </a:ext>
            </a:extLst>
          </p:cNvPr>
          <p:cNvPicPr>
            <a:picLocks noChangeAspect="1"/>
          </p:cNvPicPr>
          <p:nvPr/>
        </p:nvPicPr>
        <p:blipFill rotWithShape="1">
          <a:blip r:embed="rId3"/>
          <a:srcRect t="12255" b="490"/>
          <a:stretch/>
        </p:blipFill>
        <p:spPr>
          <a:xfrm>
            <a:off x="4225471" y="3682093"/>
            <a:ext cx="3477985" cy="1691494"/>
          </a:xfrm>
          <a:prstGeom prst="rect">
            <a:avLst/>
          </a:prstGeom>
        </p:spPr>
      </p:pic>
      <p:pic>
        <p:nvPicPr>
          <p:cNvPr id="7" name="Picture 7" descr="Table&#10;&#10;Description automatically generated">
            <a:extLst>
              <a:ext uri="{FF2B5EF4-FFF2-40B4-BE49-F238E27FC236}">
                <a16:creationId xmlns:a16="http://schemas.microsoft.com/office/drawing/2014/main" id="{96462CCB-5FEF-C254-6CCD-F312F486624C}"/>
              </a:ext>
            </a:extLst>
          </p:cNvPr>
          <p:cNvPicPr>
            <a:picLocks noChangeAspect="1"/>
          </p:cNvPicPr>
          <p:nvPr/>
        </p:nvPicPr>
        <p:blipFill rotWithShape="1">
          <a:blip r:embed="rId4"/>
          <a:srcRect t="10881" r="590"/>
          <a:stretch/>
        </p:blipFill>
        <p:spPr>
          <a:xfrm>
            <a:off x="7808686" y="3683151"/>
            <a:ext cx="3204971" cy="1638178"/>
          </a:xfrm>
          <a:prstGeom prst="rect">
            <a:avLst/>
          </a:prstGeom>
        </p:spPr>
      </p:pic>
      <p:sp>
        <p:nvSpPr>
          <p:cNvPr id="3" name="TextBox 2">
            <a:extLst>
              <a:ext uri="{FF2B5EF4-FFF2-40B4-BE49-F238E27FC236}">
                <a16:creationId xmlns:a16="http://schemas.microsoft.com/office/drawing/2014/main" id="{7E5D9615-F1E9-3B0D-8C94-6FDB8A151709}"/>
              </a:ext>
            </a:extLst>
          </p:cNvPr>
          <p:cNvSpPr txBox="1"/>
          <p:nvPr/>
        </p:nvSpPr>
        <p:spPr>
          <a:xfrm>
            <a:off x="1304925" y="5429250"/>
            <a:ext cx="22479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Table 7:  Alcohol Consumption</a:t>
            </a:r>
          </a:p>
        </p:txBody>
      </p:sp>
      <p:sp>
        <p:nvSpPr>
          <p:cNvPr id="8" name="TextBox 7">
            <a:extLst>
              <a:ext uri="{FF2B5EF4-FFF2-40B4-BE49-F238E27FC236}">
                <a16:creationId xmlns:a16="http://schemas.microsoft.com/office/drawing/2014/main" id="{1AD66F67-B5EC-1D2C-2B2A-2CC5F6308979}"/>
              </a:ext>
            </a:extLst>
          </p:cNvPr>
          <p:cNvSpPr txBox="1"/>
          <p:nvPr/>
        </p:nvSpPr>
        <p:spPr>
          <a:xfrm>
            <a:off x="4562475" y="5457825"/>
            <a:ext cx="25717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8:  Cocaine/crack Consumption</a:t>
            </a:r>
            <a:endParaRPr lang="en-US"/>
          </a:p>
        </p:txBody>
      </p:sp>
      <p:sp>
        <p:nvSpPr>
          <p:cNvPr id="9" name="TextBox 8">
            <a:extLst>
              <a:ext uri="{FF2B5EF4-FFF2-40B4-BE49-F238E27FC236}">
                <a16:creationId xmlns:a16="http://schemas.microsoft.com/office/drawing/2014/main" id="{AC7CFA74-EA92-C2BA-A638-E95EBC4EF9E8}"/>
              </a:ext>
            </a:extLst>
          </p:cNvPr>
          <p:cNvSpPr txBox="1"/>
          <p:nvPr/>
        </p:nvSpPr>
        <p:spPr>
          <a:xfrm>
            <a:off x="8048625" y="5457825"/>
            <a:ext cx="29622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9:  Marijuana/Hashish Consumption</a:t>
            </a:r>
            <a:endParaRPr lang="en-US"/>
          </a:p>
        </p:txBody>
      </p:sp>
    </p:spTree>
    <p:extLst>
      <p:ext uri="{BB962C8B-B14F-4D97-AF65-F5344CB8AC3E}">
        <p14:creationId xmlns:p14="http://schemas.microsoft.com/office/powerpoint/2010/main" val="344756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ea typeface="+mj-lt"/>
                <a:cs typeface="+mj-lt"/>
              </a:rPr>
              <a:t>Final Results</a:t>
            </a:r>
            <a:endParaRPr lang="en-US" sz="3700" b="0">
              <a:ea typeface="+mj-lt"/>
              <a:cs typeface="+mj-lt"/>
            </a:endParaRPr>
          </a:p>
          <a:p>
            <a:endParaRPr lang="en-US" sz="3700">
              <a:ea typeface="+mj-lt"/>
              <a:cs typeface="+mj-lt"/>
            </a:endParaRPr>
          </a:p>
        </p:txBody>
      </p:sp>
      <p:pic>
        <p:nvPicPr>
          <p:cNvPr id="3" name="Picture 4" descr="Table&#10;&#10;Description automatically generated">
            <a:extLst>
              <a:ext uri="{FF2B5EF4-FFF2-40B4-BE49-F238E27FC236}">
                <a16:creationId xmlns:a16="http://schemas.microsoft.com/office/drawing/2014/main" id="{D9C60C49-9824-7334-D358-BA7DB1ED81D0}"/>
              </a:ext>
            </a:extLst>
          </p:cNvPr>
          <p:cNvPicPr>
            <a:picLocks noChangeAspect="1"/>
          </p:cNvPicPr>
          <p:nvPr/>
        </p:nvPicPr>
        <p:blipFill rotWithShape="1">
          <a:blip r:embed="rId2"/>
          <a:srcRect t="9417" r="265" b="448"/>
          <a:stretch/>
        </p:blipFill>
        <p:spPr>
          <a:xfrm>
            <a:off x="1759799" y="1740438"/>
            <a:ext cx="3577330" cy="1909823"/>
          </a:xfrm>
          <a:prstGeom prst="rect">
            <a:avLst/>
          </a:prstGeom>
        </p:spPr>
      </p:pic>
      <p:pic>
        <p:nvPicPr>
          <p:cNvPr id="5" name="Picture 5" descr="Table&#10;&#10;Description automatically generated">
            <a:extLst>
              <a:ext uri="{FF2B5EF4-FFF2-40B4-BE49-F238E27FC236}">
                <a16:creationId xmlns:a16="http://schemas.microsoft.com/office/drawing/2014/main" id="{F8654B39-5FEE-FA85-4B3A-B60E1465621C}"/>
              </a:ext>
            </a:extLst>
          </p:cNvPr>
          <p:cNvPicPr>
            <a:picLocks noChangeAspect="1"/>
          </p:cNvPicPr>
          <p:nvPr/>
        </p:nvPicPr>
        <p:blipFill rotWithShape="1">
          <a:blip r:embed="rId3"/>
          <a:srcRect t="7960" r="-247"/>
          <a:stretch/>
        </p:blipFill>
        <p:spPr>
          <a:xfrm>
            <a:off x="6156778" y="1737716"/>
            <a:ext cx="3868516" cy="1903594"/>
          </a:xfrm>
          <a:prstGeom prst="rect">
            <a:avLst/>
          </a:prstGeom>
        </p:spPr>
      </p:pic>
      <p:pic>
        <p:nvPicPr>
          <p:cNvPr id="6" name="Picture 6" descr="Table&#10;&#10;Description automatically generated">
            <a:extLst>
              <a:ext uri="{FF2B5EF4-FFF2-40B4-BE49-F238E27FC236}">
                <a16:creationId xmlns:a16="http://schemas.microsoft.com/office/drawing/2014/main" id="{5F512D1B-2458-E5CB-2C4D-42E7023BDE32}"/>
              </a:ext>
            </a:extLst>
          </p:cNvPr>
          <p:cNvPicPr>
            <a:picLocks noChangeAspect="1"/>
          </p:cNvPicPr>
          <p:nvPr/>
        </p:nvPicPr>
        <p:blipFill rotWithShape="1">
          <a:blip r:embed="rId4"/>
          <a:srcRect t="17277" r="240" b="-524"/>
          <a:stretch/>
        </p:blipFill>
        <p:spPr>
          <a:xfrm>
            <a:off x="1758043" y="4381706"/>
            <a:ext cx="3949258" cy="1519795"/>
          </a:xfrm>
          <a:prstGeom prst="rect">
            <a:avLst/>
          </a:prstGeom>
        </p:spPr>
      </p:pic>
      <p:sp>
        <p:nvSpPr>
          <p:cNvPr id="8" name="TextBox 7">
            <a:extLst>
              <a:ext uri="{FF2B5EF4-FFF2-40B4-BE49-F238E27FC236}">
                <a16:creationId xmlns:a16="http://schemas.microsoft.com/office/drawing/2014/main" id="{4A623075-3B2F-A766-B337-16A868C6F4CC}"/>
              </a:ext>
            </a:extLst>
          </p:cNvPr>
          <p:cNvSpPr txBox="1"/>
          <p:nvPr/>
        </p:nvSpPr>
        <p:spPr>
          <a:xfrm>
            <a:off x="6791325" y="3648075"/>
            <a:ext cx="31337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11:  </a:t>
            </a:r>
            <a:r>
              <a:rPr lang="en-US" sz="1200" dirty="0">
                <a:ea typeface="+mn-lt"/>
                <a:cs typeface="+mn-lt"/>
              </a:rPr>
              <a:t>Non-prescription methadone</a:t>
            </a:r>
            <a:endParaRPr lang="en-US" dirty="0"/>
          </a:p>
          <a:p>
            <a:pPr algn="ctr"/>
            <a:r>
              <a:rPr lang="en-US" sz="1200" dirty="0"/>
              <a:t> Consumption</a:t>
            </a:r>
            <a:endParaRPr lang="en-US" dirty="0"/>
          </a:p>
        </p:txBody>
      </p:sp>
      <p:sp>
        <p:nvSpPr>
          <p:cNvPr id="10" name="TextBox 9">
            <a:extLst>
              <a:ext uri="{FF2B5EF4-FFF2-40B4-BE49-F238E27FC236}">
                <a16:creationId xmlns:a16="http://schemas.microsoft.com/office/drawing/2014/main" id="{8C2CED23-5FAC-3AEF-4C0F-A99051B94720}"/>
              </a:ext>
            </a:extLst>
          </p:cNvPr>
          <p:cNvSpPr txBox="1"/>
          <p:nvPr/>
        </p:nvSpPr>
        <p:spPr>
          <a:xfrm>
            <a:off x="2514600" y="3648075"/>
            <a:ext cx="22479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Table 10:  Heroin Consumption</a:t>
            </a:r>
          </a:p>
        </p:txBody>
      </p:sp>
      <p:sp>
        <p:nvSpPr>
          <p:cNvPr id="12" name="TextBox 11">
            <a:extLst>
              <a:ext uri="{FF2B5EF4-FFF2-40B4-BE49-F238E27FC236}">
                <a16:creationId xmlns:a16="http://schemas.microsoft.com/office/drawing/2014/main" id="{57341C45-73BE-5DBA-1DC4-72DBF46F729A}"/>
              </a:ext>
            </a:extLst>
          </p:cNvPr>
          <p:cNvSpPr txBox="1"/>
          <p:nvPr/>
        </p:nvSpPr>
        <p:spPr>
          <a:xfrm>
            <a:off x="1838325" y="5905500"/>
            <a:ext cx="32480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12:  </a:t>
            </a:r>
            <a:r>
              <a:rPr lang="en-US" sz="1200" dirty="0">
                <a:ea typeface="+mn-lt"/>
                <a:cs typeface="+mn-lt"/>
              </a:rPr>
              <a:t>Other opiates and synthetics</a:t>
            </a:r>
            <a:endParaRPr lang="en-US" dirty="0"/>
          </a:p>
          <a:p>
            <a:pPr algn="ctr"/>
            <a:r>
              <a:rPr lang="en-US" sz="1200" dirty="0"/>
              <a:t> Consumption</a:t>
            </a:r>
            <a:endParaRPr lang="en-US" dirty="0"/>
          </a:p>
        </p:txBody>
      </p:sp>
      <p:sp>
        <p:nvSpPr>
          <p:cNvPr id="14" name="TextBox 13">
            <a:extLst>
              <a:ext uri="{FF2B5EF4-FFF2-40B4-BE49-F238E27FC236}">
                <a16:creationId xmlns:a16="http://schemas.microsoft.com/office/drawing/2014/main" id="{292956AF-EF7C-22C5-723A-9A946C43B4E6}"/>
              </a:ext>
            </a:extLst>
          </p:cNvPr>
          <p:cNvSpPr txBox="1"/>
          <p:nvPr/>
        </p:nvSpPr>
        <p:spPr>
          <a:xfrm>
            <a:off x="6934200" y="6000750"/>
            <a:ext cx="26098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Table 13:  </a:t>
            </a:r>
            <a:r>
              <a:rPr lang="en-US" sz="1200" dirty="0">
                <a:ea typeface="+mn-lt"/>
                <a:cs typeface="+mn-lt"/>
              </a:rPr>
              <a:t>Methamphetamine/speed</a:t>
            </a:r>
            <a:endParaRPr lang="en-US" dirty="0"/>
          </a:p>
          <a:p>
            <a:pPr algn="ctr"/>
            <a:r>
              <a:rPr lang="en-US" sz="1200" dirty="0"/>
              <a:t> Consumption</a:t>
            </a:r>
            <a:endParaRPr lang="en-US" dirty="0"/>
          </a:p>
        </p:txBody>
      </p:sp>
      <p:pic>
        <p:nvPicPr>
          <p:cNvPr id="4" name="Picture 3">
            <a:extLst>
              <a:ext uri="{FF2B5EF4-FFF2-40B4-BE49-F238E27FC236}">
                <a16:creationId xmlns:a16="http://schemas.microsoft.com/office/drawing/2014/main" id="{1F0B27E4-E7F1-5D29-CC38-290BE3AFA4E9}"/>
              </a:ext>
            </a:extLst>
          </p:cNvPr>
          <p:cNvPicPr>
            <a:picLocks noChangeAspect="1"/>
          </p:cNvPicPr>
          <p:nvPr/>
        </p:nvPicPr>
        <p:blipFill rotWithShape="1">
          <a:blip r:embed="rId5"/>
          <a:srcRect t="-128" b="4007"/>
          <a:stretch/>
        </p:blipFill>
        <p:spPr>
          <a:xfrm>
            <a:off x="6156778" y="4379753"/>
            <a:ext cx="3868516" cy="1519795"/>
          </a:xfrm>
          <a:prstGeom prst="rect">
            <a:avLst/>
          </a:prstGeom>
        </p:spPr>
      </p:pic>
    </p:spTree>
    <p:extLst>
      <p:ext uri="{BB962C8B-B14F-4D97-AF65-F5344CB8AC3E}">
        <p14:creationId xmlns:p14="http://schemas.microsoft.com/office/powerpoint/2010/main" val="2875098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72085" y="1744225"/>
            <a:ext cx="11589952" cy="4815195"/>
          </a:xfrm>
        </p:spPr>
        <p:txBody>
          <a:bodyPr lIns="91440" tIns="45720" rIns="91440" bIns="45720" anchor="t"/>
          <a:lstStyle/>
          <a:p>
            <a:pPr marL="608965" lvl="1" indent="-304165"/>
            <a:r>
              <a:rPr lang="en-US" sz="1800" dirty="0">
                <a:ea typeface="+mn-lt"/>
                <a:cs typeface="+mn-lt"/>
              </a:rPr>
              <a:t>The goal of this project is to identify factors that can contribute to a patient’s healthy recovery, depending on the services available.</a:t>
            </a:r>
            <a:endParaRPr lang="en-US" sz="1800" dirty="0">
              <a:cs typeface="Arial" panose="020B0604020202020204"/>
            </a:endParaRPr>
          </a:p>
          <a:p>
            <a:pPr marL="608965" lvl="1" indent="-304165"/>
            <a:r>
              <a:rPr lang="en-US" sz="1800" dirty="0">
                <a:cs typeface="Arial" panose="020B0604020202020204"/>
              </a:rPr>
              <a:t>Data pre-processing was done to ensure that data was in an acceptable format before creating machine learning models.</a:t>
            </a:r>
          </a:p>
          <a:p>
            <a:pPr marL="608965" lvl="1" indent="-304165"/>
            <a:r>
              <a:rPr lang="en-US" sz="1800" dirty="0">
                <a:cs typeface="Arial" panose="020B0604020202020204"/>
              </a:rPr>
              <a:t>Exploratory data analysis was </a:t>
            </a:r>
            <a:r>
              <a:rPr lang="en-US" sz="1800" dirty="0">
                <a:ea typeface="+mn-lt"/>
                <a:cs typeface="+mn-lt"/>
              </a:rPr>
              <a:t>used to construct models, with the Random Forest model outperforming the others in terms of computing performance over large data sets, such as the 190,000+ rows of data in this project.</a:t>
            </a:r>
            <a:endParaRPr lang="en-US" sz="1800" dirty="0">
              <a:cs typeface="Arial" panose="020B0604020202020204"/>
            </a:endParaRPr>
          </a:p>
          <a:p>
            <a:pPr marL="608965" lvl="1" indent="-304165"/>
            <a:r>
              <a:rPr lang="en-US" sz="1800" dirty="0">
                <a:ea typeface="+mn-lt"/>
                <a:cs typeface="+mn-lt"/>
              </a:rPr>
              <a:t>The Random Forest algorithm, in comparison to other algorithms, was able to manage massive data sets due to characteristics such as OOB error detection and variable importance mechanisms.</a:t>
            </a:r>
            <a:endParaRPr lang="en-US" sz="1800" dirty="0">
              <a:cs typeface="Arial" panose="020B0604020202020204"/>
            </a:endParaRPr>
          </a:p>
          <a:p>
            <a:pPr marL="608965" lvl="1" indent="-304165"/>
            <a:r>
              <a:rPr lang="en-US" sz="1800" dirty="0">
                <a:ea typeface="+mn-lt"/>
                <a:cs typeface="+mn-lt"/>
              </a:rPr>
              <a:t>Hyper-parameter tuning further aided in improving the accuracy of the model to 80%. This model accurately predicts, up to 80% of the time, the minimum number of days required for a patient’s successful recovery from drug addiction.</a:t>
            </a:r>
            <a:endParaRPr lang="en-US" sz="1800">
              <a:cs typeface="Arial" panose="020B0604020202020204"/>
            </a:endParaRPr>
          </a:p>
          <a:p>
            <a:pPr marL="608965" lvl="1" indent="-304165"/>
            <a:endParaRPr lang="en-US" sz="2250" dirty="0">
              <a:cs typeface="Arial" panose="020B0604020202020204"/>
            </a:endParaRPr>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ea typeface="+mj-lt"/>
                <a:cs typeface="+mj-lt"/>
              </a:rPr>
              <a:t>Conclusion</a:t>
            </a:r>
            <a:endParaRPr lang="en-US"/>
          </a:p>
          <a:p>
            <a:endParaRPr lang="en-US" sz="3700">
              <a:ea typeface="+mj-lt"/>
              <a:cs typeface="+mj-lt"/>
            </a:endParaRPr>
          </a:p>
        </p:txBody>
      </p:sp>
    </p:spTree>
    <p:extLst>
      <p:ext uri="{BB962C8B-B14F-4D97-AF65-F5344CB8AC3E}">
        <p14:creationId xmlns:p14="http://schemas.microsoft.com/office/powerpoint/2010/main" val="2941177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72085" y="1744225"/>
            <a:ext cx="11589952" cy="4815195"/>
          </a:xfrm>
        </p:spPr>
        <p:txBody>
          <a:bodyPr lIns="91440" tIns="45720" rIns="91440" bIns="45720" anchor="t"/>
          <a:lstStyle/>
          <a:p>
            <a:pPr marL="608965" lvl="1" indent="-304165"/>
            <a:r>
              <a:rPr lang="en-US" sz="2250" b="1" dirty="0">
                <a:ea typeface="+mn-lt"/>
                <a:cs typeface="+mn-lt"/>
              </a:rPr>
              <a:t>Limitations</a:t>
            </a:r>
          </a:p>
          <a:p>
            <a:pPr marL="913765" lvl="2" indent="-304165"/>
            <a:r>
              <a:rPr lang="en-US" sz="2000" dirty="0">
                <a:ea typeface="+mn-lt"/>
                <a:cs typeface="+mn-lt"/>
              </a:rPr>
              <a:t>One of the project’s limitations is that the model has a 20% chance of being inaccurate when displaying the number of days required to complete the treatment.</a:t>
            </a:r>
            <a:endParaRPr lang="en-US" sz="2000" dirty="0">
              <a:cs typeface="Arial" panose="020B0604020202020204"/>
            </a:endParaRPr>
          </a:p>
          <a:p>
            <a:pPr marL="913765" lvl="2" indent="-304165"/>
            <a:r>
              <a:rPr lang="en-US" sz="2000" dirty="0">
                <a:cs typeface="Arial" panose="020B0604020202020204"/>
              </a:rPr>
              <a:t>Chances of class overlap thus introducing additional noise using SMOTE technique.</a:t>
            </a:r>
          </a:p>
          <a:p>
            <a:pPr marL="913765" lvl="2" indent="-304165"/>
            <a:r>
              <a:rPr lang="en-US" sz="2000" dirty="0">
                <a:cs typeface="Arial" panose="020B0604020202020204"/>
              </a:rPr>
              <a:t>Random Forest algorithm is computationally demanding.</a:t>
            </a:r>
          </a:p>
          <a:p>
            <a:pPr marL="913765" lvl="2" indent="-304165"/>
            <a:endParaRPr lang="en-US" sz="2000" dirty="0">
              <a:ea typeface="+mn-lt"/>
              <a:cs typeface="+mn-lt"/>
            </a:endParaRPr>
          </a:p>
          <a:p>
            <a:pPr marL="608965" lvl="1" indent="-304165"/>
            <a:r>
              <a:rPr lang="en-US" sz="2250" b="1" dirty="0">
                <a:ea typeface="+mn-lt"/>
                <a:cs typeface="+mn-lt"/>
              </a:rPr>
              <a:t>Future Scope</a:t>
            </a:r>
          </a:p>
          <a:p>
            <a:pPr marL="913765" lvl="2" indent="-304165"/>
            <a:r>
              <a:rPr lang="en-US" sz="2000" dirty="0">
                <a:ea typeface="+mn-lt"/>
                <a:cs typeface="+mn-lt"/>
              </a:rPr>
              <a:t>The project’s future goals include obtaining more valuable data including the patients history of consuming drugs and history of seeking care assistance to cure drug addiction. </a:t>
            </a:r>
            <a:endParaRPr lang="en-US" sz="2000" b="1" dirty="0">
              <a:cs typeface="Arial" panose="020B0604020202020204"/>
            </a:endParaRPr>
          </a:p>
          <a:p>
            <a:pPr marL="913765" lvl="2" indent="-304165"/>
            <a:r>
              <a:rPr lang="en-US" sz="2000" dirty="0">
                <a:ea typeface="+mn-lt"/>
                <a:cs typeface="+mn-lt"/>
              </a:rPr>
              <a:t>The next goal is to improve the model’s accuracy by fine-tuning it to more than 90%.</a:t>
            </a:r>
            <a:endParaRPr lang="en-US" sz="2000" b="1" dirty="0">
              <a:cs typeface="Arial" panose="020B0604020202020204"/>
            </a:endParaRPr>
          </a:p>
          <a:p>
            <a:pPr marL="913765" lvl="2" indent="-304165"/>
            <a:r>
              <a:rPr lang="en-US" sz="2000" dirty="0">
                <a:ea typeface="+mn-lt"/>
                <a:cs typeface="+mn-lt"/>
              </a:rPr>
              <a:t>Build a dashboard for quick and easy visual analysis.</a:t>
            </a:r>
            <a:endParaRPr lang="en-US" sz="2000" b="1" dirty="0">
              <a:cs typeface="Arial" panose="020B0604020202020204"/>
            </a:endParaRPr>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ea typeface="+mj-lt"/>
                <a:cs typeface="+mj-lt"/>
              </a:rPr>
              <a:t>Limitations and Future Scope</a:t>
            </a:r>
          </a:p>
        </p:txBody>
      </p:sp>
    </p:spTree>
    <p:extLst>
      <p:ext uri="{BB962C8B-B14F-4D97-AF65-F5344CB8AC3E}">
        <p14:creationId xmlns:p14="http://schemas.microsoft.com/office/powerpoint/2010/main" val="46056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E9B39F-197F-5765-EFA3-67A38BBB8A7D}"/>
              </a:ext>
            </a:extLst>
          </p:cNvPr>
          <p:cNvSpPr>
            <a:spLocks noGrp="1"/>
          </p:cNvSpPr>
          <p:nvPr>
            <p:ph type="body" sz="quarter" idx="15"/>
          </p:nvPr>
        </p:nvSpPr>
        <p:spPr/>
        <p:txBody>
          <a:bodyPr/>
          <a:lstStyle/>
          <a:p>
            <a:pPr marL="304165" indent="-304165" algn="just"/>
            <a:r>
              <a:rPr lang="en-US" sz="1800" b="0" dirty="0"/>
              <a:t>Support Vector Machine algorithm works best for a smaller dataset as its training complexity is dependent on the size of the dataset.</a:t>
            </a:r>
            <a:endParaRPr lang="en-US"/>
          </a:p>
          <a:p>
            <a:pPr marL="304165" indent="-304165" algn="just"/>
            <a:r>
              <a:rPr lang="en-US" sz="1800" b="0" dirty="0"/>
              <a:t>Hyper parameter tuning using Grid search on the entire dataset is computationally expensive. </a:t>
            </a:r>
            <a:r>
              <a:rPr lang="en-US" sz="1800" b="0" dirty="0">
                <a:ea typeface="+mn-lt"/>
                <a:cs typeface="+mn-lt"/>
              </a:rPr>
              <a:t>To test it out, select a random sample from the dataset and choose the top attributes.</a:t>
            </a:r>
          </a:p>
          <a:p>
            <a:pPr marL="304165" indent="-304165" algn="just"/>
            <a:r>
              <a:rPr lang="en-US" sz="1800" b="0" dirty="0">
                <a:ea typeface="+mn-lt"/>
                <a:cs typeface="+mn-lt"/>
              </a:rPr>
              <a:t>For faster data access and to prevent file corruption, large files should be stored in relational databases rather than in csv format.</a:t>
            </a:r>
          </a:p>
          <a:p>
            <a:pPr marL="304165" indent="-304165" algn="just"/>
            <a:r>
              <a:rPr lang="en-US" sz="1800" b="0" dirty="0">
                <a:ea typeface="+mn-lt"/>
                <a:cs typeface="+mn-lt"/>
              </a:rPr>
              <a:t>Before fitting a final model to the entire dataset, start with a smaller sample of it. Aids in quick turnaround of results and spot checks.</a:t>
            </a:r>
          </a:p>
        </p:txBody>
      </p:sp>
      <p:sp>
        <p:nvSpPr>
          <p:cNvPr id="4" name="Title 3">
            <a:extLst>
              <a:ext uri="{FF2B5EF4-FFF2-40B4-BE49-F238E27FC236}">
                <a16:creationId xmlns:a16="http://schemas.microsoft.com/office/drawing/2014/main" id="{BB38FC48-535D-C5DA-21E6-F34F4B76233D}"/>
              </a:ext>
            </a:extLst>
          </p:cNvPr>
          <p:cNvSpPr>
            <a:spLocks noGrp="1"/>
          </p:cNvSpPr>
          <p:nvPr>
            <p:ph type="title"/>
          </p:nvPr>
        </p:nvSpPr>
        <p:spPr/>
        <p:txBody>
          <a:bodyPr/>
          <a:lstStyle/>
          <a:p>
            <a:r>
              <a:rPr lang="en-US" sz="3700" dirty="0"/>
              <a:t>Lessons learned</a:t>
            </a:r>
            <a:endParaRPr lang="en-US" dirty="0"/>
          </a:p>
        </p:txBody>
      </p:sp>
    </p:spTree>
    <p:extLst>
      <p:ext uri="{BB962C8B-B14F-4D97-AF65-F5344CB8AC3E}">
        <p14:creationId xmlns:p14="http://schemas.microsoft.com/office/powerpoint/2010/main" val="2704178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EDE0AC-5D23-9AC9-4435-B86FC84122EC}"/>
              </a:ext>
            </a:extLst>
          </p:cNvPr>
          <p:cNvSpPr>
            <a:spLocks noGrp="1"/>
          </p:cNvSpPr>
          <p:nvPr>
            <p:ph type="title"/>
          </p:nvPr>
        </p:nvSpPr>
        <p:spPr>
          <a:xfrm>
            <a:off x="959157" y="1113764"/>
            <a:ext cx="3269749" cy="4624327"/>
          </a:xfrm>
        </p:spPr>
        <p:txBody>
          <a:bodyPr vert="horz" lIns="91440" tIns="45720" rIns="91440" bIns="45720" rtlCol="0" anchor="ctr">
            <a:normAutofit/>
          </a:bodyPr>
          <a:lstStyle/>
          <a:p>
            <a:r>
              <a:rPr lang="en-US" sz="3200" b="0">
                <a:solidFill>
                  <a:srgbClr val="FFFFFF"/>
                </a:solidFill>
              </a:rPr>
              <a:t>References</a:t>
            </a:r>
          </a:p>
        </p:txBody>
      </p:sp>
      <p:sp>
        <p:nvSpPr>
          <p:cNvPr id="3" name="Text Placeholder 2">
            <a:extLst>
              <a:ext uri="{FF2B5EF4-FFF2-40B4-BE49-F238E27FC236}">
                <a16:creationId xmlns:a16="http://schemas.microsoft.com/office/drawing/2014/main" id="{6C12EE14-7ACE-9EF9-2B9D-9BBE7053F11A}"/>
              </a:ext>
            </a:extLst>
          </p:cNvPr>
          <p:cNvSpPr>
            <a:spLocks noGrp="1"/>
          </p:cNvSpPr>
          <p:nvPr>
            <p:ph type="body" sz="quarter" idx="13"/>
          </p:nvPr>
        </p:nvSpPr>
        <p:spPr>
          <a:xfrm>
            <a:off x="5155905" y="1113764"/>
            <a:ext cx="6108179" cy="4624327"/>
          </a:xfrm>
        </p:spPr>
        <p:txBody>
          <a:bodyPr vert="horz" lIns="91440" tIns="45720" rIns="91440" bIns="45720" rtlCol="0" anchor="ctr">
            <a:normAutofit lnSpcReduction="10000"/>
          </a:bodyPr>
          <a:lstStyle/>
          <a:p>
            <a:pPr marL="304165" indent="-304165" algn="just">
              <a:buFont typeface="Wingdings 2" panose="05020102010507070707" pitchFamily="18" charset="2"/>
              <a:buChar char=""/>
            </a:pPr>
            <a:r>
              <a:rPr lang="en-US" sz="1500" b="0" i="0" dirty="0">
                <a:solidFill>
                  <a:schemeClr val="tx2"/>
                </a:solidFill>
                <a:latin typeface="+mn-lt"/>
                <a:ea typeface="+mn-ea"/>
              </a:rPr>
              <a:t>SAMHDA. (2021). Samhda,</a:t>
            </a:r>
            <a:r>
              <a:rPr lang="en-US" sz="1500" i="0" dirty="0">
                <a:solidFill>
                  <a:schemeClr val="tx2"/>
                </a:solidFill>
                <a:latin typeface="+mn-lt"/>
                <a:ea typeface="+mn-ea"/>
              </a:rPr>
              <a:t> </a:t>
            </a:r>
            <a:r>
              <a:rPr lang="en-US" sz="1500" b="0" i="0" dirty="0">
                <a:solidFill>
                  <a:schemeClr val="tx2"/>
                </a:solidFill>
                <a:latin typeface="+mn-lt"/>
                <a:ea typeface="+mn-ea"/>
              </a:rPr>
              <a:t>substance abuse and mental health data archive @ONLINE.https://www.datafiles.samhsa.gov/dataset/teds-d-2019-ds0001-teds-d-2019- ds0001.</a:t>
            </a:r>
            <a:endParaRPr lang="en-US">
              <a:solidFill>
                <a:schemeClr val="tx2"/>
              </a:solidFill>
              <a:ea typeface="+mn-ea"/>
            </a:endParaRPr>
          </a:p>
          <a:p>
            <a:pPr marL="304165" indent="-304165" algn="just">
              <a:buFont typeface="Wingdings 2" panose="05020102010507070707" pitchFamily="18" charset="2"/>
              <a:buChar char=""/>
            </a:pPr>
            <a:r>
              <a:rPr lang="en-US" sz="1500" b="0" i="0" dirty="0">
                <a:solidFill>
                  <a:schemeClr val="tx2"/>
                </a:solidFill>
                <a:latin typeface="+mn-lt"/>
                <a:ea typeface="+mn-ea"/>
              </a:rPr>
              <a:t>Tapia-Galisteo, J., Iniesta, J. M., Pérez-Gandía, C., García-Sáez, G., Puértolas, D. U., Izquierdo, F. J., &amp; Hernando, M. E. (2020). Prediction of cocaine inpatient treatment success using machine learning on high-dimensional heterogeneous data. IEEE Access, 8, 218936–218953. ﷟HYPE</a:t>
            </a:r>
            <a:r>
              <a:rPr lang="en-US" sz="1500" b="0" i="0" dirty="0">
                <a:solidFill>
                  <a:schemeClr val="tx2"/>
                </a:solidFill>
                <a:latin typeface="+mn-lt"/>
                <a:ea typeface="+mn-ea"/>
                <a:hlinkClick r:id="" action="ppaction://noaction">
                  <a:extLst>
                    <a:ext uri="{A12FA001-AC4F-418D-AE19-62706E023703}">
                      <ahyp:hlinkClr xmlns:ahyp="http://schemas.microsoft.com/office/drawing/2018/hyperlinkcolor" val="tx"/>
                    </a:ext>
                  </a:extLst>
                </a:hlinkClick>
              </a:rPr>
              <a:t>://doi.org/10.1109/ACCESS.2020.3041895</a:t>
            </a:r>
            <a:r>
              <a:rPr lang="en-US" sz="1500" b="0" i="0" dirty="0">
                <a:solidFill>
                  <a:schemeClr val="tx2"/>
                </a:solidFill>
                <a:latin typeface="+mn-lt"/>
                <a:ea typeface="+mn-ea"/>
              </a:rPr>
              <a:t>.</a:t>
            </a:r>
          </a:p>
          <a:p>
            <a:pPr marL="304165" indent="-304165" algn="just">
              <a:buFont typeface="Wingdings 2" panose="05020102010507070707" pitchFamily="18" charset="2"/>
              <a:buChar char=""/>
            </a:pPr>
            <a:r>
              <a:rPr lang="en-US" sz="1500" b="0" i="0" dirty="0">
                <a:solidFill>
                  <a:schemeClr val="tx2"/>
                </a:solidFill>
                <a:latin typeface="+mn-lt"/>
                <a:ea typeface="+mn-ea"/>
              </a:rPr>
              <a:t>Afzali, M. H., Sunderland, M., Stewart, S., Masse, B., Seguin, J., Newton, N., Teesson, M., &amp; Conrod, P. (2019). Machine-learning prediction of adolescent alcohol use: A cross-study, cross-cultural validation. Addiction, 114(4), 662–671.</a:t>
            </a:r>
          </a:p>
          <a:p>
            <a:pPr marL="304165" indent="-304165" algn="just">
              <a:buFont typeface="Wingdings 2" panose="05020102010507070707" pitchFamily="18" charset="2"/>
              <a:buChar char=""/>
            </a:pPr>
            <a:r>
              <a:rPr lang="en-US" sz="1500" b="0" i="0" dirty="0">
                <a:solidFill>
                  <a:schemeClr val="tx2"/>
                </a:solidFill>
                <a:latin typeface="+mn-lt"/>
                <a:ea typeface="+mn-ea"/>
              </a:rPr>
              <a:t>Overdose, O. (2018). Understanding the epidemic. Atlanta, Centers for Disease Control and Prevention.</a:t>
            </a:r>
          </a:p>
          <a:p>
            <a:pPr marL="304165" indent="-304165" algn="just">
              <a:buFont typeface="Wingdings 2" panose="05020102010507070707" pitchFamily="18" charset="2"/>
              <a:buChar char=""/>
            </a:pPr>
            <a:r>
              <a:rPr lang="en-US" sz="1500" b="0" i="0" dirty="0">
                <a:solidFill>
                  <a:schemeClr val="tx2"/>
                </a:solidFill>
                <a:latin typeface="+mn-lt"/>
                <a:ea typeface="+mn-ea"/>
              </a:rPr>
              <a:t>Chawla, N. V., Bowyer, K. W., Hall, L. O., &amp; Kegelmeyer, W. P. (2002). Smote: Syn- thetic minority over-sampling technique [Copyright - © 2002. </a:t>
            </a:r>
            <a:r>
              <a:rPr lang="en-US" sz="1500" i="0" dirty="0">
                <a:solidFill>
                  <a:schemeClr val="tx2"/>
                </a:solidFill>
                <a:latin typeface="+mn-lt"/>
                <a:ea typeface="+mn-ea"/>
              </a:rPr>
              <a:t>Notwithstanding</a:t>
            </a:r>
            <a:r>
              <a:rPr lang="en-US" sz="1500" b="0" i="0" dirty="0">
                <a:solidFill>
                  <a:schemeClr val="tx2"/>
                </a:solidFill>
                <a:latin typeface="+mn-lt"/>
                <a:ea typeface="+mn-ea"/>
              </a:rPr>
              <a:t> the ProQuest Terms and Conditions, you may use this content in accordance with the associated terms available at </a:t>
            </a:r>
            <a:r>
              <a:rPr lang="en-US" sz="1500" b="0" i="0" dirty="0">
                <a:solidFill>
                  <a:schemeClr val="tx2"/>
                </a:solidFill>
                <a:latin typeface="+mn-lt"/>
                <a:ea typeface="+mn-ea"/>
                <a:hlinkClick r:id="rId2">
                  <a:extLst>
                    <a:ext uri="{A12FA001-AC4F-418D-AE19-62706E023703}">
                      <ahyp:hlinkClr xmlns:ahyp="http://schemas.microsoft.com/office/drawing/2018/hyperlinkcolor" val="tx"/>
                    </a:ext>
                  </a:extLst>
                </a:hlinkClick>
              </a:rPr>
              <a:t>https://www.jair.org/index.php/-</a:t>
            </a:r>
            <a:r>
              <a:rPr lang="en-US" sz="1500" b="0" i="0" dirty="0">
                <a:solidFill>
                  <a:schemeClr val="tx2"/>
                </a:solidFill>
                <a:latin typeface="+mn-lt"/>
                <a:ea typeface="+mn-ea"/>
              </a:rPr>
              <a:t> </a:t>
            </a:r>
            <a:r>
              <a:rPr lang="en-US" sz="1500" b="0" i="0" dirty="0" err="1">
                <a:solidFill>
                  <a:schemeClr val="tx2"/>
                </a:solidFill>
                <a:latin typeface="+mn-lt"/>
                <a:ea typeface="+mn-ea"/>
              </a:rPr>
              <a:t>jair</a:t>
            </a:r>
            <a:r>
              <a:rPr lang="en-US" sz="1500" b="0" i="0" dirty="0">
                <a:solidFill>
                  <a:schemeClr val="tx2"/>
                </a:solidFill>
                <a:latin typeface="+mn-lt"/>
                <a:ea typeface="+mn-ea"/>
              </a:rPr>
              <a:t>/about; Last updated - 2021-07-23]. The Journal of Artificial Intelligence Re- search, 16, 321–357.</a:t>
            </a:r>
          </a:p>
        </p:txBody>
      </p:sp>
    </p:spTree>
    <p:extLst>
      <p:ext uri="{BB962C8B-B14F-4D97-AF65-F5344CB8AC3E}">
        <p14:creationId xmlns:p14="http://schemas.microsoft.com/office/powerpoint/2010/main" val="325638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ctrTitle"/>
          </p:nvPr>
        </p:nvSpPr>
        <p:spPr>
          <a:xfrm>
            <a:off x="4801143" y="1005839"/>
            <a:ext cx="6939304" cy="4805025"/>
          </a:xfrm>
        </p:spPr>
        <p:txBody>
          <a:bodyPr lIns="91440" tIns="45720" rIns="91440" bIns="45720" anchor="ctr">
            <a:normAutofit/>
          </a:bodyPr>
          <a:lstStyle/>
          <a:p>
            <a:r>
              <a:rPr lang="en-US" sz="6000">
                <a:solidFill>
                  <a:schemeClr val="tx2"/>
                </a:solidFill>
                <a:ea typeface="+mj-lt"/>
                <a:cs typeface="+mj-lt"/>
              </a:rPr>
              <a:t>THANK YOU</a:t>
            </a:r>
          </a:p>
        </p:txBody>
      </p:sp>
      <p:sp>
        <p:nvSpPr>
          <p:cNvPr id="14" name="Rectangle 8">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363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5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6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6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65">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6" name="Rectangle 67">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6E5CCD7-107E-692E-5441-7A57DE3A7795}"/>
              </a:ext>
            </a:extLst>
          </p:cNvPr>
          <p:cNvSpPr>
            <a:spLocks noGrp="1"/>
          </p:cNvSpPr>
          <p:nvPr>
            <p:ph type="title"/>
          </p:nvPr>
        </p:nvSpPr>
        <p:spPr>
          <a:xfrm>
            <a:off x="581192" y="1507414"/>
            <a:ext cx="5120255" cy="3903332"/>
          </a:xfrm>
        </p:spPr>
        <p:txBody>
          <a:bodyPr vert="horz" lIns="91440" tIns="45720" rIns="91440" bIns="45720" rtlCol="0" anchor="t">
            <a:normAutofit/>
          </a:bodyPr>
          <a:lstStyle/>
          <a:p>
            <a:r>
              <a:rPr lang="en-US" sz="4000" b="0" dirty="0">
                <a:solidFill>
                  <a:schemeClr val="accent2"/>
                </a:solidFill>
              </a:rPr>
              <a:t>INTRODUCTION</a:t>
            </a:r>
          </a:p>
        </p:txBody>
      </p:sp>
      <p:sp>
        <p:nvSpPr>
          <p:cNvPr id="87" name="Rectangle 69">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Text Placeholder 6">
            <a:extLst>
              <a:ext uri="{FF2B5EF4-FFF2-40B4-BE49-F238E27FC236}">
                <a16:creationId xmlns:a16="http://schemas.microsoft.com/office/drawing/2014/main" id="{EF9381F2-2E3C-4258-5AB7-B23F036BC4EE}"/>
              </a:ext>
            </a:extLst>
          </p:cNvPr>
          <p:cNvSpPr>
            <a:spLocks noGrp="1"/>
          </p:cNvSpPr>
          <p:nvPr>
            <p:ph type="body" sz="quarter" idx="13"/>
          </p:nvPr>
        </p:nvSpPr>
        <p:spPr>
          <a:xfrm>
            <a:off x="6400800" y="1507415"/>
            <a:ext cx="5210007" cy="3903331"/>
          </a:xfrm>
          <a:ln w="57150">
            <a:noFill/>
          </a:ln>
        </p:spPr>
        <p:txBody>
          <a:bodyPr vert="horz" lIns="91440" tIns="45720" rIns="91440" bIns="45720" rtlCol="0" anchor="t">
            <a:normAutofit/>
          </a:bodyPr>
          <a:lstStyle/>
          <a:p>
            <a:pPr marL="304165" indent="-304165" algn="just">
              <a:buFont typeface="Wingdings 2" panose="05020102010507070707" pitchFamily="18" charset="2"/>
              <a:buChar char=""/>
            </a:pPr>
            <a:r>
              <a:rPr lang="en-US" sz="1700" b="0" i="0" dirty="0">
                <a:solidFill>
                  <a:schemeClr val="tx2"/>
                </a:solidFill>
                <a:latin typeface="+mn-lt"/>
                <a:ea typeface="+mn-ea"/>
              </a:rPr>
              <a:t>Substance abuse such as drugs or alcohol has always been an issue that has had a significant impact on an individual’s health and maintaining sobriety following treatment has always been challenging.</a:t>
            </a:r>
            <a:endParaRPr lang="en-US">
              <a:ea typeface="+mn-ea"/>
            </a:endParaRPr>
          </a:p>
          <a:p>
            <a:pPr marL="304165" indent="-304165" algn="just">
              <a:buFont typeface="Wingdings 2" panose="05020102010507070707" pitchFamily="18" charset="2"/>
              <a:buChar char=""/>
            </a:pPr>
            <a:r>
              <a:rPr lang="en-US" sz="1700" b="0" i="0" dirty="0">
                <a:solidFill>
                  <a:schemeClr val="tx2"/>
                </a:solidFill>
                <a:latin typeface="+mn-lt"/>
                <a:ea typeface="+mn-ea"/>
              </a:rPr>
              <a:t>Repeated use of illegal substances can lead to cognitive impairment and physical deterioration, both of which could adversely impact daily activities.</a:t>
            </a:r>
            <a:r>
              <a:rPr lang="en-US" sz="1700" i="0" dirty="0">
                <a:solidFill>
                  <a:schemeClr val="tx2"/>
                </a:solidFill>
                <a:latin typeface="+mn-lt"/>
                <a:ea typeface="+mn-ea"/>
              </a:rPr>
              <a:t> </a:t>
            </a:r>
            <a:endParaRPr lang="en-US" sz="1700" b="0" i="0" dirty="0">
              <a:solidFill>
                <a:schemeClr val="tx2"/>
              </a:solidFill>
              <a:latin typeface="+mn-lt"/>
              <a:ea typeface="+mn-ea"/>
            </a:endParaRPr>
          </a:p>
          <a:p>
            <a:pPr marL="304165" indent="-304165" algn="just">
              <a:buFont typeface="Wingdings 2" panose="05020102010507070707" pitchFamily="18" charset="2"/>
              <a:buChar char=""/>
            </a:pPr>
            <a:r>
              <a:rPr lang="en-US" sz="1700" b="0" i="0" dirty="0">
                <a:solidFill>
                  <a:schemeClr val="tx2"/>
                </a:solidFill>
                <a:latin typeface="+mn-lt"/>
                <a:ea typeface="+mn-ea"/>
              </a:rPr>
              <a:t>According to the Centers for Disease Control and Prevention (CDC), about 841,000 individuals have died of overdose since 1999. </a:t>
            </a:r>
          </a:p>
          <a:p>
            <a:pPr marL="304165" indent="-304165" algn="just">
              <a:buFont typeface="Wingdings 2" panose="05020102010507070707" pitchFamily="18" charset="2"/>
              <a:buChar char=""/>
            </a:pPr>
            <a:r>
              <a:rPr lang="en-US" sz="1700" b="0" i="0" dirty="0">
                <a:solidFill>
                  <a:schemeClr val="tx2"/>
                </a:solidFill>
                <a:latin typeface="+mn-lt"/>
                <a:ea typeface="+mn-ea"/>
              </a:rPr>
              <a:t>By understanding the basic needs of individuals based on the severity of their addiction, we can administer the right kind of treatment to avoid relapse.</a:t>
            </a:r>
          </a:p>
          <a:p>
            <a:pPr marL="304165" indent="-304165" algn="just">
              <a:buFont typeface="Wingdings 2" panose="05020102010507070707" pitchFamily="18" charset="2"/>
              <a:buChar char=""/>
            </a:pPr>
            <a:endParaRPr lang="en-US" sz="1700" b="0" i="0" dirty="0">
              <a:solidFill>
                <a:schemeClr val="tx2"/>
              </a:solidFill>
              <a:latin typeface="+mn-lt"/>
              <a:ea typeface="+mn-ea"/>
            </a:endParaRPr>
          </a:p>
        </p:txBody>
      </p:sp>
      <p:sp>
        <p:nvSpPr>
          <p:cNvPr id="88" name="Rectangle 71">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2" descr="Black drugs icon set Royalty Free Vector Image">
            <a:extLst>
              <a:ext uri="{FF2B5EF4-FFF2-40B4-BE49-F238E27FC236}">
                <a16:creationId xmlns:a16="http://schemas.microsoft.com/office/drawing/2014/main" id="{C9F00518-1F99-5DAF-1C7D-9B13F2DAB4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35"/>
          <a:stretch/>
        </p:blipFill>
        <p:spPr bwMode="auto">
          <a:xfrm>
            <a:off x="3537273" y="2370092"/>
            <a:ext cx="1958911" cy="1937163"/>
          </a:xfrm>
          <a:prstGeom prst="rect">
            <a:avLst/>
          </a:prstGeom>
          <a:noFill/>
          <a:extLst>
            <a:ext uri="{909E8E84-426E-40DD-AFC4-6F175D3DCCD1}">
              <a14:hiddenFill xmlns:a14="http://schemas.microsoft.com/office/drawing/2010/main">
                <a:solidFill>
                  <a:srgbClr val="FFFFFF"/>
                </a:solidFill>
              </a14:hiddenFill>
            </a:ext>
          </a:extLst>
        </p:spPr>
      </p:pic>
      <p:pic>
        <p:nvPicPr>
          <p:cNvPr id="42" name="Graphic 41" descr="Inpatient outline">
            <a:extLst>
              <a:ext uri="{FF2B5EF4-FFF2-40B4-BE49-F238E27FC236}">
                <a16:creationId xmlns:a16="http://schemas.microsoft.com/office/drawing/2014/main" id="{DAFFCD51-0002-6248-DFC1-07F18617C5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0427" y="4221010"/>
            <a:ext cx="1559962" cy="1559962"/>
          </a:xfrm>
          <a:prstGeom prst="rect">
            <a:avLst/>
          </a:prstGeom>
        </p:spPr>
      </p:pic>
      <p:pic>
        <p:nvPicPr>
          <p:cNvPr id="46" name="Picture 47">
            <a:extLst>
              <a:ext uri="{FF2B5EF4-FFF2-40B4-BE49-F238E27FC236}">
                <a16:creationId xmlns:a16="http://schemas.microsoft.com/office/drawing/2014/main" id="{2444FA3E-4875-E800-22CF-643C220A590F}"/>
              </a:ext>
            </a:extLst>
          </p:cNvPr>
          <p:cNvPicPr>
            <a:picLocks noChangeAspect="1"/>
          </p:cNvPicPr>
          <p:nvPr/>
        </p:nvPicPr>
        <p:blipFill>
          <a:blip r:embed="rId5"/>
          <a:stretch>
            <a:fillRect/>
          </a:stretch>
        </p:blipFill>
        <p:spPr>
          <a:xfrm>
            <a:off x="695325" y="2419350"/>
            <a:ext cx="2743200" cy="1828800"/>
          </a:xfrm>
          <a:prstGeom prst="rect">
            <a:avLst/>
          </a:prstGeom>
        </p:spPr>
      </p:pic>
    </p:spTree>
    <p:extLst>
      <p:ext uri="{BB962C8B-B14F-4D97-AF65-F5344CB8AC3E}">
        <p14:creationId xmlns:p14="http://schemas.microsoft.com/office/powerpoint/2010/main" val="38265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a:cs typeface="Arial"/>
              </a:rPr>
              <a:t>Problem Statement</a:t>
            </a:r>
            <a:endParaRPr lang="en-US"/>
          </a:p>
        </p:txBody>
      </p:sp>
      <p:graphicFrame>
        <p:nvGraphicFramePr>
          <p:cNvPr id="6" name="Text Placeholder 3">
            <a:extLst>
              <a:ext uri="{FF2B5EF4-FFF2-40B4-BE49-F238E27FC236}">
                <a16:creationId xmlns:a16="http://schemas.microsoft.com/office/drawing/2014/main" id="{AC24858F-5A9E-9D3C-1E3B-38105994D3E8}"/>
              </a:ext>
            </a:extLst>
          </p:cNvPr>
          <p:cNvGraphicFramePr/>
          <p:nvPr/>
        </p:nvGraphicFramePr>
        <p:xfrm>
          <a:off x="272085" y="1744225"/>
          <a:ext cx="11589952" cy="4815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38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430060" y="698257"/>
            <a:ext cx="10355658" cy="696384"/>
          </a:xfrm>
        </p:spPr>
        <p:txBody>
          <a:bodyPr vert="horz" lIns="91440" tIns="45720" rIns="91440" bIns="45720" rtlCol="0" anchor="t">
            <a:normAutofit fontScale="90000"/>
          </a:bodyPr>
          <a:lstStyle/>
          <a:p>
            <a:r>
              <a:rPr lang="en-US" sz="4000" b="0">
                <a:solidFill>
                  <a:schemeClr val="accent2"/>
                </a:solidFill>
              </a:rPr>
              <a:t>Literature Review</a:t>
            </a:r>
          </a:p>
        </p:txBody>
      </p:sp>
      <p:sp>
        <p:nvSpPr>
          <p:cNvPr id="8" name="Text Placeholder 7">
            <a:extLst>
              <a:ext uri="{FF2B5EF4-FFF2-40B4-BE49-F238E27FC236}">
                <a16:creationId xmlns:a16="http://schemas.microsoft.com/office/drawing/2014/main" id="{E0487D05-BB27-3407-88E0-548C83D6A20D}"/>
              </a:ext>
            </a:extLst>
          </p:cNvPr>
          <p:cNvSpPr>
            <a:spLocks noGrp="1"/>
          </p:cNvSpPr>
          <p:nvPr>
            <p:ph type="body" sz="quarter" idx="15"/>
          </p:nvPr>
        </p:nvSpPr>
        <p:spPr/>
        <p:txBody>
          <a:bodyPr>
            <a:normAutofit/>
          </a:bodyPr>
          <a:lstStyle/>
          <a:p>
            <a:pPr algn="just">
              <a:lnSpc>
                <a:spcPct val="90000"/>
              </a:lnSpc>
            </a:pPr>
            <a:r>
              <a:rPr lang="en-US" sz="1800" b="0" dirty="0">
                <a:ea typeface="+mn-lt"/>
                <a:cs typeface="+mn-lt"/>
              </a:rPr>
              <a:t>Machine learning has been used to detect substance abuse, assess hazards, and predict treatment effectiveness. Nath et al., 2017 presented a methodology for determining whether or not a person has consumed volatile substances. Artificial neural networks were employed, with ANN-D predicting volatile drug consumption and ANN-C determining time of usage for day, week, month, and year. According to this study, personality characteristics, impulsivity, demography, and sensation were important features included in the analysis. The drawback to this study is that just five factors are not enough attributes to provide a high accuracy in the ANN-C model.</a:t>
            </a:r>
          </a:p>
          <a:p>
            <a:pPr algn="just">
              <a:lnSpc>
                <a:spcPct val="90000"/>
              </a:lnSpc>
            </a:pPr>
            <a:r>
              <a:rPr lang="en-US" sz="1800" b="0" dirty="0">
                <a:ea typeface="+mn-lt"/>
                <a:cs typeface="+mn-lt"/>
              </a:rPr>
              <a:t>Afzali et al. (2019) describes adolescent usage of alcohol by making a cross cultural evaluation between Canada and Australia. Using machine learning it compared using binary logistic classification along with RF, SVM, lasso. The drawback of this study was that personality traits were not considered since it can be a factor contributing to consuming alcohol. </a:t>
            </a:r>
          </a:p>
          <a:p>
            <a:pPr algn="just">
              <a:lnSpc>
                <a:spcPct val="90000"/>
              </a:lnSpc>
            </a:pPr>
            <a:r>
              <a:rPr lang="en-US" sz="1800" b="0" dirty="0">
                <a:ea typeface="+mn-lt"/>
                <a:cs typeface="+mn-lt"/>
              </a:rPr>
              <a:t>Chawla et al. (2002), defines various approaches to dealing with imbalanced classes. The SMOTE technique for synthetic data generation is examined to determine the difference in model performance. This study also suggests that using both SMOTE and under sampling approaches resulted in higher prediction accuracies.</a:t>
            </a:r>
            <a:endParaRPr lang="en-US" sz="1800" dirty="0"/>
          </a:p>
        </p:txBody>
      </p:sp>
    </p:spTree>
    <p:extLst>
      <p:ext uri="{BB962C8B-B14F-4D97-AF65-F5344CB8AC3E}">
        <p14:creationId xmlns:p14="http://schemas.microsoft.com/office/powerpoint/2010/main" val="361897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272085" y="1744225"/>
            <a:ext cx="11589952" cy="4815195"/>
          </a:xfrm>
        </p:spPr>
        <p:txBody>
          <a:bodyPr lIns="91440" tIns="45720" rIns="91440" bIns="45720" anchor="t">
            <a:normAutofit lnSpcReduction="10000"/>
          </a:bodyPr>
          <a:lstStyle/>
          <a:p>
            <a:pPr marL="0" indent="0" algn="l">
              <a:buNone/>
            </a:pPr>
            <a:r>
              <a:rPr lang="en-US" sz="1600" b="1" i="0" dirty="0">
                <a:solidFill>
                  <a:schemeClr val="tx2"/>
                </a:solidFill>
                <a:latin typeface="+mn-lt"/>
                <a:ea typeface="+mn-lt"/>
                <a:cs typeface="+mn-lt"/>
              </a:rPr>
              <a:t>The overall goal of this project is to suggest factors that can aid in successful treatment. This project will indicate the number of days for a patient to fully recover.</a:t>
            </a:r>
            <a:endParaRPr lang="en-US" sz="1600" b="1" i="0">
              <a:solidFill>
                <a:schemeClr val="tx2"/>
              </a:solidFill>
              <a:latin typeface="+mn-lt"/>
              <a:cs typeface="Arial"/>
            </a:endParaRPr>
          </a:p>
          <a:p>
            <a:pPr marL="0" indent="0" algn="l">
              <a:buNone/>
            </a:pPr>
            <a:endParaRPr lang="en-US" sz="1400" b="0" i="0" dirty="0">
              <a:solidFill>
                <a:schemeClr val="tx2"/>
              </a:solidFill>
              <a:latin typeface="+mn-lt"/>
              <a:ea typeface="+mn-lt"/>
              <a:cs typeface="+mn-lt"/>
            </a:endParaRPr>
          </a:p>
          <a:p>
            <a:pPr marL="285750" indent="-285750" algn="l">
              <a:buFont typeface="Wingdings" panose="05020102010507070707" pitchFamily="18" charset="2"/>
              <a:buChar char="§"/>
            </a:pPr>
            <a:r>
              <a:rPr lang="en-US" sz="1400" b="1" i="0" dirty="0">
                <a:solidFill>
                  <a:schemeClr val="tx2"/>
                </a:solidFill>
                <a:latin typeface="+mn-lt"/>
                <a:ea typeface="+mn-lt"/>
                <a:cs typeface="+mn-lt"/>
              </a:rPr>
              <a:t>Goal 1: Data pre-processing:</a:t>
            </a:r>
            <a:endParaRPr lang="en-US" sz="1400" b="1" i="0">
              <a:solidFill>
                <a:schemeClr val="tx2"/>
              </a:solidFill>
              <a:latin typeface="+mn-lt"/>
              <a:cs typeface="Arial"/>
            </a:endParaRPr>
          </a:p>
          <a:p>
            <a:pPr marL="0" indent="0" algn="l">
              <a:buNone/>
            </a:pPr>
            <a:r>
              <a:rPr lang="en-US" sz="1400" b="0" i="0" dirty="0">
                <a:solidFill>
                  <a:schemeClr val="tx2"/>
                </a:solidFill>
                <a:latin typeface="+mn-lt"/>
                <a:ea typeface="+mn-lt"/>
                <a:cs typeface="+mn-lt"/>
              </a:rPr>
              <a:t>Objective 1: Analyze the dataset from the US Department of Health and Human Services. </a:t>
            </a:r>
            <a:endParaRPr lang="en-US" sz="1400" i="0" dirty="0">
              <a:solidFill>
                <a:schemeClr val="tx2"/>
              </a:solidFill>
              <a:latin typeface="+mn-lt"/>
              <a:ea typeface="+mn-lt"/>
              <a:cs typeface="+mn-lt"/>
            </a:endParaRPr>
          </a:p>
          <a:p>
            <a:pPr marL="0" indent="0" algn="l">
              <a:buNone/>
            </a:pPr>
            <a:r>
              <a:rPr lang="en-US" sz="1400" b="0" i="0" dirty="0">
                <a:solidFill>
                  <a:schemeClr val="tx2"/>
                </a:solidFill>
                <a:latin typeface="+mn-lt"/>
                <a:ea typeface="+mn-lt"/>
                <a:cs typeface="+mn-lt"/>
              </a:rPr>
              <a:t>Objective 2: Carry out data pre-processing tasks such as handling null values and feature selection. </a:t>
            </a:r>
            <a:endParaRPr lang="en-US" sz="1400" i="0" dirty="0">
              <a:solidFill>
                <a:schemeClr val="tx2"/>
              </a:solidFill>
              <a:latin typeface="+mn-lt"/>
              <a:ea typeface="+mn-lt"/>
              <a:cs typeface="+mn-lt"/>
            </a:endParaRPr>
          </a:p>
          <a:p>
            <a:pPr marL="0" indent="0" algn="l">
              <a:buNone/>
            </a:pPr>
            <a:r>
              <a:rPr lang="en-US" sz="1400" b="0" i="0" dirty="0">
                <a:solidFill>
                  <a:schemeClr val="tx2"/>
                </a:solidFill>
                <a:latin typeface="+mn-lt"/>
                <a:ea typeface="+mn-lt"/>
                <a:cs typeface="+mn-lt"/>
              </a:rPr>
              <a:t>Objective 3: Split the dataset into train and test sets and check for imbalanced data.</a:t>
            </a:r>
            <a:endParaRPr lang="en-US" sz="1400" i="0">
              <a:solidFill>
                <a:schemeClr val="tx2"/>
              </a:solidFill>
              <a:latin typeface="+mn-lt"/>
              <a:cs typeface="Arial"/>
            </a:endParaRPr>
          </a:p>
          <a:p>
            <a:pPr marL="0" indent="0" algn="l">
              <a:buNone/>
            </a:pPr>
            <a:endParaRPr lang="en-US" sz="1400" b="0" i="0" dirty="0">
              <a:solidFill>
                <a:schemeClr val="tx2"/>
              </a:solidFill>
              <a:latin typeface="+mn-lt"/>
              <a:ea typeface="+mn-lt"/>
              <a:cs typeface="+mn-lt"/>
            </a:endParaRPr>
          </a:p>
          <a:p>
            <a:pPr marL="285750" indent="-285750" algn="l">
              <a:buFont typeface="Wingdings" panose="05020102010507070707" pitchFamily="18" charset="2"/>
              <a:buChar char="§"/>
            </a:pPr>
            <a:r>
              <a:rPr lang="en-US" sz="1400" b="1" i="0" dirty="0">
                <a:solidFill>
                  <a:schemeClr val="tx2"/>
                </a:solidFill>
                <a:latin typeface="+mn-lt"/>
                <a:ea typeface="+mn-lt"/>
                <a:cs typeface="+mn-lt"/>
              </a:rPr>
              <a:t>Goal 2: Perform Exploratory Data analysis:</a:t>
            </a:r>
            <a:endParaRPr lang="en-US" sz="1400" b="1" i="0">
              <a:solidFill>
                <a:schemeClr val="tx2"/>
              </a:solidFill>
              <a:latin typeface="+mn-lt"/>
              <a:cs typeface="Arial"/>
            </a:endParaRPr>
          </a:p>
          <a:p>
            <a:pPr marL="0" indent="0" algn="l">
              <a:buNone/>
            </a:pPr>
            <a:r>
              <a:rPr lang="en-US" sz="1400" b="0" i="0" dirty="0">
                <a:solidFill>
                  <a:schemeClr val="tx2"/>
                </a:solidFill>
                <a:latin typeface="+mn-lt"/>
                <a:ea typeface="+mn-lt"/>
                <a:cs typeface="+mn-lt"/>
              </a:rPr>
              <a:t>Objective 1: Build machine learning algorithms such as Logistic regression, K-Nearest Neighbor, Decision trees, Naive Bayes, and Random Forest. </a:t>
            </a:r>
            <a:endParaRPr lang="en-US" sz="1400" i="0" dirty="0">
              <a:solidFill>
                <a:schemeClr val="tx2"/>
              </a:solidFill>
              <a:latin typeface="+mn-lt"/>
              <a:ea typeface="+mn-lt"/>
              <a:cs typeface="+mn-lt"/>
            </a:endParaRPr>
          </a:p>
          <a:p>
            <a:pPr marL="0" indent="0" algn="l">
              <a:buNone/>
            </a:pPr>
            <a:r>
              <a:rPr lang="en-US" sz="1400" b="0" i="0" dirty="0">
                <a:solidFill>
                  <a:schemeClr val="tx2"/>
                </a:solidFill>
                <a:latin typeface="+mn-lt"/>
                <a:ea typeface="+mn-lt"/>
                <a:cs typeface="+mn-lt"/>
              </a:rPr>
              <a:t>Objective 2: Select the best performing model based on accuracy, precision, recall, specificity, ROC (Receiver Operating Characteristics) curve and AUC values. </a:t>
            </a:r>
            <a:endParaRPr lang="en-US" sz="1400" i="0" dirty="0">
              <a:solidFill>
                <a:schemeClr val="tx2"/>
              </a:solidFill>
              <a:latin typeface="+mn-lt"/>
              <a:ea typeface="+mn-lt"/>
              <a:cs typeface="+mn-lt"/>
            </a:endParaRPr>
          </a:p>
          <a:p>
            <a:pPr marL="0" indent="0" algn="l">
              <a:buNone/>
            </a:pPr>
            <a:r>
              <a:rPr lang="en-US" sz="1400" b="0" i="0" dirty="0">
                <a:solidFill>
                  <a:schemeClr val="tx2"/>
                </a:solidFill>
                <a:latin typeface="+mn-lt"/>
                <a:ea typeface="+mn-lt"/>
                <a:cs typeface="+mn-lt"/>
              </a:rPr>
              <a:t>Objective 3: Based on various input data, make predictions to identify essential factors for successful treatment completion.</a:t>
            </a:r>
            <a:endParaRPr lang="en-US" sz="1400" i="0">
              <a:solidFill>
                <a:schemeClr val="tx2"/>
              </a:solidFill>
              <a:latin typeface="+mn-lt"/>
              <a:cs typeface="Arial"/>
            </a:endParaRPr>
          </a:p>
          <a:p>
            <a:pPr marL="0" indent="0" algn="l">
              <a:buNone/>
            </a:pPr>
            <a:endParaRPr lang="en-US" sz="1400" b="0" i="0" dirty="0">
              <a:solidFill>
                <a:schemeClr val="tx2"/>
              </a:solidFill>
              <a:latin typeface="+mn-lt"/>
              <a:ea typeface="+mn-lt"/>
              <a:cs typeface="+mn-lt"/>
            </a:endParaRPr>
          </a:p>
          <a:p>
            <a:pPr marL="285750" indent="-285750" algn="l">
              <a:buFont typeface="Wingdings" panose="05020102010507070707" pitchFamily="18" charset="2"/>
              <a:buChar char="§"/>
            </a:pPr>
            <a:r>
              <a:rPr lang="en-US" sz="1400" b="1" i="0" dirty="0">
                <a:solidFill>
                  <a:schemeClr val="tx2"/>
                </a:solidFill>
                <a:latin typeface="+mn-lt"/>
                <a:ea typeface="+mn-lt"/>
                <a:cs typeface="+mn-lt"/>
              </a:rPr>
              <a:t>Goal 3: Data visualization:</a:t>
            </a:r>
            <a:endParaRPr lang="en-US" sz="1400" b="1" i="0">
              <a:solidFill>
                <a:schemeClr val="tx2"/>
              </a:solidFill>
              <a:latin typeface="+mn-lt"/>
              <a:cs typeface="Arial"/>
            </a:endParaRPr>
          </a:p>
          <a:p>
            <a:pPr marL="0" indent="0" algn="l">
              <a:buNone/>
            </a:pPr>
            <a:r>
              <a:rPr lang="en-US" sz="1400" b="0" i="0" dirty="0">
                <a:solidFill>
                  <a:schemeClr val="tx2"/>
                </a:solidFill>
                <a:latin typeface="+mn-lt"/>
                <a:ea typeface="+mn-lt"/>
                <a:cs typeface="+mn-lt"/>
              </a:rPr>
              <a:t>Objective 1: Create visualizations based upon the frequency distributions for the features using bar charts and show the best factors that are crucial for treatment completion.</a:t>
            </a:r>
            <a:endParaRPr lang="en-US" sz="1400" i="0">
              <a:solidFill>
                <a:schemeClr val="tx2"/>
              </a:solidFill>
              <a:latin typeface="+mn-lt"/>
              <a:cs typeface="Arial"/>
            </a:endParaRPr>
          </a:p>
          <a:p>
            <a:pPr marL="304165" indent="-304165" algn="l"/>
            <a:endParaRPr lang="en-US" sz="1400" i="0" dirty="0">
              <a:solidFill>
                <a:schemeClr val="tx1"/>
              </a:solidFill>
              <a:latin typeface="+mn-lt"/>
              <a:cs typeface="Arial"/>
            </a:endParaRPr>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p:txBody>
          <a:bodyPr lIns="91440" tIns="45720" rIns="91440" bIns="45720" anchor="t"/>
          <a:lstStyle/>
          <a:p>
            <a:r>
              <a:rPr lang="en-US" sz="3700" dirty="0">
                <a:ea typeface="+mj-lt"/>
                <a:cs typeface="+mj-lt"/>
              </a:rPr>
              <a:t>Goals and Objectives</a:t>
            </a:r>
            <a:endParaRPr lang="en-US" dirty="0"/>
          </a:p>
          <a:p>
            <a:endParaRPr lang="en-US" sz="3700">
              <a:cs typeface="Arial"/>
            </a:endParaRPr>
          </a:p>
        </p:txBody>
      </p:sp>
    </p:spTree>
    <p:extLst>
      <p:ext uri="{BB962C8B-B14F-4D97-AF65-F5344CB8AC3E}">
        <p14:creationId xmlns:p14="http://schemas.microsoft.com/office/powerpoint/2010/main" val="183549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7963094" y="1113764"/>
            <a:ext cx="3269749" cy="4624327"/>
          </a:xfrm>
        </p:spPr>
        <p:txBody>
          <a:bodyPr vert="horz" lIns="91440" tIns="45720" rIns="91440" bIns="45720" rtlCol="0" anchor="ctr">
            <a:normAutofit/>
          </a:bodyPr>
          <a:lstStyle/>
          <a:p>
            <a:r>
              <a:rPr lang="en-US" sz="3000" b="0">
                <a:solidFill>
                  <a:srgbClr val="FFFFFF"/>
                </a:solidFill>
              </a:rPr>
              <a:t>Methodology</a:t>
            </a:r>
            <a:br>
              <a:rPr lang="en-US" sz="3000" b="0">
                <a:solidFill>
                  <a:srgbClr val="FFFFFF"/>
                </a:solidFill>
              </a:rPr>
            </a:br>
            <a:endParaRPr lang="en-US" sz="3000" b="0">
              <a:solidFill>
                <a:srgbClr val="FFFFFF"/>
              </a:solidFill>
            </a:endParaRPr>
          </a:p>
        </p:txBody>
      </p:sp>
      <p:sp>
        <p:nvSpPr>
          <p:cNvPr id="4" name="Text Placeholder 3">
            <a:extLst>
              <a:ext uri="{FF2B5EF4-FFF2-40B4-BE49-F238E27FC236}">
                <a16:creationId xmlns:a16="http://schemas.microsoft.com/office/drawing/2014/main" id="{DB18CFBF-779E-4D24-0FFF-11D909A1F013}"/>
              </a:ext>
            </a:extLst>
          </p:cNvPr>
          <p:cNvSpPr>
            <a:spLocks noGrp="1"/>
          </p:cNvSpPr>
          <p:nvPr>
            <p:ph type="body" sz="quarter" idx="13"/>
          </p:nvPr>
        </p:nvSpPr>
        <p:spPr>
          <a:xfrm>
            <a:off x="927916" y="1113764"/>
            <a:ext cx="6108179" cy="4624327"/>
          </a:xfrm>
        </p:spPr>
        <p:txBody>
          <a:bodyPr vert="horz" lIns="91440" tIns="45720" rIns="91440" bIns="45720" rtlCol="0" anchor="ctr">
            <a:normAutofit/>
          </a:bodyPr>
          <a:lstStyle/>
          <a:p>
            <a:pPr marL="304165" indent="-304165" algn="just">
              <a:buFont typeface="Wingdings 2" panose="05020102010507070707" pitchFamily="18" charset="2"/>
              <a:buChar char=""/>
            </a:pPr>
            <a:r>
              <a:rPr lang="en-US" b="1" dirty="0">
                <a:solidFill>
                  <a:schemeClr val="tx2"/>
                </a:solidFill>
                <a:latin typeface="+mn-lt"/>
                <a:ea typeface="+mn-ea"/>
              </a:rPr>
              <a:t>Data source and description</a:t>
            </a:r>
            <a:endParaRPr lang="en-US">
              <a:ea typeface="+mn-ea"/>
            </a:endParaRPr>
          </a:p>
          <a:p>
            <a:pPr marL="608965" lvl="1" indent="-304165" algn="just"/>
            <a:r>
              <a:rPr lang="en-US" dirty="0"/>
              <a:t>The dataset was obtained from the website for Substance Abuse and Mental Health Services Administration SAMHDA of the United States Department of Health and Human Services SAMHDA, 2021</a:t>
            </a:r>
          </a:p>
          <a:p>
            <a:pPr marL="608965" lvl="1" indent="-304165" algn="just"/>
            <a:r>
              <a:rPr lang="en-US" dirty="0"/>
              <a:t>This dataset comprises of about 1,722,503 rows along with 76 columns and to implement our model, only a subset of data is used. This subset consists of about 193,267 rows of data with 30 columns. (Independent - 29, Dependent - 1)</a:t>
            </a:r>
          </a:p>
          <a:p>
            <a:pPr marL="608965" lvl="1" indent="-304165" algn="just"/>
            <a:endParaRPr lang="en-US"/>
          </a:p>
          <a:p>
            <a:pPr marL="608965" lvl="1" indent="-304165" algn="just"/>
            <a:endParaRPr lang="en-US"/>
          </a:p>
        </p:txBody>
      </p:sp>
    </p:spTree>
    <p:extLst>
      <p:ext uri="{BB962C8B-B14F-4D97-AF65-F5344CB8AC3E}">
        <p14:creationId xmlns:p14="http://schemas.microsoft.com/office/powerpoint/2010/main" val="341234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FC4E03DE-1C4E-4337-B54B-247C1E94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4" name="Rectangle 1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44477-42F6-9E0E-83A2-93CD2CD97D62}"/>
              </a:ext>
            </a:extLst>
          </p:cNvPr>
          <p:cNvSpPr>
            <a:spLocks noGrp="1"/>
          </p:cNvSpPr>
          <p:nvPr>
            <p:ph type="title"/>
          </p:nvPr>
        </p:nvSpPr>
        <p:spPr>
          <a:xfrm>
            <a:off x="581192" y="800930"/>
            <a:ext cx="5351431" cy="2256390"/>
          </a:xfrm>
        </p:spPr>
        <p:txBody>
          <a:bodyPr vert="horz" lIns="91440" tIns="45720" rIns="91440" bIns="45720" rtlCol="0" anchor="ctr">
            <a:normAutofit/>
          </a:bodyPr>
          <a:lstStyle/>
          <a:p>
            <a:r>
              <a:rPr lang="en-US" sz="2800" b="0">
                <a:solidFill>
                  <a:schemeClr val="tx2"/>
                </a:solidFill>
              </a:rPr>
              <a:t>Data Pre-processing</a:t>
            </a:r>
          </a:p>
        </p:txBody>
      </p:sp>
      <p:sp>
        <p:nvSpPr>
          <p:cNvPr id="116" name="Rectangle 115">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 name="Text Placeholder 4">
            <a:extLst>
              <a:ext uri="{FF2B5EF4-FFF2-40B4-BE49-F238E27FC236}">
                <a16:creationId xmlns:a16="http://schemas.microsoft.com/office/drawing/2014/main" id="{3850AC89-2ACB-D739-5CB5-D0ACF82D4042}"/>
              </a:ext>
            </a:extLst>
          </p:cNvPr>
          <p:cNvSpPr>
            <a:spLocks noGrp="1"/>
          </p:cNvSpPr>
          <p:nvPr>
            <p:ph type="body" sz="quarter" idx="13"/>
          </p:nvPr>
        </p:nvSpPr>
        <p:spPr>
          <a:xfrm>
            <a:off x="6197207" y="1572455"/>
            <a:ext cx="5491110" cy="2256390"/>
          </a:xfrm>
        </p:spPr>
        <p:txBody>
          <a:bodyPr vert="horz" lIns="91440" tIns="45720" rIns="91440" bIns="45720" rtlCol="0" anchor="ctr">
            <a:normAutofit/>
          </a:bodyPr>
          <a:lstStyle/>
          <a:p>
            <a:pPr marL="304165" indent="-304165" algn="l">
              <a:buClr>
                <a:srgbClr val="33EE00"/>
              </a:buClr>
              <a:buFont typeface="Wingdings 2" panose="05020102010507070707" pitchFamily="18" charset="2"/>
              <a:buChar char=""/>
            </a:pPr>
            <a:r>
              <a:rPr lang="en-US" dirty="0">
                <a:solidFill>
                  <a:schemeClr val="tx2"/>
                </a:solidFill>
                <a:latin typeface="+mn-lt"/>
                <a:ea typeface="+mn-ea"/>
              </a:rPr>
              <a:t>Taking care of missing data</a:t>
            </a:r>
            <a:endParaRPr lang="en-US">
              <a:solidFill>
                <a:schemeClr val="tx2"/>
              </a:solidFill>
              <a:latin typeface="+mn-lt"/>
              <a:ea typeface="+mn-ea"/>
            </a:endParaRPr>
          </a:p>
          <a:p>
            <a:pPr marL="304165" indent="-304165" algn="l">
              <a:buClr>
                <a:srgbClr val="33EE00"/>
              </a:buClr>
              <a:buFont typeface="Wingdings 2" panose="05020102010507070707" pitchFamily="18" charset="2"/>
              <a:buChar char=""/>
            </a:pPr>
            <a:r>
              <a:rPr lang="en-US" dirty="0">
                <a:solidFill>
                  <a:schemeClr val="tx2"/>
                </a:solidFill>
                <a:latin typeface="+mn-lt"/>
                <a:ea typeface="+mn-ea"/>
              </a:rPr>
              <a:t>Feature selection</a:t>
            </a:r>
            <a:endParaRPr lang="en-US">
              <a:solidFill>
                <a:schemeClr val="tx2"/>
              </a:solidFill>
              <a:latin typeface="+mn-lt"/>
              <a:ea typeface="+mn-ea"/>
            </a:endParaRPr>
          </a:p>
          <a:p>
            <a:pPr marL="590550" lvl="1" indent="-285750">
              <a:buClr>
                <a:srgbClr val="33EE00"/>
              </a:buClr>
            </a:pPr>
            <a:r>
              <a:rPr lang="en-US" b="1" dirty="0"/>
              <a:t>Wrapper method using Boruta algorithm</a:t>
            </a:r>
            <a:endParaRPr lang="en-US" b="1"/>
          </a:p>
          <a:p>
            <a:pPr marL="608965" lvl="1" indent="-304165">
              <a:buClr>
                <a:srgbClr val="33EE00"/>
              </a:buClr>
            </a:pPr>
            <a:r>
              <a:rPr lang="en-US" dirty="0"/>
              <a:t>The Boruta algorithm tries to capture features from the dataset that are important with respect to the response variable. This algorithm gives a call on the significance of features on the dataset.</a:t>
            </a:r>
            <a:endParaRPr lang="en-US"/>
          </a:p>
        </p:txBody>
      </p:sp>
      <p:pic>
        <p:nvPicPr>
          <p:cNvPr id="3" name="Picture 4" descr="Chart&#10;&#10;Description automatically generated">
            <a:extLst>
              <a:ext uri="{FF2B5EF4-FFF2-40B4-BE49-F238E27FC236}">
                <a16:creationId xmlns:a16="http://schemas.microsoft.com/office/drawing/2014/main" id="{8E3A5EF1-2E41-4FA3-039E-E9E0A0CCAB43}"/>
              </a:ext>
            </a:extLst>
          </p:cNvPr>
          <p:cNvPicPr>
            <a:picLocks noChangeAspect="1"/>
          </p:cNvPicPr>
          <p:nvPr/>
        </p:nvPicPr>
        <p:blipFill>
          <a:blip r:embed="rId2"/>
          <a:stretch>
            <a:fillRect/>
          </a:stretch>
        </p:blipFill>
        <p:spPr>
          <a:xfrm>
            <a:off x="448504" y="2290248"/>
            <a:ext cx="5188339" cy="3761301"/>
          </a:xfrm>
          <a:prstGeom prst="rect">
            <a:avLst/>
          </a:prstGeom>
        </p:spPr>
      </p:pic>
      <p:pic>
        <p:nvPicPr>
          <p:cNvPr id="8" name="Picture 8" descr="Graphical user interface, text&#10;&#10;Description automatically generated">
            <a:extLst>
              <a:ext uri="{FF2B5EF4-FFF2-40B4-BE49-F238E27FC236}">
                <a16:creationId xmlns:a16="http://schemas.microsoft.com/office/drawing/2014/main" id="{58864C80-195D-6819-86DE-94A9DD20500A}"/>
              </a:ext>
            </a:extLst>
          </p:cNvPr>
          <p:cNvPicPr>
            <a:picLocks noGrp="1" noChangeAspect="1"/>
          </p:cNvPicPr>
          <p:nvPr>
            <p:ph sz="quarter" idx="15"/>
          </p:nvPr>
        </p:nvPicPr>
        <p:blipFill>
          <a:blip r:embed="rId3"/>
          <a:stretch>
            <a:fillRect/>
          </a:stretch>
        </p:blipFill>
        <p:spPr>
          <a:xfrm>
            <a:off x="6254357" y="4267295"/>
            <a:ext cx="5489646" cy="1001860"/>
          </a:xfrm>
          <a:prstGeom prst="rect">
            <a:avLst/>
          </a:prstGeom>
        </p:spPr>
      </p:pic>
      <p:sp>
        <p:nvSpPr>
          <p:cNvPr id="4" name="TextBox 3">
            <a:extLst>
              <a:ext uri="{FF2B5EF4-FFF2-40B4-BE49-F238E27FC236}">
                <a16:creationId xmlns:a16="http://schemas.microsoft.com/office/drawing/2014/main" id="{A9EE7CCC-03E8-9F4E-3327-5FB744A191DC}"/>
              </a:ext>
            </a:extLst>
          </p:cNvPr>
          <p:cNvSpPr txBox="1"/>
          <p:nvPr/>
        </p:nvSpPr>
        <p:spPr>
          <a:xfrm>
            <a:off x="838200" y="6115050"/>
            <a:ext cx="4591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1: Box plot displaying Attributes ranked by Importance using the Boruta Algorithm</a:t>
            </a:r>
            <a:endParaRPr lang="en-US" sz="1200" dirty="0"/>
          </a:p>
          <a:p>
            <a:pPr algn="ctr"/>
            <a:endParaRPr lang="en-US" sz="1200" dirty="0"/>
          </a:p>
        </p:txBody>
      </p:sp>
      <p:sp>
        <p:nvSpPr>
          <p:cNvPr id="6" name="TextBox 5">
            <a:extLst>
              <a:ext uri="{FF2B5EF4-FFF2-40B4-BE49-F238E27FC236}">
                <a16:creationId xmlns:a16="http://schemas.microsoft.com/office/drawing/2014/main" id="{A489EF13-7775-B401-826B-A2BCDBA9460F}"/>
              </a:ext>
            </a:extLst>
          </p:cNvPr>
          <p:cNvSpPr txBox="1"/>
          <p:nvPr/>
        </p:nvSpPr>
        <p:spPr>
          <a:xfrm>
            <a:off x="7686675" y="52673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2: Code Output from the Boruta Algorithm</a:t>
            </a:r>
            <a:endParaRPr lang="en-US" sz="1200" dirty="0"/>
          </a:p>
          <a:p>
            <a:pPr algn="l"/>
            <a:endParaRPr lang="en-US" sz="1200" dirty="0"/>
          </a:p>
        </p:txBody>
      </p:sp>
    </p:spTree>
    <p:extLst>
      <p:ext uri="{BB962C8B-B14F-4D97-AF65-F5344CB8AC3E}">
        <p14:creationId xmlns:p14="http://schemas.microsoft.com/office/powerpoint/2010/main" val="89770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50AC89-2ACB-D739-5CB5-D0ACF82D4042}"/>
              </a:ext>
            </a:extLst>
          </p:cNvPr>
          <p:cNvSpPr>
            <a:spLocks noGrp="1"/>
          </p:cNvSpPr>
          <p:nvPr>
            <p:ph type="body" sz="half" idx="4294967295"/>
          </p:nvPr>
        </p:nvSpPr>
        <p:spPr>
          <a:xfrm>
            <a:off x="6440488" y="1876425"/>
            <a:ext cx="5275262" cy="4044950"/>
          </a:xfrm>
        </p:spPr>
        <p:txBody>
          <a:bodyPr vert="horz" lIns="91440" tIns="45720" rIns="91440" bIns="45720" rtlCol="0" anchor="ctr">
            <a:normAutofit/>
          </a:bodyPr>
          <a:lstStyle/>
          <a:p>
            <a:pPr marL="304800" lvl="1" indent="-380365">
              <a:buFont typeface="Wingdings 2" panose="05020102010507070707" pitchFamily="18" charset="2"/>
              <a:buChar char=""/>
            </a:pPr>
            <a:r>
              <a:rPr lang="en-US" sz="1600" b="1" dirty="0"/>
              <a:t>Using Random Forest</a:t>
            </a:r>
            <a:endParaRPr lang="en-US" sz="1600" dirty="0"/>
          </a:p>
          <a:p>
            <a:pPr marL="608965" lvl="1" indent="-304165">
              <a:buFont typeface="Wingdings 2" panose="05020102010507070707" pitchFamily="18" charset="2"/>
              <a:buChar char=""/>
            </a:pPr>
            <a:r>
              <a:rPr lang="en-US" sz="1600" dirty="0"/>
              <a:t>Random forest utilizes a tree- based technique that ranks nodes depending on how effectively they improve node purity.</a:t>
            </a:r>
          </a:p>
          <a:p>
            <a:pPr>
              <a:buFont typeface="Wingdings 2" panose="05020102010507070707" pitchFamily="18" charset="2"/>
              <a:buChar char=""/>
            </a:pPr>
            <a:endParaRPr lang="en-US"/>
          </a:p>
        </p:txBody>
      </p:sp>
      <p:pic>
        <p:nvPicPr>
          <p:cNvPr id="4" name="Picture 6" descr="Chart, histogram&#10;&#10;Description automatically generated">
            <a:extLst>
              <a:ext uri="{FF2B5EF4-FFF2-40B4-BE49-F238E27FC236}">
                <a16:creationId xmlns:a16="http://schemas.microsoft.com/office/drawing/2014/main" id="{EE0D36BF-8038-1236-6BC6-8949B324AEF2}"/>
              </a:ext>
            </a:extLst>
          </p:cNvPr>
          <p:cNvPicPr>
            <a:picLocks noGrp="1" noChangeAspect="1"/>
          </p:cNvPicPr>
          <p:nvPr>
            <p:ph type="pic" idx="4294967295"/>
          </p:nvPr>
        </p:nvPicPr>
        <p:blipFill rotWithShape="1">
          <a:blip r:embed="rId2"/>
          <a:srcRect t="647" r="-3" b="645"/>
          <a:stretch/>
        </p:blipFill>
        <p:spPr>
          <a:xfrm>
            <a:off x="695325" y="2379663"/>
            <a:ext cx="4962525" cy="3649662"/>
          </a:xfrm>
          <a:prstGeom prst="rect">
            <a:avLst/>
          </a:prstGeom>
        </p:spPr>
      </p:pic>
      <p:sp>
        <p:nvSpPr>
          <p:cNvPr id="17" name="TextBox 16">
            <a:extLst>
              <a:ext uri="{FF2B5EF4-FFF2-40B4-BE49-F238E27FC236}">
                <a16:creationId xmlns:a16="http://schemas.microsoft.com/office/drawing/2014/main" id="{071F1EC2-2A3C-1242-1AAC-22E1334ED123}"/>
              </a:ext>
            </a:extLst>
          </p:cNvPr>
          <p:cNvSpPr txBox="1"/>
          <p:nvPr/>
        </p:nvSpPr>
        <p:spPr>
          <a:xfrm>
            <a:off x="438150" y="6257925"/>
            <a:ext cx="5553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Figure 3:  Bar chart displaying Attributes ranked by Importance using the Random Forest algorithm</a:t>
            </a:r>
            <a:endParaRPr lang="en-US" sz="1200" dirty="0"/>
          </a:p>
          <a:p>
            <a:pPr algn="l"/>
            <a:endParaRPr lang="en-US" sz="1600" dirty="0"/>
          </a:p>
        </p:txBody>
      </p:sp>
      <p:sp>
        <p:nvSpPr>
          <p:cNvPr id="23" name="Title 1">
            <a:extLst>
              <a:ext uri="{FF2B5EF4-FFF2-40B4-BE49-F238E27FC236}">
                <a16:creationId xmlns:a16="http://schemas.microsoft.com/office/drawing/2014/main" id="{F57FE31F-EA7D-510E-B69A-D0A7CEA5F865}"/>
              </a:ext>
            </a:extLst>
          </p:cNvPr>
          <p:cNvSpPr txBox="1">
            <a:spLocks/>
          </p:cNvSpPr>
          <p:nvPr/>
        </p:nvSpPr>
        <p:spPr>
          <a:xfrm>
            <a:off x="581192" y="80093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2"/>
                </a:solidFill>
              </a:rPr>
              <a:t>Data Pre-processing</a:t>
            </a:r>
          </a:p>
        </p:txBody>
      </p:sp>
    </p:spTree>
    <p:extLst>
      <p:ext uri="{BB962C8B-B14F-4D97-AF65-F5344CB8AC3E}">
        <p14:creationId xmlns:p14="http://schemas.microsoft.com/office/powerpoint/2010/main" val="6741168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Presentation4a</Template>
  <TotalTime>21</TotalTime>
  <Words>2633</Words>
  <Application>Microsoft Macintosh PowerPoint</Application>
  <PresentationFormat>Widescreen</PresentationFormat>
  <Paragraphs>184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Gothic</vt:lpstr>
      <vt:lpstr>'Wingdings 2',Sans-Serif</vt:lpstr>
      <vt:lpstr>Arial</vt:lpstr>
      <vt:lpstr>Gill Sans MT</vt:lpstr>
      <vt:lpstr>System Font Regular</vt:lpstr>
      <vt:lpstr>Wingdings</vt:lpstr>
      <vt:lpstr>Wingdings 2</vt:lpstr>
      <vt:lpstr>Dividend</vt:lpstr>
      <vt:lpstr>Machine learning to predict factors contributing to treatment success for drugs / alcohol substance use disorder</vt:lpstr>
      <vt:lpstr>Table of Contents</vt:lpstr>
      <vt:lpstr>INTRODUCTION</vt:lpstr>
      <vt:lpstr>Problem Statement</vt:lpstr>
      <vt:lpstr>Literature Review</vt:lpstr>
      <vt:lpstr>Goals and Objectives </vt:lpstr>
      <vt:lpstr>Methodology </vt:lpstr>
      <vt:lpstr>Data Pre-processing</vt:lpstr>
      <vt:lpstr>PowerPoint Presentation</vt:lpstr>
      <vt:lpstr>PowerPoint Presentation</vt:lpstr>
      <vt:lpstr>Machine Learning Algorithms </vt:lpstr>
      <vt:lpstr>Machine Learning Algorithms  </vt:lpstr>
      <vt:lpstr>Machine Learning Algorithms </vt:lpstr>
      <vt:lpstr>PowerPoint Presentation</vt:lpstr>
      <vt:lpstr>PowerPoint Presentation</vt:lpstr>
      <vt:lpstr>  </vt:lpstr>
      <vt:lpstr>PowerPoint Presentation</vt:lpstr>
      <vt:lpstr>PowerPoint Presentation</vt:lpstr>
      <vt:lpstr>PowerPoint Presentation</vt:lpstr>
      <vt:lpstr>Data Visualizations </vt:lpstr>
      <vt:lpstr>Final Results</vt:lpstr>
      <vt:lpstr>Final Results </vt:lpstr>
      <vt:lpstr>Conclusion </vt:lpstr>
      <vt:lpstr>Limitations and Future Scope</vt:lpstr>
      <vt:lpstr>Lessons learned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Vagish</dc:creator>
  <cp:lastModifiedBy>Muriel Banze (RIT Student)</cp:lastModifiedBy>
  <cp:revision>737</cp:revision>
  <dcterms:created xsi:type="dcterms:W3CDTF">2022-07-23T17:24:52Z</dcterms:created>
  <dcterms:modified xsi:type="dcterms:W3CDTF">2022-07-28T02:51:29Z</dcterms:modified>
</cp:coreProperties>
</file>