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80" r:id="rId4"/>
    <p:sldId id="281" r:id="rId5"/>
    <p:sldId id="282" r:id="rId6"/>
    <p:sldId id="283" r:id="rId7"/>
    <p:sldId id="284" r:id="rId8"/>
    <p:sldId id="286" r:id="rId9"/>
    <p:sldId id="287" r:id="rId10"/>
    <p:sldId id="288" r:id="rId11"/>
    <p:sldId id="289" r:id="rId12"/>
    <p:sldId id="290" r:id="rId13"/>
    <p:sldId id="291" r:id="rId14"/>
    <p:sldId id="293" r:id="rId15"/>
    <p:sldId id="307" r:id="rId16"/>
    <p:sldId id="295" r:id="rId17"/>
    <p:sldId id="296" r:id="rId18"/>
    <p:sldId id="297" r:id="rId19"/>
    <p:sldId id="298" r:id="rId20"/>
    <p:sldId id="299" r:id="rId21"/>
    <p:sldId id="300" r:id="rId22"/>
    <p:sldId id="301" r:id="rId23"/>
    <p:sldId id="302" r:id="rId24"/>
    <p:sldId id="303" r:id="rId25"/>
    <p:sldId id="304" r:id="rId26"/>
    <p:sldId id="294" r:id="rId27"/>
    <p:sldId id="30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5/19/2023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gameaipro.com/GameAIPro2/GameAIPro2_Chapter14_JPS_Plus_An_Extreme_A_Star_Speed_Optimization_for_Static_Uniform_Cost_Grids.pdf" TargetMode="External"/><Relationship Id="rId7" Type="http://schemas.openxmlformats.org/officeDocument/2006/relationships/hyperlink" Target="https://assetstore.unity.com/packages/2d/characters/pixel-adventure-1-15536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um.edu.mt/vle/pluginfile.php/1108327/mod_resource/content/1/Level3_PathFinding.pdf" TargetMode="External"/><Relationship Id="rId5" Type="http://schemas.openxmlformats.org/officeDocument/2006/relationships/hyperlink" Target="https://github.com/trgrote/JPS-Unity" TargetMode="External"/><Relationship Id="rId4" Type="http://schemas.openxmlformats.org/officeDocument/2006/relationships/hyperlink" Target="https://www.gdcvault.com/play/1022094/JPS-Over-100x-Faster-tha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9</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A* with Optimisations</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Mini-Game Implementation (1)</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E0447C-31B0-FA5A-7698-465512CBA569}"/>
              </a:ext>
            </a:extLst>
          </p:cNvPr>
          <p:cNvPicPr>
            <a:picLocks noChangeAspect="1"/>
          </p:cNvPicPr>
          <p:nvPr/>
        </p:nvPicPr>
        <p:blipFill>
          <a:blip r:embed="rId3"/>
          <a:stretch>
            <a:fillRect/>
          </a:stretch>
        </p:blipFill>
        <p:spPr>
          <a:xfrm>
            <a:off x="2590799" y="2947110"/>
            <a:ext cx="7010400" cy="3114516"/>
          </a:xfrm>
          <a:prstGeom prst="rect">
            <a:avLst/>
          </a:prstGeom>
        </p:spPr>
      </p:pic>
      <p:sp>
        <p:nvSpPr>
          <p:cNvPr id="7" name="Rectangle 6">
            <a:extLst>
              <a:ext uri="{FF2B5EF4-FFF2-40B4-BE49-F238E27FC236}">
                <a16:creationId xmlns:a16="http://schemas.microsoft.com/office/drawing/2014/main" id="{5D9EE67D-7B34-14B5-9654-05D1412B87B2}"/>
              </a:ext>
            </a:extLst>
          </p:cNvPr>
          <p:cNvSpPr/>
          <p:nvPr/>
        </p:nvSpPr>
        <p:spPr>
          <a:xfrm>
            <a:off x="2590799" y="2947110"/>
            <a:ext cx="1276351" cy="5485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8" name="TextBox 7">
            <a:extLst>
              <a:ext uri="{FF2B5EF4-FFF2-40B4-BE49-F238E27FC236}">
                <a16:creationId xmlns:a16="http://schemas.microsoft.com/office/drawing/2014/main" id="{393A3B81-23EB-386C-07C8-03ACAD08B0FD}"/>
              </a:ext>
            </a:extLst>
          </p:cNvPr>
          <p:cNvSpPr txBox="1"/>
          <p:nvPr/>
        </p:nvSpPr>
        <p:spPr>
          <a:xfrm>
            <a:off x="128587" y="3217897"/>
            <a:ext cx="2019299" cy="923330"/>
          </a:xfrm>
          <a:prstGeom prst="rect">
            <a:avLst/>
          </a:prstGeom>
          <a:noFill/>
        </p:spPr>
        <p:txBody>
          <a:bodyPr wrap="square" rtlCol="0">
            <a:spAutoFit/>
          </a:bodyPr>
          <a:lstStyle/>
          <a:p>
            <a:pPr algn="ctr"/>
            <a:r>
              <a:rPr lang="en-GB" b="1" dirty="0"/>
              <a:t>Heuristic Information and Tower Health</a:t>
            </a:r>
            <a:endParaRPr lang="en-MT" b="1" dirty="0"/>
          </a:p>
        </p:txBody>
      </p:sp>
      <p:cxnSp>
        <p:nvCxnSpPr>
          <p:cNvPr id="9" name="Straight Arrow Connector 8">
            <a:extLst>
              <a:ext uri="{FF2B5EF4-FFF2-40B4-BE49-F238E27FC236}">
                <a16:creationId xmlns:a16="http://schemas.microsoft.com/office/drawing/2014/main" id="{81CF029D-869C-AB41-278E-EDBC0F89BA48}"/>
              </a:ext>
            </a:extLst>
          </p:cNvPr>
          <p:cNvCxnSpPr>
            <a:cxnSpLocks/>
            <a:stCxn id="8" idx="3"/>
            <a:endCxn id="7" idx="1"/>
          </p:cNvCxnSpPr>
          <p:nvPr/>
        </p:nvCxnSpPr>
        <p:spPr>
          <a:xfrm flipV="1">
            <a:off x="2147886" y="3221393"/>
            <a:ext cx="442913" cy="4581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67855A-3C0E-C1DC-BD3F-54A5A357B5D7}"/>
              </a:ext>
            </a:extLst>
          </p:cNvPr>
          <p:cNvSpPr txBox="1"/>
          <p:nvPr/>
        </p:nvSpPr>
        <p:spPr>
          <a:xfrm>
            <a:off x="484631" y="5452427"/>
            <a:ext cx="2019299" cy="369332"/>
          </a:xfrm>
          <a:prstGeom prst="rect">
            <a:avLst/>
          </a:prstGeom>
          <a:noFill/>
        </p:spPr>
        <p:txBody>
          <a:bodyPr wrap="square" rtlCol="0">
            <a:spAutoFit/>
          </a:bodyPr>
          <a:lstStyle/>
          <a:p>
            <a:pPr algn="ctr"/>
            <a:r>
              <a:rPr lang="en-GB" b="1" dirty="0"/>
              <a:t>Enemy</a:t>
            </a:r>
            <a:endParaRPr lang="en-MT" b="1" dirty="0"/>
          </a:p>
        </p:txBody>
      </p:sp>
      <p:cxnSp>
        <p:nvCxnSpPr>
          <p:cNvPr id="21" name="Straight Arrow Connector 20">
            <a:extLst>
              <a:ext uri="{FF2B5EF4-FFF2-40B4-BE49-F238E27FC236}">
                <a16:creationId xmlns:a16="http://schemas.microsoft.com/office/drawing/2014/main" id="{DD9CD689-16FB-F95B-0EA8-3FDBC3D7B5D6}"/>
              </a:ext>
            </a:extLst>
          </p:cNvPr>
          <p:cNvCxnSpPr>
            <a:cxnSpLocks/>
            <a:stCxn id="20" idx="3"/>
          </p:cNvCxnSpPr>
          <p:nvPr/>
        </p:nvCxnSpPr>
        <p:spPr>
          <a:xfrm flipV="1">
            <a:off x="2503930" y="5539327"/>
            <a:ext cx="972695" cy="97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927781-26BD-E4F9-82C8-614013547C0D}"/>
              </a:ext>
            </a:extLst>
          </p:cNvPr>
          <p:cNvSpPr txBox="1"/>
          <p:nvPr/>
        </p:nvSpPr>
        <p:spPr>
          <a:xfrm>
            <a:off x="5086348" y="6173231"/>
            <a:ext cx="2019299" cy="369332"/>
          </a:xfrm>
          <a:prstGeom prst="rect">
            <a:avLst/>
          </a:prstGeom>
          <a:noFill/>
        </p:spPr>
        <p:txBody>
          <a:bodyPr wrap="square" rtlCol="0">
            <a:spAutoFit/>
          </a:bodyPr>
          <a:lstStyle/>
          <a:p>
            <a:pPr algn="ctr"/>
            <a:r>
              <a:rPr lang="en-GB" b="1" dirty="0"/>
              <a:t>Tower</a:t>
            </a:r>
            <a:endParaRPr lang="en-MT" b="1" dirty="0"/>
          </a:p>
        </p:txBody>
      </p:sp>
      <p:cxnSp>
        <p:nvCxnSpPr>
          <p:cNvPr id="26" name="Straight Arrow Connector 25">
            <a:extLst>
              <a:ext uri="{FF2B5EF4-FFF2-40B4-BE49-F238E27FC236}">
                <a16:creationId xmlns:a16="http://schemas.microsoft.com/office/drawing/2014/main" id="{B512D1FF-4C73-DB8A-B368-4944911D5425}"/>
              </a:ext>
            </a:extLst>
          </p:cNvPr>
          <p:cNvCxnSpPr>
            <a:cxnSpLocks/>
            <a:stCxn id="25" idx="0"/>
          </p:cNvCxnSpPr>
          <p:nvPr/>
        </p:nvCxnSpPr>
        <p:spPr>
          <a:xfrm flipV="1">
            <a:off x="6095998" y="5076825"/>
            <a:ext cx="0" cy="10964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13913FA-BDB1-2700-C95C-B0AB78250758}"/>
              </a:ext>
            </a:extLst>
          </p:cNvPr>
          <p:cNvSpPr txBox="1"/>
          <p:nvPr/>
        </p:nvSpPr>
        <p:spPr>
          <a:xfrm>
            <a:off x="5086347" y="2461631"/>
            <a:ext cx="2019299" cy="369332"/>
          </a:xfrm>
          <a:prstGeom prst="rect">
            <a:avLst/>
          </a:prstGeom>
          <a:noFill/>
        </p:spPr>
        <p:txBody>
          <a:bodyPr wrap="square" rtlCol="0">
            <a:spAutoFit/>
          </a:bodyPr>
          <a:lstStyle/>
          <a:p>
            <a:pPr algn="ctr"/>
            <a:r>
              <a:rPr lang="en-GB" b="1" dirty="0"/>
              <a:t>Weapon</a:t>
            </a:r>
            <a:endParaRPr lang="en-MT" b="1" dirty="0"/>
          </a:p>
        </p:txBody>
      </p:sp>
      <p:cxnSp>
        <p:nvCxnSpPr>
          <p:cNvPr id="30" name="Straight Arrow Connector 29">
            <a:extLst>
              <a:ext uri="{FF2B5EF4-FFF2-40B4-BE49-F238E27FC236}">
                <a16:creationId xmlns:a16="http://schemas.microsoft.com/office/drawing/2014/main" id="{8A3856D6-3649-B06F-FF3B-85F7249F2F85}"/>
              </a:ext>
            </a:extLst>
          </p:cNvPr>
          <p:cNvCxnSpPr>
            <a:cxnSpLocks/>
            <a:stCxn id="29" idx="2"/>
          </p:cNvCxnSpPr>
          <p:nvPr/>
        </p:nvCxnSpPr>
        <p:spPr>
          <a:xfrm>
            <a:off x="6095997" y="2830963"/>
            <a:ext cx="104778" cy="12630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726880F-E2E0-F670-E62A-713D37ED7B85}"/>
              </a:ext>
            </a:extLst>
          </p:cNvPr>
          <p:cNvSpPr txBox="1"/>
          <p:nvPr/>
        </p:nvSpPr>
        <p:spPr>
          <a:xfrm>
            <a:off x="9801227" y="3371059"/>
            <a:ext cx="2019299" cy="369332"/>
          </a:xfrm>
          <a:prstGeom prst="rect">
            <a:avLst/>
          </a:prstGeom>
          <a:noFill/>
        </p:spPr>
        <p:txBody>
          <a:bodyPr wrap="square" rtlCol="0">
            <a:spAutoFit/>
          </a:bodyPr>
          <a:lstStyle/>
          <a:p>
            <a:pPr algn="ctr"/>
            <a:r>
              <a:rPr lang="en-GB" b="1" dirty="0"/>
              <a:t>Tower Ground</a:t>
            </a:r>
            <a:endParaRPr lang="en-MT" b="1" dirty="0"/>
          </a:p>
        </p:txBody>
      </p:sp>
      <p:cxnSp>
        <p:nvCxnSpPr>
          <p:cNvPr id="36" name="Straight Arrow Connector 35">
            <a:extLst>
              <a:ext uri="{FF2B5EF4-FFF2-40B4-BE49-F238E27FC236}">
                <a16:creationId xmlns:a16="http://schemas.microsoft.com/office/drawing/2014/main" id="{916D8BB3-0D0C-09D5-BF22-8632229183B4}"/>
              </a:ext>
            </a:extLst>
          </p:cNvPr>
          <p:cNvCxnSpPr>
            <a:cxnSpLocks/>
            <a:stCxn id="34" idx="1"/>
          </p:cNvCxnSpPr>
          <p:nvPr/>
        </p:nvCxnSpPr>
        <p:spPr>
          <a:xfrm flipH="1">
            <a:off x="9105900" y="3555725"/>
            <a:ext cx="695327" cy="6162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0FDD780-B239-C651-6AD9-BAF8391790A8}"/>
              </a:ext>
            </a:extLst>
          </p:cNvPr>
          <p:cNvSpPr txBox="1"/>
          <p:nvPr/>
        </p:nvSpPr>
        <p:spPr>
          <a:xfrm>
            <a:off x="9688068" y="5354661"/>
            <a:ext cx="2019299" cy="369332"/>
          </a:xfrm>
          <a:prstGeom prst="rect">
            <a:avLst/>
          </a:prstGeom>
          <a:noFill/>
        </p:spPr>
        <p:txBody>
          <a:bodyPr wrap="square" rtlCol="0">
            <a:spAutoFit/>
          </a:bodyPr>
          <a:lstStyle/>
          <a:p>
            <a:pPr algn="ctr"/>
            <a:r>
              <a:rPr lang="en-GB" b="1" dirty="0"/>
              <a:t>Enemy Ground</a:t>
            </a:r>
            <a:endParaRPr lang="en-MT" b="1" dirty="0"/>
          </a:p>
        </p:txBody>
      </p:sp>
      <p:cxnSp>
        <p:nvCxnSpPr>
          <p:cNvPr id="43" name="Straight Arrow Connector 42">
            <a:extLst>
              <a:ext uri="{FF2B5EF4-FFF2-40B4-BE49-F238E27FC236}">
                <a16:creationId xmlns:a16="http://schemas.microsoft.com/office/drawing/2014/main" id="{F25974EB-EACC-E228-D3CC-80390EEAB8C8}"/>
              </a:ext>
            </a:extLst>
          </p:cNvPr>
          <p:cNvCxnSpPr>
            <a:cxnSpLocks/>
            <a:stCxn id="42" idx="1"/>
          </p:cNvCxnSpPr>
          <p:nvPr/>
        </p:nvCxnSpPr>
        <p:spPr>
          <a:xfrm flipH="1">
            <a:off x="9029700" y="5539327"/>
            <a:ext cx="658368" cy="97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C2BF330-C678-8BDB-2D9C-900696880204}"/>
              </a:ext>
            </a:extLst>
          </p:cNvPr>
          <p:cNvSpPr txBox="1"/>
          <p:nvPr/>
        </p:nvSpPr>
        <p:spPr>
          <a:xfrm>
            <a:off x="-158196" y="2368362"/>
            <a:ext cx="2964337"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131945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Mini-Game Implementation (2)</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CE76B9-B76A-5FCE-2AFF-543DC1468789}"/>
              </a:ext>
            </a:extLst>
          </p:cNvPr>
          <p:cNvPicPr>
            <a:picLocks noChangeAspect="1"/>
          </p:cNvPicPr>
          <p:nvPr/>
        </p:nvPicPr>
        <p:blipFill>
          <a:blip r:embed="rId3"/>
          <a:stretch>
            <a:fillRect/>
          </a:stretch>
        </p:blipFill>
        <p:spPr>
          <a:xfrm>
            <a:off x="2963907" y="2863307"/>
            <a:ext cx="6264183" cy="2773920"/>
          </a:xfrm>
          <a:prstGeom prst="rect">
            <a:avLst/>
          </a:prstGeom>
        </p:spPr>
      </p:pic>
      <p:sp>
        <p:nvSpPr>
          <p:cNvPr id="5" name="TextBox 4">
            <a:extLst>
              <a:ext uri="{FF2B5EF4-FFF2-40B4-BE49-F238E27FC236}">
                <a16:creationId xmlns:a16="http://schemas.microsoft.com/office/drawing/2014/main" id="{D68D9367-1DCE-E2F4-8447-C64632945269}"/>
              </a:ext>
            </a:extLst>
          </p:cNvPr>
          <p:cNvSpPr txBox="1"/>
          <p:nvPr/>
        </p:nvSpPr>
        <p:spPr>
          <a:xfrm>
            <a:off x="484631" y="3429000"/>
            <a:ext cx="2185415" cy="646331"/>
          </a:xfrm>
          <a:prstGeom prst="rect">
            <a:avLst/>
          </a:prstGeom>
          <a:noFill/>
        </p:spPr>
        <p:txBody>
          <a:bodyPr wrap="square" rtlCol="0">
            <a:spAutoFit/>
          </a:bodyPr>
          <a:lstStyle/>
          <a:p>
            <a:pPr algn="ctr"/>
            <a:r>
              <a:rPr lang="en-GB" b="1" dirty="0"/>
              <a:t>Primary Jump Points</a:t>
            </a:r>
            <a:endParaRPr lang="en-MT" b="1" dirty="0"/>
          </a:p>
        </p:txBody>
      </p:sp>
      <p:sp>
        <p:nvSpPr>
          <p:cNvPr id="10" name="TextBox 9">
            <a:extLst>
              <a:ext uri="{FF2B5EF4-FFF2-40B4-BE49-F238E27FC236}">
                <a16:creationId xmlns:a16="http://schemas.microsoft.com/office/drawing/2014/main" id="{66A7B0E8-FD1F-31FE-FD85-2E597E87C8AA}"/>
              </a:ext>
            </a:extLst>
          </p:cNvPr>
          <p:cNvSpPr txBox="1"/>
          <p:nvPr/>
        </p:nvSpPr>
        <p:spPr>
          <a:xfrm>
            <a:off x="4965572" y="5808336"/>
            <a:ext cx="2019299" cy="646331"/>
          </a:xfrm>
          <a:prstGeom prst="rect">
            <a:avLst/>
          </a:prstGeom>
          <a:noFill/>
        </p:spPr>
        <p:txBody>
          <a:bodyPr wrap="square" rtlCol="0">
            <a:spAutoFit/>
          </a:bodyPr>
          <a:lstStyle/>
          <a:p>
            <a:pPr algn="ctr"/>
            <a:r>
              <a:rPr lang="en-GB" b="1" dirty="0"/>
              <a:t>Straight Jump Points</a:t>
            </a:r>
            <a:endParaRPr lang="en-MT" b="1" dirty="0"/>
          </a:p>
        </p:txBody>
      </p:sp>
      <p:sp>
        <p:nvSpPr>
          <p:cNvPr id="11" name="TextBox 10">
            <a:extLst>
              <a:ext uri="{FF2B5EF4-FFF2-40B4-BE49-F238E27FC236}">
                <a16:creationId xmlns:a16="http://schemas.microsoft.com/office/drawing/2014/main" id="{E97D1635-7F8F-E357-6E9E-BDB26FA633A9}"/>
              </a:ext>
            </a:extLst>
          </p:cNvPr>
          <p:cNvSpPr txBox="1"/>
          <p:nvPr/>
        </p:nvSpPr>
        <p:spPr>
          <a:xfrm>
            <a:off x="9521950" y="3639235"/>
            <a:ext cx="2384299" cy="369332"/>
          </a:xfrm>
          <a:prstGeom prst="rect">
            <a:avLst/>
          </a:prstGeom>
          <a:noFill/>
        </p:spPr>
        <p:txBody>
          <a:bodyPr wrap="square" rtlCol="0">
            <a:spAutoFit/>
          </a:bodyPr>
          <a:lstStyle/>
          <a:p>
            <a:pPr algn="ctr"/>
            <a:r>
              <a:rPr lang="en-GB" b="1" dirty="0"/>
              <a:t>Diagonal Jump Points</a:t>
            </a:r>
            <a:endParaRPr lang="en-MT" b="1" dirty="0"/>
          </a:p>
        </p:txBody>
      </p:sp>
      <p:cxnSp>
        <p:nvCxnSpPr>
          <p:cNvPr id="12" name="Straight Arrow Connector 11">
            <a:extLst>
              <a:ext uri="{FF2B5EF4-FFF2-40B4-BE49-F238E27FC236}">
                <a16:creationId xmlns:a16="http://schemas.microsoft.com/office/drawing/2014/main" id="{A8CAD554-6C9E-E0D0-5C0A-4F5E262FEB1A}"/>
              </a:ext>
            </a:extLst>
          </p:cNvPr>
          <p:cNvCxnSpPr>
            <a:cxnSpLocks/>
            <a:stCxn id="11" idx="1"/>
          </p:cNvCxnSpPr>
          <p:nvPr/>
        </p:nvCxnSpPr>
        <p:spPr>
          <a:xfrm flipH="1">
            <a:off x="8486775" y="3823901"/>
            <a:ext cx="1035175" cy="2514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8FA6AE3-6BE0-315F-4820-57D78ECC844B}"/>
              </a:ext>
            </a:extLst>
          </p:cNvPr>
          <p:cNvCxnSpPr>
            <a:cxnSpLocks/>
            <a:stCxn id="5" idx="3"/>
          </p:cNvCxnSpPr>
          <p:nvPr/>
        </p:nvCxnSpPr>
        <p:spPr>
          <a:xfrm>
            <a:off x="2670046" y="3752166"/>
            <a:ext cx="1692404" cy="1327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650DE3-81C8-BE39-7BE8-3761E9E95123}"/>
              </a:ext>
            </a:extLst>
          </p:cNvPr>
          <p:cNvCxnSpPr>
            <a:cxnSpLocks/>
            <a:stCxn id="10" idx="0"/>
          </p:cNvCxnSpPr>
          <p:nvPr/>
        </p:nvCxnSpPr>
        <p:spPr>
          <a:xfrm flipH="1" flipV="1">
            <a:off x="5876925" y="4686300"/>
            <a:ext cx="98297" cy="11220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26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Mini-Game Implementation (3)</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6134099" cy="2054994"/>
          </a:xfrm>
        </p:spPr>
        <p:txBody>
          <a:bodyPr>
            <a:normAutofit fontScale="62500" lnSpcReduction="20000"/>
          </a:bodyPr>
          <a:lstStyle/>
          <a:p>
            <a:r>
              <a:rPr lang="en-GB" dirty="0"/>
              <a:t>This game is a simple top-down tower-defence game, where the player places weapons to stop enemies from attacking the tower. Every time an enemy collides, with the tower, its health drops. Once its health reaches zero, a game over screen is displayed with an option to restart. </a:t>
            </a:r>
          </a:p>
          <a:p>
            <a:r>
              <a:rPr lang="en-GB" dirty="0"/>
              <a:t>Squares are highlighted green when they are available to place a tower and the cursor is hovering on them. If they are unavailable, they are highlighted in red. </a:t>
            </a:r>
          </a:p>
          <a:p>
            <a:r>
              <a:rPr lang="en-GB" dirty="0"/>
              <a:t>The tower’s colour gradually changes to red as its health drops.</a:t>
            </a:r>
          </a:p>
          <a:p>
            <a:pPr marL="0" indent="0">
              <a:buNone/>
            </a:pPr>
            <a:endParaRPr lang="en-GB" dirty="0"/>
          </a:p>
        </p:txBody>
      </p:sp>
      <p:pic>
        <p:nvPicPr>
          <p:cNvPr id="5" name="Picture 4">
            <a:extLst>
              <a:ext uri="{FF2B5EF4-FFF2-40B4-BE49-F238E27FC236}">
                <a16:creationId xmlns:a16="http://schemas.microsoft.com/office/drawing/2014/main" id="{42C17886-2E81-681A-1880-A44837147A29}"/>
              </a:ext>
            </a:extLst>
          </p:cNvPr>
          <p:cNvPicPr>
            <a:picLocks noChangeAspect="1"/>
          </p:cNvPicPr>
          <p:nvPr/>
        </p:nvPicPr>
        <p:blipFill rotWithShape="1">
          <a:blip r:embed="rId3"/>
          <a:srcRect l="10600" r="6014"/>
          <a:stretch/>
        </p:blipFill>
        <p:spPr>
          <a:xfrm>
            <a:off x="7821566" y="2612256"/>
            <a:ext cx="1123949" cy="1118473"/>
          </a:xfrm>
          <a:prstGeom prst="rect">
            <a:avLst/>
          </a:prstGeom>
        </p:spPr>
      </p:pic>
      <p:pic>
        <p:nvPicPr>
          <p:cNvPr id="7" name="Picture 6">
            <a:extLst>
              <a:ext uri="{FF2B5EF4-FFF2-40B4-BE49-F238E27FC236}">
                <a16:creationId xmlns:a16="http://schemas.microsoft.com/office/drawing/2014/main" id="{0106F91D-A68C-20E6-CD4F-FD272886B700}"/>
              </a:ext>
            </a:extLst>
          </p:cNvPr>
          <p:cNvPicPr>
            <a:picLocks noChangeAspect="1"/>
          </p:cNvPicPr>
          <p:nvPr/>
        </p:nvPicPr>
        <p:blipFill rotWithShape="1">
          <a:blip r:embed="rId4"/>
          <a:srcRect l="1" r="1869"/>
          <a:stretch/>
        </p:blipFill>
        <p:spPr>
          <a:xfrm>
            <a:off x="9892597" y="2612255"/>
            <a:ext cx="1204029" cy="1118473"/>
          </a:xfrm>
          <a:prstGeom prst="rect">
            <a:avLst/>
          </a:prstGeom>
        </p:spPr>
      </p:pic>
      <p:pic>
        <p:nvPicPr>
          <p:cNvPr id="9" name="Picture 8">
            <a:extLst>
              <a:ext uri="{FF2B5EF4-FFF2-40B4-BE49-F238E27FC236}">
                <a16:creationId xmlns:a16="http://schemas.microsoft.com/office/drawing/2014/main" id="{F38C3939-16FA-B980-4F91-211A28B65D56}"/>
              </a:ext>
            </a:extLst>
          </p:cNvPr>
          <p:cNvPicPr>
            <a:picLocks noChangeAspect="1"/>
          </p:cNvPicPr>
          <p:nvPr/>
        </p:nvPicPr>
        <p:blipFill>
          <a:blip r:embed="rId5"/>
          <a:stretch>
            <a:fillRect/>
          </a:stretch>
        </p:blipFill>
        <p:spPr>
          <a:xfrm>
            <a:off x="8828412" y="4647002"/>
            <a:ext cx="1294723" cy="1294723"/>
          </a:xfrm>
          <a:prstGeom prst="rect">
            <a:avLst/>
          </a:prstGeom>
        </p:spPr>
      </p:pic>
      <p:pic>
        <p:nvPicPr>
          <p:cNvPr id="11" name="Picture 10">
            <a:extLst>
              <a:ext uri="{FF2B5EF4-FFF2-40B4-BE49-F238E27FC236}">
                <a16:creationId xmlns:a16="http://schemas.microsoft.com/office/drawing/2014/main" id="{08D2A6BC-CC2F-C25A-5113-0519D0F3C0C8}"/>
              </a:ext>
            </a:extLst>
          </p:cNvPr>
          <p:cNvPicPr>
            <a:picLocks noChangeAspect="1"/>
          </p:cNvPicPr>
          <p:nvPr/>
        </p:nvPicPr>
        <p:blipFill rotWithShape="1">
          <a:blip r:embed="rId6"/>
          <a:srcRect t="8454" b="15189"/>
          <a:stretch/>
        </p:blipFill>
        <p:spPr>
          <a:xfrm>
            <a:off x="2179999" y="4572000"/>
            <a:ext cx="4364901" cy="1704975"/>
          </a:xfrm>
          <a:prstGeom prst="rect">
            <a:avLst/>
          </a:prstGeom>
        </p:spPr>
      </p:pic>
      <p:sp>
        <p:nvSpPr>
          <p:cNvPr id="12" name="TextBox 11">
            <a:extLst>
              <a:ext uri="{FF2B5EF4-FFF2-40B4-BE49-F238E27FC236}">
                <a16:creationId xmlns:a16="http://schemas.microsoft.com/office/drawing/2014/main" id="{589CDB16-A7D7-8F43-45CC-711683931038}"/>
              </a:ext>
            </a:extLst>
          </p:cNvPr>
          <p:cNvSpPr txBox="1"/>
          <p:nvPr/>
        </p:nvSpPr>
        <p:spPr>
          <a:xfrm>
            <a:off x="7373890" y="3792191"/>
            <a:ext cx="2019299" cy="369332"/>
          </a:xfrm>
          <a:prstGeom prst="rect">
            <a:avLst/>
          </a:prstGeom>
          <a:noFill/>
        </p:spPr>
        <p:txBody>
          <a:bodyPr wrap="square" rtlCol="0">
            <a:spAutoFit/>
          </a:bodyPr>
          <a:lstStyle/>
          <a:p>
            <a:pPr algn="ctr"/>
            <a:r>
              <a:rPr lang="en-GB" b="1" dirty="0"/>
              <a:t>Available Tile</a:t>
            </a:r>
            <a:endParaRPr lang="en-MT" b="1" dirty="0"/>
          </a:p>
        </p:txBody>
      </p:sp>
      <p:sp>
        <p:nvSpPr>
          <p:cNvPr id="13" name="TextBox 12">
            <a:extLst>
              <a:ext uri="{FF2B5EF4-FFF2-40B4-BE49-F238E27FC236}">
                <a16:creationId xmlns:a16="http://schemas.microsoft.com/office/drawing/2014/main" id="{8B4B3901-CB22-2E42-8851-AFB012A0E3AB}"/>
              </a:ext>
            </a:extLst>
          </p:cNvPr>
          <p:cNvSpPr txBox="1"/>
          <p:nvPr/>
        </p:nvSpPr>
        <p:spPr>
          <a:xfrm>
            <a:off x="9484961" y="3792191"/>
            <a:ext cx="2019299" cy="369332"/>
          </a:xfrm>
          <a:prstGeom prst="rect">
            <a:avLst/>
          </a:prstGeom>
          <a:noFill/>
        </p:spPr>
        <p:txBody>
          <a:bodyPr wrap="square" rtlCol="0">
            <a:spAutoFit/>
          </a:bodyPr>
          <a:lstStyle/>
          <a:p>
            <a:pPr algn="ctr"/>
            <a:r>
              <a:rPr lang="en-GB" b="1" dirty="0"/>
              <a:t>Unavailable Tile</a:t>
            </a:r>
            <a:endParaRPr lang="en-MT" b="1" dirty="0"/>
          </a:p>
        </p:txBody>
      </p:sp>
      <p:sp>
        <p:nvSpPr>
          <p:cNvPr id="14" name="TextBox 13">
            <a:extLst>
              <a:ext uri="{FF2B5EF4-FFF2-40B4-BE49-F238E27FC236}">
                <a16:creationId xmlns:a16="http://schemas.microsoft.com/office/drawing/2014/main" id="{EB742E1B-5712-7BED-025A-8706DBA565D7}"/>
              </a:ext>
            </a:extLst>
          </p:cNvPr>
          <p:cNvSpPr txBox="1"/>
          <p:nvPr/>
        </p:nvSpPr>
        <p:spPr>
          <a:xfrm>
            <a:off x="8466123" y="6004036"/>
            <a:ext cx="2019299" cy="369332"/>
          </a:xfrm>
          <a:prstGeom prst="rect">
            <a:avLst/>
          </a:prstGeom>
          <a:noFill/>
        </p:spPr>
        <p:txBody>
          <a:bodyPr wrap="square" rtlCol="0">
            <a:spAutoFit/>
          </a:bodyPr>
          <a:lstStyle/>
          <a:p>
            <a:pPr algn="ctr"/>
            <a:r>
              <a:rPr lang="en-GB" b="1" dirty="0"/>
              <a:t>Damaged Tower</a:t>
            </a:r>
            <a:endParaRPr lang="en-MT" b="1" dirty="0"/>
          </a:p>
        </p:txBody>
      </p:sp>
      <p:sp>
        <p:nvSpPr>
          <p:cNvPr id="15" name="TextBox 14">
            <a:extLst>
              <a:ext uri="{FF2B5EF4-FFF2-40B4-BE49-F238E27FC236}">
                <a16:creationId xmlns:a16="http://schemas.microsoft.com/office/drawing/2014/main" id="{787DE5F3-3F2F-E2EC-C141-C60D2F1FD4A1}"/>
              </a:ext>
            </a:extLst>
          </p:cNvPr>
          <p:cNvSpPr txBox="1"/>
          <p:nvPr/>
        </p:nvSpPr>
        <p:spPr>
          <a:xfrm>
            <a:off x="3352799" y="6283689"/>
            <a:ext cx="2019299" cy="369332"/>
          </a:xfrm>
          <a:prstGeom prst="rect">
            <a:avLst/>
          </a:prstGeom>
          <a:noFill/>
        </p:spPr>
        <p:txBody>
          <a:bodyPr wrap="square" rtlCol="0">
            <a:spAutoFit/>
          </a:bodyPr>
          <a:lstStyle/>
          <a:p>
            <a:pPr algn="ctr"/>
            <a:r>
              <a:rPr lang="en-GB" b="1" dirty="0"/>
              <a:t>Game Over Screen</a:t>
            </a:r>
            <a:endParaRPr lang="en-MT" b="1" dirty="0"/>
          </a:p>
        </p:txBody>
      </p:sp>
    </p:spTree>
    <p:extLst>
      <p:ext uri="{BB962C8B-B14F-4D97-AF65-F5344CB8AC3E}">
        <p14:creationId xmlns:p14="http://schemas.microsoft.com/office/powerpoint/2010/main" val="400779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Mini-Game Implementation (4)</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761112"/>
          </a:xfrm>
        </p:spPr>
        <p:txBody>
          <a:bodyPr>
            <a:normAutofit fontScale="70000" lnSpcReduction="20000"/>
          </a:bodyPr>
          <a:lstStyle/>
          <a:p>
            <a:r>
              <a:rPr lang="en-GB" sz="2400" dirty="0"/>
              <a:t>Implementation of the Mini Game was inspired from [1-4], and sprites used to create the game were used from [5].</a:t>
            </a:r>
            <a:endParaRPr lang="en-GB" dirty="0"/>
          </a:p>
          <a:p>
            <a:r>
              <a:rPr lang="en-GB" dirty="0"/>
              <a:t>The scripts related to A* and JPS found in the Scripts sub-directory include the:</a:t>
            </a:r>
          </a:p>
          <a:p>
            <a:pPr lvl="1"/>
            <a:r>
              <a:rPr lang="en-GB" dirty="0"/>
              <a:t>Cell - </a:t>
            </a:r>
            <a:r>
              <a:rPr lang="en-GB" sz="2000" dirty="0"/>
              <a:t>This script is being used as a data structure, to initialise each individual cell which compose the field grid. </a:t>
            </a:r>
          </a:p>
          <a:p>
            <a:pPr lvl="1"/>
            <a:r>
              <a:rPr lang="en-GB" dirty="0" err="1"/>
              <a:t>FlowFieldGrid</a:t>
            </a:r>
            <a:r>
              <a:rPr lang="en-GB" dirty="0"/>
              <a:t> – This script is responsible for generating the jump point search grid.</a:t>
            </a:r>
          </a:p>
          <a:p>
            <a:pPr lvl="1"/>
            <a:r>
              <a:rPr lang="en-GB" dirty="0"/>
              <a:t>Pathfinding – This script performs A* pathfinding, aided by JPS, and moves the game object through the path once it is found.</a:t>
            </a:r>
          </a:p>
          <a:p>
            <a:pPr lvl="1"/>
            <a:r>
              <a:rPr lang="en-GB" dirty="0" err="1"/>
              <a:t>PathGrid</a:t>
            </a:r>
            <a:r>
              <a:rPr lang="en-GB" dirty="0"/>
              <a:t> - </a:t>
            </a:r>
            <a:r>
              <a:rPr lang="en-GB" sz="2000" dirty="0"/>
              <a:t>This script is being used as a data structure when finding a path, it is composed of path nodes.</a:t>
            </a:r>
          </a:p>
          <a:p>
            <a:pPr lvl="1"/>
            <a:r>
              <a:rPr lang="en-GB" dirty="0" err="1"/>
              <a:t>PathNode</a:t>
            </a:r>
            <a:r>
              <a:rPr lang="en-GB" dirty="0"/>
              <a:t> - </a:t>
            </a:r>
            <a:r>
              <a:rPr lang="en-GB" sz="2000" dirty="0"/>
              <a:t>This script is being used as a data structure when finding a path. Each path node is associated with a cell in the </a:t>
            </a:r>
            <a:r>
              <a:rPr lang="en-GB" sz="2000" dirty="0" err="1"/>
              <a:t>FlowFieldGrid</a:t>
            </a:r>
            <a:r>
              <a:rPr lang="en-GB" sz="2000" dirty="0"/>
              <a:t>.</a:t>
            </a:r>
          </a:p>
          <a:p>
            <a:pPr lvl="1"/>
            <a:r>
              <a:rPr lang="en-GB" dirty="0" err="1"/>
              <a:t>SetHeuristic</a:t>
            </a:r>
            <a:r>
              <a:rPr lang="en-GB" dirty="0"/>
              <a:t> – This script is used to change between one heuristic to another, depending on user input.</a:t>
            </a:r>
          </a:p>
          <a:p>
            <a:pPr lvl="1"/>
            <a:r>
              <a:rPr lang="en-GB" sz="2000" dirty="0"/>
              <a:t>Vectors - This script is being borrowed from Game 4.</a:t>
            </a:r>
          </a:p>
          <a:p>
            <a:pPr lvl="1"/>
            <a:endParaRPr lang="en-GB" dirty="0"/>
          </a:p>
          <a:p>
            <a:pPr lvl="1"/>
            <a:endParaRPr lang="en-GB" sz="2000" dirty="0"/>
          </a:p>
          <a:p>
            <a:pPr lvl="1"/>
            <a:endParaRPr lang="en-GB" sz="2000"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165219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Mini-Game Implementation (5)</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761112"/>
          </a:xfrm>
        </p:spPr>
        <p:txBody>
          <a:bodyPr>
            <a:normAutofit fontScale="92500" lnSpcReduction="10000"/>
          </a:bodyPr>
          <a:lstStyle/>
          <a:p>
            <a:r>
              <a:rPr lang="en-GB" dirty="0"/>
              <a:t>The other scripts found in the Scripts sub-directory include the:</a:t>
            </a:r>
          </a:p>
          <a:p>
            <a:pPr lvl="1"/>
            <a:r>
              <a:rPr lang="en-GB" dirty="0" err="1"/>
              <a:t>AttackEnemy</a:t>
            </a:r>
            <a:r>
              <a:rPr lang="en-GB" dirty="0"/>
              <a:t> – Applied to weapons so that they look at and destroy enemies after a set amount of time.</a:t>
            </a:r>
          </a:p>
          <a:p>
            <a:pPr lvl="1"/>
            <a:r>
              <a:rPr lang="en-GB" dirty="0" err="1"/>
              <a:t>CursorScript</a:t>
            </a:r>
            <a:r>
              <a:rPr lang="en-GB" dirty="0"/>
              <a:t> – This script manages movement related to the cursor.</a:t>
            </a:r>
          </a:p>
          <a:p>
            <a:pPr lvl="1"/>
            <a:r>
              <a:rPr lang="en-GB" dirty="0" err="1"/>
              <a:t>PlaceTower</a:t>
            </a:r>
            <a:r>
              <a:rPr lang="en-GB" dirty="0"/>
              <a:t> – This script is responsible for placing weapons where available and highlighting the tiles appropriately.</a:t>
            </a:r>
          </a:p>
          <a:p>
            <a:pPr lvl="1"/>
            <a:r>
              <a:rPr lang="en-GB" sz="2000" dirty="0" err="1"/>
              <a:t>RestartGame</a:t>
            </a:r>
            <a:r>
              <a:rPr lang="en-GB" sz="2000" dirty="0"/>
              <a:t> – This script is used to restart the current scene.</a:t>
            </a:r>
          </a:p>
          <a:p>
            <a:pPr lvl="1"/>
            <a:r>
              <a:rPr lang="en-GB" sz="2000" dirty="0"/>
              <a:t>Spawner – This script instantiates enemies every set amount of time.</a:t>
            </a:r>
          </a:p>
          <a:p>
            <a:pPr lvl="1"/>
            <a:r>
              <a:rPr lang="en-GB" dirty="0" err="1"/>
              <a:t>TowerHealth</a:t>
            </a:r>
            <a:r>
              <a:rPr lang="en-GB" dirty="0"/>
              <a:t> – This script manages the tower’s health and displays the canvas to restart the game once the health variable reaches zero.</a:t>
            </a:r>
            <a:endParaRPr lang="en-GB" sz="2000" dirty="0"/>
          </a:p>
          <a:p>
            <a:pPr lvl="1"/>
            <a:endParaRPr lang="en-GB" dirty="0"/>
          </a:p>
          <a:p>
            <a:pPr lvl="1"/>
            <a:endParaRPr lang="en-GB" dirty="0"/>
          </a:p>
          <a:p>
            <a:pPr lvl="1"/>
            <a:endParaRPr lang="en-GB" dirty="0"/>
          </a:p>
          <a:p>
            <a:pPr lvl="1"/>
            <a:endParaRPr lang="en-GB" sz="2000" dirty="0"/>
          </a:p>
          <a:p>
            <a:pPr lvl="1"/>
            <a:endParaRPr lang="en-GB" sz="2000"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2626079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Mini-Game Implementation (6)</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761112"/>
          </a:xfrm>
        </p:spPr>
        <p:txBody>
          <a:bodyPr>
            <a:normAutofit/>
          </a:bodyPr>
          <a:lstStyle/>
          <a:p>
            <a:pPr lvl="1"/>
            <a:endParaRPr lang="en-GB" dirty="0"/>
          </a:p>
          <a:p>
            <a:pPr lvl="1"/>
            <a:endParaRPr lang="en-GB" dirty="0"/>
          </a:p>
          <a:p>
            <a:pPr lvl="1"/>
            <a:endParaRPr lang="en-GB" sz="2000" dirty="0"/>
          </a:p>
          <a:p>
            <a:pPr lvl="1"/>
            <a:endParaRPr lang="en-GB" sz="2000" dirty="0"/>
          </a:p>
          <a:p>
            <a:pPr lvl="1"/>
            <a:endParaRPr lang="en-GB" dirty="0"/>
          </a:p>
          <a:p>
            <a:pPr lvl="1"/>
            <a:endParaRPr lang="en-GB" dirty="0"/>
          </a:p>
          <a:p>
            <a:pPr lvl="1"/>
            <a:endParaRPr lang="en-GB" dirty="0"/>
          </a:p>
          <a:p>
            <a:pPr lvl="1"/>
            <a:endParaRPr lang="en-GB" dirty="0"/>
          </a:p>
        </p:txBody>
      </p:sp>
      <p:sp>
        <p:nvSpPr>
          <p:cNvPr id="4" name="Content Placeholder 2">
            <a:extLst>
              <a:ext uri="{FF2B5EF4-FFF2-40B4-BE49-F238E27FC236}">
                <a16:creationId xmlns:a16="http://schemas.microsoft.com/office/drawing/2014/main" id="{1D16CB4D-34A1-9B2F-013E-243039B1D344}"/>
              </a:ext>
            </a:extLst>
          </p:cNvPr>
          <p:cNvSpPr txBox="1">
            <a:spLocks/>
          </p:cNvSpPr>
          <p:nvPr/>
        </p:nvSpPr>
        <p:spPr>
          <a:xfrm>
            <a:off x="484631" y="2618461"/>
            <a:ext cx="11222737" cy="146806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b="1" dirty="0"/>
              <a:t>How to Set Up Package:</a:t>
            </a:r>
          </a:p>
          <a:p>
            <a:pPr lvl="1"/>
            <a:r>
              <a:rPr lang="en-GB" sz="1800" dirty="0"/>
              <a:t>To initially set up the layers in the project, go in the edit layers section found on top of the inspector tab. Following this, click on the slider icon and double click on </a:t>
            </a:r>
            <a:r>
              <a:rPr lang="en-GB" sz="1800" dirty="0" err="1"/>
              <a:t>TagManager</a:t>
            </a:r>
            <a:r>
              <a:rPr lang="en-GB" sz="1800" dirty="0"/>
              <a:t> to import it. This import has to be done for both the exercise and solution packages due to how Unity exports packages.</a:t>
            </a:r>
          </a:p>
        </p:txBody>
      </p:sp>
      <p:pic>
        <p:nvPicPr>
          <p:cNvPr id="6" name="Picture 5">
            <a:extLst>
              <a:ext uri="{FF2B5EF4-FFF2-40B4-BE49-F238E27FC236}">
                <a16:creationId xmlns:a16="http://schemas.microsoft.com/office/drawing/2014/main" id="{7DF591F5-9E8E-D723-A58E-98F0CC39296A}"/>
              </a:ext>
            </a:extLst>
          </p:cNvPr>
          <p:cNvPicPr>
            <a:picLocks noChangeAspect="1"/>
          </p:cNvPicPr>
          <p:nvPr/>
        </p:nvPicPr>
        <p:blipFill>
          <a:blip r:embed="rId3"/>
          <a:stretch>
            <a:fillRect/>
          </a:stretch>
        </p:blipFill>
        <p:spPr>
          <a:xfrm>
            <a:off x="693537" y="4207825"/>
            <a:ext cx="3467400" cy="1821338"/>
          </a:xfrm>
          <a:prstGeom prst="rect">
            <a:avLst/>
          </a:prstGeom>
        </p:spPr>
      </p:pic>
      <p:pic>
        <p:nvPicPr>
          <p:cNvPr id="9" name="Picture 8">
            <a:extLst>
              <a:ext uri="{FF2B5EF4-FFF2-40B4-BE49-F238E27FC236}">
                <a16:creationId xmlns:a16="http://schemas.microsoft.com/office/drawing/2014/main" id="{4B4A676B-668B-C426-C6C0-26546C88CF6F}"/>
              </a:ext>
            </a:extLst>
          </p:cNvPr>
          <p:cNvPicPr>
            <a:picLocks noChangeAspect="1"/>
          </p:cNvPicPr>
          <p:nvPr/>
        </p:nvPicPr>
        <p:blipFill>
          <a:blip r:embed="rId4"/>
          <a:stretch>
            <a:fillRect/>
          </a:stretch>
        </p:blipFill>
        <p:spPr>
          <a:xfrm>
            <a:off x="5096930" y="4776531"/>
            <a:ext cx="3466800" cy="683926"/>
          </a:xfrm>
          <a:prstGeom prst="rect">
            <a:avLst/>
          </a:prstGeom>
        </p:spPr>
      </p:pic>
      <p:sp>
        <p:nvSpPr>
          <p:cNvPr id="12" name="Rectangle 11">
            <a:extLst>
              <a:ext uri="{FF2B5EF4-FFF2-40B4-BE49-F238E27FC236}">
                <a16:creationId xmlns:a16="http://schemas.microsoft.com/office/drawing/2014/main" id="{2E12D01B-8BB2-D513-D44D-F16DE48FCE5E}"/>
              </a:ext>
            </a:extLst>
          </p:cNvPr>
          <p:cNvSpPr/>
          <p:nvPr/>
        </p:nvSpPr>
        <p:spPr>
          <a:xfrm>
            <a:off x="8204320" y="4982547"/>
            <a:ext cx="210626" cy="247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cxnSp>
        <p:nvCxnSpPr>
          <p:cNvPr id="13" name="Straight Arrow Connector 12">
            <a:extLst>
              <a:ext uri="{FF2B5EF4-FFF2-40B4-BE49-F238E27FC236}">
                <a16:creationId xmlns:a16="http://schemas.microsoft.com/office/drawing/2014/main" id="{B9D5090C-A33F-661F-9BC2-0D0E53F38950}"/>
              </a:ext>
            </a:extLst>
          </p:cNvPr>
          <p:cNvCxnSpPr>
            <a:cxnSpLocks/>
          </p:cNvCxnSpPr>
          <p:nvPr/>
        </p:nvCxnSpPr>
        <p:spPr>
          <a:xfrm flipH="1">
            <a:off x="3890425" y="5906278"/>
            <a:ext cx="41098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63A434-BC39-051B-6238-171774056BCF}"/>
              </a:ext>
            </a:extLst>
          </p:cNvPr>
          <p:cNvCxnSpPr>
            <a:cxnSpLocks/>
          </p:cNvCxnSpPr>
          <p:nvPr/>
        </p:nvCxnSpPr>
        <p:spPr>
          <a:xfrm flipH="1">
            <a:off x="8414946" y="5118494"/>
            <a:ext cx="41098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3AD089C-A896-E78C-6E03-A79DF1F4519B}"/>
              </a:ext>
            </a:extLst>
          </p:cNvPr>
          <p:cNvPicPr>
            <a:picLocks noChangeAspect="1"/>
          </p:cNvPicPr>
          <p:nvPr/>
        </p:nvPicPr>
        <p:blipFill>
          <a:blip r:embed="rId5"/>
          <a:stretch>
            <a:fillRect/>
          </a:stretch>
        </p:blipFill>
        <p:spPr>
          <a:xfrm>
            <a:off x="9310564" y="3762016"/>
            <a:ext cx="1889924" cy="2712955"/>
          </a:xfrm>
          <a:prstGeom prst="rect">
            <a:avLst/>
          </a:prstGeom>
        </p:spPr>
      </p:pic>
      <p:cxnSp>
        <p:nvCxnSpPr>
          <p:cNvPr id="17" name="Straight Arrow Connector 16">
            <a:extLst>
              <a:ext uri="{FF2B5EF4-FFF2-40B4-BE49-F238E27FC236}">
                <a16:creationId xmlns:a16="http://schemas.microsoft.com/office/drawing/2014/main" id="{C2B948F3-80E6-9EEE-87F6-8D91B64C3AC7}"/>
              </a:ext>
            </a:extLst>
          </p:cNvPr>
          <p:cNvCxnSpPr>
            <a:cxnSpLocks/>
          </p:cNvCxnSpPr>
          <p:nvPr/>
        </p:nvCxnSpPr>
        <p:spPr>
          <a:xfrm flipH="1">
            <a:off x="11103429" y="4492812"/>
            <a:ext cx="43782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73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(1)</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761112"/>
          </a:xfrm>
        </p:spPr>
        <p:txBody>
          <a:bodyPr>
            <a:normAutofit/>
          </a:bodyPr>
          <a:lstStyle/>
          <a:p>
            <a:pPr lvl="1"/>
            <a:endParaRPr lang="en-GB" dirty="0"/>
          </a:p>
          <a:p>
            <a:pPr lvl="1"/>
            <a:endParaRPr lang="en-GB" dirty="0"/>
          </a:p>
          <a:p>
            <a:pPr lvl="1"/>
            <a:endParaRPr lang="en-GB" sz="2000" dirty="0"/>
          </a:p>
          <a:p>
            <a:pPr lvl="1"/>
            <a:endParaRPr lang="en-GB" sz="2000" dirty="0"/>
          </a:p>
          <a:p>
            <a:pPr lvl="1"/>
            <a:endParaRPr lang="en-GB" dirty="0"/>
          </a:p>
          <a:p>
            <a:pPr lvl="1"/>
            <a:endParaRPr lang="en-GB" dirty="0"/>
          </a:p>
          <a:p>
            <a:pPr lvl="1"/>
            <a:endParaRPr lang="en-GB" dirty="0"/>
          </a:p>
          <a:p>
            <a:pPr lvl="1"/>
            <a:endParaRPr lang="en-GB" dirty="0"/>
          </a:p>
        </p:txBody>
      </p:sp>
      <p:sp>
        <p:nvSpPr>
          <p:cNvPr id="4" name="Content Placeholder 2">
            <a:extLst>
              <a:ext uri="{FF2B5EF4-FFF2-40B4-BE49-F238E27FC236}">
                <a16:creationId xmlns:a16="http://schemas.microsoft.com/office/drawing/2014/main" id="{1D16CB4D-34A1-9B2F-013E-243039B1D344}"/>
              </a:ext>
            </a:extLst>
          </p:cNvPr>
          <p:cNvSpPr txBox="1">
            <a:spLocks/>
          </p:cNvSpPr>
          <p:nvPr/>
        </p:nvSpPr>
        <p:spPr>
          <a:xfrm>
            <a:off x="1295401" y="2618461"/>
            <a:ext cx="3495674" cy="326361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dirty="0"/>
              <a:t>Replace the dummy program with the functionality mentioned earlier.</a:t>
            </a:r>
          </a:p>
          <a:p>
            <a:r>
              <a:rPr lang="en-GB" dirty="0"/>
              <a:t>Solution guide provided in the next few slides.</a:t>
            </a:r>
          </a:p>
        </p:txBody>
      </p:sp>
      <p:pic>
        <p:nvPicPr>
          <p:cNvPr id="7" name="Picture 6">
            <a:extLst>
              <a:ext uri="{FF2B5EF4-FFF2-40B4-BE49-F238E27FC236}">
                <a16:creationId xmlns:a16="http://schemas.microsoft.com/office/drawing/2014/main" id="{3D25D627-B4C1-D622-EAD6-8858A1279FE7}"/>
              </a:ext>
            </a:extLst>
          </p:cNvPr>
          <p:cNvPicPr>
            <a:picLocks noChangeAspect="1"/>
          </p:cNvPicPr>
          <p:nvPr/>
        </p:nvPicPr>
        <p:blipFill>
          <a:blip r:embed="rId3"/>
          <a:stretch>
            <a:fillRect/>
          </a:stretch>
        </p:blipFill>
        <p:spPr>
          <a:xfrm>
            <a:off x="5428485" y="2612257"/>
            <a:ext cx="6115814" cy="3761111"/>
          </a:xfrm>
          <a:prstGeom prst="rect">
            <a:avLst/>
          </a:prstGeom>
        </p:spPr>
      </p:pic>
    </p:spTree>
    <p:extLst>
      <p:ext uri="{BB962C8B-B14F-4D97-AF65-F5344CB8AC3E}">
        <p14:creationId xmlns:p14="http://schemas.microsoft.com/office/powerpoint/2010/main" val="353732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(2)</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fontScale="92500"/>
          </a:bodyPr>
          <a:lstStyle/>
          <a:p>
            <a:pPr marL="0" indent="0">
              <a:buNone/>
            </a:pPr>
            <a:r>
              <a:rPr lang="en-GB" sz="2000" b="1" dirty="0"/>
              <a:t>Now it’s your turn to Code ! – Let’s implement the A* and JPS algorithms </a:t>
            </a:r>
            <a:r>
              <a:rPr lang="en-GB" sz="2000" b="1" dirty="0">
                <a:sym typeface="Wingdings" panose="05000000000000000000" pitchFamily="2" charset="2"/>
              </a:rPr>
              <a:t></a:t>
            </a:r>
            <a:endParaRPr lang="en-GB" sz="2000" dirty="0"/>
          </a:p>
          <a:p>
            <a:pPr marL="0" indent="0">
              <a:buNone/>
            </a:pPr>
            <a:r>
              <a:rPr lang="en-GB" sz="2000" dirty="0"/>
              <a:t>Open the </a:t>
            </a:r>
            <a:r>
              <a:rPr lang="en-GB" sz="2000" dirty="0" err="1"/>
              <a:t>FlowFieldGrid</a:t>
            </a:r>
            <a:r>
              <a:rPr lang="en-GB" sz="2000" dirty="0"/>
              <a:t> script and implement the following code in the </a:t>
            </a:r>
            <a:r>
              <a:rPr lang="en-GB" sz="2000" dirty="0" err="1"/>
              <a:t>JumpPoints</a:t>
            </a:r>
            <a:r>
              <a:rPr lang="en-GB" sz="2000" dirty="0"/>
              <a:t>() function:</a:t>
            </a:r>
          </a:p>
          <a:p>
            <a:pPr marL="457200" indent="-457200">
              <a:buFont typeface="+mj-lt"/>
              <a:buAutoNum type="arabicPeriod"/>
            </a:pPr>
            <a:r>
              <a:rPr lang="en-GB" sz="2000" dirty="0"/>
              <a:t>If the </a:t>
            </a:r>
            <a:r>
              <a:rPr lang="en-GB" sz="2000" dirty="0" err="1"/>
              <a:t>jpType</a:t>
            </a:r>
            <a:r>
              <a:rPr lang="en-GB" sz="2000" dirty="0"/>
              <a:t> is 1 (The following is the pseudocode for two cases, in total there are eight cases, the other cases are for the other cases of forced neighbours as seen in slide 5):</a:t>
            </a:r>
          </a:p>
          <a:p>
            <a:pPr lvl="1"/>
            <a:r>
              <a:rPr lang="en-GB" dirty="0"/>
              <a:t>If i and j are within the grid</a:t>
            </a:r>
          </a:p>
          <a:p>
            <a:pPr lvl="2"/>
            <a:r>
              <a:rPr lang="en-GB" dirty="0"/>
              <a:t>If the cell at i and j+1 is a wall, and the cell at i and j is not a wall</a:t>
            </a:r>
          </a:p>
          <a:p>
            <a:pPr lvl="3"/>
            <a:r>
              <a:rPr lang="en-GB" dirty="0"/>
              <a:t>If the cell at i+1 and j+1 is not a wall and the cell at i+1 and j is not a wall</a:t>
            </a:r>
          </a:p>
          <a:p>
            <a:pPr lvl="4"/>
            <a:r>
              <a:rPr lang="en-GB" dirty="0"/>
              <a:t>Set the cell at i+1 and j to a primary jump point and set its </a:t>
            </a:r>
            <a:r>
              <a:rPr lang="en-GB" dirty="0" err="1"/>
              <a:t>rightForce</a:t>
            </a:r>
            <a:r>
              <a:rPr lang="en-GB" dirty="0"/>
              <a:t> to true</a:t>
            </a:r>
          </a:p>
          <a:p>
            <a:pPr lvl="3"/>
            <a:r>
              <a:rPr lang="en-GB" dirty="0"/>
              <a:t>If the cell at i-1 and j+1 is not a wall and the cell at i-1 and j is not a wall</a:t>
            </a:r>
          </a:p>
          <a:p>
            <a:pPr lvl="4"/>
            <a:r>
              <a:rPr lang="en-GB" dirty="0"/>
              <a:t>Set the cell at i-1 and j to a primary jump point and set its </a:t>
            </a:r>
            <a:r>
              <a:rPr lang="en-GB" dirty="0" err="1"/>
              <a:t>leftForce</a:t>
            </a:r>
            <a:r>
              <a:rPr lang="en-GB" dirty="0"/>
              <a:t> to true</a:t>
            </a:r>
          </a:p>
          <a:p>
            <a:pPr lvl="4"/>
            <a:endParaRPr lang="en-GB" dirty="0"/>
          </a:p>
          <a:p>
            <a:pPr lvl="3"/>
            <a:endParaRPr lang="en-GB" dirty="0"/>
          </a:p>
          <a:p>
            <a:pPr lvl="1"/>
            <a:endParaRPr lang="en-GB" sz="1600" dirty="0"/>
          </a:p>
        </p:txBody>
      </p:sp>
    </p:spTree>
    <p:extLst>
      <p:ext uri="{BB962C8B-B14F-4D97-AF65-F5344CB8AC3E}">
        <p14:creationId xmlns:p14="http://schemas.microsoft.com/office/powerpoint/2010/main" val="278811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(3)</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a:bodyPr>
          <a:lstStyle/>
          <a:p>
            <a:pPr marL="457200" indent="-457200">
              <a:buFont typeface="+mj-lt"/>
              <a:buAutoNum type="arabicPeriod" startAt="2"/>
            </a:pPr>
            <a:r>
              <a:rPr lang="en-GB" sz="2000" dirty="0"/>
              <a:t>If the </a:t>
            </a:r>
            <a:r>
              <a:rPr lang="en-GB" sz="2000" dirty="0" err="1"/>
              <a:t>jpType</a:t>
            </a:r>
            <a:r>
              <a:rPr lang="en-GB" sz="2000" dirty="0"/>
              <a:t> is 2 (The following is the pseudocode for one case, in total there are four cases):</a:t>
            </a:r>
          </a:p>
          <a:p>
            <a:pPr lvl="1"/>
            <a:r>
              <a:rPr lang="en-GB" dirty="0"/>
              <a:t>If i and j are within the grid</a:t>
            </a:r>
          </a:p>
          <a:p>
            <a:pPr lvl="2"/>
            <a:r>
              <a:rPr lang="en-GB" dirty="0"/>
              <a:t>Loop from i+1 to the </a:t>
            </a:r>
            <a:r>
              <a:rPr lang="en-GB" dirty="0" err="1"/>
              <a:t>sizeOfGrid.x</a:t>
            </a:r>
            <a:r>
              <a:rPr lang="en-GB" dirty="0"/>
              <a:t> – 1, using variable x</a:t>
            </a:r>
          </a:p>
          <a:p>
            <a:pPr lvl="3"/>
            <a:r>
              <a:rPr lang="en-GB" dirty="0"/>
              <a:t>If the cell at k and j is a wall, break out of the loop</a:t>
            </a:r>
          </a:p>
          <a:p>
            <a:pPr lvl="3"/>
            <a:r>
              <a:rPr lang="en-GB" dirty="0"/>
              <a:t>If the cell at k and j is a primary jump point and has a </a:t>
            </a:r>
            <a:r>
              <a:rPr lang="en-GB" dirty="0" err="1"/>
              <a:t>rightForce</a:t>
            </a:r>
            <a:r>
              <a:rPr lang="en-GB" dirty="0"/>
              <a:t>, set the cell at i and j’s </a:t>
            </a:r>
            <a:r>
              <a:rPr lang="en-GB" dirty="0" err="1"/>
              <a:t>straightRight</a:t>
            </a:r>
            <a:r>
              <a:rPr lang="en-GB" dirty="0"/>
              <a:t> to </a:t>
            </a:r>
            <a:r>
              <a:rPr lang="en-GB" dirty="0" err="1"/>
              <a:t>Math.Abs</a:t>
            </a:r>
            <a:r>
              <a:rPr lang="en-GB" dirty="0"/>
              <a:t>(i-k)</a:t>
            </a:r>
          </a:p>
          <a:p>
            <a:pPr marL="2171700" lvl="4" indent="-342900">
              <a:buFont typeface="+mj-lt"/>
              <a:buAutoNum type="arabicPeriod" startAt="2"/>
            </a:pPr>
            <a:endParaRPr lang="en-GB" dirty="0"/>
          </a:p>
          <a:p>
            <a:pPr marL="1714500" lvl="3" indent="-342900">
              <a:buFont typeface="+mj-lt"/>
              <a:buAutoNum type="arabicPeriod" startAt="2"/>
            </a:pPr>
            <a:endParaRPr lang="en-GB" dirty="0"/>
          </a:p>
          <a:p>
            <a:pPr marL="800100" lvl="1" indent="-342900">
              <a:buFont typeface="+mj-lt"/>
              <a:buAutoNum type="arabicPeriod" startAt="2"/>
            </a:pPr>
            <a:endParaRPr lang="en-GB" sz="1600" dirty="0"/>
          </a:p>
        </p:txBody>
      </p:sp>
    </p:spTree>
    <p:extLst>
      <p:ext uri="{BB962C8B-B14F-4D97-AF65-F5344CB8AC3E}">
        <p14:creationId xmlns:p14="http://schemas.microsoft.com/office/powerpoint/2010/main" val="83893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(4)</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a:bodyPr>
          <a:lstStyle/>
          <a:p>
            <a:pPr marL="457200" indent="-457200">
              <a:buFont typeface="+mj-lt"/>
              <a:buAutoNum type="arabicPeriod" startAt="3"/>
            </a:pPr>
            <a:r>
              <a:rPr lang="en-GB" sz="2000" dirty="0"/>
              <a:t>If the </a:t>
            </a:r>
            <a:r>
              <a:rPr lang="en-GB" sz="2000" dirty="0" err="1"/>
              <a:t>jpType</a:t>
            </a:r>
            <a:r>
              <a:rPr lang="en-GB" sz="2000" dirty="0"/>
              <a:t> is 3 (The following is the pseudocode for one case, in total there are four cases):</a:t>
            </a:r>
          </a:p>
          <a:p>
            <a:pPr lvl="1"/>
            <a:r>
              <a:rPr lang="en-GB" dirty="0"/>
              <a:t>If i and j are within the grid</a:t>
            </a:r>
          </a:p>
          <a:p>
            <a:pPr lvl="2"/>
            <a:r>
              <a:rPr lang="en-GB" dirty="0"/>
              <a:t>Set k to 1</a:t>
            </a:r>
          </a:p>
          <a:p>
            <a:pPr lvl="2"/>
            <a:r>
              <a:rPr lang="en-GB" dirty="0"/>
              <a:t>Loop while </a:t>
            </a:r>
            <a:r>
              <a:rPr lang="en-GB" dirty="0" err="1"/>
              <a:t>i+j</a:t>
            </a:r>
            <a:r>
              <a:rPr lang="en-GB" dirty="0"/>
              <a:t> and </a:t>
            </a:r>
            <a:r>
              <a:rPr lang="en-GB" dirty="0" err="1"/>
              <a:t>j+k</a:t>
            </a:r>
            <a:r>
              <a:rPr lang="en-GB" dirty="0"/>
              <a:t> are within the grid, and the cell at </a:t>
            </a:r>
            <a:r>
              <a:rPr lang="en-GB" dirty="0" err="1"/>
              <a:t>i+k</a:t>
            </a:r>
            <a:r>
              <a:rPr lang="en-GB" dirty="0"/>
              <a:t> and </a:t>
            </a:r>
            <a:r>
              <a:rPr lang="en-GB" dirty="0" err="1"/>
              <a:t>j+k</a:t>
            </a:r>
            <a:r>
              <a:rPr lang="en-GB" dirty="0"/>
              <a:t> is not a wall</a:t>
            </a:r>
          </a:p>
          <a:p>
            <a:pPr lvl="3"/>
            <a:r>
              <a:rPr lang="en-GB" dirty="0"/>
              <a:t>If the cell at </a:t>
            </a:r>
            <a:r>
              <a:rPr lang="en-GB" dirty="0" err="1"/>
              <a:t>i+k</a:t>
            </a:r>
            <a:r>
              <a:rPr lang="en-GB" dirty="0"/>
              <a:t> and </a:t>
            </a:r>
            <a:r>
              <a:rPr lang="en-GB" dirty="0" err="1"/>
              <a:t>j+k</a:t>
            </a:r>
            <a:r>
              <a:rPr lang="en-GB" dirty="0"/>
              <a:t> has a </a:t>
            </a:r>
            <a:r>
              <a:rPr lang="en-GB" dirty="0" err="1"/>
              <a:t>straightUp</a:t>
            </a:r>
            <a:r>
              <a:rPr lang="en-GB" dirty="0"/>
              <a:t> value greater than zero, set the cell at i and j’s </a:t>
            </a:r>
            <a:r>
              <a:rPr lang="en-GB" dirty="0" err="1"/>
              <a:t>diaUR</a:t>
            </a:r>
            <a:r>
              <a:rPr lang="en-GB" dirty="0"/>
              <a:t> to k and break out of the loop.</a:t>
            </a:r>
          </a:p>
          <a:p>
            <a:pPr lvl="3"/>
            <a:r>
              <a:rPr lang="en-GB" dirty="0"/>
              <a:t>If the cell at </a:t>
            </a:r>
            <a:r>
              <a:rPr lang="en-GB" dirty="0" err="1"/>
              <a:t>i+k</a:t>
            </a:r>
            <a:r>
              <a:rPr lang="en-GB" dirty="0"/>
              <a:t> and </a:t>
            </a:r>
            <a:r>
              <a:rPr lang="en-GB" dirty="0" err="1"/>
              <a:t>j+k</a:t>
            </a:r>
            <a:r>
              <a:rPr lang="en-GB" dirty="0"/>
              <a:t> has a </a:t>
            </a:r>
            <a:r>
              <a:rPr lang="en-GB" dirty="0" err="1"/>
              <a:t>straightRight</a:t>
            </a:r>
            <a:r>
              <a:rPr lang="en-GB" dirty="0"/>
              <a:t> value greater than zero, set the cell at i and j’s </a:t>
            </a:r>
            <a:r>
              <a:rPr lang="en-GB" dirty="0" err="1"/>
              <a:t>diaUR</a:t>
            </a:r>
            <a:r>
              <a:rPr lang="en-GB" dirty="0"/>
              <a:t> to k and break out of the loop.</a:t>
            </a:r>
          </a:p>
          <a:p>
            <a:pPr lvl="3"/>
            <a:r>
              <a:rPr lang="en-GB" dirty="0"/>
              <a:t>Increment k by one.</a:t>
            </a:r>
          </a:p>
          <a:p>
            <a:pPr lvl="4"/>
            <a:endParaRPr lang="en-GB" dirty="0"/>
          </a:p>
          <a:p>
            <a:pPr lvl="3"/>
            <a:endParaRPr lang="en-GB" dirty="0"/>
          </a:p>
          <a:p>
            <a:pPr lvl="1"/>
            <a:endParaRPr lang="en-GB" sz="1600" dirty="0"/>
          </a:p>
        </p:txBody>
      </p:sp>
    </p:spTree>
    <p:extLst>
      <p:ext uri="{BB962C8B-B14F-4D97-AF65-F5344CB8AC3E}">
        <p14:creationId xmlns:p14="http://schemas.microsoft.com/office/powerpoint/2010/main" val="345618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Introduction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lnSpcReduction="10000"/>
          </a:bodyPr>
          <a:lstStyle/>
          <a:p>
            <a:r>
              <a:rPr lang="en-GB" dirty="0"/>
              <a:t>A* is a searching algorithm used to find the most optimal path from one point to another. </a:t>
            </a:r>
          </a:p>
          <a:p>
            <a:r>
              <a:rPr lang="en-GB" dirty="0"/>
              <a:t>Considers the cost to reach the node (g(n)) and the cost to reach the goal node from the current node (h(n)). Since we cannot know the exact cost for h(n), we estimate it using some heuristic function.</a:t>
            </a:r>
          </a:p>
          <a:p>
            <a:r>
              <a:rPr lang="en-GB" dirty="0"/>
              <a:t>A* guarantees optimality given that the heuristic is admissible (never overestimates the cost to reach the goal state) and consistent (the cost of a node never exceeds its successors’ cost).</a:t>
            </a:r>
            <a:endParaRPr lang="en-MT" dirty="0"/>
          </a:p>
        </p:txBody>
      </p:sp>
    </p:spTree>
    <p:extLst>
      <p:ext uri="{BB962C8B-B14F-4D97-AF65-F5344CB8AC3E}">
        <p14:creationId xmlns:p14="http://schemas.microsoft.com/office/powerpoint/2010/main" val="293743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(5)</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lnSpcReduction="10000"/>
          </a:bodyPr>
          <a:lstStyle/>
          <a:p>
            <a:pPr marL="0" indent="0">
              <a:buNone/>
            </a:pPr>
            <a:r>
              <a:rPr lang="en-GB" sz="2000" dirty="0"/>
              <a:t>Open the </a:t>
            </a:r>
            <a:r>
              <a:rPr lang="en-GB" sz="2000" dirty="0" err="1"/>
              <a:t>PathFinding</a:t>
            </a:r>
            <a:r>
              <a:rPr lang="en-GB" sz="2000" dirty="0"/>
              <a:t> script and implement the following code:</a:t>
            </a:r>
          </a:p>
          <a:p>
            <a:pPr marL="457200" indent="-457200">
              <a:buFont typeface="+mj-lt"/>
              <a:buAutoNum type="arabicPeriod" startAt="4"/>
            </a:pPr>
            <a:r>
              <a:rPr lang="en-GB" sz="2000" dirty="0"/>
              <a:t>Create a function </a:t>
            </a:r>
            <a:r>
              <a:rPr lang="en-GB" sz="2000" dirty="0" err="1"/>
              <a:t>FindPath</a:t>
            </a:r>
            <a:r>
              <a:rPr lang="en-GB" sz="2000" dirty="0"/>
              <a:t> which returns a list of type </a:t>
            </a:r>
            <a:r>
              <a:rPr lang="en-GB" sz="2000" dirty="0" err="1"/>
              <a:t>PathNode</a:t>
            </a:r>
            <a:r>
              <a:rPr lang="en-GB" sz="2000" dirty="0"/>
              <a:t> and takes integer parameters </a:t>
            </a:r>
            <a:r>
              <a:rPr lang="en-GB" sz="2000" dirty="0" err="1"/>
              <a:t>startX</a:t>
            </a:r>
            <a:r>
              <a:rPr lang="en-GB" sz="2000" dirty="0"/>
              <a:t>, </a:t>
            </a:r>
            <a:r>
              <a:rPr lang="en-GB" sz="2000" dirty="0" err="1"/>
              <a:t>startY</a:t>
            </a:r>
            <a:r>
              <a:rPr lang="en-GB" sz="2000" dirty="0"/>
              <a:t>, </a:t>
            </a:r>
            <a:r>
              <a:rPr lang="en-GB" sz="2000" dirty="0" err="1"/>
              <a:t>endX</a:t>
            </a:r>
            <a:r>
              <a:rPr lang="en-GB" sz="2000" dirty="0"/>
              <a:t> and </a:t>
            </a:r>
            <a:r>
              <a:rPr lang="en-GB" sz="2000" dirty="0" err="1"/>
              <a:t>endY</a:t>
            </a:r>
            <a:r>
              <a:rPr lang="en-GB" sz="2000" dirty="0"/>
              <a:t>.</a:t>
            </a:r>
          </a:p>
          <a:p>
            <a:pPr lvl="1"/>
            <a:r>
              <a:rPr lang="en-GB" dirty="0"/>
              <a:t>Create two </a:t>
            </a:r>
            <a:r>
              <a:rPr lang="en-GB" dirty="0" err="1"/>
              <a:t>PathNodes</a:t>
            </a:r>
            <a:r>
              <a:rPr lang="en-GB" dirty="0"/>
              <a:t>: </a:t>
            </a:r>
            <a:r>
              <a:rPr lang="en-GB" dirty="0" err="1"/>
              <a:t>startNode</a:t>
            </a:r>
            <a:r>
              <a:rPr lang="en-GB" dirty="0"/>
              <a:t> and </a:t>
            </a:r>
            <a:r>
              <a:rPr lang="en-GB" dirty="0" err="1"/>
              <a:t>endNode</a:t>
            </a:r>
            <a:r>
              <a:rPr lang="en-GB" dirty="0"/>
              <a:t> and set them to the </a:t>
            </a:r>
            <a:r>
              <a:rPr lang="en-GB" dirty="0" err="1"/>
              <a:t>nodeGrid’s</a:t>
            </a:r>
            <a:r>
              <a:rPr lang="en-GB" dirty="0"/>
              <a:t> </a:t>
            </a:r>
            <a:r>
              <a:rPr lang="en-GB" dirty="0" err="1"/>
              <a:t>gridArray</a:t>
            </a:r>
            <a:r>
              <a:rPr lang="en-GB" dirty="0"/>
              <a:t> at the passed parameters locations.</a:t>
            </a:r>
          </a:p>
          <a:p>
            <a:pPr lvl="1"/>
            <a:r>
              <a:rPr lang="en-GB" dirty="0"/>
              <a:t>Set the </a:t>
            </a:r>
            <a:r>
              <a:rPr lang="en-GB" dirty="0" err="1"/>
              <a:t>openList</a:t>
            </a:r>
            <a:r>
              <a:rPr lang="en-GB" dirty="0"/>
              <a:t> to a list containing the </a:t>
            </a:r>
            <a:r>
              <a:rPr lang="en-GB" dirty="0" err="1"/>
              <a:t>startNode</a:t>
            </a:r>
            <a:r>
              <a:rPr lang="en-GB" dirty="0"/>
              <a:t> and set the </a:t>
            </a:r>
            <a:r>
              <a:rPr lang="en-GB" dirty="0" err="1"/>
              <a:t>closedList</a:t>
            </a:r>
            <a:r>
              <a:rPr lang="en-GB" dirty="0"/>
              <a:t> to an empty list.</a:t>
            </a:r>
          </a:p>
          <a:p>
            <a:pPr lvl="1"/>
            <a:r>
              <a:rPr lang="en-GB" dirty="0"/>
              <a:t>Loop through evert </a:t>
            </a:r>
            <a:r>
              <a:rPr lang="en-GB" dirty="0" err="1"/>
              <a:t>PathNode</a:t>
            </a:r>
            <a:r>
              <a:rPr lang="en-GB" dirty="0"/>
              <a:t> in the </a:t>
            </a:r>
            <a:r>
              <a:rPr lang="en-GB" dirty="0" err="1"/>
              <a:t>nodeGrid’s</a:t>
            </a:r>
            <a:r>
              <a:rPr lang="en-GB" dirty="0"/>
              <a:t> </a:t>
            </a:r>
            <a:r>
              <a:rPr lang="en-GB" dirty="0" err="1"/>
              <a:t>gridArray</a:t>
            </a:r>
            <a:r>
              <a:rPr lang="en-GB" dirty="0"/>
              <a:t> and set its </a:t>
            </a:r>
            <a:r>
              <a:rPr lang="en-GB" dirty="0" err="1"/>
              <a:t>gCost</a:t>
            </a:r>
            <a:r>
              <a:rPr lang="en-GB" dirty="0"/>
              <a:t> to the maximum integer value, call the </a:t>
            </a:r>
            <a:r>
              <a:rPr lang="en-GB" dirty="0" err="1"/>
              <a:t>CalculateFCost</a:t>
            </a:r>
            <a:r>
              <a:rPr lang="en-GB" dirty="0"/>
              <a:t>() function on it, and set its </a:t>
            </a:r>
            <a:r>
              <a:rPr lang="en-GB" dirty="0" err="1"/>
              <a:t>cameFromNode</a:t>
            </a:r>
            <a:r>
              <a:rPr lang="en-GB" dirty="0"/>
              <a:t> to null.</a:t>
            </a:r>
          </a:p>
          <a:p>
            <a:pPr lvl="4"/>
            <a:endParaRPr lang="en-GB" dirty="0"/>
          </a:p>
          <a:p>
            <a:pPr lvl="3"/>
            <a:endParaRPr lang="en-GB"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69013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(6)</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a:bodyPr>
          <a:lstStyle/>
          <a:p>
            <a:pPr marL="0" indent="0">
              <a:buNone/>
            </a:pPr>
            <a:r>
              <a:rPr lang="en-GB" sz="2000" dirty="0"/>
              <a:t>Open the </a:t>
            </a:r>
            <a:r>
              <a:rPr lang="en-GB" sz="2000" dirty="0" err="1"/>
              <a:t>PathFinding</a:t>
            </a:r>
            <a:r>
              <a:rPr lang="en-GB" sz="2000" dirty="0"/>
              <a:t> script and implement the following code:</a:t>
            </a:r>
          </a:p>
          <a:p>
            <a:pPr marL="457200" indent="-457200">
              <a:buFont typeface="+mj-lt"/>
              <a:buAutoNum type="arabicPeriod" startAt="5"/>
            </a:pPr>
            <a:r>
              <a:rPr lang="en-GB" sz="2000" dirty="0"/>
              <a:t>In the </a:t>
            </a:r>
            <a:r>
              <a:rPr lang="en-GB" sz="2000" dirty="0" err="1"/>
              <a:t>FindPath</a:t>
            </a:r>
            <a:r>
              <a:rPr lang="en-GB" sz="2000" dirty="0"/>
              <a:t>() function:</a:t>
            </a:r>
          </a:p>
          <a:p>
            <a:pPr lvl="1"/>
            <a:r>
              <a:rPr lang="en-GB" dirty="0"/>
              <a:t>Set the </a:t>
            </a:r>
            <a:r>
              <a:rPr lang="en-GB" dirty="0" err="1"/>
              <a:t>startNode’s</a:t>
            </a:r>
            <a:r>
              <a:rPr lang="en-GB" dirty="0"/>
              <a:t> </a:t>
            </a:r>
            <a:r>
              <a:rPr lang="en-GB" dirty="0" err="1"/>
              <a:t>gCost</a:t>
            </a:r>
            <a:r>
              <a:rPr lang="en-GB" dirty="0"/>
              <a:t> to zero and set its </a:t>
            </a:r>
            <a:r>
              <a:rPr lang="en-GB" dirty="0" err="1"/>
              <a:t>hCost</a:t>
            </a:r>
            <a:r>
              <a:rPr lang="en-GB" dirty="0"/>
              <a:t> to the returned value of calling the </a:t>
            </a:r>
            <a:r>
              <a:rPr lang="en-GB" dirty="0" err="1"/>
              <a:t>CalculateDistanceCost</a:t>
            </a:r>
            <a:r>
              <a:rPr lang="en-GB" dirty="0"/>
              <a:t>() function with </a:t>
            </a:r>
            <a:r>
              <a:rPr lang="en-GB" dirty="0" err="1"/>
              <a:t>startNode</a:t>
            </a:r>
            <a:r>
              <a:rPr lang="en-GB" dirty="0"/>
              <a:t> and </a:t>
            </a:r>
            <a:r>
              <a:rPr lang="en-GB" dirty="0" err="1"/>
              <a:t>endNode</a:t>
            </a:r>
            <a:r>
              <a:rPr lang="en-GB" dirty="0"/>
              <a:t> as passed parameters. Then, call the </a:t>
            </a:r>
            <a:r>
              <a:rPr lang="en-GB" dirty="0" err="1"/>
              <a:t>CalculateFCost</a:t>
            </a:r>
            <a:r>
              <a:rPr lang="en-GB" dirty="0"/>
              <a:t>() function on the </a:t>
            </a:r>
            <a:r>
              <a:rPr lang="en-GB" dirty="0" err="1"/>
              <a:t>startNode</a:t>
            </a:r>
            <a:r>
              <a:rPr lang="en-GB" dirty="0"/>
              <a:t>.</a:t>
            </a:r>
          </a:p>
          <a:p>
            <a:pPr lvl="1"/>
            <a:r>
              <a:rPr lang="en-GB" dirty="0"/>
              <a:t>Loop while the </a:t>
            </a:r>
            <a:r>
              <a:rPr lang="en-GB" dirty="0" err="1"/>
              <a:t>openList</a:t>
            </a:r>
            <a:r>
              <a:rPr lang="en-GB" dirty="0"/>
              <a:t> is not empty</a:t>
            </a:r>
          </a:p>
          <a:p>
            <a:pPr lvl="2"/>
            <a:r>
              <a:rPr lang="en-GB" dirty="0"/>
              <a:t>Get the node with lowest </a:t>
            </a:r>
            <a:r>
              <a:rPr lang="en-GB" dirty="0" err="1"/>
              <a:t>fcost</a:t>
            </a:r>
            <a:r>
              <a:rPr lang="en-GB" dirty="0"/>
              <a:t> via the function </a:t>
            </a:r>
            <a:r>
              <a:rPr lang="en-GB" dirty="0" err="1"/>
              <a:t>GetLowestFCostNode</a:t>
            </a:r>
            <a:r>
              <a:rPr lang="en-GB" dirty="0"/>
              <a:t>(), if it is the </a:t>
            </a:r>
            <a:r>
              <a:rPr lang="en-GB" dirty="0" err="1"/>
              <a:t>endNode</a:t>
            </a:r>
            <a:r>
              <a:rPr lang="en-GB" dirty="0"/>
              <a:t> return the list returned by calling the </a:t>
            </a:r>
            <a:r>
              <a:rPr lang="en-GB" dirty="0" err="1"/>
              <a:t>CalculatePath</a:t>
            </a:r>
            <a:r>
              <a:rPr lang="en-GB" dirty="0"/>
              <a:t>() function on the </a:t>
            </a:r>
            <a:r>
              <a:rPr lang="en-GB" dirty="0" err="1"/>
              <a:t>endNode</a:t>
            </a:r>
            <a:r>
              <a:rPr lang="en-GB" dirty="0"/>
              <a:t>.</a:t>
            </a:r>
          </a:p>
          <a:p>
            <a:pPr lvl="2"/>
            <a:r>
              <a:rPr lang="en-GB" dirty="0"/>
              <a:t>Remove the current node from the open list and add it to the closed list.</a:t>
            </a:r>
          </a:p>
          <a:p>
            <a:pPr lvl="4"/>
            <a:endParaRPr lang="en-GB" dirty="0"/>
          </a:p>
          <a:p>
            <a:pPr lvl="3"/>
            <a:endParaRPr lang="en-GB"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179305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(7)</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fontScale="92500" lnSpcReduction="20000"/>
          </a:bodyPr>
          <a:lstStyle/>
          <a:p>
            <a:pPr marL="0" indent="0">
              <a:buNone/>
            </a:pPr>
            <a:r>
              <a:rPr lang="en-GB" sz="2000" dirty="0"/>
              <a:t>Open the </a:t>
            </a:r>
            <a:r>
              <a:rPr lang="en-GB" sz="2000" dirty="0" err="1"/>
              <a:t>PathFinding</a:t>
            </a:r>
            <a:r>
              <a:rPr lang="en-GB" sz="2000" dirty="0"/>
              <a:t> script and implement the following code:</a:t>
            </a:r>
          </a:p>
          <a:p>
            <a:pPr marL="457200" indent="-457200">
              <a:buFont typeface="+mj-lt"/>
              <a:buAutoNum type="arabicPeriod" startAt="6"/>
            </a:pPr>
            <a:r>
              <a:rPr lang="en-GB" sz="2000" dirty="0"/>
              <a:t>In the </a:t>
            </a:r>
            <a:r>
              <a:rPr lang="en-GB" sz="2000" dirty="0" err="1"/>
              <a:t>FindPath</a:t>
            </a:r>
            <a:r>
              <a:rPr lang="en-GB" sz="2000" dirty="0"/>
              <a:t>() function’s while loop:</a:t>
            </a:r>
          </a:p>
          <a:p>
            <a:pPr lvl="1"/>
            <a:r>
              <a:rPr lang="en-GB" dirty="0"/>
              <a:t>Declare a new </a:t>
            </a:r>
            <a:r>
              <a:rPr lang="en-GB" dirty="0" err="1"/>
              <a:t>PathNode</a:t>
            </a:r>
            <a:r>
              <a:rPr lang="en-GB" dirty="0"/>
              <a:t> called </a:t>
            </a:r>
            <a:r>
              <a:rPr lang="en-GB" dirty="0" err="1"/>
              <a:t>tempNode</a:t>
            </a:r>
            <a:endParaRPr lang="en-GB" dirty="0"/>
          </a:p>
          <a:p>
            <a:pPr lvl="1"/>
            <a:r>
              <a:rPr lang="en-GB" dirty="0"/>
              <a:t>If the current node’s cell has a </a:t>
            </a:r>
            <a:r>
              <a:rPr lang="en-GB" dirty="0" err="1"/>
              <a:t>straightDown</a:t>
            </a:r>
            <a:r>
              <a:rPr lang="en-GB" dirty="0"/>
              <a:t> value greater than zero, set a </a:t>
            </a:r>
            <a:r>
              <a:rPr lang="en-GB" dirty="0" err="1"/>
              <a:t>tempTentativeGCost</a:t>
            </a:r>
            <a:r>
              <a:rPr lang="en-GB" dirty="0"/>
              <a:t> to the current node’s </a:t>
            </a:r>
            <a:r>
              <a:rPr lang="en-GB" dirty="0" err="1"/>
              <a:t>gCost</a:t>
            </a:r>
            <a:r>
              <a:rPr lang="en-GB" dirty="0"/>
              <a:t> added with the return of the </a:t>
            </a:r>
            <a:r>
              <a:rPr lang="en-GB" dirty="0" err="1"/>
              <a:t>CalculateDistanceCost</a:t>
            </a:r>
            <a:r>
              <a:rPr lang="en-GB" dirty="0"/>
              <a:t>() function with the </a:t>
            </a:r>
            <a:r>
              <a:rPr lang="en-GB" dirty="0" err="1"/>
              <a:t>currentNode</a:t>
            </a:r>
            <a:r>
              <a:rPr lang="en-GB" dirty="0"/>
              <a:t> and the primary jump point node it is pointing to as parameters. Set </a:t>
            </a:r>
            <a:r>
              <a:rPr lang="en-GB" dirty="0" err="1"/>
              <a:t>tempNode</a:t>
            </a:r>
            <a:r>
              <a:rPr lang="en-GB" dirty="0"/>
              <a:t> to the primary jump point.</a:t>
            </a:r>
          </a:p>
          <a:p>
            <a:pPr lvl="2"/>
            <a:r>
              <a:rPr lang="en-GB" dirty="0"/>
              <a:t>If the </a:t>
            </a:r>
            <a:r>
              <a:rPr lang="en-GB" dirty="0" err="1"/>
              <a:t>tempTentativeGCost</a:t>
            </a:r>
            <a:r>
              <a:rPr lang="en-GB" dirty="0"/>
              <a:t> is smaller than the </a:t>
            </a:r>
            <a:r>
              <a:rPr lang="en-GB" dirty="0" err="1"/>
              <a:t>tempNode’s</a:t>
            </a:r>
            <a:r>
              <a:rPr lang="en-GB" dirty="0"/>
              <a:t> </a:t>
            </a:r>
            <a:r>
              <a:rPr lang="en-GB" dirty="0" err="1"/>
              <a:t>gCost</a:t>
            </a:r>
            <a:r>
              <a:rPr lang="en-GB" dirty="0"/>
              <a:t>, set the </a:t>
            </a:r>
            <a:r>
              <a:rPr lang="en-GB" dirty="0" err="1"/>
              <a:t>tempNode’s</a:t>
            </a:r>
            <a:r>
              <a:rPr lang="en-GB" dirty="0"/>
              <a:t> </a:t>
            </a:r>
            <a:r>
              <a:rPr lang="en-GB" dirty="0" err="1"/>
              <a:t>cameFromNode</a:t>
            </a:r>
            <a:r>
              <a:rPr lang="en-GB" dirty="0"/>
              <a:t> to the current node, its </a:t>
            </a:r>
            <a:r>
              <a:rPr lang="en-GB" dirty="0" err="1"/>
              <a:t>gCost</a:t>
            </a:r>
            <a:r>
              <a:rPr lang="en-GB" dirty="0"/>
              <a:t> to the </a:t>
            </a:r>
            <a:r>
              <a:rPr lang="en-GB" dirty="0" err="1"/>
              <a:t>tempTentativeCost</a:t>
            </a:r>
            <a:r>
              <a:rPr lang="en-GB" dirty="0"/>
              <a:t>, its </a:t>
            </a:r>
            <a:r>
              <a:rPr lang="en-GB" dirty="0" err="1"/>
              <a:t>hCost</a:t>
            </a:r>
            <a:r>
              <a:rPr lang="en-GB" dirty="0"/>
              <a:t> to the return of the </a:t>
            </a:r>
            <a:r>
              <a:rPr lang="en-GB" dirty="0" err="1"/>
              <a:t>CalculateDistanceCost</a:t>
            </a:r>
            <a:r>
              <a:rPr lang="en-GB" dirty="0"/>
              <a:t>() function with </a:t>
            </a:r>
            <a:r>
              <a:rPr lang="en-GB" dirty="0" err="1"/>
              <a:t>tempNode</a:t>
            </a:r>
            <a:r>
              <a:rPr lang="en-GB" dirty="0"/>
              <a:t> and </a:t>
            </a:r>
            <a:r>
              <a:rPr lang="en-GB" dirty="0" err="1"/>
              <a:t>endNode</a:t>
            </a:r>
            <a:r>
              <a:rPr lang="en-GB" dirty="0"/>
              <a:t> as passed parameters, and call the </a:t>
            </a:r>
            <a:r>
              <a:rPr lang="en-GB" dirty="0" err="1"/>
              <a:t>CalculateFCost</a:t>
            </a:r>
            <a:r>
              <a:rPr lang="en-GB" dirty="0"/>
              <a:t>() function on it. If the </a:t>
            </a:r>
            <a:r>
              <a:rPr lang="en-GB" dirty="0" err="1"/>
              <a:t>tempNode</a:t>
            </a:r>
            <a:r>
              <a:rPr lang="en-GB" dirty="0"/>
              <a:t> is not in the </a:t>
            </a:r>
            <a:r>
              <a:rPr lang="en-GB" dirty="0" err="1"/>
              <a:t>openList</a:t>
            </a:r>
            <a:r>
              <a:rPr lang="en-GB" dirty="0"/>
              <a:t>, add it.</a:t>
            </a:r>
          </a:p>
          <a:p>
            <a:pPr lvl="1"/>
            <a:r>
              <a:rPr lang="en-GB" dirty="0"/>
              <a:t>Repeat this functionality for the other seven directions.</a:t>
            </a:r>
          </a:p>
          <a:p>
            <a:pPr lvl="1"/>
            <a:endParaRPr lang="en-GB" dirty="0"/>
          </a:p>
          <a:p>
            <a:pPr lvl="4"/>
            <a:endParaRPr lang="en-GB" dirty="0"/>
          </a:p>
          <a:p>
            <a:pPr lvl="3"/>
            <a:endParaRPr lang="en-GB"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8036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(8)</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fontScale="85000" lnSpcReduction="10000"/>
          </a:bodyPr>
          <a:lstStyle/>
          <a:p>
            <a:pPr marL="0" indent="0">
              <a:buNone/>
            </a:pPr>
            <a:r>
              <a:rPr lang="en-GB" sz="2000" dirty="0"/>
              <a:t>Open the </a:t>
            </a:r>
            <a:r>
              <a:rPr lang="en-GB" sz="2000" dirty="0" err="1"/>
              <a:t>PathFinding</a:t>
            </a:r>
            <a:r>
              <a:rPr lang="en-GB" sz="2000" dirty="0"/>
              <a:t> script and implement the following code:</a:t>
            </a:r>
          </a:p>
          <a:p>
            <a:pPr marL="457200" indent="-457200">
              <a:buFont typeface="+mj-lt"/>
              <a:buAutoNum type="arabicPeriod" startAt="7"/>
            </a:pPr>
            <a:r>
              <a:rPr lang="en-GB" sz="2000" dirty="0"/>
              <a:t>In the </a:t>
            </a:r>
            <a:r>
              <a:rPr lang="en-GB" sz="2000" dirty="0" err="1"/>
              <a:t>FindPath</a:t>
            </a:r>
            <a:r>
              <a:rPr lang="en-GB" sz="2000" dirty="0"/>
              <a:t>() function’s while loop:</a:t>
            </a:r>
          </a:p>
          <a:p>
            <a:pPr lvl="1"/>
            <a:r>
              <a:rPr lang="en-GB" dirty="0"/>
              <a:t>Loop through each </a:t>
            </a:r>
            <a:r>
              <a:rPr lang="en-GB" dirty="0" err="1"/>
              <a:t>pathnode</a:t>
            </a:r>
            <a:r>
              <a:rPr lang="en-GB" dirty="0"/>
              <a:t> in the returned list when calling the </a:t>
            </a:r>
            <a:r>
              <a:rPr lang="en-GB" dirty="0" err="1"/>
              <a:t>GetNeighbours</a:t>
            </a:r>
            <a:r>
              <a:rPr lang="en-GB" dirty="0"/>
              <a:t> function with the </a:t>
            </a:r>
            <a:r>
              <a:rPr lang="en-GB" dirty="0" err="1"/>
              <a:t>currentNode</a:t>
            </a:r>
            <a:r>
              <a:rPr lang="en-GB" dirty="0"/>
              <a:t> as a passed parameter.</a:t>
            </a:r>
          </a:p>
          <a:p>
            <a:pPr lvl="2"/>
            <a:r>
              <a:rPr lang="en-GB" dirty="0"/>
              <a:t>If the </a:t>
            </a:r>
            <a:r>
              <a:rPr lang="en-GB" dirty="0" err="1"/>
              <a:t>closedList</a:t>
            </a:r>
            <a:r>
              <a:rPr lang="en-GB" dirty="0"/>
              <a:t> already contains the node, continue to the next iteration.</a:t>
            </a:r>
          </a:p>
          <a:p>
            <a:pPr lvl="2"/>
            <a:r>
              <a:rPr lang="en-GB" dirty="0"/>
              <a:t>If the node is a wall, add it to the closed list and continue to the next iteration.</a:t>
            </a:r>
          </a:p>
          <a:p>
            <a:pPr lvl="2"/>
            <a:r>
              <a:rPr lang="en-GB" dirty="0"/>
              <a:t>Set </a:t>
            </a:r>
            <a:r>
              <a:rPr lang="en-GB" dirty="0" err="1"/>
              <a:t>tentativeGCost</a:t>
            </a:r>
            <a:r>
              <a:rPr lang="en-GB" dirty="0"/>
              <a:t> to the current node’s </a:t>
            </a:r>
            <a:r>
              <a:rPr lang="en-GB" dirty="0" err="1"/>
              <a:t>gCost</a:t>
            </a:r>
            <a:r>
              <a:rPr lang="en-GB" dirty="0"/>
              <a:t> added with the return of calling the </a:t>
            </a:r>
            <a:r>
              <a:rPr lang="en-GB" dirty="0" err="1"/>
              <a:t>CalculateDistanceCost</a:t>
            </a:r>
            <a:r>
              <a:rPr lang="en-GB" dirty="0"/>
              <a:t>() function with the </a:t>
            </a:r>
            <a:r>
              <a:rPr lang="en-GB" dirty="0" err="1"/>
              <a:t>currentNode</a:t>
            </a:r>
            <a:r>
              <a:rPr lang="en-GB" dirty="0"/>
              <a:t> and the </a:t>
            </a:r>
            <a:r>
              <a:rPr lang="en-GB" dirty="0" err="1"/>
              <a:t>neighbourNode</a:t>
            </a:r>
            <a:r>
              <a:rPr lang="en-GB" dirty="0"/>
              <a:t>.</a:t>
            </a:r>
          </a:p>
          <a:p>
            <a:pPr lvl="2"/>
            <a:r>
              <a:rPr lang="en-GB" dirty="0"/>
              <a:t>If the </a:t>
            </a:r>
            <a:r>
              <a:rPr lang="en-GB" dirty="0" err="1"/>
              <a:t>tentativeGCost</a:t>
            </a:r>
            <a:r>
              <a:rPr lang="en-GB" dirty="0"/>
              <a:t> is smaller than the neighbour node’s </a:t>
            </a:r>
            <a:r>
              <a:rPr lang="en-GB" dirty="0" err="1"/>
              <a:t>gCost</a:t>
            </a:r>
            <a:endParaRPr lang="en-GB" dirty="0"/>
          </a:p>
          <a:p>
            <a:pPr lvl="2"/>
            <a:r>
              <a:rPr lang="en-GB" dirty="0"/>
              <a:t>Set the neighbour node’s </a:t>
            </a:r>
            <a:r>
              <a:rPr lang="en-GB" dirty="0" err="1"/>
              <a:t>cameFromNode</a:t>
            </a:r>
            <a:r>
              <a:rPr lang="en-GB" dirty="0"/>
              <a:t> to the current node, its </a:t>
            </a:r>
            <a:r>
              <a:rPr lang="en-GB" dirty="0" err="1"/>
              <a:t>gCost</a:t>
            </a:r>
            <a:r>
              <a:rPr lang="en-GB" dirty="0"/>
              <a:t> to the </a:t>
            </a:r>
            <a:r>
              <a:rPr lang="en-GB" dirty="0" err="1"/>
              <a:t>tentativeGCost</a:t>
            </a:r>
            <a:r>
              <a:rPr lang="en-GB" dirty="0"/>
              <a:t>, its </a:t>
            </a:r>
            <a:r>
              <a:rPr lang="en-GB" dirty="0" err="1"/>
              <a:t>hCost</a:t>
            </a:r>
            <a:r>
              <a:rPr lang="en-GB" dirty="0"/>
              <a:t> to the return of the </a:t>
            </a:r>
            <a:r>
              <a:rPr lang="en-GB" dirty="0" err="1"/>
              <a:t>CalculateDistanceCost</a:t>
            </a:r>
            <a:r>
              <a:rPr lang="en-GB" dirty="0"/>
              <a:t>() function with the neighbour node and </a:t>
            </a:r>
            <a:r>
              <a:rPr lang="en-GB" dirty="0" err="1"/>
              <a:t>endNode</a:t>
            </a:r>
            <a:r>
              <a:rPr lang="en-GB" dirty="0"/>
              <a:t> as passed parameters, and call the </a:t>
            </a:r>
            <a:r>
              <a:rPr lang="en-GB" dirty="0" err="1"/>
              <a:t>CalculateFCost</a:t>
            </a:r>
            <a:r>
              <a:rPr lang="en-GB" dirty="0"/>
              <a:t>() function on it. If the </a:t>
            </a:r>
            <a:r>
              <a:rPr lang="en-GB" dirty="0" err="1"/>
              <a:t>tempNode</a:t>
            </a:r>
            <a:r>
              <a:rPr lang="en-GB" dirty="0"/>
              <a:t> is not in the </a:t>
            </a:r>
            <a:r>
              <a:rPr lang="en-GB" dirty="0" err="1"/>
              <a:t>openList</a:t>
            </a:r>
            <a:r>
              <a:rPr lang="en-GB" dirty="0"/>
              <a:t>, add it.</a:t>
            </a:r>
          </a:p>
          <a:p>
            <a:pPr lvl="1"/>
            <a:endParaRPr lang="en-GB" dirty="0"/>
          </a:p>
          <a:p>
            <a:pPr lvl="4"/>
            <a:endParaRPr lang="en-GB" dirty="0"/>
          </a:p>
          <a:p>
            <a:pPr lvl="3"/>
            <a:endParaRPr lang="en-GB"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365994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(9)</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a:bodyPr>
          <a:lstStyle/>
          <a:p>
            <a:pPr marL="0" indent="0">
              <a:buNone/>
            </a:pPr>
            <a:r>
              <a:rPr lang="en-GB" sz="2000" dirty="0"/>
              <a:t>Open the </a:t>
            </a:r>
            <a:r>
              <a:rPr lang="en-GB" sz="2000" dirty="0" err="1"/>
              <a:t>PathFinding</a:t>
            </a:r>
            <a:r>
              <a:rPr lang="en-GB" sz="2000" dirty="0"/>
              <a:t> script and implement the following code:</a:t>
            </a:r>
          </a:p>
          <a:p>
            <a:pPr marL="457200" indent="-457200">
              <a:buFont typeface="+mj-lt"/>
              <a:buAutoNum type="arabicPeriod" startAt="8"/>
            </a:pPr>
            <a:r>
              <a:rPr lang="en-GB" sz="2000" dirty="0"/>
              <a:t>Create another function called </a:t>
            </a:r>
            <a:r>
              <a:rPr lang="en-GB" sz="2000" dirty="0" err="1"/>
              <a:t>FindPath</a:t>
            </a:r>
            <a:r>
              <a:rPr lang="en-GB" sz="2000" dirty="0"/>
              <a:t>() which returns a list of Vector3.</a:t>
            </a:r>
          </a:p>
          <a:p>
            <a:pPr lvl="1"/>
            <a:r>
              <a:rPr lang="en-GB" dirty="0"/>
              <a:t>Set </a:t>
            </a:r>
            <a:r>
              <a:rPr lang="en-GB" dirty="0" err="1"/>
              <a:t>startX</a:t>
            </a:r>
            <a:r>
              <a:rPr lang="en-GB" dirty="0"/>
              <a:t>, </a:t>
            </a:r>
            <a:r>
              <a:rPr lang="en-GB" dirty="0" err="1"/>
              <a:t>startY</a:t>
            </a:r>
            <a:r>
              <a:rPr lang="en-GB" dirty="0"/>
              <a:t>, </a:t>
            </a:r>
            <a:r>
              <a:rPr lang="en-GB" dirty="0" err="1"/>
              <a:t>endX</a:t>
            </a:r>
            <a:r>
              <a:rPr lang="en-GB" dirty="0"/>
              <a:t> and </a:t>
            </a:r>
            <a:r>
              <a:rPr lang="en-GB" dirty="0" err="1"/>
              <a:t>endY</a:t>
            </a:r>
            <a:r>
              <a:rPr lang="en-GB" dirty="0"/>
              <a:t> to the current game object and the target’s game object’s cell position appropriately.</a:t>
            </a:r>
          </a:p>
          <a:p>
            <a:pPr lvl="1"/>
            <a:r>
              <a:rPr lang="en-GB" dirty="0"/>
              <a:t>Call the </a:t>
            </a:r>
            <a:r>
              <a:rPr lang="en-GB" dirty="0" err="1"/>
              <a:t>FindPath</a:t>
            </a:r>
            <a:r>
              <a:rPr lang="en-GB" dirty="0"/>
              <a:t>() function with </a:t>
            </a:r>
            <a:r>
              <a:rPr lang="en-GB" dirty="0" err="1"/>
              <a:t>startX</a:t>
            </a:r>
            <a:r>
              <a:rPr lang="en-GB" dirty="0"/>
              <a:t>, </a:t>
            </a:r>
            <a:r>
              <a:rPr lang="en-GB" dirty="0" err="1"/>
              <a:t>startY</a:t>
            </a:r>
            <a:r>
              <a:rPr lang="en-GB" dirty="0"/>
              <a:t>, </a:t>
            </a:r>
            <a:r>
              <a:rPr lang="en-GB" dirty="0" err="1"/>
              <a:t>endX</a:t>
            </a:r>
            <a:r>
              <a:rPr lang="en-GB" dirty="0"/>
              <a:t> and </a:t>
            </a:r>
            <a:r>
              <a:rPr lang="en-GB" dirty="0" err="1"/>
              <a:t>endY</a:t>
            </a:r>
            <a:r>
              <a:rPr lang="en-GB" dirty="0"/>
              <a:t> as passed parameters and save the returned list.</a:t>
            </a:r>
          </a:p>
          <a:p>
            <a:pPr lvl="1"/>
            <a:r>
              <a:rPr lang="en-GB" dirty="0"/>
              <a:t>If the list is null, return null, else create a new list called </a:t>
            </a:r>
            <a:r>
              <a:rPr lang="en-GB" dirty="0" err="1"/>
              <a:t>vectorPath</a:t>
            </a:r>
            <a:r>
              <a:rPr lang="en-GB" dirty="0"/>
              <a:t> and for each </a:t>
            </a:r>
            <a:r>
              <a:rPr lang="en-GB" dirty="0" err="1"/>
              <a:t>PathNode</a:t>
            </a:r>
            <a:r>
              <a:rPr lang="en-GB" dirty="0"/>
              <a:t> in the list, add its Vector3 position into </a:t>
            </a:r>
            <a:r>
              <a:rPr lang="en-GB" dirty="0" err="1"/>
              <a:t>vectorPath</a:t>
            </a:r>
            <a:r>
              <a:rPr lang="en-GB" dirty="0"/>
              <a:t>. Set </a:t>
            </a:r>
            <a:r>
              <a:rPr lang="en-GB" dirty="0" err="1"/>
              <a:t>pathFound</a:t>
            </a:r>
            <a:r>
              <a:rPr lang="en-GB" dirty="0"/>
              <a:t> to true and return </a:t>
            </a:r>
            <a:r>
              <a:rPr lang="en-GB" dirty="0" err="1"/>
              <a:t>vectorPath</a:t>
            </a:r>
            <a:r>
              <a:rPr lang="en-GB" dirty="0"/>
              <a:t>.</a:t>
            </a:r>
          </a:p>
          <a:p>
            <a:pPr lvl="1"/>
            <a:endParaRPr lang="en-GB" dirty="0"/>
          </a:p>
          <a:p>
            <a:pPr lvl="4"/>
            <a:endParaRPr lang="en-GB" dirty="0"/>
          </a:p>
          <a:p>
            <a:pPr lvl="3"/>
            <a:endParaRPr lang="en-GB"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398902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Exercise (10)</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a:bodyPr>
          <a:lstStyle/>
          <a:p>
            <a:pPr marL="0" indent="0">
              <a:buNone/>
            </a:pPr>
            <a:r>
              <a:rPr lang="en-GB" sz="2000" dirty="0"/>
              <a:t>Open the </a:t>
            </a:r>
            <a:r>
              <a:rPr lang="en-GB" sz="2000" dirty="0" err="1"/>
              <a:t>PathFinding</a:t>
            </a:r>
            <a:r>
              <a:rPr lang="en-GB" sz="2000" dirty="0"/>
              <a:t> script and implement the following code:</a:t>
            </a:r>
          </a:p>
          <a:p>
            <a:pPr marL="457200" indent="-457200">
              <a:buFont typeface="+mj-lt"/>
              <a:buAutoNum type="arabicPeriod" startAt="9"/>
            </a:pPr>
            <a:r>
              <a:rPr lang="en-GB" sz="2000" dirty="0"/>
              <a:t>In the Start() function, after setting the </a:t>
            </a:r>
            <a:r>
              <a:rPr lang="en-GB" sz="2000" dirty="0" err="1"/>
              <a:t>nodeGrid</a:t>
            </a:r>
            <a:r>
              <a:rPr lang="en-GB" sz="2000" dirty="0"/>
              <a:t>, call the </a:t>
            </a:r>
            <a:r>
              <a:rPr lang="en-GB" sz="2000" dirty="0" err="1"/>
              <a:t>FindPath</a:t>
            </a:r>
            <a:r>
              <a:rPr lang="en-GB" sz="2000" dirty="0"/>
              <a:t>() function and save it in </a:t>
            </a:r>
            <a:r>
              <a:rPr lang="en-GB" sz="2000" dirty="0" err="1"/>
              <a:t>pathToFollow</a:t>
            </a:r>
            <a:r>
              <a:rPr lang="en-GB" sz="2000" dirty="0"/>
              <a:t>. Set </a:t>
            </a:r>
            <a:r>
              <a:rPr lang="en-GB" sz="2000" dirty="0" err="1"/>
              <a:t>startPosition</a:t>
            </a:r>
            <a:r>
              <a:rPr lang="en-GB" sz="2000" dirty="0"/>
              <a:t> to the current position's cell's grid index vector.</a:t>
            </a:r>
          </a:p>
          <a:p>
            <a:pPr marL="457200" indent="-457200">
              <a:buFont typeface="+mj-lt"/>
              <a:buAutoNum type="arabicPeriod" startAt="9"/>
            </a:pPr>
            <a:r>
              <a:rPr lang="en-GB" sz="2000" dirty="0"/>
              <a:t>In the Update() function, remove the </a:t>
            </a:r>
            <a:r>
              <a:rPr lang="en-GB" sz="2000" dirty="0" err="1"/>
              <a:t>transform.position</a:t>
            </a:r>
            <a:r>
              <a:rPr lang="en-GB" sz="2000" dirty="0"/>
              <a:t> line of code and add the following:</a:t>
            </a:r>
          </a:p>
          <a:p>
            <a:pPr lvl="1"/>
            <a:r>
              <a:rPr lang="en-GB" dirty="0"/>
              <a:t>If </a:t>
            </a:r>
            <a:r>
              <a:rPr lang="en-GB" dirty="0" err="1"/>
              <a:t>pathFound</a:t>
            </a:r>
            <a:r>
              <a:rPr lang="en-GB" dirty="0"/>
              <a:t> is true</a:t>
            </a:r>
          </a:p>
          <a:p>
            <a:pPr lvl="2"/>
            <a:r>
              <a:rPr lang="en-GB" dirty="0"/>
              <a:t>If the current game object’s position is equal to the </a:t>
            </a:r>
            <a:r>
              <a:rPr lang="en-GB" dirty="0" err="1"/>
              <a:t>pathToFollow</a:t>
            </a:r>
            <a:r>
              <a:rPr lang="en-GB" dirty="0"/>
              <a:t> at </a:t>
            </a:r>
            <a:r>
              <a:rPr lang="en-GB" dirty="0" err="1"/>
              <a:t>waypointCounter’s</a:t>
            </a:r>
            <a:r>
              <a:rPr lang="en-GB" dirty="0"/>
              <a:t> Vector3, increment </a:t>
            </a:r>
            <a:r>
              <a:rPr lang="en-GB" dirty="0" err="1"/>
              <a:t>waypointCounter</a:t>
            </a:r>
            <a:r>
              <a:rPr lang="en-GB" dirty="0"/>
              <a:t> by one. Else, set temp to the Vector3 returned by calling </a:t>
            </a:r>
            <a:r>
              <a:rPr lang="en-GB" dirty="0" err="1"/>
              <a:t>MoveTowards</a:t>
            </a:r>
            <a:r>
              <a:rPr lang="en-GB" dirty="0"/>
              <a:t>() with the current game object’s position and the </a:t>
            </a:r>
            <a:r>
              <a:rPr lang="en-GB" dirty="0" err="1"/>
              <a:t>pathToFollow</a:t>
            </a:r>
            <a:r>
              <a:rPr lang="en-GB" dirty="0"/>
              <a:t> at </a:t>
            </a:r>
            <a:r>
              <a:rPr lang="en-GB" dirty="0" err="1"/>
              <a:t>waypointCounter</a:t>
            </a:r>
            <a:r>
              <a:rPr lang="en-GB" dirty="0"/>
              <a:t>. Set </a:t>
            </a:r>
            <a:r>
              <a:rPr lang="en-GB" dirty="0" err="1"/>
              <a:t>transform.position</a:t>
            </a:r>
            <a:r>
              <a:rPr lang="en-GB" dirty="0"/>
              <a:t> to the Vector3 calculated.</a:t>
            </a:r>
          </a:p>
          <a:p>
            <a:pPr lvl="4"/>
            <a:endParaRPr lang="en-GB" dirty="0"/>
          </a:p>
          <a:p>
            <a:pPr lvl="3"/>
            <a:endParaRPr lang="en-GB"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3616185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Conclusion</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D5683-6E35-7DCB-1A08-11758A883D84}"/>
              </a:ext>
            </a:extLst>
          </p:cNvPr>
          <p:cNvSpPr>
            <a:spLocks noGrp="1"/>
          </p:cNvSpPr>
          <p:nvPr>
            <p:ph idx="1"/>
          </p:nvPr>
        </p:nvSpPr>
        <p:spPr>
          <a:xfrm>
            <a:off x="1295401" y="2612256"/>
            <a:ext cx="9601196" cy="3761112"/>
          </a:xfrm>
        </p:spPr>
        <p:txBody>
          <a:bodyPr>
            <a:normAutofit/>
          </a:bodyPr>
          <a:lstStyle/>
          <a:p>
            <a:r>
              <a:rPr lang="en-GB" dirty="0"/>
              <a:t>A* algorithm has a guaranteed optimal path given the admissible heuristics, thus it provides a realistic and intelligent pathfinding experience for enemies.</a:t>
            </a:r>
          </a:p>
          <a:p>
            <a:r>
              <a:rPr lang="en-GB" dirty="0"/>
              <a:t>However, in a large search space, A* is computationally expensive. It requires memory for both a very large open list as well as a closed list.</a:t>
            </a:r>
          </a:p>
          <a:p>
            <a:r>
              <a:rPr lang="en-GB" dirty="0"/>
              <a:t>To ease the amount of memory required and reduce the computation time, we use Jump Point Search to skip through open areas in a grid</a:t>
            </a:r>
          </a:p>
          <a:p>
            <a:pPr lvl="1"/>
            <a:endParaRPr lang="en-GB" dirty="0"/>
          </a:p>
          <a:p>
            <a:pPr lvl="1"/>
            <a:endParaRPr lang="en-GB" dirty="0"/>
          </a:p>
          <a:p>
            <a:pPr lvl="1"/>
            <a:endParaRPr lang="en-GB" sz="2000" dirty="0"/>
          </a:p>
          <a:p>
            <a:pPr lvl="1"/>
            <a:endParaRPr lang="en-GB" sz="2000"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427850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Autofit/>
          </a:bodyPr>
          <a:lstStyle/>
          <a:p>
            <a:r>
              <a:rPr lang="en-GB" sz="3600" dirty="0">
                <a:solidFill>
                  <a:srgbClr val="FFFFFF"/>
                </a:solidFill>
              </a:rPr>
              <a:t>A* with Optimisations ~ References</a:t>
            </a:r>
            <a:endParaRPr lang="en-MT" sz="3600"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BF267C4-096F-2CEC-D254-B6992E5C45E3}"/>
              </a:ext>
            </a:extLst>
          </p:cNvPr>
          <p:cNvSpPr>
            <a:spLocks noGrp="1"/>
          </p:cNvSpPr>
          <p:nvPr>
            <p:ph idx="1"/>
          </p:nvPr>
        </p:nvSpPr>
        <p:spPr>
          <a:xfrm>
            <a:off x="1295401" y="2612256"/>
            <a:ext cx="9601196" cy="3761112"/>
          </a:xfrm>
        </p:spPr>
        <p:txBody>
          <a:bodyPr>
            <a:normAutofit fontScale="92500" lnSpcReduction="10000"/>
          </a:bodyPr>
          <a:lstStyle/>
          <a:p>
            <a:pPr marL="0" indent="0">
              <a:buNone/>
            </a:pPr>
            <a:r>
              <a:rPr lang="en-GB" sz="1800" dirty="0"/>
              <a:t>[1] - </a:t>
            </a:r>
            <a:r>
              <a:rPr lang="en-GB" sz="1800" dirty="0">
                <a:effectLst/>
              </a:rPr>
              <a:t>S. Rabin, “JPS+ An Extreme A* Speed Optimization for Static Uniform Cost Grids,” </a:t>
            </a:r>
            <a:r>
              <a:rPr lang="en-GB" sz="1800" i="1" dirty="0">
                <a:effectLst/>
              </a:rPr>
              <a:t>Game AI Pro</a:t>
            </a:r>
            <a:r>
              <a:rPr lang="en-GB" sz="1800" dirty="0">
                <a:effectLst/>
              </a:rPr>
              <a:t>. [Online]. Available: </a:t>
            </a:r>
            <a:r>
              <a:rPr lang="en-GB" sz="1800" dirty="0">
                <a:solidFill>
                  <a:schemeClr val="tx1"/>
                </a:solidFill>
                <a:hlinkClick r:id="rId3">
                  <a:extLst>
                    <a:ext uri="{A12FA001-AC4F-418D-AE19-62706E023703}">
                      <ahyp:hlinkClr xmlns:ahyp="http://schemas.microsoft.com/office/drawing/2018/hyperlinkcolor" val="tx"/>
                    </a:ext>
                  </a:extLst>
                </a:hlinkClick>
              </a:rPr>
              <a:t>http://www.gameaipro.com/GameAIPro2/GameAIPro2_Chapter14_JPS_Plus_An_Extreme_A_Star_Speed_Optimization_for_Static_Uniform_Cost_Grids.pdf</a:t>
            </a:r>
            <a:r>
              <a:rPr lang="en-GB" sz="1800" dirty="0">
                <a:effectLst/>
              </a:rPr>
              <a:t>. [Accessed: 26-Mar-2023]. </a:t>
            </a:r>
          </a:p>
          <a:p>
            <a:pPr marL="0" indent="0">
              <a:buNone/>
            </a:pPr>
            <a:r>
              <a:rPr lang="en-GB" sz="1800" dirty="0"/>
              <a:t>[2] - </a:t>
            </a:r>
            <a:r>
              <a:rPr lang="en-GB" sz="1800" dirty="0">
                <a:effectLst/>
              </a:rPr>
              <a:t>“JPs+: Over 100x faster than A*,” </a:t>
            </a:r>
            <a:r>
              <a:rPr lang="en-GB" sz="1800" i="1" dirty="0">
                <a:effectLst/>
              </a:rPr>
              <a:t>GDC Vault</a:t>
            </a:r>
            <a:r>
              <a:rPr lang="en-GB" sz="1800" dirty="0">
                <a:effectLst/>
              </a:rPr>
              <a:t>. [Online]. Available: </a:t>
            </a:r>
            <a:r>
              <a:rPr lang="en-GB" sz="1800" dirty="0">
                <a:solidFill>
                  <a:schemeClr val="tx1"/>
                </a:solidFill>
                <a:hlinkClick r:id="rId4">
                  <a:extLst>
                    <a:ext uri="{A12FA001-AC4F-418D-AE19-62706E023703}">
                      <ahyp:hlinkClr xmlns:ahyp="http://schemas.microsoft.com/office/drawing/2018/hyperlinkcolor" val="tx"/>
                    </a:ext>
                  </a:extLst>
                </a:hlinkClick>
              </a:rPr>
              <a:t>https://www.gdcvault.com/play/1022094/JPS-Over-100x-Faster-than</a:t>
            </a:r>
            <a:r>
              <a:rPr lang="en-GB" sz="1800" dirty="0">
                <a:effectLst/>
              </a:rPr>
              <a:t>. [Accessed: 26-Mar-2023]. </a:t>
            </a:r>
          </a:p>
          <a:p>
            <a:pPr marL="0" indent="0">
              <a:buNone/>
            </a:pPr>
            <a:r>
              <a:rPr lang="en-GB" sz="1800" dirty="0"/>
              <a:t>[3] – “</a:t>
            </a:r>
            <a:r>
              <a:rPr lang="en-GB" sz="1800" dirty="0" err="1">
                <a:effectLst/>
              </a:rPr>
              <a:t>Trgrote</a:t>
            </a:r>
            <a:r>
              <a:rPr lang="en-GB" sz="1800" dirty="0">
                <a:effectLst/>
              </a:rPr>
              <a:t>, “</a:t>
            </a:r>
            <a:r>
              <a:rPr lang="en-GB" sz="1800" dirty="0" err="1">
                <a:effectLst/>
              </a:rPr>
              <a:t>Trgrote</a:t>
            </a:r>
            <a:r>
              <a:rPr lang="en-GB" sz="1800" dirty="0">
                <a:effectLst/>
              </a:rPr>
              <a:t>/JPs-Unity: Interactive JPS Search </a:t>
            </a:r>
            <a:r>
              <a:rPr lang="en-GB" sz="1800" dirty="0" err="1">
                <a:effectLst/>
              </a:rPr>
              <a:t>Algorithim</a:t>
            </a:r>
            <a:r>
              <a:rPr lang="en-GB" sz="1800" dirty="0">
                <a:effectLst/>
              </a:rPr>
              <a:t>, using Steve Rabin's </a:t>
            </a:r>
            <a:r>
              <a:rPr lang="en-GB" sz="1800" dirty="0" err="1">
                <a:effectLst/>
              </a:rPr>
              <a:t>algorithim</a:t>
            </a:r>
            <a:r>
              <a:rPr lang="en-GB" sz="1800" dirty="0">
                <a:effectLst/>
              </a:rPr>
              <a:t>,” </a:t>
            </a:r>
            <a:r>
              <a:rPr lang="en-GB" sz="1800" i="1" dirty="0">
                <a:effectLst/>
              </a:rPr>
              <a:t>GitHub</a:t>
            </a:r>
            <a:r>
              <a:rPr lang="en-GB" sz="1800" dirty="0">
                <a:effectLst/>
              </a:rPr>
              <a:t>. [Online]. Available: </a:t>
            </a:r>
            <a:r>
              <a:rPr lang="en-GB" sz="1800" dirty="0">
                <a:solidFill>
                  <a:schemeClr val="tx1"/>
                </a:solidFill>
                <a:hlinkClick r:id="rId5">
                  <a:extLst>
                    <a:ext uri="{A12FA001-AC4F-418D-AE19-62706E023703}">
                      <ahyp:hlinkClr xmlns:ahyp="http://schemas.microsoft.com/office/drawing/2018/hyperlinkcolor" val="tx"/>
                    </a:ext>
                  </a:extLst>
                </a:hlinkClick>
              </a:rPr>
              <a:t>https://github.com/trgrote/JPS-Unity</a:t>
            </a:r>
            <a:r>
              <a:rPr lang="en-GB" sz="1800" dirty="0"/>
              <a:t>.</a:t>
            </a:r>
            <a:r>
              <a:rPr lang="en-GB" sz="1800" dirty="0">
                <a:effectLst/>
              </a:rPr>
              <a:t> [Accessed: 26-Mar-2023]. </a:t>
            </a:r>
          </a:p>
          <a:p>
            <a:pPr marL="0" indent="0">
              <a:buNone/>
            </a:pPr>
            <a:r>
              <a:rPr lang="en-GB" sz="1800" dirty="0"/>
              <a:t>[4] - Prof. A. </a:t>
            </a:r>
            <a:r>
              <a:rPr lang="en-GB" sz="1800" dirty="0" err="1"/>
              <a:t>Dingli</a:t>
            </a:r>
            <a:r>
              <a:rPr lang="en-GB" sz="1800" dirty="0"/>
              <a:t>, ICS2211: “LEVEL 3 PATHFINDING” [Online]. Available:</a:t>
            </a:r>
            <a:r>
              <a:rPr lang="en-US" sz="1800" dirty="0"/>
              <a:t> </a:t>
            </a:r>
            <a:r>
              <a:rPr lang="en-US" sz="1800" dirty="0">
                <a:solidFill>
                  <a:schemeClr val="tx1"/>
                </a:solidFill>
                <a:hlinkClick r:id="rId6">
                  <a:extLst>
                    <a:ext uri="{A12FA001-AC4F-418D-AE19-62706E023703}">
                      <ahyp:hlinkClr xmlns:ahyp="http://schemas.microsoft.com/office/drawing/2018/hyperlinkcolor" val="tx"/>
                    </a:ext>
                  </a:extLst>
                </a:hlinkClick>
              </a:rPr>
              <a:t>https://www.um.edu.mt/vle/pluginfile.php/1108327/mod_resource/content/1/Level3_PathFinding.pdf</a:t>
            </a:r>
            <a:r>
              <a:rPr lang="en-US" sz="1800" dirty="0">
                <a:solidFill>
                  <a:schemeClr val="tx1"/>
                </a:solidFill>
              </a:rPr>
              <a:t> </a:t>
            </a:r>
            <a:r>
              <a:rPr lang="en-GB" sz="1800" dirty="0"/>
              <a:t>[Accessed: 18-Mar-2023]</a:t>
            </a:r>
            <a:endParaRPr lang="en-GB" sz="1800" dirty="0">
              <a:effectLst/>
            </a:endParaRPr>
          </a:p>
          <a:p>
            <a:pPr marL="0" indent="0">
              <a:buNone/>
            </a:pPr>
            <a:r>
              <a:rPr lang="en-GB" sz="1800" dirty="0"/>
              <a:t>[5] - Pixel Frog, “Unity Asset Store: Pixel Adventure 1” 2019 [Online]. Available: </a:t>
            </a:r>
            <a:r>
              <a:rPr lang="en-GB" sz="1800" dirty="0">
                <a:solidFill>
                  <a:schemeClr val="tx1"/>
                </a:solidFill>
                <a:hlinkClick r:id="rId7">
                  <a:extLst>
                    <a:ext uri="{A12FA001-AC4F-418D-AE19-62706E023703}">
                      <ahyp:hlinkClr xmlns:ahyp="http://schemas.microsoft.com/office/drawing/2018/hyperlinkcolor" val="tx"/>
                    </a:ext>
                  </a:extLst>
                </a:hlinkClick>
              </a:rPr>
              <a:t>https://assetstore.unity.com/packages/2d/characters/pixel-adventure-1-155360</a:t>
            </a:r>
            <a:r>
              <a:rPr lang="en-GB" sz="1800" dirty="0">
                <a:solidFill>
                  <a:schemeClr val="tx1"/>
                </a:solidFill>
              </a:rPr>
              <a:t> </a:t>
            </a:r>
            <a:r>
              <a:rPr lang="en-GB" sz="1800" dirty="0"/>
              <a:t>[Accessed: 18-Mar-2023]</a:t>
            </a:r>
          </a:p>
          <a:p>
            <a:pPr marL="0" indent="0">
              <a:buNone/>
            </a:pPr>
            <a:endParaRPr lang="en-GB" sz="1700" dirty="0"/>
          </a:p>
          <a:p>
            <a:pPr marL="1371600" lvl="3" indent="0">
              <a:buNone/>
            </a:pPr>
            <a:endParaRPr lang="en-GB" sz="1700" dirty="0"/>
          </a:p>
          <a:p>
            <a:pPr marL="1828800" lvl="4" indent="0">
              <a:buNone/>
            </a:pPr>
            <a:endParaRPr lang="en-GB" dirty="0"/>
          </a:p>
          <a:p>
            <a:pPr lvl="3"/>
            <a:endParaRPr lang="en-GB" dirty="0"/>
          </a:p>
          <a:p>
            <a:pPr lvl="1"/>
            <a:endParaRPr lang="en-GB" sz="1600" dirty="0"/>
          </a:p>
        </p:txBody>
      </p:sp>
    </p:spTree>
    <p:extLst>
      <p:ext uri="{BB962C8B-B14F-4D97-AF65-F5344CB8AC3E}">
        <p14:creationId xmlns:p14="http://schemas.microsoft.com/office/powerpoint/2010/main" val="380355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Introduction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a:bodyPr>
          <a:lstStyle/>
          <a:p>
            <a:r>
              <a:rPr lang="en-GB" dirty="0"/>
              <a:t>We will be considering three heuristic types in this game (related to distance between two game objects):</a:t>
            </a:r>
          </a:p>
          <a:p>
            <a:pPr lvl="1"/>
            <a:r>
              <a:rPr lang="en-GB" dirty="0"/>
              <a:t>Manhattan</a:t>
            </a:r>
          </a:p>
          <a:p>
            <a:pPr lvl="1"/>
            <a:r>
              <a:rPr lang="en-GB" dirty="0"/>
              <a:t>Chebyshev</a:t>
            </a:r>
          </a:p>
          <a:p>
            <a:pPr lvl="1"/>
            <a:r>
              <a:rPr lang="en-GB" dirty="0"/>
              <a:t>Euclidean</a:t>
            </a:r>
          </a:p>
          <a:p>
            <a:r>
              <a:rPr lang="en-GB" dirty="0"/>
              <a:t>The Jump Point Search algorithm is an improvement on A* search as it considers less nodes when finding a path whilst still preserving its optimality.</a:t>
            </a:r>
            <a:endParaRPr lang="en-MT" dirty="0"/>
          </a:p>
        </p:txBody>
      </p:sp>
    </p:spTree>
    <p:extLst>
      <p:ext uri="{BB962C8B-B14F-4D97-AF65-F5344CB8AC3E}">
        <p14:creationId xmlns:p14="http://schemas.microsoft.com/office/powerpoint/2010/main" val="388655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a:bodyPr>
          <a:lstStyle/>
          <a:p>
            <a:r>
              <a:rPr lang="en-GB" dirty="0"/>
              <a:t>We first define the search space to consider, in the game’s case, it will be a 2D grid over a map, we will also check for any wall obstacles within the grid.</a:t>
            </a:r>
            <a:endParaRPr lang="en-MT" dirty="0"/>
          </a:p>
        </p:txBody>
      </p:sp>
      <p:pic>
        <p:nvPicPr>
          <p:cNvPr id="5" name="Picture 4">
            <a:extLst>
              <a:ext uri="{FF2B5EF4-FFF2-40B4-BE49-F238E27FC236}">
                <a16:creationId xmlns:a16="http://schemas.microsoft.com/office/drawing/2014/main" id="{D596360F-2CD7-7264-6617-ADECB64C10AD}"/>
              </a:ext>
            </a:extLst>
          </p:cNvPr>
          <p:cNvPicPr>
            <a:picLocks noChangeAspect="1"/>
          </p:cNvPicPr>
          <p:nvPr/>
        </p:nvPicPr>
        <p:blipFill>
          <a:blip r:embed="rId3"/>
          <a:stretch>
            <a:fillRect/>
          </a:stretch>
        </p:blipFill>
        <p:spPr>
          <a:xfrm>
            <a:off x="2681943" y="3623863"/>
            <a:ext cx="6828112" cy="2263336"/>
          </a:xfrm>
          <a:prstGeom prst="rect">
            <a:avLst/>
          </a:prstGeom>
        </p:spPr>
      </p:pic>
    </p:spTree>
    <p:extLst>
      <p:ext uri="{BB962C8B-B14F-4D97-AF65-F5344CB8AC3E}">
        <p14:creationId xmlns:p14="http://schemas.microsoft.com/office/powerpoint/2010/main" val="325817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a:bodyPr>
          <a:lstStyle/>
          <a:p>
            <a:r>
              <a:rPr lang="en-GB" dirty="0"/>
              <a:t>Following this, we calculate the primary jump points. These are also called forced neighbours, which occur when travelling in cardinal directions. There are eight cases of forced neighbours, these can be seen in the image below.</a:t>
            </a:r>
            <a:endParaRPr lang="en-MT" dirty="0"/>
          </a:p>
        </p:txBody>
      </p:sp>
      <p:pic>
        <p:nvPicPr>
          <p:cNvPr id="8" name="Picture 7">
            <a:extLst>
              <a:ext uri="{FF2B5EF4-FFF2-40B4-BE49-F238E27FC236}">
                <a16:creationId xmlns:a16="http://schemas.microsoft.com/office/drawing/2014/main" id="{EA3D624F-59C0-71D9-3442-25066EE639B5}"/>
              </a:ext>
            </a:extLst>
          </p:cNvPr>
          <p:cNvPicPr>
            <a:picLocks noChangeAspect="1"/>
          </p:cNvPicPr>
          <p:nvPr/>
        </p:nvPicPr>
        <p:blipFill>
          <a:blip r:embed="rId3"/>
          <a:stretch>
            <a:fillRect/>
          </a:stretch>
        </p:blipFill>
        <p:spPr>
          <a:xfrm>
            <a:off x="4329681" y="4086521"/>
            <a:ext cx="3532635" cy="2052000"/>
          </a:xfrm>
          <a:prstGeom prst="rect">
            <a:avLst/>
          </a:prstGeom>
        </p:spPr>
      </p:pic>
    </p:spTree>
    <p:extLst>
      <p:ext uri="{BB962C8B-B14F-4D97-AF65-F5344CB8AC3E}">
        <p14:creationId xmlns:p14="http://schemas.microsoft.com/office/powerpoint/2010/main" val="271588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AI Explanation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a:bodyPr>
          <a:lstStyle/>
          <a:p>
            <a:r>
              <a:rPr lang="en-GB" dirty="0"/>
              <a:t>Note that a node is a primary jump point when moving to it in the direction indicated. For instance, if a primary jump point only has a right direction, if moving to it from the left, it is not considered as a primary jump point.</a:t>
            </a:r>
            <a:endParaRPr lang="en-MT" dirty="0"/>
          </a:p>
        </p:txBody>
      </p:sp>
      <p:pic>
        <p:nvPicPr>
          <p:cNvPr id="6" name="Picture 5">
            <a:extLst>
              <a:ext uri="{FF2B5EF4-FFF2-40B4-BE49-F238E27FC236}">
                <a16:creationId xmlns:a16="http://schemas.microsoft.com/office/drawing/2014/main" id="{C3363B32-9DA4-FE2C-CA38-6EAF72523702}"/>
              </a:ext>
            </a:extLst>
          </p:cNvPr>
          <p:cNvPicPr>
            <a:picLocks noChangeAspect="1"/>
          </p:cNvPicPr>
          <p:nvPr/>
        </p:nvPicPr>
        <p:blipFill rotWithShape="1">
          <a:blip r:embed="rId3"/>
          <a:srcRect t="13111"/>
          <a:stretch/>
        </p:blipFill>
        <p:spPr>
          <a:xfrm>
            <a:off x="4240368" y="3962401"/>
            <a:ext cx="3711262" cy="2284408"/>
          </a:xfrm>
          <a:prstGeom prst="rect">
            <a:avLst/>
          </a:prstGeom>
        </p:spPr>
      </p:pic>
    </p:spTree>
    <p:extLst>
      <p:ext uri="{BB962C8B-B14F-4D97-AF65-F5344CB8AC3E}">
        <p14:creationId xmlns:p14="http://schemas.microsoft.com/office/powerpoint/2010/main" val="62017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AI Explanation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5238749" cy="3872520"/>
          </a:xfrm>
        </p:spPr>
        <p:txBody>
          <a:bodyPr>
            <a:normAutofit fontScale="77500" lnSpcReduction="20000"/>
          </a:bodyPr>
          <a:lstStyle/>
          <a:p>
            <a:r>
              <a:rPr lang="en-GB" dirty="0"/>
              <a:t>Following this, we calculate the straight and diagonal jump points as well as the wall distances. </a:t>
            </a:r>
          </a:p>
          <a:p>
            <a:pPr lvl="1"/>
            <a:r>
              <a:rPr lang="en-GB" dirty="0"/>
              <a:t>Straight Jump Points - We assign the cardinal values of a cell to the numbers of cells needed to run into a primary jump point for that cardinal direction of travel.  </a:t>
            </a:r>
          </a:p>
          <a:p>
            <a:pPr lvl="1"/>
            <a:r>
              <a:rPr lang="en-GB" dirty="0"/>
              <a:t>Diagonal Jump Points – We assign the diagonal values of a cell to the shortest distance between the current cell and a cell in which a diagonal direction of travel will reach either a primary jump point or a straight jump point that is traveling in its cardinal directions (Ex: If travelling to top right, cardinal directions are up and right).</a:t>
            </a:r>
          </a:p>
          <a:p>
            <a:pPr lvl="1"/>
            <a:r>
              <a:rPr lang="en-GB" dirty="0"/>
              <a:t>Wall Distances - If a direction has a value of zero, we assign it the negative distance between it and the nearest wall of that direction</a:t>
            </a:r>
          </a:p>
          <a:p>
            <a:pPr lvl="1"/>
            <a:endParaRPr lang="en-GB" dirty="0"/>
          </a:p>
          <a:p>
            <a:pPr lvl="1"/>
            <a:endParaRPr lang="en-MT" dirty="0"/>
          </a:p>
        </p:txBody>
      </p:sp>
      <p:pic>
        <p:nvPicPr>
          <p:cNvPr id="5" name="Picture 4">
            <a:extLst>
              <a:ext uri="{FF2B5EF4-FFF2-40B4-BE49-F238E27FC236}">
                <a16:creationId xmlns:a16="http://schemas.microsoft.com/office/drawing/2014/main" id="{A9813B83-B011-ACB4-7638-47D170598817}"/>
              </a:ext>
            </a:extLst>
          </p:cNvPr>
          <p:cNvPicPr>
            <a:picLocks noChangeAspect="1"/>
          </p:cNvPicPr>
          <p:nvPr/>
        </p:nvPicPr>
        <p:blipFill rotWithShape="1">
          <a:blip r:embed="rId3"/>
          <a:srcRect r="22360"/>
          <a:stretch/>
        </p:blipFill>
        <p:spPr>
          <a:xfrm>
            <a:off x="6534150" y="2782122"/>
            <a:ext cx="5093451" cy="2923879"/>
          </a:xfrm>
          <a:prstGeom prst="rect">
            <a:avLst/>
          </a:prstGeom>
        </p:spPr>
      </p:pic>
    </p:spTree>
    <p:extLst>
      <p:ext uri="{BB962C8B-B14F-4D97-AF65-F5344CB8AC3E}">
        <p14:creationId xmlns:p14="http://schemas.microsoft.com/office/powerpoint/2010/main" val="106047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AI Explanation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fontScale="77500" lnSpcReduction="20000"/>
          </a:bodyPr>
          <a:lstStyle/>
          <a:p>
            <a:r>
              <a:rPr lang="en-GB" dirty="0"/>
              <a:t>After generating the jump point search grid, we start the A* search. We will be using two lists, the open list to hold the unexplored nodes and the closed list to hold the explored ones.</a:t>
            </a:r>
          </a:p>
          <a:p>
            <a:r>
              <a:rPr lang="en-GB" dirty="0"/>
              <a:t>The algorithm can be described using the following pseudocode:</a:t>
            </a:r>
          </a:p>
          <a:p>
            <a:pPr lvl="1"/>
            <a:r>
              <a:rPr lang="en-GB" dirty="0"/>
              <a:t>Add the starting node to the open list.</a:t>
            </a:r>
          </a:p>
          <a:p>
            <a:pPr lvl="1"/>
            <a:r>
              <a:rPr lang="en-GB" dirty="0"/>
              <a:t>Loop while the node is not empty and take the node from the open list with the smallest f(n), recall that f(n) = g(n) + h(n).</a:t>
            </a:r>
          </a:p>
          <a:p>
            <a:pPr lvl="2"/>
            <a:r>
              <a:rPr lang="en-GB" dirty="0"/>
              <a:t>If the node is the goal node, the path is complete.</a:t>
            </a:r>
          </a:p>
          <a:p>
            <a:pPr lvl="2"/>
            <a:r>
              <a:rPr lang="en-GB" dirty="0"/>
              <a:t>Else </a:t>
            </a:r>
          </a:p>
          <a:p>
            <a:pPr lvl="3"/>
            <a:r>
              <a:rPr lang="en-GB" dirty="0"/>
              <a:t>Move the node to the closed list </a:t>
            </a:r>
          </a:p>
          <a:p>
            <a:pPr lvl="3"/>
            <a:r>
              <a:rPr lang="en-GB" dirty="0"/>
              <a:t>Check if any jump points within the node’s reach have a lower g(n) than the current node. If they do, add them to the open list.</a:t>
            </a:r>
          </a:p>
          <a:p>
            <a:pPr lvl="3"/>
            <a:r>
              <a:rPr lang="en-GB" dirty="0"/>
              <a:t>For each neighbouring node that is not in the open list, closed list, or is an obstacle, add it to the open list.</a:t>
            </a:r>
          </a:p>
          <a:p>
            <a:pPr marL="0" indent="0">
              <a:buNone/>
            </a:pPr>
            <a:endParaRPr lang="en-GB" dirty="0"/>
          </a:p>
        </p:txBody>
      </p:sp>
    </p:spTree>
    <p:extLst>
      <p:ext uri="{BB962C8B-B14F-4D97-AF65-F5344CB8AC3E}">
        <p14:creationId xmlns:p14="http://schemas.microsoft.com/office/powerpoint/2010/main" val="401534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A* with Optimisations ~ AI Explanation (6)</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612256"/>
            <a:ext cx="9601196" cy="3263612"/>
          </a:xfrm>
        </p:spPr>
        <p:txBody>
          <a:bodyPr>
            <a:normAutofit/>
          </a:bodyPr>
          <a:lstStyle/>
          <a:p>
            <a:r>
              <a:rPr lang="en-GB" dirty="0"/>
              <a:t>Once the path has been generated, the object (in our game’s case, the enemy) will move from one node to another until it reaches the goal node. </a:t>
            </a:r>
          </a:p>
          <a:p>
            <a:pPr lvl="1"/>
            <a:r>
              <a:rPr lang="en-GB" dirty="0"/>
              <a:t>Note: Red line represents the path the enemy will take.</a:t>
            </a:r>
          </a:p>
          <a:p>
            <a:pPr marL="0" indent="0">
              <a:buNone/>
            </a:pPr>
            <a:endParaRPr lang="en-GB" dirty="0"/>
          </a:p>
        </p:txBody>
      </p:sp>
      <p:pic>
        <p:nvPicPr>
          <p:cNvPr id="5" name="Picture 4">
            <a:extLst>
              <a:ext uri="{FF2B5EF4-FFF2-40B4-BE49-F238E27FC236}">
                <a16:creationId xmlns:a16="http://schemas.microsoft.com/office/drawing/2014/main" id="{D4D7DFF7-4D41-B19B-D9F6-47E28C9C0CAA}"/>
              </a:ext>
            </a:extLst>
          </p:cNvPr>
          <p:cNvPicPr>
            <a:picLocks noChangeAspect="1"/>
          </p:cNvPicPr>
          <p:nvPr/>
        </p:nvPicPr>
        <p:blipFill>
          <a:blip r:embed="rId3"/>
          <a:stretch>
            <a:fillRect/>
          </a:stretch>
        </p:blipFill>
        <p:spPr>
          <a:xfrm>
            <a:off x="3992339" y="4086521"/>
            <a:ext cx="4207321" cy="2224870"/>
          </a:xfrm>
          <a:prstGeom prst="rect">
            <a:avLst/>
          </a:prstGeom>
        </p:spPr>
      </p:pic>
    </p:spTree>
    <p:extLst>
      <p:ext uri="{BB962C8B-B14F-4D97-AF65-F5344CB8AC3E}">
        <p14:creationId xmlns:p14="http://schemas.microsoft.com/office/powerpoint/2010/main" val="17965665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836</TotalTime>
  <Words>2920</Words>
  <Application>Microsoft Office PowerPoint</Application>
  <PresentationFormat>Widescreen</PresentationFormat>
  <Paragraphs>212</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Garamond</vt:lpstr>
      <vt:lpstr>Organic</vt:lpstr>
      <vt:lpstr>Game 9</vt:lpstr>
      <vt:lpstr>A* with Optimisations ~ Introduction (1)</vt:lpstr>
      <vt:lpstr>A* with Optimisations ~ Introduction (2)</vt:lpstr>
      <vt:lpstr>A* with Optimisations ~ AI Explanation (1)</vt:lpstr>
      <vt:lpstr>A* with Optimisations ~ AI Explanation (2)</vt:lpstr>
      <vt:lpstr>A* with Optimisations ~ AI Explanation (3)</vt:lpstr>
      <vt:lpstr>A* with Optimisations ~ AI Explanation (4)</vt:lpstr>
      <vt:lpstr>A* with Optimisations ~ AI Explanation (5)</vt:lpstr>
      <vt:lpstr>A* with Optimisations ~ AI Explanation (6)</vt:lpstr>
      <vt:lpstr>A* with Optimisations ~ Mini-Game Implementation (1)</vt:lpstr>
      <vt:lpstr>A* with Optimisations ~ Mini-Game Implementation (2)</vt:lpstr>
      <vt:lpstr>A* with Optimisations ~ Mini-Game Implementation (3)</vt:lpstr>
      <vt:lpstr>A* with Optimisations ~ Mini-Game Implementation (4)</vt:lpstr>
      <vt:lpstr>A* with Optimisations ~ Mini-Game Implementation (5)</vt:lpstr>
      <vt:lpstr>A* with Optimisations ~ Mini-Game Implementation (6)</vt:lpstr>
      <vt:lpstr>A* with Optimisations ~ Exercise (1)</vt:lpstr>
      <vt:lpstr>A* with Optimisations ~ Exercise (2)</vt:lpstr>
      <vt:lpstr>A* with Optimisations ~ Exercise (3)</vt:lpstr>
      <vt:lpstr>A* with Optimisations ~ Exercise (4)</vt:lpstr>
      <vt:lpstr>A* with Optimisations ~ Exercise (5)</vt:lpstr>
      <vt:lpstr>A* with Optimisations ~ Exercise (6)</vt:lpstr>
      <vt:lpstr>A* with Optimisations ~ Exercise (7)</vt:lpstr>
      <vt:lpstr>A* with Optimisations ~ Exercise (8)</vt:lpstr>
      <vt:lpstr>A* with Optimisations ~ Exercise (9)</vt:lpstr>
      <vt:lpstr>A* with Optimisations ~ Exercise (10)</vt:lpstr>
      <vt:lpstr>A* with Optimisations ~ Conclusion</vt:lpstr>
      <vt:lpstr>A* with Optimisations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476</cp:revision>
  <dcterms:created xsi:type="dcterms:W3CDTF">2023-03-16T16:37:53Z</dcterms:created>
  <dcterms:modified xsi:type="dcterms:W3CDTF">2023-05-19T20:34:35Z</dcterms:modified>
</cp:coreProperties>
</file>