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82" r:id="rId4"/>
    <p:sldId id="287" r:id="rId5"/>
    <p:sldId id="288" r:id="rId6"/>
    <p:sldId id="289" r:id="rId7"/>
    <p:sldId id="290" r:id="rId8"/>
    <p:sldId id="291" r:id="rId9"/>
    <p:sldId id="292" r:id="rId10"/>
    <p:sldId id="293" r:id="rId11"/>
    <p:sldId id="294" r:id="rId12"/>
    <p:sldId id="295" r:id="rId13"/>
    <p:sldId id="296" r:id="rId14"/>
    <p:sldId id="278" r:id="rId15"/>
    <p:sldId id="279" r:id="rId16"/>
    <p:sldId id="280" r:id="rId17"/>
    <p:sldId id="297"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5/18/2023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hyperlink" Target="https://conwaylife.com/wiki/OCA:Maze"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assetstore.unity.com/packages/2d/characters/pixel-adventure-1-155360" TargetMode="External"/><Relationship Id="rId5" Type="http://schemas.openxmlformats.org/officeDocument/2006/relationships/hyperlink" Target="https://www.liquisearch.com/maze_generation_algorithm/cellular_automaton_algorithms" TargetMode="External"/><Relationship Id="rId4" Type="http://schemas.openxmlformats.org/officeDocument/2006/relationships/hyperlink" Target="https://www.um.edu.mt/vle/pluginfile.php/1122580/mod_resource/content/1/Level5AutomatedContentGeneration.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8 </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Cellular Automata Maze</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(7)</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075CFD-4164-1ADF-4827-E59DC767BF68}"/>
              </a:ext>
            </a:extLst>
          </p:cNvPr>
          <p:cNvSpPr txBox="1"/>
          <p:nvPr/>
        </p:nvSpPr>
        <p:spPr>
          <a:xfrm>
            <a:off x="114459" y="2418691"/>
            <a:ext cx="4075801" cy="830997"/>
          </a:xfrm>
          <a:prstGeom prst="rect">
            <a:avLst/>
          </a:prstGeom>
          <a:noFill/>
        </p:spPr>
        <p:txBody>
          <a:bodyPr wrap="square" rtlCol="0">
            <a:spAutoFit/>
          </a:bodyPr>
          <a:lstStyle/>
          <a:p>
            <a:pPr algn="ctr"/>
            <a:r>
              <a:rPr lang="en-GB" sz="2400" b="1" dirty="0"/>
              <a:t>Identifying Unreachable Areas:</a:t>
            </a:r>
          </a:p>
        </p:txBody>
      </p:sp>
      <p:pic>
        <p:nvPicPr>
          <p:cNvPr id="3" name="Content Placeholder 4">
            <a:extLst>
              <a:ext uri="{FF2B5EF4-FFF2-40B4-BE49-F238E27FC236}">
                <a16:creationId xmlns:a16="http://schemas.microsoft.com/office/drawing/2014/main" id="{BAAB4FDD-9A45-1529-1237-4EE245483F22}"/>
              </a:ext>
            </a:extLst>
          </p:cNvPr>
          <p:cNvPicPr>
            <a:picLocks noGrp="1" noChangeAspect="1"/>
          </p:cNvPicPr>
          <p:nvPr>
            <p:ph idx="1"/>
          </p:nvPr>
        </p:nvPicPr>
        <p:blipFill>
          <a:blip r:embed="rId3"/>
          <a:stretch>
            <a:fillRect/>
          </a:stretch>
        </p:blipFill>
        <p:spPr>
          <a:xfrm>
            <a:off x="4190260" y="3055493"/>
            <a:ext cx="6761904" cy="3317875"/>
          </a:xfrm>
        </p:spPr>
      </p:pic>
      <p:grpSp>
        <p:nvGrpSpPr>
          <p:cNvPr id="27" name="Group 26">
            <a:extLst>
              <a:ext uri="{FF2B5EF4-FFF2-40B4-BE49-F238E27FC236}">
                <a16:creationId xmlns:a16="http://schemas.microsoft.com/office/drawing/2014/main" id="{E67E9D8B-3658-9435-1C2A-85F54959B0D6}"/>
              </a:ext>
            </a:extLst>
          </p:cNvPr>
          <p:cNvGrpSpPr/>
          <p:nvPr/>
        </p:nvGrpSpPr>
        <p:grpSpPr>
          <a:xfrm>
            <a:off x="2309436" y="3055493"/>
            <a:ext cx="5699699" cy="2004779"/>
            <a:chOff x="2309436" y="3055493"/>
            <a:chExt cx="5699699" cy="2004779"/>
          </a:xfrm>
        </p:grpSpPr>
        <p:sp>
          <p:nvSpPr>
            <p:cNvPr id="4" name="TextBox 3">
              <a:extLst>
                <a:ext uri="{FF2B5EF4-FFF2-40B4-BE49-F238E27FC236}">
                  <a16:creationId xmlns:a16="http://schemas.microsoft.com/office/drawing/2014/main" id="{7A8E43A3-7458-CD5A-9E64-4E0942A1CB53}"/>
                </a:ext>
              </a:extLst>
            </p:cNvPr>
            <p:cNvSpPr txBox="1"/>
            <p:nvPr/>
          </p:nvSpPr>
          <p:spPr>
            <a:xfrm>
              <a:off x="2309436" y="4233445"/>
              <a:ext cx="1553133" cy="584775"/>
            </a:xfrm>
            <a:prstGeom prst="rect">
              <a:avLst/>
            </a:prstGeom>
            <a:noFill/>
          </p:spPr>
          <p:txBody>
            <a:bodyPr wrap="square" rtlCol="0">
              <a:spAutoFit/>
            </a:bodyPr>
            <a:lstStyle/>
            <a:p>
              <a:pPr algn="ctr"/>
              <a:r>
                <a:rPr lang="en-GB" sz="1600" b="1" dirty="0"/>
                <a:t>Unreachable Areas</a:t>
              </a:r>
            </a:p>
          </p:txBody>
        </p:sp>
        <p:cxnSp>
          <p:nvCxnSpPr>
            <p:cNvPr id="5" name="Straight Arrow Connector 4">
              <a:extLst>
                <a:ext uri="{FF2B5EF4-FFF2-40B4-BE49-F238E27FC236}">
                  <a16:creationId xmlns:a16="http://schemas.microsoft.com/office/drawing/2014/main" id="{5076E804-6910-DB96-026B-F22F7EEE0414}"/>
                </a:ext>
              </a:extLst>
            </p:cNvPr>
            <p:cNvCxnSpPr>
              <a:cxnSpLocks/>
              <a:endCxn id="6" idx="1"/>
            </p:cNvCxnSpPr>
            <p:nvPr/>
          </p:nvCxnSpPr>
          <p:spPr>
            <a:xfrm flipV="1">
              <a:off x="3836396" y="3334353"/>
              <a:ext cx="1074197" cy="8434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7890365-044B-3474-3E80-AC43AACA3B14}"/>
                </a:ext>
              </a:extLst>
            </p:cNvPr>
            <p:cNvSpPr/>
            <p:nvPr/>
          </p:nvSpPr>
          <p:spPr>
            <a:xfrm>
              <a:off x="4910593" y="3055493"/>
              <a:ext cx="497149" cy="5577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12" name="Rectangle 11">
              <a:extLst>
                <a:ext uri="{FF2B5EF4-FFF2-40B4-BE49-F238E27FC236}">
                  <a16:creationId xmlns:a16="http://schemas.microsoft.com/office/drawing/2014/main" id="{0E2EAC87-1D9D-A71D-E152-87D370931E07}"/>
                </a:ext>
              </a:extLst>
            </p:cNvPr>
            <p:cNvSpPr/>
            <p:nvPr/>
          </p:nvSpPr>
          <p:spPr>
            <a:xfrm>
              <a:off x="7013359" y="4347058"/>
              <a:ext cx="400738" cy="7132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16" name="Rectangle 15">
              <a:extLst>
                <a:ext uri="{FF2B5EF4-FFF2-40B4-BE49-F238E27FC236}">
                  <a16:creationId xmlns:a16="http://schemas.microsoft.com/office/drawing/2014/main" id="{EECD4BB9-8C7C-1187-B3D5-6380A2043128}"/>
                </a:ext>
              </a:extLst>
            </p:cNvPr>
            <p:cNvSpPr/>
            <p:nvPr/>
          </p:nvSpPr>
          <p:spPr>
            <a:xfrm>
              <a:off x="7511986" y="3528802"/>
              <a:ext cx="497149" cy="5577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cxnSp>
          <p:nvCxnSpPr>
            <p:cNvPr id="17" name="Straight Arrow Connector 16">
              <a:extLst>
                <a:ext uri="{FF2B5EF4-FFF2-40B4-BE49-F238E27FC236}">
                  <a16:creationId xmlns:a16="http://schemas.microsoft.com/office/drawing/2014/main" id="{DEAB0B1A-0B88-4631-E674-5EE43EEFEBAA}"/>
                </a:ext>
              </a:extLst>
            </p:cNvPr>
            <p:cNvCxnSpPr>
              <a:cxnSpLocks/>
              <a:endCxn id="16" idx="1"/>
            </p:cNvCxnSpPr>
            <p:nvPr/>
          </p:nvCxnSpPr>
          <p:spPr>
            <a:xfrm flipV="1">
              <a:off x="3836396" y="3807662"/>
              <a:ext cx="3675590" cy="4918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22F5F66-21EB-93EC-C858-A4FDC3FD3814}"/>
                </a:ext>
              </a:extLst>
            </p:cNvPr>
            <p:cNvCxnSpPr>
              <a:cxnSpLocks/>
              <a:endCxn id="12" idx="1"/>
            </p:cNvCxnSpPr>
            <p:nvPr/>
          </p:nvCxnSpPr>
          <p:spPr>
            <a:xfrm>
              <a:off x="3836396" y="4621211"/>
              <a:ext cx="3176963" cy="824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465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Cellular Automata Maze ~ Mini-Game Implementation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075CFD-4164-1ADF-4827-E59DC767BF68}"/>
              </a:ext>
            </a:extLst>
          </p:cNvPr>
          <p:cNvSpPr txBox="1"/>
          <p:nvPr/>
        </p:nvSpPr>
        <p:spPr>
          <a:xfrm>
            <a:off x="411145" y="2481677"/>
            <a:ext cx="2964337" cy="461665"/>
          </a:xfrm>
          <a:prstGeom prst="rect">
            <a:avLst/>
          </a:prstGeom>
          <a:noFill/>
        </p:spPr>
        <p:txBody>
          <a:bodyPr wrap="square" rtlCol="0">
            <a:spAutoFit/>
          </a:bodyPr>
          <a:lstStyle/>
          <a:p>
            <a:pPr algn="ctr"/>
            <a:r>
              <a:rPr lang="en-GB" sz="2400" b="1" dirty="0"/>
              <a:t>Playable Area:</a:t>
            </a:r>
          </a:p>
        </p:txBody>
      </p:sp>
      <p:grpSp>
        <p:nvGrpSpPr>
          <p:cNvPr id="47" name="Group 46">
            <a:extLst>
              <a:ext uri="{FF2B5EF4-FFF2-40B4-BE49-F238E27FC236}">
                <a16:creationId xmlns:a16="http://schemas.microsoft.com/office/drawing/2014/main" id="{6E9EB950-40EF-9119-9B41-9A11ABF9C8C9}"/>
              </a:ext>
            </a:extLst>
          </p:cNvPr>
          <p:cNvGrpSpPr/>
          <p:nvPr/>
        </p:nvGrpSpPr>
        <p:grpSpPr>
          <a:xfrm>
            <a:off x="411146" y="2448899"/>
            <a:ext cx="10816829" cy="4079979"/>
            <a:chOff x="233592" y="2387343"/>
            <a:chExt cx="10816829" cy="4079979"/>
          </a:xfrm>
        </p:grpSpPr>
        <p:pic>
          <p:nvPicPr>
            <p:cNvPr id="11" name="Picture 10">
              <a:extLst>
                <a:ext uri="{FF2B5EF4-FFF2-40B4-BE49-F238E27FC236}">
                  <a16:creationId xmlns:a16="http://schemas.microsoft.com/office/drawing/2014/main" id="{52D1A22C-F026-F428-A388-9954530F872E}"/>
                </a:ext>
              </a:extLst>
            </p:cNvPr>
            <p:cNvPicPr>
              <a:picLocks noChangeAspect="1"/>
            </p:cNvPicPr>
            <p:nvPr/>
          </p:nvPicPr>
          <p:blipFill>
            <a:blip r:embed="rId3"/>
            <a:stretch>
              <a:fillRect/>
            </a:stretch>
          </p:blipFill>
          <p:spPr>
            <a:xfrm>
              <a:off x="3114675" y="3232297"/>
              <a:ext cx="6617655" cy="3235025"/>
            </a:xfrm>
            <a:prstGeom prst="rect">
              <a:avLst/>
            </a:prstGeom>
          </p:spPr>
        </p:pic>
        <p:sp>
          <p:nvSpPr>
            <p:cNvPr id="14" name="TextBox 13">
              <a:extLst>
                <a:ext uri="{FF2B5EF4-FFF2-40B4-BE49-F238E27FC236}">
                  <a16:creationId xmlns:a16="http://schemas.microsoft.com/office/drawing/2014/main" id="{54B008C2-A7D1-53BE-ECE5-8F1E8841CF68}"/>
                </a:ext>
              </a:extLst>
            </p:cNvPr>
            <p:cNvSpPr txBox="1"/>
            <p:nvPr/>
          </p:nvSpPr>
          <p:spPr>
            <a:xfrm>
              <a:off x="7174365" y="2387343"/>
              <a:ext cx="3876056" cy="338554"/>
            </a:xfrm>
            <a:prstGeom prst="rect">
              <a:avLst/>
            </a:prstGeom>
            <a:noFill/>
          </p:spPr>
          <p:txBody>
            <a:bodyPr wrap="square" rtlCol="0">
              <a:spAutoFit/>
            </a:bodyPr>
            <a:lstStyle/>
            <a:p>
              <a:pPr algn="ctr"/>
              <a:r>
                <a:rPr lang="en-GB" sz="1600" b="1" dirty="0"/>
                <a:t>Red Tiles to denote Maze Walls</a:t>
              </a:r>
            </a:p>
          </p:txBody>
        </p:sp>
        <p:cxnSp>
          <p:nvCxnSpPr>
            <p:cNvPr id="15" name="Straight Arrow Connector 14">
              <a:extLst>
                <a:ext uri="{FF2B5EF4-FFF2-40B4-BE49-F238E27FC236}">
                  <a16:creationId xmlns:a16="http://schemas.microsoft.com/office/drawing/2014/main" id="{F93899CB-D115-3A69-210D-C4FCF5B4150D}"/>
                </a:ext>
              </a:extLst>
            </p:cNvPr>
            <p:cNvCxnSpPr>
              <a:cxnSpLocks/>
              <a:stCxn id="14" idx="2"/>
              <a:endCxn id="18" idx="0"/>
            </p:cNvCxnSpPr>
            <p:nvPr/>
          </p:nvCxnSpPr>
          <p:spPr>
            <a:xfrm flipH="1">
              <a:off x="8941504" y="2725897"/>
              <a:ext cx="170889" cy="7911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BABB28A-C657-ED85-903B-BE76039E5237}"/>
                </a:ext>
              </a:extLst>
            </p:cNvPr>
            <p:cNvSpPr/>
            <p:nvPr/>
          </p:nvSpPr>
          <p:spPr>
            <a:xfrm>
              <a:off x="8858250" y="3517026"/>
              <a:ext cx="166507" cy="1104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26" name="TextBox 25">
              <a:extLst>
                <a:ext uri="{FF2B5EF4-FFF2-40B4-BE49-F238E27FC236}">
                  <a16:creationId xmlns:a16="http://schemas.microsoft.com/office/drawing/2014/main" id="{C9CA7FEA-8270-20BF-4B50-71370A9978A9}"/>
                </a:ext>
              </a:extLst>
            </p:cNvPr>
            <p:cNvSpPr txBox="1"/>
            <p:nvPr/>
          </p:nvSpPr>
          <p:spPr>
            <a:xfrm>
              <a:off x="3416294" y="2717487"/>
              <a:ext cx="3876056" cy="338554"/>
            </a:xfrm>
            <a:prstGeom prst="rect">
              <a:avLst/>
            </a:prstGeom>
            <a:noFill/>
          </p:spPr>
          <p:txBody>
            <a:bodyPr wrap="square" rtlCol="0">
              <a:spAutoFit/>
            </a:bodyPr>
            <a:lstStyle/>
            <a:p>
              <a:pPr algn="ctr"/>
              <a:r>
                <a:rPr lang="en-GB" sz="1600" b="1" dirty="0"/>
                <a:t>Gold Tiles to denote Flood Fill Path</a:t>
              </a:r>
            </a:p>
          </p:txBody>
        </p:sp>
        <p:cxnSp>
          <p:nvCxnSpPr>
            <p:cNvPr id="28" name="Straight Arrow Connector 27">
              <a:extLst>
                <a:ext uri="{FF2B5EF4-FFF2-40B4-BE49-F238E27FC236}">
                  <a16:creationId xmlns:a16="http://schemas.microsoft.com/office/drawing/2014/main" id="{85EF7DD4-8534-EA31-8D79-07827EEF6A18}"/>
                </a:ext>
              </a:extLst>
            </p:cNvPr>
            <p:cNvCxnSpPr>
              <a:cxnSpLocks/>
              <a:stCxn id="26" idx="2"/>
              <a:endCxn id="29" idx="0"/>
            </p:cNvCxnSpPr>
            <p:nvPr/>
          </p:nvCxnSpPr>
          <p:spPr>
            <a:xfrm>
              <a:off x="5354322" y="3056041"/>
              <a:ext cx="548887" cy="417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316E1B3-DA1F-4AE2-EB01-62A93B70589C}"/>
                </a:ext>
              </a:extLst>
            </p:cNvPr>
            <p:cNvSpPr/>
            <p:nvPr/>
          </p:nvSpPr>
          <p:spPr>
            <a:xfrm>
              <a:off x="5819955" y="3473404"/>
              <a:ext cx="166507" cy="1104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34" name="TextBox 33">
              <a:extLst>
                <a:ext uri="{FF2B5EF4-FFF2-40B4-BE49-F238E27FC236}">
                  <a16:creationId xmlns:a16="http://schemas.microsoft.com/office/drawing/2014/main" id="{8C4D2112-A89E-4DAA-9000-4511D3888185}"/>
                </a:ext>
              </a:extLst>
            </p:cNvPr>
            <p:cNvSpPr txBox="1"/>
            <p:nvPr/>
          </p:nvSpPr>
          <p:spPr>
            <a:xfrm>
              <a:off x="233592" y="4508837"/>
              <a:ext cx="2964336" cy="584775"/>
            </a:xfrm>
            <a:prstGeom prst="rect">
              <a:avLst/>
            </a:prstGeom>
            <a:noFill/>
          </p:spPr>
          <p:txBody>
            <a:bodyPr wrap="square" rtlCol="0">
              <a:spAutoFit/>
            </a:bodyPr>
            <a:lstStyle/>
            <a:p>
              <a:pPr algn="ctr"/>
              <a:r>
                <a:rPr lang="en-GB" sz="1600" b="1" dirty="0"/>
                <a:t>Grey Tiles to denote Maze Background/ Ground</a:t>
              </a:r>
            </a:p>
          </p:txBody>
        </p:sp>
        <p:cxnSp>
          <p:nvCxnSpPr>
            <p:cNvPr id="36" name="Straight Arrow Connector 35">
              <a:extLst>
                <a:ext uri="{FF2B5EF4-FFF2-40B4-BE49-F238E27FC236}">
                  <a16:creationId xmlns:a16="http://schemas.microsoft.com/office/drawing/2014/main" id="{6A2E88BC-21B1-A5E9-B614-BDA596E8FDC4}"/>
                </a:ext>
              </a:extLst>
            </p:cNvPr>
            <p:cNvCxnSpPr>
              <a:cxnSpLocks/>
              <a:stCxn id="34" idx="2"/>
              <a:endCxn id="38" idx="1"/>
            </p:cNvCxnSpPr>
            <p:nvPr/>
          </p:nvCxnSpPr>
          <p:spPr>
            <a:xfrm>
              <a:off x="1715760" y="5093612"/>
              <a:ext cx="1398915" cy="4114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72A3C73-5970-1825-A74F-34696975DCE5}"/>
                </a:ext>
              </a:extLst>
            </p:cNvPr>
            <p:cNvSpPr/>
            <p:nvPr/>
          </p:nvSpPr>
          <p:spPr>
            <a:xfrm>
              <a:off x="3114675" y="5415345"/>
              <a:ext cx="170063" cy="179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grpSp>
    </p:spTree>
    <p:extLst>
      <p:ext uri="{BB962C8B-B14F-4D97-AF65-F5344CB8AC3E}">
        <p14:creationId xmlns:p14="http://schemas.microsoft.com/office/powerpoint/2010/main" val="105401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Cellular Automata Maze ~ Mini-Game Implementation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075CFD-4164-1ADF-4827-E59DC767BF68}"/>
              </a:ext>
            </a:extLst>
          </p:cNvPr>
          <p:cNvSpPr txBox="1"/>
          <p:nvPr/>
        </p:nvSpPr>
        <p:spPr>
          <a:xfrm>
            <a:off x="-407011" y="2494408"/>
            <a:ext cx="4075801" cy="461665"/>
          </a:xfrm>
          <a:prstGeom prst="rect">
            <a:avLst/>
          </a:prstGeom>
          <a:noFill/>
        </p:spPr>
        <p:txBody>
          <a:bodyPr wrap="square" rtlCol="0">
            <a:spAutoFit/>
          </a:bodyPr>
          <a:lstStyle/>
          <a:p>
            <a:pPr algn="ctr"/>
            <a:r>
              <a:rPr lang="en-GB" sz="2400" b="1" dirty="0"/>
              <a:t>Developer Interface:</a:t>
            </a:r>
          </a:p>
        </p:txBody>
      </p:sp>
      <p:sp>
        <p:nvSpPr>
          <p:cNvPr id="4" name="Content Placeholder 2">
            <a:extLst>
              <a:ext uri="{FF2B5EF4-FFF2-40B4-BE49-F238E27FC236}">
                <a16:creationId xmlns:a16="http://schemas.microsoft.com/office/drawing/2014/main" id="{2073343A-7D67-16E4-B258-C590ED58BBF1}"/>
              </a:ext>
            </a:extLst>
          </p:cNvPr>
          <p:cNvSpPr txBox="1">
            <a:spLocks/>
          </p:cNvSpPr>
          <p:nvPr/>
        </p:nvSpPr>
        <p:spPr>
          <a:xfrm>
            <a:off x="527917" y="3528075"/>
            <a:ext cx="4602274" cy="2856390"/>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1600" dirty="0"/>
              <a:t>As can be seen in the following image, developers, are given a large degree of freedom, in which they can configure the algorithm.</a:t>
            </a:r>
          </a:p>
          <a:p>
            <a:r>
              <a:rPr lang="en-GB" sz="1600" dirty="0"/>
              <a:t>Developers, can choose the area over which the algorithm will apply to, as well as fine tune other algorithm parameters to their liking, through the different input boxes, on the Maze Game Object.</a:t>
            </a:r>
          </a:p>
          <a:p>
            <a:r>
              <a:rPr lang="en-GB" sz="1600" dirty="0"/>
              <a:t>Developer, can also choose to utilise the </a:t>
            </a:r>
            <a:r>
              <a:rPr lang="en-GB" sz="1600" b="1" dirty="0"/>
              <a:t>Mazectric </a:t>
            </a:r>
            <a:r>
              <a:rPr lang="en-GB" sz="1600" dirty="0"/>
              <a:t>Cellular Automata instead of the </a:t>
            </a:r>
            <a:r>
              <a:rPr lang="en-GB" sz="1600" b="1" dirty="0"/>
              <a:t>Mice</a:t>
            </a:r>
            <a:r>
              <a:rPr lang="en-GB" sz="1600" dirty="0"/>
              <a:t> Cellular Automata by changing the </a:t>
            </a:r>
            <a:r>
              <a:rPr lang="en-GB" sz="1600" b="1" dirty="0"/>
              <a:t>Upper Limit </a:t>
            </a:r>
            <a:r>
              <a:rPr lang="en-GB" sz="1600" dirty="0"/>
              <a:t>from 4 to 5, and vice versa.</a:t>
            </a:r>
          </a:p>
          <a:p>
            <a:endParaRPr lang="en-GB" sz="1600" dirty="0"/>
          </a:p>
        </p:txBody>
      </p:sp>
      <p:grpSp>
        <p:nvGrpSpPr>
          <p:cNvPr id="16" name="Group 15">
            <a:extLst>
              <a:ext uri="{FF2B5EF4-FFF2-40B4-BE49-F238E27FC236}">
                <a16:creationId xmlns:a16="http://schemas.microsoft.com/office/drawing/2014/main" id="{955F9DA4-3FB3-BF19-BA71-CBF5F8F1B7A1}"/>
              </a:ext>
            </a:extLst>
          </p:cNvPr>
          <p:cNvGrpSpPr/>
          <p:nvPr/>
        </p:nvGrpSpPr>
        <p:grpSpPr>
          <a:xfrm>
            <a:off x="4196707" y="2618317"/>
            <a:ext cx="7311343" cy="2933700"/>
            <a:chOff x="3441087" y="2679731"/>
            <a:chExt cx="7311343" cy="2933700"/>
          </a:xfrm>
        </p:grpSpPr>
        <p:pic>
          <p:nvPicPr>
            <p:cNvPr id="3" name="Picture 2">
              <a:extLst>
                <a:ext uri="{FF2B5EF4-FFF2-40B4-BE49-F238E27FC236}">
                  <a16:creationId xmlns:a16="http://schemas.microsoft.com/office/drawing/2014/main" id="{87671945-05F8-2044-00EC-AF429399D0B4}"/>
                </a:ext>
              </a:extLst>
            </p:cNvPr>
            <p:cNvPicPr>
              <a:picLocks noChangeAspect="1"/>
            </p:cNvPicPr>
            <p:nvPr/>
          </p:nvPicPr>
          <p:blipFill>
            <a:blip r:embed="rId3"/>
            <a:stretch>
              <a:fillRect/>
            </a:stretch>
          </p:blipFill>
          <p:spPr>
            <a:xfrm>
              <a:off x="6542380" y="2679731"/>
              <a:ext cx="4210050" cy="2933700"/>
            </a:xfrm>
            <a:prstGeom prst="rect">
              <a:avLst/>
            </a:prstGeom>
          </p:spPr>
        </p:pic>
        <p:sp>
          <p:nvSpPr>
            <p:cNvPr id="5" name="Rectangle 4">
              <a:extLst>
                <a:ext uri="{FF2B5EF4-FFF2-40B4-BE49-F238E27FC236}">
                  <a16:creationId xmlns:a16="http://schemas.microsoft.com/office/drawing/2014/main" id="{F0CF603B-00B1-7820-5214-2B4D7388981C}"/>
                </a:ext>
              </a:extLst>
            </p:cNvPr>
            <p:cNvSpPr/>
            <p:nvPr/>
          </p:nvSpPr>
          <p:spPr>
            <a:xfrm>
              <a:off x="6542381" y="2910564"/>
              <a:ext cx="4106570" cy="23948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cxnSp>
          <p:nvCxnSpPr>
            <p:cNvPr id="6" name="Straight Arrow Connector 5">
              <a:extLst>
                <a:ext uri="{FF2B5EF4-FFF2-40B4-BE49-F238E27FC236}">
                  <a16:creationId xmlns:a16="http://schemas.microsoft.com/office/drawing/2014/main" id="{1BCD5DBB-C6EA-6846-DEE9-A1BE8F2ADA16}"/>
                </a:ext>
              </a:extLst>
            </p:cNvPr>
            <p:cNvCxnSpPr>
              <a:cxnSpLocks/>
              <a:endCxn id="5" idx="1"/>
            </p:cNvCxnSpPr>
            <p:nvPr/>
          </p:nvCxnSpPr>
          <p:spPr>
            <a:xfrm>
              <a:off x="5791200" y="3561253"/>
              <a:ext cx="751181" cy="5467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DF3D91-B6B4-55F1-E48B-B0457CD66DB7}"/>
                </a:ext>
              </a:extLst>
            </p:cNvPr>
            <p:cNvSpPr txBox="1"/>
            <p:nvPr/>
          </p:nvSpPr>
          <p:spPr>
            <a:xfrm>
              <a:off x="3441087" y="2943521"/>
              <a:ext cx="3028388" cy="584775"/>
            </a:xfrm>
            <a:prstGeom prst="rect">
              <a:avLst/>
            </a:prstGeom>
            <a:noFill/>
          </p:spPr>
          <p:txBody>
            <a:bodyPr wrap="square" rtlCol="0">
              <a:spAutoFit/>
            </a:bodyPr>
            <a:lstStyle/>
            <a:p>
              <a:pPr algn="ctr"/>
              <a:r>
                <a:rPr lang="en-GB" sz="1600" b="1" dirty="0"/>
                <a:t>Customization of algorithm parameters</a:t>
              </a:r>
            </a:p>
          </p:txBody>
        </p:sp>
      </p:grpSp>
    </p:spTree>
    <p:extLst>
      <p:ext uri="{BB962C8B-B14F-4D97-AF65-F5344CB8AC3E}">
        <p14:creationId xmlns:p14="http://schemas.microsoft.com/office/powerpoint/2010/main" val="132166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Cellular Automata Maze ~ Mini-Game Implementation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073343A-7D67-16E4-B258-C590ED58BBF1}"/>
              </a:ext>
            </a:extLst>
          </p:cNvPr>
          <p:cNvSpPr txBox="1">
            <a:spLocks/>
          </p:cNvSpPr>
          <p:nvPr/>
        </p:nvSpPr>
        <p:spPr>
          <a:xfrm>
            <a:off x="650746" y="2627790"/>
            <a:ext cx="8439988" cy="397719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a:t>Implementation of the Mini Game was inspired from [2,4], and sprites used to create the game were retrieved from [5].</a:t>
            </a:r>
          </a:p>
          <a:p>
            <a:r>
              <a:rPr lang="en-GB" sz="2000" b="1" dirty="0"/>
              <a:t>The Game is Composed of the following scripts:</a:t>
            </a:r>
          </a:p>
          <a:p>
            <a:pPr lvl="1"/>
            <a:r>
              <a:rPr lang="en-GB" sz="1700" b="1" dirty="0"/>
              <a:t>Background </a:t>
            </a:r>
            <a:r>
              <a:rPr lang="en-GB" sz="1700" dirty="0"/>
              <a:t>script – This script is being used to generate the Maze Background/Ground.</a:t>
            </a:r>
          </a:p>
          <a:p>
            <a:pPr lvl="1"/>
            <a:r>
              <a:rPr lang="en-GB" sz="1700" b="1" dirty="0" err="1"/>
              <a:t>MazeGeneration</a:t>
            </a:r>
            <a:r>
              <a:rPr lang="en-GB" sz="1700" dirty="0"/>
              <a:t> script – This script is being used to Initialise and Populate the Maze Grid, as well as form the Maze Walls.(contains most of the computation for the Cellular Automata Maze algorithm). </a:t>
            </a:r>
          </a:p>
          <a:p>
            <a:pPr lvl="1"/>
            <a:r>
              <a:rPr lang="en-GB" sz="1700" b="1" dirty="0" err="1"/>
              <a:t>FloodFill</a:t>
            </a:r>
            <a:r>
              <a:rPr lang="en-GB" sz="1700" dirty="0"/>
              <a:t> script – This script is being used to initiate the Flood Fill Algorithm on the newly formed Maze.</a:t>
            </a:r>
          </a:p>
          <a:p>
            <a:endParaRPr lang="en-GB" sz="2000" b="1" dirty="0"/>
          </a:p>
          <a:p>
            <a:endParaRPr lang="en-GB" sz="1600" dirty="0"/>
          </a:p>
        </p:txBody>
      </p:sp>
      <p:pic>
        <p:nvPicPr>
          <p:cNvPr id="8" name="Picture 7">
            <a:extLst>
              <a:ext uri="{FF2B5EF4-FFF2-40B4-BE49-F238E27FC236}">
                <a16:creationId xmlns:a16="http://schemas.microsoft.com/office/drawing/2014/main" id="{DD924599-A06B-F9C5-484A-660E253088D8}"/>
              </a:ext>
            </a:extLst>
          </p:cNvPr>
          <p:cNvPicPr>
            <a:picLocks noChangeAspect="1"/>
          </p:cNvPicPr>
          <p:nvPr/>
        </p:nvPicPr>
        <p:blipFill>
          <a:blip r:embed="rId3"/>
          <a:stretch>
            <a:fillRect/>
          </a:stretch>
        </p:blipFill>
        <p:spPr>
          <a:xfrm>
            <a:off x="9010835" y="3214301"/>
            <a:ext cx="2616634" cy="1402087"/>
          </a:xfrm>
          <a:prstGeom prst="rect">
            <a:avLst/>
          </a:prstGeom>
        </p:spPr>
      </p:pic>
    </p:spTree>
    <p:extLst>
      <p:ext uri="{BB962C8B-B14F-4D97-AF65-F5344CB8AC3E}">
        <p14:creationId xmlns:p14="http://schemas.microsoft.com/office/powerpoint/2010/main" val="397219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Cellular Automata Maze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49" y="2448899"/>
            <a:ext cx="9304168" cy="3924469"/>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GB" sz="2200" b="1" dirty="0"/>
              <a:t>Now Its your turn to Code! – Let’s implement the Cellular Automata Maze Algorithm </a:t>
            </a:r>
            <a:r>
              <a:rPr lang="en-GB" sz="2200" b="1" dirty="0">
                <a:sym typeface="Wingdings" panose="05000000000000000000" pitchFamily="2" charset="2"/>
              </a:rPr>
              <a:t></a:t>
            </a:r>
          </a:p>
          <a:p>
            <a:pPr marL="0" indent="0" algn="ctr">
              <a:buNone/>
            </a:pPr>
            <a:r>
              <a:rPr lang="en-GB" sz="2200" b="1" dirty="0">
                <a:sym typeface="Wingdings" panose="05000000000000000000" pitchFamily="2" charset="2"/>
              </a:rPr>
              <a:t> </a:t>
            </a:r>
            <a:endParaRPr lang="en-GB" sz="2200" b="1" dirty="0"/>
          </a:p>
          <a:p>
            <a:pPr marL="457200" indent="-457200">
              <a:buFont typeface="+mj-lt"/>
              <a:buAutoNum type="arabicPeriod"/>
            </a:pPr>
            <a:r>
              <a:rPr lang="en-GB" sz="2200" dirty="0"/>
              <a:t>Navigate to the Assets&gt; Scripts folder, and open the </a:t>
            </a:r>
            <a:r>
              <a:rPr lang="en-GB" sz="2200" b="1" dirty="0"/>
              <a:t>Maze Generation</a:t>
            </a:r>
            <a:r>
              <a:rPr lang="en-GB" sz="2200" dirty="0"/>
              <a:t> script</a:t>
            </a:r>
          </a:p>
          <a:p>
            <a:pPr marL="457200" indent="-457200">
              <a:buFont typeface="+mj-lt"/>
              <a:buAutoNum type="arabicPeriod"/>
            </a:pPr>
            <a:r>
              <a:rPr lang="en-GB" sz="2200" dirty="0"/>
              <a:t>In the Maze Generation script find the </a:t>
            </a:r>
            <a:r>
              <a:rPr lang="en-GB" sz="2200" b="1" dirty="0"/>
              <a:t>Next Generation() </a:t>
            </a:r>
            <a:r>
              <a:rPr lang="en-GB" sz="2200" dirty="0"/>
              <a:t>method</a:t>
            </a:r>
          </a:p>
          <a:p>
            <a:pPr marL="457200" indent="-457200">
              <a:buFont typeface="+mj-lt"/>
              <a:buAutoNum type="arabicPeriod"/>
            </a:pPr>
            <a:r>
              <a:rPr lang="en-GB" sz="2200" dirty="0"/>
              <a:t>Utilise the following Pseudocode to populate this method (Next Generation() method)</a:t>
            </a:r>
          </a:p>
          <a:p>
            <a:pPr marL="457200" lvl="1" indent="0">
              <a:buNone/>
            </a:pPr>
            <a:r>
              <a:rPr lang="en-GB" sz="1800" dirty="0"/>
              <a:t>    </a:t>
            </a:r>
            <a:r>
              <a:rPr lang="en-GB" sz="2100" b="1" dirty="0"/>
              <a:t>Pseudocode:</a:t>
            </a:r>
          </a:p>
          <a:p>
            <a:pPr marL="1257300" lvl="2" indent="-342900">
              <a:buClrTx/>
              <a:buFont typeface="+mj-lt"/>
              <a:buAutoNum type="arabicPeriod"/>
            </a:pPr>
            <a:r>
              <a:rPr lang="en-GB" sz="1700" dirty="0"/>
              <a:t>Loop through all the Cells in the </a:t>
            </a:r>
            <a:r>
              <a:rPr lang="en-GB" sz="1700" dirty="0" err="1"/>
              <a:t>CurrentGeneration</a:t>
            </a:r>
            <a:r>
              <a:rPr lang="en-GB" sz="1700" dirty="0"/>
              <a:t> Grid </a:t>
            </a:r>
          </a:p>
          <a:p>
            <a:pPr lvl="3">
              <a:buClrTx/>
            </a:pPr>
            <a:r>
              <a:rPr lang="en-GB" sz="1700" dirty="0"/>
              <a:t>(Hint: use a nested for loop, and utilise the </a:t>
            </a:r>
            <a:r>
              <a:rPr lang="en-GB" sz="1700" dirty="0" err="1"/>
              <a:t>variables:rowsInGrid</a:t>
            </a:r>
            <a:r>
              <a:rPr lang="en-GB" sz="1700" dirty="0"/>
              <a:t> and </a:t>
            </a:r>
            <a:r>
              <a:rPr lang="en-GB" sz="1700" dirty="0" err="1"/>
              <a:t>colsInGrid</a:t>
            </a:r>
            <a:r>
              <a:rPr lang="en-GB" sz="1700" dirty="0"/>
              <a:t> )</a:t>
            </a:r>
          </a:p>
          <a:p>
            <a:pPr marL="1257300" lvl="2" indent="-342900">
              <a:buClrTx/>
              <a:buFont typeface="+mj-lt"/>
              <a:buAutoNum type="arabicPeriod"/>
            </a:pPr>
            <a:r>
              <a:rPr lang="en-GB" sz="1700" dirty="0"/>
              <a:t>Check whether current Cell(i.e., cell in </a:t>
            </a:r>
            <a:r>
              <a:rPr lang="en-GB" sz="1700" dirty="0" err="1"/>
              <a:t>CurrentGeneration</a:t>
            </a:r>
            <a:r>
              <a:rPr lang="en-GB" sz="1700" dirty="0"/>
              <a:t> Grid) is alive or dead </a:t>
            </a:r>
            <a:endParaRPr lang="en-GB" sz="1400" dirty="0"/>
          </a:p>
          <a:p>
            <a:pPr lvl="3">
              <a:buClrTx/>
            </a:pPr>
            <a:r>
              <a:rPr lang="en-GB" sz="1700" dirty="0"/>
              <a:t>(Hint: if current Cell is 1, then cell is alive)</a:t>
            </a:r>
          </a:p>
          <a:p>
            <a:pPr marL="1257300" lvl="2" indent="-342900">
              <a:buClrTx/>
              <a:buFont typeface="+mj-lt"/>
              <a:buAutoNum type="arabicPeriod"/>
            </a:pPr>
            <a:r>
              <a:rPr lang="en-GB" sz="1700" dirty="0"/>
              <a:t>If the cell is alive, set the tile in the </a:t>
            </a:r>
            <a:r>
              <a:rPr lang="en-GB" sz="1700" dirty="0" err="1"/>
              <a:t>tilemap</a:t>
            </a:r>
            <a:r>
              <a:rPr lang="en-GB" sz="1700" dirty="0"/>
              <a:t>, which has the position of new Vector3Int(</a:t>
            </a:r>
            <a:r>
              <a:rPr lang="en-GB" sz="1700" dirty="0" err="1"/>
              <a:t>x+minwidth</a:t>
            </a:r>
            <a:r>
              <a:rPr lang="en-GB" sz="1700" dirty="0"/>
              <a:t>, </a:t>
            </a:r>
            <a:r>
              <a:rPr lang="en-GB" sz="1700" dirty="0" err="1"/>
              <a:t>y+minheight</a:t>
            </a:r>
            <a:r>
              <a:rPr lang="en-GB" sz="1700" dirty="0"/>
              <a:t>, </a:t>
            </a:r>
            <a:r>
              <a:rPr lang="en-GB" sz="1700" dirty="0" err="1"/>
              <a:t>zAxis</a:t>
            </a:r>
            <a:r>
              <a:rPr lang="en-GB" sz="1700" dirty="0"/>
              <a:t>), to </a:t>
            </a:r>
            <a:r>
              <a:rPr lang="en-GB" sz="1700" dirty="0" err="1"/>
              <a:t>ObstacleTile</a:t>
            </a:r>
            <a:endParaRPr lang="en-GB" sz="2300" dirty="0"/>
          </a:p>
          <a:p>
            <a:pPr marL="457200" lvl="1" indent="0">
              <a:buNone/>
            </a:pPr>
            <a:r>
              <a:rPr lang="en-GB" sz="1800" dirty="0"/>
              <a:t>         </a:t>
            </a:r>
          </a:p>
          <a:p>
            <a:pPr marL="0" indent="0">
              <a:buFont typeface="Arial"/>
              <a:buNone/>
            </a:pPr>
            <a:endParaRPr lang="en-GB" dirty="0"/>
          </a:p>
          <a:p>
            <a:endParaRPr lang="en-MT" dirty="0"/>
          </a:p>
        </p:txBody>
      </p:sp>
      <p:pic>
        <p:nvPicPr>
          <p:cNvPr id="4" name="Picture 3">
            <a:extLst>
              <a:ext uri="{FF2B5EF4-FFF2-40B4-BE49-F238E27FC236}">
                <a16:creationId xmlns:a16="http://schemas.microsoft.com/office/drawing/2014/main" id="{D21E7C93-C200-E275-C376-672EA6CDD79C}"/>
              </a:ext>
            </a:extLst>
          </p:cNvPr>
          <p:cNvPicPr>
            <a:picLocks noChangeAspect="1"/>
          </p:cNvPicPr>
          <p:nvPr/>
        </p:nvPicPr>
        <p:blipFill>
          <a:blip r:embed="rId3"/>
          <a:stretch>
            <a:fillRect/>
          </a:stretch>
        </p:blipFill>
        <p:spPr>
          <a:xfrm>
            <a:off x="8779001" y="3143250"/>
            <a:ext cx="2762250" cy="1428750"/>
          </a:xfrm>
          <a:prstGeom prst="rect">
            <a:avLst/>
          </a:prstGeom>
        </p:spPr>
      </p:pic>
    </p:spTree>
    <p:extLst>
      <p:ext uri="{BB962C8B-B14F-4D97-AF65-F5344CB8AC3E}">
        <p14:creationId xmlns:p14="http://schemas.microsoft.com/office/powerpoint/2010/main" val="115445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Cellular Automata Maze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49" y="2448899"/>
            <a:ext cx="11731100" cy="392446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GB" sz="1800" dirty="0"/>
              <a:t>      </a:t>
            </a:r>
            <a:r>
              <a:rPr lang="en-GB" sz="1600" b="1" dirty="0"/>
              <a:t>Pseudocode Continue…</a:t>
            </a:r>
            <a:endParaRPr lang="en-GB" sz="1600" dirty="0"/>
          </a:p>
          <a:p>
            <a:pPr marL="1257300" lvl="2" indent="-342900">
              <a:buClrTx/>
              <a:buFont typeface="+mj-lt"/>
              <a:buAutoNum type="arabicPeriod" startAt="4"/>
            </a:pPr>
            <a:r>
              <a:rPr lang="en-GB" sz="1400" dirty="0"/>
              <a:t>Else If cell is dead, set the tile in the </a:t>
            </a:r>
            <a:r>
              <a:rPr lang="en-GB" sz="1400" dirty="0" err="1"/>
              <a:t>tilemap</a:t>
            </a:r>
            <a:r>
              <a:rPr lang="en-GB" sz="1400" dirty="0"/>
              <a:t>, which has the position of new Vector3Int(</a:t>
            </a:r>
            <a:r>
              <a:rPr lang="en-GB" sz="1400" dirty="0" err="1"/>
              <a:t>x+minwidth</a:t>
            </a:r>
            <a:r>
              <a:rPr lang="en-GB" sz="1400" dirty="0"/>
              <a:t>, </a:t>
            </a:r>
            <a:r>
              <a:rPr lang="en-GB" sz="1400" dirty="0" err="1"/>
              <a:t>y+minheight</a:t>
            </a:r>
            <a:r>
              <a:rPr lang="en-GB" sz="1400" dirty="0"/>
              <a:t>, </a:t>
            </a:r>
            <a:r>
              <a:rPr lang="en-GB" sz="1400" dirty="0" err="1"/>
              <a:t>zAxis</a:t>
            </a:r>
            <a:r>
              <a:rPr lang="en-GB" sz="1400" dirty="0"/>
              <a:t>), to null</a:t>
            </a:r>
          </a:p>
          <a:p>
            <a:pPr marL="1257300" lvl="2" indent="-342900">
              <a:buClrTx/>
              <a:buFont typeface="+mj-lt"/>
              <a:buAutoNum type="arabicPeriod" startAt="4"/>
            </a:pPr>
            <a:r>
              <a:rPr lang="en-GB" sz="1400" dirty="0"/>
              <a:t>Next inside the nested for loop, also check whether the cell will live in the next generation </a:t>
            </a:r>
          </a:p>
          <a:p>
            <a:pPr marL="1600200" lvl="3" indent="-342900">
              <a:buClrTx/>
            </a:pPr>
            <a:r>
              <a:rPr lang="en-GB" sz="1300" dirty="0"/>
              <a:t>(Hint: use the </a:t>
            </a:r>
            <a:r>
              <a:rPr lang="en-GB" sz="1300" dirty="0" err="1"/>
              <a:t>CellLivesNextGen</a:t>
            </a:r>
            <a:r>
              <a:rPr lang="en-GB" sz="1300" dirty="0"/>
              <a:t>() method)</a:t>
            </a:r>
          </a:p>
          <a:p>
            <a:pPr marL="1257300" lvl="2" indent="-342900">
              <a:buClrTx/>
              <a:buFont typeface="+mj-lt"/>
              <a:buAutoNum type="arabicPeriod" startAt="4"/>
            </a:pPr>
            <a:r>
              <a:rPr lang="en-GB" sz="1400" dirty="0"/>
              <a:t>If the Cell lives in the next generation, then set the </a:t>
            </a:r>
            <a:r>
              <a:rPr lang="en-GB" sz="1400" dirty="0" err="1"/>
              <a:t>NextGenerationGrid</a:t>
            </a:r>
            <a:r>
              <a:rPr lang="en-GB" sz="1400" dirty="0"/>
              <a:t> with the index of the current Cell to 1 (alive)</a:t>
            </a:r>
          </a:p>
          <a:p>
            <a:pPr marL="1257300" lvl="2" indent="-342900">
              <a:buClrTx/>
              <a:buFont typeface="+mj-lt"/>
              <a:buAutoNum type="arabicPeriod" startAt="4"/>
            </a:pPr>
            <a:r>
              <a:rPr lang="en-GB" sz="1400" dirty="0"/>
              <a:t>Else if the Cell does not live in the next generation, then set the </a:t>
            </a:r>
            <a:r>
              <a:rPr lang="en-GB" sz="1400" dirty="0" err="1"/>
              <a:t>NextGenerationGrid</a:t>
            </a:r>
            <a:r>
              <a:rPr lang="en-GB" sz="1400" dirty="0"/>
              <a:t> with the index of the current Cell to 0 (dead)</a:t>
            </a:r>
          </a:p>
          <a:p>
            <a:pPr marL="1257300" lvl="2" indent="-342900">
              <a:buClrTx/>
              <a:buFont typeface="+mj-lt"/>
              <a:buAutoNum type="arabicPeriod" startAt="4"/>
            </a:pPr>
            <a:r>
              <a:rPr lang="en-GB" sz="1400" dirty="0"/>
              <a:t>At the end of the nested for loop, Overwrite the </a:t>
            </a:r>
            <a:r>
              <a:rPr lang="en-GB" sz="1400" dirty="0" err="1"/>
              <a:t>CurrentGeneration</a:t>
            </a:r>
            <a:r>
              <a:rPr lang="en-GB" sz="1400" dirty="0"/>
              <a:t> Grid, with the NextGeneration Grid </a:t>
            </a:r>
          </a:p>
          <a:p>
            <a:pPr marL="1600200" lvl="3" indent="-342900">
              <a:buClrTx/>
            </a:pPr>
            <a:r>
              <a:rPr lang="en-GB" sz="1300" dirty="0"/>
              <a:t>(Hint: use the </a:t>
            </a:r>
            <a:r>
              <a:rPr lang="en-GB" sz="1300" dirty="0" err="1"/>
              <a:t>NextGenerationGrid.Clone</a:t>
            </a:r>
            <a:r>
              <a:rPr lang="en-GB" sz="1300" dirty="0"/>
              <a:t>() as int[,])</a:t>
            </a:r>
          </a:p>
          <a:p>
            <a:pPr marL="0" indent="0">
              <a:buFont typeface="Arial"/>
              <a:buNone/>
            </a:pPr>
            <a:endParaRPr lang="en-GB" dirty="0"/>
          </a:p>
          <a:p>
            <a:endParaRPr lang="en-MT" dirty="0"/>
          </a:p>
        </p:txBody>
      </p:sp>
    </p:spTree>
    <p:extLst>
      <p:ext uri="{BB962C8B-B14F-4D97-AF65-F5344CB8AC3E}">
        <p14:creationId xmlns:p14="http://schemas.microsoft.com/office/powerpoint/2010/main" val="326180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Cellular Automata Maze ~ Conclusion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5495277" y="2609765"/>
            <a:ext cx="5821280" cy="3924469"/>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r>
              <a:rPr lang="en-GB" sz="1800" dirty="0"/>
              <a:t>Cellular Automata Maze can be quite simple to implement, and a different maze is generated every time the algorithm is run. </a:t>
            </a:r>
          </a:p>
          <a:p>
            <a:pPr lvl="1"/>
            <a:r>
              <a:rPr lang="en-GB" sz="1800" dirty="0"/>
              <a:t>The algorithm which was covered in the following PowerPoint, only focussed on the implementation of a Binary Cellular Automaton, i.e., Cells could only be living or dead. In reality, there are other models which implement multiple states and models which utilise a genetic algorithm, to determine the fitness of each maze.</a:t>
            </a:r>
          </a:p>
          <a:p>
            <a:pPr lvl="1"/>
            <a:r>
              <a:rPr lang="en-GB" sz="1800" dirty="0"/>
              <a:t>Through this PowerPoint, the Student would be able to know and identify ways of how Cellular Automata Maze can be implemented, as well as its benefits, and experiment with a type of Procedural Map Generation.</a:t>
            </a:r>
          </a:p>
          <a:p>
            <a:pPr marL="0" indent="0">
              <a:buFont typeface="Arial"/>
              <a:buNone/>
            </a:pPr>
            <a:endParaRPr lang="en-GB" dirty="0"/>
          </a:p>
          <a:p>
            <a:endParaRPr lang="en-MT" dirty="0"/>
          </a:p>
        </p:txBody>
      </p:sp>
      <p:pic>
        <p:nvPicPr>
          <p:cNvPr id="6" name="Picture 5">
            <a:extLst>
              <a:ext uri="{FF2B5EF4-FFF2-40B4-BE49-F238E27FC236}">
                <a16:creationId xmlns:a16="http://schemas.microsoft.com/office/drawing/2014/main" id="{4C14BB2B-D673-DD87-EB83-F687717026DB}"/>
              </a:ext>
            </a:extLst>
          </p:cNvPr>
          <p:cNvPicPr>
            <a:picLocks noChangeAspect="1"/>
          </p:cNvPicPr>
          <p:nvPr/>
        </p:nvPicPr>
        <p:blipFill>
          <a:blip r:embed="rId3"/>
          <a:stretch>
            <a:fillRect/>
          </a:stretch>
        </p:blipFill>
        <p:spPr>
          <a:xfrm>
            <a:off x="328105" y="3209175"/>
            <a:ext cx="5566054" cy="2427387"/>
          </a:xfrm>
          <a:prstGeom prst="rect">
            <a:avLst/>
          </a:prstGeom>
        </p:spPr>
      </p:pic>
    </p:spTree>
    <p:extLst>
      <p:ext uri="{BB962C8B-B14F-4D97-AF65-F5344CB8AC3E}">
        <p14:creationId xmlns:p14="http://schemas.microsoft.com/office/powerpoint/2010/main" val="1722767302"/>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Cellular Automata Maze ~ Conclusion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grpSp>
        <p:nvGrpSpPr>
          <p:cNvPr id="9" name="Group 8">
            <a:extLst>
              <a:ext uri="{FF2B5EF4-FFF2-40B4-BE49-F238E27FC236}">
                <a16:creationId xmlns:a16="http://schemas.microsoft.com/office/drawing/2014/main" id="{84AA0AC5-0453-BC03-8C76-F2814DDA29C2}"/>
              </a:ext>
            </a:extLst>
          </p:cNvPr>
          <p:cNvGrpSpPr/>
          <p:nvPr/>
        </p:nvGrpSpPr>
        <p:grpSpPr>
          <a:xfrm>
            <a:off x="-1" y="2511057"/>
            <a:ext cx="12192000" cy="3698566"/>
            <a:chOff x="-1" y="2511057"/>
            <a:chExt cx="12192000" cy="3698566"/>
          </a:xfrm>
        </p:grpSpPr>
        <p:pic>
          <p:nvPicPr>
            <p:cNvPr id="4" name="Content Placeholder 4">
              <a:extLst>
                <a:ext uri="{FF2B5EF4-FFF2-40B4-BE49-F238E27FC236}">
                  <a16:creationId xmlns:a16="http://schemas.microsoft.com/office/drawing/2014/main" id="{23B22BB2-DDEE-738C-05AB-D10FC85A2AA0}"/>
                </a:ext>
              </a:extLst>
            </p:cNvPr>
            <p:cNvPicPr>
              <a:picLocks noChangeAspect="1"/>
            </p:cNvPicPr>
            <p:nvPr/>
          </p:nvPicPr>
          <p:blipFill>
            <a:blip r:embed="rId3"/>
            <a:stretch>
              <a:fillRect/>
            </a:stretch>
          </p:blipFill>
          <p:spPr>
            <a:xfrm>
              <a:off x="386061" y="3129347"/>
              <a:ext cx="5211598" cy="2540351"/>
            </a:xfrm>
            <a:prstGeom prst="rect">
              <a:avLst/>
            </a:prstGeom>
          </p:spPr>
        </p:pic>
        <p:pic>
          <p:nvPicPr>
            <p:cNvPr id="7" name="Content Placeholder 5">
              <a:extLst>
                <a:ext uri="{FF2B5EF4-FFF2-40B4-BE49-F238E27FC236}">
                  <a16:creationId xmlns:a16="http://schemas.microsoft.com/office/drawing/2014/main" id="{3062FB3C-93C6-94AB-CA0F-F33FAFD50BBD}"/>
                </a:ext>
              </a:extLst>
            </p:cNvPr>
            <p:cNvPicPr>
              <a:picLocks noChangeAspect="1"/>
            </p:cNvPicPr>
            <p:nvPr/>
          </p:nvPicPr>
          <p:blipFill>
            <a:blip r:embed="rId4"/>
            <a:stretch>
              <a:fillRect/>
            </a:stretch>
          </p:blipFill>
          <p:spPr>
            <a:xfrm>
              <a:off x="6003308" y="3668023"/>
              <a:ext cx="5802631" cy="2541600"/>
            </a:xfrm>
            <a:prstGeom prst="rect">
              <a:avLst/>
            </a:prstGeom>
          </p:spPr>
        </p:pic>
        <p:sp>
          <p:nvSpPr>
            <p:cNvPr id="8" name="TextBox 7">
              <a:extLst>
                <a:ext uri="{FF2B5EF4-FFF2-40B4-BE49-F238E27FC236}">
                  <a16:creationId xmlns:a16="http://schemas.microsoft.com/office/drawing/2014/main" id="{F740661E-A772-2BFD-2F4B-7DE77FDD7C82}"/>
                </a:ext>
              </a:extLst>
            </p:cNvPr>
            <p:cNvSpPr txBox="1"/>
            <p:nvPr/>
          </p:nvSpPr>
          <p:spPr>
            <a:xfrm>
              <a:off x="-1" y="2511057"/>
              <a:ext cx="12192000" cy="461665"/>
            </a:xfrm>
            <a:prstGeom prst="rect">
              <a:avLst/>
            </a:prstGeom>
            <a:noFill/>
          </p:spPr>
          <p:txBody>
            <a:bodyPr wrap="square" rtlCol="0">
              <a:spAutoFit/>
            </a:bodyPr>
            <a:lstStyle/>
            <a:p>
              <a:pPr algn="ctr"/>
              <a:r>
                <a:rPr lang="en-GB" sz="2400" b="1" dirty="0"/>
                <a:t>Running the Maze Algorithm, different times, would present a unique solution every time:</a:t>
              </a:r>
            </a:p>
          </p:txBody>
        </p:sp>
      </p:grpSp>
    </p:spTree>
    <p:extLst>
      <p:ext uri="{BB962C8B-B14F-4D97-AF65-F5344CB8AC3E}">
        <p14:creationId xmlns:p14="http://schemas.microsoft.com/office/powerpoint/2010/main" val="652668817"/>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Cellular Automata Maze ~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650747" y="2609765"/>
            <a:ext cx="10561750" cy="3986344"/>
          </a:xfrm>
          <a:prstGeom prst="rect">
            <a:avLst/>
          </a:prstGeom>
        </p:spPr>
        <p:txBody>
          <a:bodyPr vert="horz" lIns="91440" tIns="45720" rIns="91440" bIns="45720" rtlCol="0" anchor="t">
            <a:normAutofit fontScale="2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GB" sz="6800" dirty="0"/>
              <a:t>[1] – </a:t>
            </a:r>
            <a:r>
              <a:rPr lang="en-GB" sz="6800" dirty="0" err="1"/>
              <a:t>LifeWiki</a:t>
            </a:r>
            <a:r>
              <a:rPr lang="en-GB" sz="6800" dirty="0"/>
              <a:t>, “</a:t>
            </a:r>
            <a:r>
              <a:rPr lang="en-GB" sz="6800" dirty="0" err="1"/>
              <a:t>OCA:Maze</a:t>
            </a:r>
            <a:r>
              <a:rPr lang="en-GB" sz="6800" dirty="0"/>
              <a:t>” 2022 [Online]. Available: </a:t>
            </a:r>
            <a:r>
              <a:rPr lang="en-GB" sz="6800" dirty="0">
                <a:hlinkClick r:id="rId3">
                  <a:extLst>
                    <a:ext uri="{A12FA001-AC4F-418D-AE19-62706E023703}">
                      <ahyp:hlinkClr xmlns:ahyp="http://schemas.microsoft.com/office/drawing/2018/hyperlinkcolor" val="tx"/>
                    </a:ext>
                  </a:extLst>
                </a:hlinkClick>
              </a:rPr>
              <a:t>https://conwaylife.com/wiki/OCA:Maze</a:t>
            </a:r>
            <a:r>
              <a:rPr lang="en-GB" sz="6800" dirty="0"/>
              <a:t> [Accessed: 18-Mar-2023]</a:t>
            </a:r>
          </a:p>
          <a:p>
            <a:pPr marL="0" indent="0">
              <a:buFont typeface="Arial"/>
              <a:buNone/>
            </a:pPr>
            <a:endParaRPr lang="en-GB" sz="6800" dirty="0"/>
          </a:p>
          <a:p>
            <a:pPr marL="0" indent="0">
              <a:buNone/>
            </a:pPr>
            <a:r>
              <a:rPr lang="en-GB" sz="6800" dirty="0"/>
              <a:t>[2] – Prof. A. </a:t>
            </a:r>
            <a:r>
              <a:rPr lang="en-GB" sz="6800" dirty="0" err="1"/>
              <a:t>Dingli</a:t>
            </a:r>
            <a:r>
              <a:rPr lang="en-GB" sz="6800" dirty="0"/>
              <a:t>, ICS2211: “Level5_AutomatedContentGeneration” [Online]. Available: </a:t>
            </a:r>
            <a:r>
              <a:rPr lang="en-GB" sz="6800" dirty="0">
                <a:hlinkClick r:id="rId4">
                  <a:extLst>
                    <a:ext uri="{A12FA001-AC4F-418D-AE19-62706E023703}">
                      <ahyp:hlinkClr xmlns:ahyp="http://schemas.microsoft.com/office/drawing/2018/hyperlinkcolor" val="tx"/>
                    </a:ext>
                  </a:extLst>
                </a:hlinkClick>
              </a:rPr>
              <a:t>https://www.um.edu.mt/vle/pluginfile.php/1122580/mod_resource/content/1/Level5AutomatedContentGeneration.pdf</a:t>
            </a:r>
            <a:r>
              <a:rPr lang="en-GB" sz="6800" dirty="0"/>
              <a:t> [Accessed: 18-Mar-2023]</a:t>
            </a:r>
          </a:p>
          <a:p>
            <a:pPr marL="0" indent="0">
              <a:buFont typeface="Arial"/>
              <a:buNone/>
            </a:pPr>
            <a:endParaRPr lang="en-GB" sz="6800" dirty="0"/>
          </a:p>
          <a:p>
            <a:pPr marL="0" indent="0">
              <a:buNone/>
            </a:pPr>
            <a:r>
              <a:rPr lang="en-GB" sz="6800" dirty="0"/>
              <a:t>[3] – </a:t>
            </a:r>
            <a:r>
              <a:rPr lang="en-GB" sz="6800" dirty="0" err="1"/>
              <a:t>liquisearch</a:t>
            </a:r>
            <a:r>
              <a:rPr lang="en-GB" sz="6800" dirty="0"/>
              <a:t>, “Maze Generation Algorithm - Cellular Automaton Algorithms” [Online]. Available: </a:t>
            </a:r>
            <a:r>
              <a:rPr lang="en-GB" sz="6800" dirty="0">
                <a:hlinkClick r:id="rId5">
                  <a:extLst>
                    <a:ext uri="{A12FA001-AC4F-418D-AE19-62706E023703}">
                      <ahyp:hlinkClr xmlns:ahyp="http://schemas.microsoft.com/office/drawing/2018/hyperlinkcolor" val="tx"/>
                    </a:ext>
                  </a:extLst>
                </a:hlinkClick>
              </a:rPr>
              <a:t>https://www.liquisearch.com/maze_generation_algorithm/cellular_automaton_algorithms</a:t>
            </a:r>
            <a:r>
              <a:rPr lang="en-GB" sz="6800" dirty="0"/>
              <a:t> [Accessed: 18-Mar-2023]</a:t>
            </a:r>
          </a:p>
          <a:p>
            <a:pPr marL="0" indent="0">
              <a:buNone/>
            </a:pPr>
            <a:endParaRPr lang="en-GB" sz="6800" dirty="0"/>
          </a:p>
          <a:p>
            <a:pPr marL="0" indent="0">
              <a:buNone/>
            </a:pPr>
            <a:r>
              <a:rPr lang="en-GB" sz="6800" dirty="0"/>
              <a:t>[4] – Khan Academy, “Maze and Mazectric” [Online]. Available: </a:t>
            </a:r>
            <a:r>
              <a:rPr lang="en-GB" sz="6800" u="sng" dirty="0"/>
              <a:t>https://www.khanacademy.org/computer-programming/maze-and-mazectric/6747287273930752 </a:t>
            </a:r>
            <a:r>
              <a:rPr lang="en-GB" sz="6800" dirty="0"/>
              <a:t>[Accessed: 18-Mar-2023]</a:t>
            </a:r>
          </a:p>
          <a:p>
            <a:pPr marL="0" indent="0">
              <a:buNone/>
            </a:pPr>
            <a:endParaRPr lang="en-GB" sz="6800" dirty="0"/>
          </a:p>
          <a:p>
            <a:pPr marL="0" indent="0">
              <a:buNone/>
            </a:pPr>
            <a:r>
              <a:rPr lang="en-GB" sz="6800" dirty="0"/>
              <a:t>[5] – Pixel Frog, “Unity Asset Store: Pixel Adventure 1” 2019 [Online]. Available: </a:t>
            </a:r>
            <a:r>
              <a:rPr lang="en-GB" sz="6800" dirty="0">
                <a:hlinkClick r:id="rId6">
                  <a:extLst>
                    <a:ext uri="{A12FA001-AC4F-418D-AE19-62706E023703}">
                      <ahyp:hlinkClr xmlns:ahyp="http://schemas.microsoft.com/office/drawing/2018/hyperlinkcolor" val="tx"/>
                    </a:ext>
                  </a:extLst>
                </a:hlinkClick>
              </a:rPr>
              <a:t>https://assetstore.unity.com/packages/2d/characters/pixel-adventure-1-155360</a:t>
            </a:r>
            <a:r>
              <a:rPr lang="en-GB" sz="6800" dirty="0"/>
              <a:t> [Accessed: 18-Mar-2023]</a:t>
            </a:r>
          </a:p>
          <a:p>
            <a:pPr marL="0" indent="0">
              <a:buFont typeface="Arial"/>
              <a:buNone/>
            </a:pPr>
            <a:r>
              <a:rPr lang="en-GB" sz="6800" dirty="0"/>
              <a:t> </a:t>
            </a:r>
          </a:p>
          <a:p>
            <a:endParaRPr lang="en-MT" dirty="0"/>
          </a:p>
        </p:txBody>
      </p:sp>
    </p:spTree>
    <p:extLst>
      <p:ext uri="{BB962C8B-B14F-4D97-AF65-F5344CB8AC3E}">
        <p14:creationId xmlns:p14="http://schemas.microsoft.com/office/powerpoint/2010/main" val="3136416710"/>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Introduction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b="1" dirty="0"/>
              <a:t>Procedural Map Generation</a:t>
            </a:r>
            <a:r>
              <a:rPr lang="en-GB" dirty="0"/>
              <a:t>, is a technique used in many different games, to enable the generation of different maps, over various runs of the game.</a:t>
            </a:r>
          </a:p>
          <a:p>
            <a:r>
              <a:rPr lang="en-GB" dirty="0"/>
              <a:t>In essence, Procedural Map Generation Algorithms provide endless unique maps, given little effort from programmers.</a:t>
            </a:r>
          </a:p>
          <a:p>
            <a:r>
              <a:rPr lang="en-GB" dirty="0"/>
              <a:t>This type of algorithm also provides a variety of benefits to the player, such as being able to repeatedly experiencing the game whilst, simultaneously encountering different environments from one instances to another. </a:t>
            </a:r>
          </a:p>
          <a:p>
            <a:r>
              <a:rPr lang="en-GB" dirty="0"/>
              <a:t>A type of Procedural Map Generation is </a:t>
            </a:r>
            <a:r>
              <a:rPr lang="en-GB" b="1" dirty="0"/>
              <a:t>Cellular Automata Maze</a:t>
            </a:r>
            <a:r>
              <a:rPr lang="en-GB" dirty="0"/>
              <a:t>. This type of algorithm works similarly to Conway’s Game of Life [1].</a:t>
            </a:r>
          </a:p>
          <a:p>
            <a:endParaRPr lang="en-GB" dirty="0"/>
          </a:p>
          <a:p>
            <a:endParaRPr lang="en-MT" dirty="0"/>
          </a:p>
        </p:txBody>
      </p:sp>
    </p:spTree>
    <p:extLst>
      <p:ext uri="{BB962C8B-B14F-4D97-AF65-F5344CB8AC3E}">
        <p14:creationId xmlns:p14="http://schemas.microsoft.com/office/powerpoint/2010/main" val="2937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Introduction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10092178" cy="4191598"/>
          </a:xfrm>
        </p:spPr>
        <p:txBody>
          <a:bodyPr>
            <a:normAutofit lnSpcReduction="10000"/>
          </a:bodyPr>
          <a:lstStyle/>
          <a:p>
            <a:r>
              <a:rPr lang="en-GB" sz="2400" dirty="0"/>
              <a:t>As the name suggests, this algorithm utilises a cellular automaton, and a </a:t>
            </a:r>
            <a:r>
              <a:rPr lang="en-GB" dirty="0"/>
              <a:t>Grid of </a:t>
            </a:r>
            <a:r>
              <a:rPr lang="en-GB" sz="2400" dirty="0"/>
              <a:t>Cells, to  determine whether cells will </a:t>
            </a:r>
            <a:r>
              <a:rPr lang="en-GB" dirty="0"/>
              <a:t>survive from one generation to another [1].</a:t>
            </a:r>
          </a:p>
          <a:p>
            <a:r>
              <a:rPr lang="en-GB" sz="2400" dirty="0"/>
              <a:t> There are different types of cellular automaton, which determine a surviving Cell. The most common types used are </a:t>
            </a:r>
            <a:r>
              <a:rPr lang="en-GB" sz="2400" b="1" dirty="0"/>
              <a:t>Mazectric</a:t>
            </a:r>
            <a:r>
              <a:rPr lang="en-GB" sz="2400" dirty="0"/>
              <a:t> and </a:t>
            </a:r>
            <a:r>
              <a:rPr lang="en-GB" sz="2400" b="1" dirty="0"/>
              <a:t>Mice</a:t>
            </a:r>
            <a:r>
              <a:rPr lang="en-GB" dirty="0"/>
              <a:t>.</a:t>
            </a:r>
          </a:p>
          <a:p>
            <a:r>
              <a:rPr lang="en-GB" dirty="0"/>
              <a:t>In </a:t>
            </a:r>
            <a:r>
              <a:rPr lang="en-GB" b="1" dirty="0"/>
              <a:t>Mazectric</a:t>
            </a:r>
            <a:r>
              <a:rPr lang="en-GB" dirty="0"/>
              <a:t> a cell survives from one generation to the next, if it has from 1 to 5 living neighbours.</a:t>
            </a:r>
          </a:p>
          <a:p>
            <a:r>
              <a:rPr lang="en-GB" sz="2400" dirty="0"/>
              <a:t>In </a:t>
            </a:r>
            <a:r>
              <a:rPr lang="en-GB" sz="2400" b="1" dirty="0"/>
              <a:t>Mice</a:t>
            </a:r>
            <a:r>
              <a:rPr lang="en-GB" sz="2400" dirty="0"/>
              <a:t> a cell survives from one generation to the next, if it has from 1 to 4 living neighbours.</a:t>
            </a:r>
          </a:p>
          <a:p>
            <a:r>
              <a:rPr lang="en-GB" sz="2400" dirty="0"/>
              <a:t>The implementation carried out will focus on utilisin</a:t>
            </a:r>
            <a:r>
              <a:rPr lang="en-GB" dirty="0"/>
              <a:t>g the </a:t>
            </a:r>
            <a:r>
              <a:rPr lang="en-GB" b="1" dirty="0"/>
              <a:t>Mice</a:t>
            </a:r>
            <a:r>
              <a:rPr lang="en-GB" dirty="0"/>
              <a:t> Cellular Automaton [1].</a:t>
            </a:r>
            <a:endParaRPr lang="en-GB" sz="2400" dirty="0"/>
          </a:p>
          <a:p>
            <a:endParaRPr lang="en-GB" sz="2400" dirty="0"/>
          </a:p>
          <a:p>
            <a:endParaRPr lang="en-GB" dirty="0"/>
          </a:p>
          <a:p>
            <a:endParaRPr lang="en-MT" dirty="0"/>
          </a:p>
        </p:txBody>
      </p:sp>
    </p:spTree>
    <p:extLst>
      <p:ext uri="{BB962C8B-B14F-4D97-AF65-F5344CB8AC3E}">
        <p14:creationId xmlns:p14="http://schemas.microsoft.com/office/powerpoint/2010/main" val="385343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6144086" cy="4191598"/>
          </a:xfrm>
        </p:spPr>
        <p:txBody>
          <a:bodyPr>
            <a:normAutofit/>
          </a:bodyPr>
          <a:lstStyle/>
          <a:p>
            <a:r>
              <a:rPr lang="en-GB" sz="2400" dirty="0"/>
              <a:t>Implementation of the Cellular Automata Maze can be partitioned in the following steps:</a:t>
            </a:r>
          </a:p>
          <a:p>
            <a:pPr marL="0" indent="0">
              <a:buNone/>
            </a:pPr>
            <a:endParaRPr lang="en-GB" sz="2000" dirty="0"/>
          </a:p>
          <a:p>
            <a:pPr marL="800100" lvl="1" indent="-342900">
              <a:buFont typeface="+mj-lt"/>
              <a:buAutoNum type="arabicPeriod"/>
            </a:pPr>
            <a:r>
              <a:rPr lang="en-GB" sz="1800" b="1" dirty="0"/>
              <a:t>Initialising/Creation of Grid</a:t>
            </a:r>
          </a:p>
          <a:p>
            <a:pPr marL="800100" lvl="1" indent="-342900">
              <a:buFont typeface="+mj-lt"/>
              <a:buAutoNum type="arabicPeriod"/>
            </a:pPr>
            <a:r>
              <a:rPr lang="en-GB" sz="1800" b="1" dirty="0"/>
              <a:t>Populating Grid with some Random Live Cells</a:t>
            </a:r>
          </a:p>
          <a:p>
            <a:pPr marL="800100" lvl="1" indent="-342900">
              <a:buFont typeface="+mj-lt"/>
              <a:buAutoNum type="arabicPeriod"/>
            </a:pPr>
            <a:r>
              <a:rPr lang="en-GB" sz="1800" b="1" dirty="0"/>
              <a:t>Determining the Next Generation of Living Cells</a:t>
            </a:r>
          </a:p>
          <a:p>
            <a:pPr marL="800100" lvl="1" indent="-342900">
              <a:buFont typeface="+mj-lt"/>
              <a:buAutoNum type="arabicPeriod"/>
            </a:pPr>
            <a:r>
              <a:rPr lang="en-GB" sz="1800" b="1" dirty="0"/>
              <a:t>Initiating the Flood Fill Algorithm to determine whether Maze is completable</a:t>
            </a:r>
          </a:p>
          <a:p>
            <a:endParaRPr lang="en-GB" sz="2400" dirty="0"/>
          </a:p>
          <a:p>
            <a:endParaRPr lang="en-GB" sz="2400" dirty="0"/>
          </a:p>
          <a:p>
            <a:endParaRPr lang="en-GB" dirty="0"/>
          </a:p>
          <a:p>
            <a:endParaRPr lang="en-MT" dirty="0"/>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CC5566BE-64AA-F2ED-B1F7-D6A28BCDC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723" y="2675848"/>
            <a:ext cx="1876425" cy="3533775"/>
          </a:xfrm>
          <a:prstGeom prst="rect">
            <a:avLst/>
          </a:prstGeom>
        </p:spPr>
      </p:pic>
    </p:spTree>
    <p:extLst>
      <p:ext uri="{BB962C8B-B14F-4D97-AF65-F5344CB8AC3E}">
        <p14:creationId xmlns:p14="http://schemas.microsoft.com/office/powerpoint/2010/main" val="380543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4800599" cy="4191598"/>
          </a:xfrm>
        </p:spPr>
        <p:txBody>
          <a:bodyPr>
            <a:normAutofit fontScale="85000" lnSpcReduction="10000"/>
          </a:bodyPr>
          <a:lstStyle/>
          <a:p>
            <a:pPr marL="457200" indent="-457200">
              <a:buFont typeface="+mj-lt"/>
              <a:buAutoNum type="arabicPeriod"/>
            </a:pPr>
            <a:r>
              <a:rPr lang="en-GB" sz="2400" b="1" dirty="0"/>
              <a:t>Initialising/Creation of Grid</a:t>
            </a:r>
            <a:r>
              <a:rPr lang="en-GB" b="1" dirty="0"/>
              <a:t>:</a:t>
            </a:r>
          </a:p>
          <a:p>
            <a:pPr marL="0" indent="0">
              <a:buNone/>
            </a:pPr>
            <a:endParaRPr lang="en-GB" b="1" dirty="0"/>
          </a:p>
          <a:p>
            <a:r>
              <a:rPr lang="en-GB" dirty="0"/>
              <a:t>What is the Grid ?</a:t>
            </a:r>
          </a:p>
          <a:p>
            <a:r>
              <a:rPr lang="en-GB" sz="1800" dirty="0"/>
              <a:t>The Grid determines the area over which the Maze will be generated. This algorithm is known to be explosive in nature, meaning that a random starting pattern of living Cells will eventually explode in all directions, thus it is imperative that the area which the Maze is applied, would have a predefined size [1]. </a:t>
            </a:r>
          </a:p>
          <a:p>
            <a:r>
              <a:rPr lang="en-GB" sz="1800" dirty="0"/>
              <a:t>In this implementation a 2d array of integers is being used to represent the different Cells, whereby every element in the array represents the state of a cell [2]. The Cells are then mapped to a Tile on the tile map. The living Cells will determine the walls of the Maze and have a red colour. </a:t>
            </a:r>
          </a:p>
          <a:p>
            <a:endParaRPr lang="en-GB" sz="2400" dirty="0"/>
          </a:p>
          <a:p>
            <a:endParaRPr lang="en-GB" sz="2400" dirty="0"/>
          </a:p>
          <a:p>
            <a:endParaRPr lang="en-GB" dirty="0"/>
          </a:p>
          <a:p>
            <a:endParaRPr lang="en-MT" dirty="0"/>
          </a:p>
        </p:txBody>
      </p:sp>
      <p:grpSp>
        <p:nvGrpSpPr>
          <p:cNvPr id="9" name="Group 8">
            <a:extLst>
              <a:ext uri="{FF2B5EF4-FFF2-40B4-BE49-F238E27FC236}">
                <a16:creationId xmlns:a16="http://schemas.microsoft.com/office/drawing/2014/main" id="{8A0281C1-1AAC-1430-C637-B2690A3DEA82}"/>
              </a:ext>
            </a:extLst>
          </p:cNvPr>
          <p:cNvGrpSpPr/>
          <p:nvPr/>
        </p:nvGrpSpPr>
        <p:grpSpPr>
          <a:xfrm>
            <a:off x="6714576" y="2770246"/>
            <a:ext cx="4182022" cy="785891"/>
            <a:chOff x="6853561" y="5587477"/>
            <a:chExt cx="4182022" cy="785891"/>
          </a:xfrm>
        </p:grpSpPr>
        <p:pic>
          <p:nvPicPr>
            <p:cNvPr id="7" name="Picture 6">
              <a:extLst>
                <a:ext uri="{FF2B5EF4-FFF2-40B4-BE49-F238E27FC236}">
                  <a16:creationId xmlns:a16="http://schemas.microsoft.com/office/drawing/2014/main" id="{D7FC0B8F-CC39-A000-A441-BEC0DC77F273}"/>
                </a:ext>
              </a:extLst>
            </p:cNvPr>
            <p:cNvPicPr>
              <a:picLocks noChangeAspect="1"/>
            </p:cNvPicPr>
            <p:nvPr/>
          </p:nvPicPr>
          <p:blipFill rotWithShape="1">
            <a:blip r:embed="rId3"/>
            <a:srcRect t="63033" r="62217" b="-2180"/>
            <a:stretch/>
          </p:blipFill>
          <p:spPr>
            <a:xfrm>
              <a:off x="6853561" y="5587477"/>
              <a:ext cx="4182022" cy="316173"/>
            </a:xfrm>
            <a:prstGeom prst="rect">
              <a:avLst/>
            </a:prstGeom>
          </p:spPr>
        </p:pic>
        <p:sp>
          <p:nvSpPr>
            <p:cNvPr id="8" name="TextBox 7">
              <a:extLst>
                <a:ext uri="{FF2B5EF4-FFF2-40B4-BE49-F238E27FC236}">
                  <a16:creationId xmlns:a16="http://schemas.microsoft.com/office/drawing/2014/main" id="{A30CBD9B-7F0E-0D91-A431-7440DFE6F5EF}"/>
                </a:ext>
              </a:extLst>
            </p:cNvPr>
            <p:cNvSpPr txBox="1"/>
            <p:nvPr/>
          </p:nvSpPr>
          <p:spPr>
            <a:xfrm>
              <a:off x="7282698" y="6034814"/>
              <a:ext cx="3323747" cy="338554"/>
            </a:xfrm>
            <a:prstGeom prst="rect">
              <a:avLst/>
            </a:prstGeom>
            <a:noFill/>
          </p:spPr>
          <p:txBody>
            <a:bodyPr wrap="square" rtlCol="0">
              <a:spAutoFit/>
            </a:bodyPr>
            <a:lstStyle/>
            <a:p>
              <a:pPr algn="ctr"/>
              <a:r>
                <a:rPr lang="en-GB" sz="1600" b="1" dirty="0"/>
                <a:t>Declaration of 2D Array of Cells</a:t>
              </a:r>
            </a:p>
          </p:txBody>
        </p:sp>
      </p:grpSp>
      <p:grpSp>
        <p:nvGrpSpPr>
          <p:cNvPr id="13" name="Group 12">
            <a:extLst>
              <a:ext uri="{FF2B5EF4-FFF2-40B4-BE49-F238E27FC236}">
                <a16:creationId xmlns:a16="http://schemas.microsoft.com/office/drawing/2014/main" id="{EB8BACF3-1F53-17B9-C438-02CE01D9102D}"/>
              </a:ext>
            </a:extLst>
          </p:cNvPr>
          <p:cNvGrpSpPr/>
          <p:nvPr/>
        </p:nvGrpSpPr>
        <p:grpSpPr>
          <a:xfrm>
            <a:off x="6527975" y="3908640"/>
            <a:ext cx="4555222" cy="2596857"/>
            <a:chOff x="6749530" y="2757472"/>
            <a:chExt cx="4555222" cy="2596857"/>
          </a:xfrm>
        </p:grpSpPr>
        <p:pic>
          <p:nvPicPr>
            <p:cNvPr id="11" name="Content Placeholder 4">
              <a:extLst>
                <a:ext uri="{FF2B5EF4-FFF2-40B4-BE49-F238E27FC236}">
                  <a16:creationId xmlns:a16="http://schemas.microsoft.com/office/drawing/2014/main" id="{6961B0EA-E822-BFF5-50CD-F106E1F23542}"/>
                </a:ext>
              </a:extLst>
            </p:cNvPr>
            <p:cNvPicPr>
              <a:picLocks noChangeAspect="1"/>
            </p:cNvPicPr>
            <p:nvPr/>
          </p:nvPicPr>
          <p:blipFill>
            <a:blip r:embed="rId4"/>
            <a:stretch>
              <a:fillRect/>
            </a:stretch>
          </p:blipFill>
          <p:spPr>
            <a:xfrm>
              <a:off x="6749530" y="2757472"/>
              <a:ext cx="4555222" cy="2220406"/>
            </a:xfrm>
            <a:prstGeom prst="rect">
              <a:avLst/>
            </a:prstGeom>
          </p:spPr>
        </p:pic>
        <p:sp>
          <p:nvSpPr>
            <p:cNvPr id="12" name="TextBox 11">
              <a:extLst>
                <a:ext uri="{FF2B5EF4-FFF2-40B4-BE49-F238E27FC236}">
                  <a16:creationId xmlns:a16="http://schemas.microsoft.com/office/drawing/2014/main" id="{F699246E-8AF5-6E18-D56A-A2547168409B}"/>
                </a:ext>
              </a:extLst>
            </p:cNvPr>
            <p:cNvSpPr txBox="1"/>
            <p:nvPr/>
          </p:nvSpPr>
          <p:spPr>
            <a:xfrm>
              <a:off x="7909175" y="5015775"/>
              <a:ext cx="2235932" cy="338554"/>
            </a:xfrm>
            <a:prstGeom prst="rect">
              <a:avLst/>
            </a:prstGeom>
            <a:noFill/>
          </p:spPr>
          <p:txBody>
            <a:bodyPr wrap="square" rtlCol="0">
              <a:spAutoFit/>
            </a:bodyPr>
            <a:lstStyle/>
            <a:p>
              <a:pPr algn="ctr"/>
              <a:r>
                <a:rPr lang="en-GB" sz="1600" b="1" dirty="0"/>
                <a:t>Visualisation </a:t>
              </a:r>
              <a:r>
                <a:rPr lang="en-GB" sz="1600" b="1"/>
                <a:t>of Cells</a:t>
              </a:r>
              <a:endParaRPr lang="en-GB" sz="1600" b="1" dirty="0"/>
            </a:p>
          </p:txBody>
        </p:sp>
      </p:grpSp>
    </p:spTree>
    <p:extLst>
      <p:ext uri="{BB962C8B-B14F-4D97-AF65-F5344CB8AC3E}">
        <p14:creationId xmlns:p14="http://schemas.microsoft.com/office/powerpoint/2010/main" val="46049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4998867" cy="4191598"/>
          </a:xfrm>
        </p:spPr>
        <p:txBody>
          <a:bodyPr>
            <a:normAutofit fontScale="92500" lnSpcReduction="10000"/>
          </a:bodyPr>
          <a:lstStyle/>
          <a:p>
            <a:pPr marL="457200" indent="-457200">
              <a:buFont typeface="+mj-lt"/>
              <a:buAutoNum type="arabicPeriod" startAt="2"/>
            </a:pPr>
            <a:r>
              <a:rPr lang="en-GB" sz="2400" b="1" dirty="0"/>
              <a:t>Populating Grid with some Random Live Cells</a:t>
            </a:r>
            <a:r>
              <a:rPr lang="en-GB" b="1" dirty="0"/>
              <a:t>:</a:t>
            </a:r>
          </a:p>
          <a:p>
            <a:pPr marL="0" indent="0">
              <a:buNone/>
            </a:pPr>
            <a:endParaRPr lang="en-GB" b="1" dirty="0"/>
          </a:p>
          <a:p>
            <a:r>
              <a:rPr lang="en-GB" dirty="0"/>
              <a:t>How is the Maze Generation Initiated?</a:t>
            </a:r>
          </a:p>
          <a:p>
            <a:r>
              <a:rPr lang="en-GB" sz="1800" dirty="0"/>
              <a:t>After the Grid has been created, and all cells would be initialised to dead cells, some cells would need to be set to live cells, in order to initiate the algorithm to explode in all directions, and for the Maze to evolve into a complex one [3]. </a:t>
            </a:r>
          </a:p>
          <a:p>
            <a:r>
              <a:rPr lang="en-GB" sz="1800" dirty="0"/>
              <a:t>It is also important that the process of populating the Grid with some Live Cells from the middle position of the Grid, is done randomly to always generate a different Maze each time.</a:t>
            </a:r>
            <a:endParaRPr lang="en-GB" sz="2400" dirty="0"/>
          </a:p>
          <a:p>
            <a:endParaRPr lang="en-GB" sz="2400" dirty="0"/>
          </a:p>
          <a:p>
            <a:endParaRPr lang="en-GB" dirty="0"/>
          </a:p>
          <a:p>
            <a:endParaRPr lang="en-MT" dirty="0"/>
          </a:p>
        </p:txBody>
      </p:sp>
      <p:grpSp>
        <p:nvGrpSpPr>
          <p:cNvPr id="38" name="Group 37">
            <a:extLst>
              <a:ext uri="{FF2B5EF4-FFF2-40B4-BE49-F238E27FC236}">
                <a16:creationId xmlns:a16="http://schemas.microsoft.com/office/drawing/2014/main" id="{D01B09E1-F21E-1116-F773-579A282760C6}"/>
              </a:ext>
            </a:extLst>
          </p:cNvPr>
          <p:cNvGrpSpPr/>
          <p:nvPr/>
        </p:nvGrpSpPr>
        <p:grpSpPr>
          <a:xfrm>
            <a:off x="6553707" y="2665748"/>
            <a:ext cx="5153661" cy="3812504"/>
            <a:chOff x="6553707" y="2803860"/>
            <a:chExt cx="5153661" cy="3812504"/>
          </a:xfrm>
        </p:grpSpPr>
        <p:grpSp>
          <p:nvGrpSpPr>
            <p:cNvPr id="22" name="Group 21">
              <a:extLst>
                <a:ext uri="{FF2B5EF4-FFF2-40B4-BE49-F238E27FC236}">
                  <a16:creationId xmlns:a16="http://schemas.microsoft.com/office/drawing/2014/main" id="{C5913EB5-C7BB-5172-F984-B671D1922031}"/>
                </a:ext>
              </a:extLst>
            </p:cNvPr>
            <p:cNvGrpSpPr/>
            <p:nvPr/>
          </p:nvGrpSpPr>
          <p:grpSpPr>
            <a:xfrm>
              <a:off x="6553707" y="2803860"/>
              <a:ext cx="5153661" cy="2928591"/>
              <a:chOff x="6553707" y="2154966"/>
              <a:chExt cx="5153661" cy="2928591"/>
            </a:xfrm>
          </p:grpSpPr>
          <p:pic>
            <p:nvPicPr>
              <p:cNvPr id="4" name="Picture 3">
                <a:extLst>
                  <a:ext uri="{FF2B5EF4-FFF2-40B4-BE49-F238E27FC236}">
                    <a16:creationId xmlns:a16="http://schemas.microsoft.com/office/drawing/2014/main" id="{F5523663-DFE5-D5B5-F17B-56FF11957A1D}"/>
                  </a:ext>
                </a:extLst>
              </p:cNvPr>
              <p:cNvPicPr>
                <a:picLocks noChangeAspect="1"/>
              </p:cNvPicPr>
              <p:nvPr/>
            </p:nvPicPr>
            <p:blipFill>
              <a:blip r:embed="rId3"/>
              <a:stretch>
                <a:fillRect/>
              </a:stretch>
            </p:blipFill>
            <p:spPr>
              <a:xfrm>
                <a:off x="6553707" y="2841244"/>
                <a:ext cx="5153661" cy="2242313"/>
              </a:xfrm>
              <a:prstGeom prst="rect">
                <a:avLst/>
              </a:prstGeom>
            </p:spPr>
          </p:pic>
          <p:sp>
            <p:nvSpPr>
              <p:cNvPr id="5" name="TextBox 4">
                <a:extLst>
                  <a:ext uri="{FF2B5EF4-FFF2-40B4-BE49-F238E27FC236}">
                    <a16:creationId xmlns:a16="http://schemas.microsoft.com/office/drawing/2014/main" id="{E43A2486-B007-15F8-8CB8-BA0C271D2EF3}"/>
                  </a:ext>
                </a:extLst>
              </p:cNvPr>
              <p:cNvSpPr txBox="1"/>
              <p:nvPr/>
            </p:nvSpPr>
            <p:spPr>
              <a:xfrm>
                <a:off x="7751413" y="2154966"/>
                <a:ext cx="3876056" cy="584775"/>
              </a:xfrm>
              <a:prstGeom prst="rect">
                <a:avLst/>
              </a:prstGeom>
              <a:noFill/>
            </p:spPr>
            <p:txBody>
              <a:bodyPr wrap="square" rtlCol="0">
                <a:spAutoFit/>
              </a:bodyPr>
              <a:lstStyle/>
              <a:p>
                <a:pPr algn="ctr"/>
                <a:r>
                  <a:rPr lang="en-GB" sz="1600" b="1" dirty="0"/>
                  <a:t>Random Live Cells in the middle of Grid</a:t>
                </a:r>
              </a:p>
              <a:p>
                <a:pPr algn="ctr"/>
                <a:r>
                  <a:rPr lang="en-GB" sz="1600" b="1" dirty="0"/>
                  <a:t>(Red Colour to denote Maze Walls)</a:t>
                </a:r>
              </a:p>
            </p:txBody>
          </p:sp>
          <p:cxnSp>
            <p:nvCxnSpPr>
              <p:cNvPr id="6" name="Straight Arrow Connector 5">
                <a:extLst>
                  <a:ext uri="{FF2B5EF4-FFF2-40B4-BE49-F238E27FC236}">
                    <a16:creationId xmlns:a16="http://schemas.microsoft.com/office/drawing/2014/main" id="{64E075AD-BEED-69A8-A1E6-DED499503D94}"/>
                  </a:ext>
                </a:extLst>
              </p:cNvPr>
              <p:cNvCxnSpPr>
                <a:cxnSpLocks/>
                <a:stCxn id="5" idx="2"/>
                <a:endCxn id="10" idx="0"/>
              </p:cNvCxnSpPr>
              <p:nvPr/>
            </p:nvCxnSpPr>
            <p:spPr>
              <a:xfrm flipH="1">
                <a:off x="9139238" y="2739741"/>
                <a:ext cx="550203" cy="8892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CAAC66E-ABD5-C78C-2789-9AAF5DA1D6E9}"/>
                  </a:ext>
                </a:extLst>
              </p:cNvPr>
              <p:cNvSpPr/>
              <p:nvPr/>
            </p:nvSpPr>
            <p:spPr>
              <a:xfrm>
                <a:off x="8858250" y="3629025"/>
                <a:ext cx="561975" cy="6212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grpSp>
        <p:sp>
          <p:nvSpPr>
            <p:cNvPr id="23" name="TextBox 22">
              <a:extLst>
                <a:ext uri="{FF2B5EF4-FFF2-40B4-BE49-F238E27FC236}">
                  <a16:creationId xmlns:a16="http://schemas.microsoft.com/office/drawing/2014/main" id="{DCF8180E-A244-2C99-3A16-E9D8F3A65C91}"/>
                </a:ext>
              </a:extLst>
            </p:cNvPr>
            <p:cNvSpPr txBox="1"/>
            <p:nvPr/>
          </p:nvSpPr>
          <p:spPr>
            <a:xfrm>
              <a:off x="6916635" y="6031589"/>
              <a:ext cx="4216244" cy="584775"/>
            </a:xfrm>
            <a:prstGeom prst="rect">
              <a:avLst/>
            </a:prstGeom>
            <a:noFill/>
          </p:spPr>
          <p:txBody>
            <a:bodyPr wrap="square" rtlCol="0">
              <a:spAutoFit/>
            </a:bodyPr>
            <a:lstStyle/>
            <a:p>
              <a:pPr algn="ctr"/>
              <a:r>
                <a:rPr lang="en-GB" sz="1600" b="1" dirty="0"/>
                <a:t>Background Cells </a:t>
              </a:r>
            </a:p>
            <a:p>
              <a:pPr algn="ctr"/>
              <a:r>
                <a:rPr lang="en-GB" sz="1600" b="1" dirty="0"/>
                <a:t>(Grey Colour to denote Maze Ground)</a:t>
              </a:r>
            </a:p>
          </p:txBody>
        </p:sp>
        <p:cxnSp>
          <p:nvCxnSpPr>
            <p:cNvPr id="24" name="Straight Arrow Connector 23">
              <a:extLst>
                <a:ext uri="{FF2B5EF4-FFF2-40B4-BE49-F238E27FC236}">
                  <a16:creationId xmlns:a16="http://schemas.microsoft.com/office/drawing/2014/main" id="{E78C3EC6-134E-D92A-A484-7B5BD66DDB29}"/>
                </a:ext>
              </a:extLst>
            </p:cNvPr>
            <p:cNvCxnSpPr>
              <a:cxnSpLocks/>
              <a:stCxn id="23" idx="0"/>
              <a:endCxn id="25" idx="0"/>
            </p:cNvCxnSpPr>
            <p:nvPr/>
          </p:nvCxnSpPr>
          <p:spPr>
            <a:xfrm flipH="1" flipV="1">
              <a:off x="8733892" y="5620759"/>
              <a:ext cx="290865" cy="4108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2ADFE7C-C871-730C-2047-B479D8AD06E7}"/>
                </a:ext>
              </a:extLst>
            </p:cNvPr>
            <p:cNvSpPr/>
            <p:nvPr/>
          </p:nvSpPr>
          <p:spPr>
            <a:xfrm flipH="1" flipV="1">
              <a:off x="8671748" y="5459767"/>
              <a:ext cx="124288" cy="160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grpSp>
    </p:spTree>
    <p:extLst>
      <p:ext uri="{BB962C8B-B14F-4D97-AF65-F5344CB8AC3E}">
        <p14:creationId xmlns:p14="http://schemas.microsoft.com/office/powerpoint/2010/main" val="336110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4998867" cy="4191598"/>
          </a:xfrm>
        </p:spPr>
        <p:txBody>
          <a:bodyPr>
            <a:normAutofit fontScale="85000" lnSpcReduction="20000"/>
          </a:bodyPr>
          <a:lstStyle/>
          <a:p>
            <a:pPr marL="457200" indent="-457200">
              <a:buFont typeface="+mj-lt"/>
              <a:buAutoNum type="arabicPeriod" startAt="3"/>
            </a:pPr>
            <a:r>
              <a:rPr lang="en-GB" sz="2400" b="1" dirty="0"/>
              <a:t>Determining the Next Generation of Living Cells</a:t>
            </a:r>
            <a:r>
              <a:rPr lang="en-GB" b="1" dirty="0"/>
              <a:t>:</a:t>
            </a:r>
          </a:p>
          <a:p>
            <a:pPr marL="0" indent="0">
              <a:buNone/>
            </a:pPr>
            <a:endParaRPr lang="en-GB" b="1" dirty="0"/>
          </a:p>
          <a:p>
            <a:r>
              <a:rPr lang="en-GB" dirty="0"/>
              <a:t>How is the Maze formed?</a:t>
            </a:r>
          </a:p>
          <a:p>
            <a:r>
              <a:rPr lang="en-GB" sz="1800" dirty="0"/>
              <a:t>After the Grid has been populated with some Random Live Cells, the Maze could finally be generated, by applying the following rules [2]:</a:t>
            </a:r>
          </a:p>
          <a:p>
            <a:pPr lvl="1"/>
            <a:r>
              <a:rPr lang="en-GB" sz="1400" dirty="0"/>
              <a:t>Utilise another Grid to hold the next Generation of Cells.</a:t>
            </a:r>
          </a:p>
          <a:p>
            <a:pPr lvl="1"/>
            <a:r>
              <a:rPr lang="en-GB" sz="1400" dirty="0"/>
              <a:t>Check whether the Cell will live in the Next Generation.</a:t>
            </a:r>
          </a:p>
          <a:p>
            <a:pPr lvl="1"/>
            <a:r>
              <a:rPr lang="en-GB" sz="1400" dirty="0"/>
              <a:t>If the Cell will live in the Next Generation, then set the respective Cell in the next Generation Grid to living.</a:t>
            </a:r>
          </a:p>
          <a:p>
            <a:pPr lvl="1"/>
            <a:r>
              <a:rPr lang="en-GB" sz="1400" dirty="0"/>
              <a:t>Finally overwrite the Current Generation Grid with the Next Generation Grid.</a:t>
            </a:r>
          </a:p>
          <a:p>
            <a:pPr lvl="1"/>
            <a:endParaRPr lang="en-GB" sz="1400" dirty="0"/>
          </a:p>
          <a:p>
            <a:r>
              <a:rPr lang="en-GB" sz="1800" dirty="0"/>
              <a:t>This method will loop for several generations.</a:t>
            </a:r>
            <a:endParaRPr lang="en-GB" sz="2400" dirty="0"/>
          </a:p>
          <a:p>
            <a:endParaRPr lang="en-GB" sz="2400" dirty="0"/>
          </a:p>
          <a:p>
            <a:endParaRPr lang="en-GB" dirty="0"/>
          </a:p>
          <a:p>
            <a:endParaRPr lang="en-MT" dirty="0"/>
          </a:p>
        </p:txBody>
      </p:sp>
      <p:grpSp>
        <p:nvGrpSpPr>
          <p:cNvPr id="40" name="Group 39">
            <a:extLst>
              <a:ext uri="{FF2B5EF4-FFF2-40B4-BE49-F238E27FC236}">
                <a16:creationId xmlns:a16="http://schemas.microsoft.com/office/drawing/2014/main" id="{4C70497E-33FC-5EBF-2175-F92E13337BAA}"/>
              </a:ext>
            </a:extLst>
          </p:cNvPr>
          <p:cNvGrpSpPr/>
          <p:nvPr/>
        </p:nvGrpSpPr>
        <p:grpSpPr>
          <a:xfrm>
            <a:off x="6294268" y="2553752"/>
            <a:ext cx="5645247" cy="3869868"/>
            <a:chOff x="6294268" y="2553752"/>
            <a:chExt cx="5645247" cy="3869868"/>
          </a:xfrm>
        </p:grpSpPr>
        <p:grpSp>
          <p:nvGrpSpPr>
            <p:cNvPr id="19" name="Group 18">
              <a:extLst>
                <a:ext uri="{FF2B5EF4-FFF2-40B4-BE49-F238E27FC236}">
                  <a16:creationId xmlns:a16="http://schemas.microsoft.com/office/drawing/2014/main" id="{B3D98D89-7F06-E977-C308-6E0C64AFCC2B}"/>
                </a:ext>
              </a:extLst>
            </p:cNvPr>
            <p:cNvGrpSpPr/>
            <p:nvPr/>
          </p:nvGrpSpPr>
          <p:grpSpPr>
            <a:xfrm>
              <a:off x="6294268" y="2553752"/>
              <a:ext cx="5602299" cy="3719327"/>
              <a:chOff x="6375409" y="2473853"/>
              <a:chExt cx="5602299" cy="3719327"/>
            </a:xfrm>
          </p:grpSpPr>
          <p:pic>
            <p:nvPicPr>
              <p:cNvPr id="7" name="Content Placeholder 4">
                <a:extLst>
                  <a:ext uri="{FF2B5EF4-FFF2-40B4-BE49-F238E27FC236}">
                    <a16:creationId xmlns:a16="http://schemas.microsoft.com/office/drawing/2014/main" id="{AF78C92A-DD24-AB95-FFBA-5CF6352D8B46}"/>
                  </a:ext>
                </a:extLst>
              </p:cNvPr>
              <p:cNvPicPr>
                <a:picLocks noChangeAspect="1"/>
              </p:cNvPicPr>
              <p:nvPr/>
            </p:nvPicPr>
            <p:blipFill>
              <a:blip r:embed="rId3"/>
              <a:stretch>
                <a:fillRect/>
              </a:stretch>
            </p:blipFill>
            <p:spPr>
              <a:xfrm>
                <a:off x="7057943" y="2473853"/>
                <a:ext cx="3506221" cy="1717200"/>
              </a:xfrm>
              <a:prstGeom prst="rect">
                <a:avLst/>
              </a:prstGeom>
            </p:spPr>
          </p:pic>
          <p:pic>
            <p:nvPicPr>
              <p:cNvPr id="8" name="Picture 7">
                <a:extLst>
                  <a:ext uri="{FF2B5EF4-FFF2-40B4-BE49-F238E27FC236}">
                    <a16:creationId xmlns:a16="http://schemas.microsoft.com/office/drawing/2014/main" id="{622AA2C4-E84F-1BBA-DE15-3DCA0D4E35BF}"/>
                  </a:ext>
                </a:extLst>
              </p:cNvPr>
              <p:cNvPicPr>
                <a:picLocks noChangeAspect="1"/>
              </p:cNvPicPr>
              <p:nvPr/>
            </p:nvPicPr>
            <p:blipFill>
              <a:blip r:embed="rId4"/>
              <a:stretch>
                <a:fillRect/>
              </a:stretch>
            </p:blipFill>
            <p:spPr>
              <a:xfrm>
                <a:off x="8487053" y="4475453"/>
                <a:ext cx="3490655" cy="1717727"/>
              </a:xfrm>
              <a:prstGeom prst="rect">
                <a:avLst/>
              </a:prstGeom>
            </p:spPr>
          </p:pic>
          <p:cxnSp>
            <p:nvCxnSpPr>
              <p:cNvPr id="9" name="Connector: Elbow 8">
                <a:extLst>
                  <a:ext uri="{FF2B5EF4-FFF2-40B4-BE49-F238E27FC236}">
                    <a16:creationId xmlns:a16="http://schemas.microsoft.com/office/drawing/2014/main" id="{12C65D71-D0F3-0AE8-7AE4-7D877984FDE6}"/>
                  </a:ext>
                </a:extLst>
              </p:cNvPr>
              <p:cNvCxnSpPr>
                <a:cxnSpLocks/>
                <a:stCxn id="7" idx="1"/>
                <a:endCxn id="8" idx="1"/>
              </p:cNvCxnSpPr>
              <p:nvPr/>
            </p:nvCxnSpPr>
            <p:spPr>
              <a:xfrm rot="10800000" flipH="1" flipV="1">
                <a:off x="7057943" y="3332453"/>
                <a:ext cx="1429110" cy="2001864"/>
              </a:xfrm>
              <a:prstGeom prst="bentConnector3">
                <a:avLst>
                  <a:gd name="adj1" fmla="val -4705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2A2870-B2B8-5D04-CE3C-A3C70EC47C57}"/>
                  </a:ext>
                </a:extLst>
              </p:cNvPr>
              <p:cNvSpPr txBox="1"/>
              <p:nvPr/>
            </p:nvSpPr>
            <p:spPr>
              <a:xfrm>
                <a:off x="6375409" y="4880376"/>
                <a:ext cx="2235932" cy="338554"/>
              </a:xfrm>
              <a:prstGeom prst="rect">
                <a:avLst/>
              </a:prstGeom>
              <a:noFill/>
            </p:spPr>
            <p:txBody>
              <a:bodyPr wrap="square" rtlCol="0">
                <a:spAutoFit/>
              </a:bodyPr>
              <a:lstStyle/>
              <a:p>
                <a:r>
                  <a:rPr lang="en-GB" sz="1600" b="1" dirty="0"/>
                  <a:t>Change in Generation</a:t>
                </a:r>
              </a:p>
            </p:txBody>
          </p:sp>
        </p:grpSp>
        <p:cxnSp>
          <p:nvCxnSpPr>
            <p:cNvPr id="26" name="Straight Arrow Connector 25">
              <a:extLst>
                <a:ext uri="{FF2B5EF4-FFF2-40B4-BE49-F238E27FC236}">
                  <a16:creationId xmlns:a16="http://schemas.microsoft.com/office/drawing/2014/main" id="{A7CCD0E9-A9B9-B27D-BE4D-06E31639DFF8}"/>
                </a:ext>
              </a:extLst>
            </p:cNvPr>
            <p:cNvCxnSpPr>
              <a:cxnSpLocks/>
              <a:endCxn id="7" idx="3"/>
            </p:cNvCxnSpPr>
            <p:nvPr/>
          </p:nvCxnSpPr>
          <p:spPr>
            <a:xfrm flipH="1">
              <a:off x="10483023" y="3045041"/>
              <a:ext cx="413576" cy="3673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47CC364-21BB-508D-9169-1B45AB35907B}"/>
                </a:ext>
              </a:extLst>
            </p:cNvPr>
            <p:cNvSpPr txBox="1"/>
            <p:nvPr/>
          </p:nvSpPr>
          <p:spPr>
            <a:xfrm>
              <a:off x="10735507" y="2752653"/>
              <a:ext cx="1204008" cy="584775"/>
            </a:xfrm>
            <a:prstGeom prst="rect">
              <a:avLst/>
            </a:prstGeom>
            <a:noFill/>
          </p:spPr>
          <p:txBody>
            <a:bodyPr wrap="square" rtlCol="0">
              <a:spAutoFit/>
            </a:bodyPr>
            <a:lstStyle/>
            <a:p>
              <a:pPr algn="ctr"/>
              <a:r>
                <a:rPr lang="en-GB" sz="1600" b="1" dirty="0"/>
                <a:t>Current </a:t>
              </a:r>
            </a:p>
            <a:p>
              <a:pPr algn="ctr"/>
              <a:r>
                <a:rPr lang="en-GB" sz="1600" b="1" dirty="0"/>
                <a:t>Generation</a:t>
              </a:r>
            </a:p>
          </p:txBody>
        </p:sp>
        <p:cxnSp>
          <p:nvCxnSpPr>
            <p:cNvPr id="30" name="Straight Arrow Connector 29">
              <a:extLst>
                <a:ext uri="{FF2B5EF4-FFF2-40B4-BE49-F238E27FC236}">
                  <a16:creationId xmlns:a16="http://schemas.microsoft.com/office/drawing/2014/main" id="{55A62F25-6D6E-FB18-B8CF-60885E34E3E7}"/>
                </a:ext>
              </a:extLst>
            </p:cNvPr>
            <p:cNvCxnSpPr>
              <a:cxnSpLocks/>
              <a:stCxn id="31" idx="3"/>
            </p:cNvCxnSpPr>
            <p:nvPr/>
          </p:nvCxnSpPr>
          <p:spPr>
            <a:xfrm flipV="1">
              <a:off x="7866004" y="5988152"/>
              <a:ext cx="539908" cy="1430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D924992-8D36-AB4C-5848-C2EB18CAA647}"/>
                </a:ext>
              </a:extLst>
            </p:cNvPr>
            <p:cNvSpPr txBox="1"/>
            <p:nvPr/>
          </p:nvSpPr>
          <p:spPr>
            <a:xfrm>
              <a:off x="6661996" y="5838845"/>
              <a:ext cx="1204008" cy="584775"/>
            </a:xfrm>
            <a:prstGeom prst="rect">
              <a:avLst/>
            </a:prstGeom>
            <a:noFill/>
          </p:spPr>
          <p:txBody>
            <a:bodyPr wrap="square" rtlCol="0">
              <a:spAutoFit/>
            </a:bodyPr>
            <a:lstStyle/>
            <a:p>
              <a:pPr algn="ctr"/>
              <a:r>
                <a:rPr lang="en-GB" sz="1600" b="1" dirty="0"/>
                <a:t>Next </a:t>
              </a:r>
            </a:p>
            <a:p>
              <a:pPr algn="ctr"/>
              <a:r>
                <a:rPr lang="en-GB" sz="1600" b="1" dirty="0"/>
                <a:t>Generation</a:t>
              </a:r>
            </a:p>
          </p:txBody>
        </p:sp>
      </p:grpSp>
    </p:spTree>
    <p:extLst>
      <p:ext uri="{BB962C8B-B14F-4D97-AF65-F5344CB8AC3E}">
        <p14:creationId xmlns:p14="http://schemas.microsoft.com/office/powerpoint/2010/main" val="217829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139003" y="2448898"/>
            <a:ext cx="5244042" cy="4227110"/>
          </a:xfrm>
        </p:spPr>
        <p:txBody>
          <a:bodyPr>
            <a:normAutofit fontScale="70000" lnSpcReduction="20000"/>
          </a:bodyPr>
          <a:lstStyle/>
          <a:p>
            <a:pPr marL="457200" indent="-457200">
              <a:buFont typeface="+mj-lt"/>
              <a:buAutoNum type="arabicPeriod" startAt="4"/>
            </a:pPr>
            <a:r>
              <a:rPr lang="en-GB" sz="2900" b="1" dirty="0"/>
              <a:t>Initiating the Flood Fill Algorithm:</a:t>
            </a:r>
          </a:p>
          <a:p>
            <a:pPr marL="0" indent="0">
              <a:buNone/>
            </a:pPr>
            <a:endParaRPr lang="en-GB" b="1" dirty="0"/>
          </a:p>
          <a:p>
            <a:r>
              <a:rPr lang="en-GB" sz="2900" dirty="0"/>
              <a:t>How to determine whether Maze is completable?</a:t>
            </a:r>
          </a:p>
          <a:p>
            <a:r>
              <a:rPr lang="en-GB" sz="2100" dirty="0"/>
              <a:t>After the Maze has been generated, the Flood Fill Algorithm needs to carried out, in order to determine whether the maze is completable, and to identify unreachable areas. The algorithm works in the following way [2]:</a:t>
            </a:r>
          </a:p>
          <a:p>
            <a:pPr lvl="1"/>
            <a:r>
              <a:rPr lang="en-GB" sz="1700" dirty="0"/>
              <a:t>Start the algorithm from the edges of the Grid.</a:t>
            </a:r>
          </a:p>
          <a:p>
            <a:pPr lvl="1"/>
            <a:r>
              <a:rPr lang="en-GB" sz="1700" dirty="0"/>
              <a:t>Check whether the Cell is not a wall or whether Cell has not already been visited by the algorithm.</a:t>
            </a:r>
          </a:p>
          <a:p>
            <a:pPr lvl="1"/>
            <a:r>
              <a:rPr lang="en-GB" sz="1700" dirty="0"/>
              <a:t>If not, then return, else set the colour of the current Cell to Gold.</a:t>
            </a:r>
          </a:p>
          <a:p>
            <a:pPr lvl="1"/>
            <a:r>
              <a:rPr lang="en-GB" sz="1700" dirty="0"/>
              <a:t>Recursively call the Flood Fill Algorithm on the Cell’s primary neighbours (North, South, East and West).</a:t>
            </a:r>
          </a:p>
          <a:p>
            <a:r>
              <a:rPr lang="en-GB" sz="2100" dirty="0"/>
              <a:t>This method can be implemented via either recursion or using a queue and would stop once there are no more Cells to explore.</a:t>
            </a:r>
            <a:endParaRPr lang="en-GB" sz="2600" dirty="0"/>
          </a:p>
          <a:p>
            <a:endParaRPr lang="en-GB" sz="2600" dirty="0"/>
          </a:p>
          <a:p>
            <a:endParaRPr lang="en-GB" dirty="0"/>
          </a:p>
          <a:p>
            <a:endParaRPr lang="en-MT" dirty="0"/>
          </a:p>
        </p:txBody>
      </p:sp>
      <p:grpSp>
        <p:nvGrpSpPr>
          <p:cNvPr id="18" name="Group 17">
            <a:extLst>
              <a:ext uri="{FF2B5EF4-FFF2-40B4-BE49-F238E27FC236}">
                <a16:creationId xmlns:a16="http://schemas.microsoft.com/office/drawing/2014/main" id="{B91D11AF-96DF-B6DA-7A96-BA5550BFCBF7}"/>
              </a:ext>
            </a:extLst>
          </p:cNvPr>
          <p:cNvGrpSpPr/>
          <p:nvPr/>
        </p:nvGrpSpPr>
        <p:grpSpPr>
          <a:xfrm>
            <a:off x="6696057" y="2612502"/>
            <a:ext cx="4845194" cy="3803449"/>
            <a:chOff x="6604985" y="2493675"/>
            <a:chExt cx="4936266" cy="4310426"/>
          </a:xfrm>
        </p:grpSpPr>
        <p:grpSp>
          <p:nvGrpSpPr>
            <p:cNvPr id="17" name="Group 16">
              <a:extLst>
                <a:ext uri="{FF2B5EF4-FFF2-40B4-BE49-F238E27FC236}">
                  <a16:creationId xmlns:a16="http://schemas.microsoft.com/office/drawing/2014/main" id="{D145E225-437A-2DE9-FB6F-7A44A18AA318}"/>
                </a:ext>
              </a:extLst>
            </p:cNvPr>
            <p:cNvGrpSpPr/>
            <p:nvPr/>
          </p:nvGrpSpPr>
          <p:grpSpPr>
            <a:xfrm>
              <a:off x="6604986" y="2493675"/>
              <a:ext cx="4936265" cy="3637792"/>
              <a:chOff x="6626145" y="2493675"/>
              <a:chExt cx="4915106" cy="3637792"/>
            </a:xfrm>
          </p:grpSpPr>
          <p:pic>
            <p:nvPicPr>
              <p:cNvPr id="4" name="Picture 3">
                <a:extLst>
                  <a:ext uri="{FF2B5EF4-FFF2-40B4-BE49-F238E27FC236}">
                    <a16:creationId xmlns:a16="http://schemas.microsoft.com/office/drawing/2014/main" id="{5DEDAAC1-C4D3-712B-839B-DA4AFFC0BE93}"/>
                  </a:ext>
                </a:extLst>
              </p:cNvPr>
              <p:cNvPicPr>
                <a:picLocks noChangeAspect="1"/>
              </p:cNvPicPr>
              <p:nvPr/>
            </p:nvPicPr>
            <p:blipFill>
              <a:blip r:embed="rId3"/>
              <a:stretch>
                <a:fillRect/>
              </a:stretch>
            </p:blipFill>
            <p:spPr>
              <a:xfrm>
                <a:off x="6626145" y="2493675"/>
                <a:ext cx="3631261" cy="1775133"/>
              </a:xfrm>
              <a:prstGeom prst="rect">
                <a:avLst/>
              </a:prstGeom>
            </p:spPr>
          </p:pic>
          <p:pic>
            <p:nvPicPr>
              <p:cNvPr id="5" name="Picture 4">
                <a:extLst>
                  <a:ext uri="{FF2B5EF4-FFF2-40B4-BE49-F238E27FC236}">
                    <a16:creationId xmlns:a16="http://schemas.microsoft.com/office/drawing/2014/main" id="{33525632-46E9-6BCD-0728-8B401533709A}"/>
                  </a:ext>
                </a:extLst>
              </p:cNvPr>
              <p:cNvPicPr>
                <a:picLocks noChangeAspect="1"/>
              </p:cNvPicPr>
              <p:nvPr/>
            </p:nvPicPr>
            <p:blipFill>
              <a:blip r:embed="rId4"/>
              <a:stretch>
                <a:fillRect/>
              </a:stretch>
            </p:blipFill>
            <p:spPr>
              <a:xfrm>
                <a:off x="7886049" y="4356667"/>
                <a:ext cx="3655202" cy="1774800"/>
              </a:xfrm>
              <a:prstGeom prst="rect">
                <a:avLst/>
              </a:prstGeom>
            </p:spPr>
          </p:pic>
          <p:cxnSp>
            <p:nvCxnSpPr>
              <p:cNvPr id="6" name="Connector: Elbow 5">
                <a:extLst>
                  <a:ext uri="{FF2B5EF4-FFF2-40B4-BE49-F238E27FC236}">
                    <a16:creationId xmlns:a16="http://schemas.microsoft.com/office/drawing/2014/main" id="{131C032B-EEAB-F5AE-3321-7E0C83AF2AF9}"/>
                  </a:ext>
                </a:extLst>
              </p:cNvPr>
              <p:cNvCxnSpPr>
                <a:cxnSpLocks/>
                <a:stCxn id="4" idx="1"/>
                <a:endCxn id="5" idx="1"/>
              </p:cNvCxnSpPr>
              <p:nvPr/>
            </p:nvCxnSpPr>
            <p:spPr>
              <a:xfrm rot="10800000" flipH="1" flipV="1">
                <a:off x="6626145" y="3381241"/>
                <a:ext cx="1259904" cy="1862825"/>
              </a:xfrm>
              <a:prstGeom prst="bentConnector3">
                <a:avLst>
                  <a:gd name="adj1" fmla="val -1814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7310D10-7CCE-DBD1-3937-AF0DEF2320E9}"/>
                </a:ext>
              </a:extLst>
            </p:cNvPr>
            <p:cNvSpPr txBox="1"/>
            <p:nvPr/>
          </p:nvSpPr>
          <p:spPr>
            <a:xfrm>
              <a:off x="6604985" y="6219326"/>
              <a:ext cx="4438835" cy="584775"/>
            </a:xfrm>
            <a:prstGeom prst="rect">
              <a:avLst/>
            </a:prstGeom>
            <a:noFill/>
          </p:spPr>
          <p:txBody>
            <a:bodyPr wrap="square" rtlCol="0">
              <a:spAutoFit/>
            </a:bodyPr>
            <a:lstStyle/>
            <a:p>
              <a:pPr algn="ctr"/>
              <a:r>
                <a:rPr lang="en-GB" sz="1600" b="1" dirty="0"/>
                <a:t>Running Flood Fill Algorithm</a:t>
              </a:r>
            </a:p>
            <a:p>
              <a:pPr algn="ctr"/>
              <a:r>
                <a:rPr lang="en-GB" sz="1600" b="1" dirty="0"/>
                <a:t>(Gold Colour to denote reachable path)</a:t>
              </a:r>
            </a:p>
          </p:txBody>
        </p:sp>
      </p:grpSp>
    </p:spTree>
    <p:extLst>
      <p:ext uri="{BB962C8B-B14F-4D97-AF65-F5344CB8AC3E}">
        <p14:creationId xmlns:p14="http://schemas.microsoft.com/office/powerpoint/2010/main" val="346567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Cellular Automata Maze ~ AI Explanation (6)</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075CFD-4164-1ADF-4827-E59DC767BF68}"/>
              </a:ext>
            </a:extLst>
          </p:cNvPr>
          <p:cNvSpPr txBox="1"/>
          <p:nvPr/>
        </p:nvSpPr>
        <p:spPr>
          <a:xfrm>
            <a:off x="114460" y="2418691"/>
            <a:ext cx="2506712" cy="830997"/>
          </a:xfrm>
          <a:prstGeom prst="rect">
            <a:avLst/>
          </a:prstGeom>
          <a:noFill/>
        </p:spPr>
        <p:txBody>
          <a:bodyPr wrap="square" rtlCol="0">
            <a:spAutoFit/>
          </a:bodyPr>
          <a:lstStyle/>
          <a:p>
            <a:pPr algn="ctr"/>
            <a:r>
              <a:rPr lang="en-GB" sz="2400" b="1" dirty="0"/>
              <a:t>Running Flood Fill Algorithm:</a:t>
            </a:r>
          </a:p>
        </p:txBody>
      </p:sp>
      <p:grpSp>
        <p:nvGrpSpPr>
          <p:cNvPr id="43" name="Group 42">
            <a:extLst>
              <a:ext uri="{FF2B5EF4-FFF2-40B4-BE49-F238E27FC236}">
                <a16:creationId xmlns:a16="http://schemas.microsoft.com/office/drawing/2014/main" id="{0EAB6FB8-AA4D-1801-1BCA-1E7356E6E938}"/>
              </a:ext>
            </a:extLst>
          </p:cNvPr>
          <p:cNvGrpSpPr/>
          <p:nvPr/>
        </p:nvGrpSpPr>
        <p:grpSpPr>
          <a:xfrm>
            <a:off x="930213" y="2491426"/>
            <a:ext cx="9898981" cy="4061634"/>
            <a:chOff x="930213" y="2491426"/>
            <a:chExt cx="9898981" cy="4061634"/>
          </a:xfrm>
        </p:grpSpPr>
        <p:pic>
          <p:nvPicPr>
            <p:cNvPr id="7" name="Content Placeholder 4">
              <a:extLst>
                <a:ext uri="{FF2B5EF4-FFF2-40B4-BE49-F238E27FC236}">
                  <a16:creationId xmlns:a16="http://schemas.microsoft.com/office/drawing/2014/main" id="{038A819B-9C0A-CF86-A44C-4DD054EA29AF}"/>
                </a:ext>
              </a:extLst>
            </p:cNvPr>
            <p:cNvPicPr>
              <a:picLocks noChangeAspect="1"/>
            </p:cNvPicPr>
            <p:nvPr/>
          </p:nvPicPr>
          <p:blipFill>
            <a:blip r:embed="rId3"/>
            <a:stretch>
              <a:fillRect/>
            </a:stretch>
          </p:blipFill>
          <p:spPr>
            <a:xfrm>
              <a:off x="2622658" y="2491426"/>
              <a:ext cx="3846914" cy="1875147"/>
            </a:xfrm>
            <a:prstGeom prst="rect">
              <a:avLst/>
            </a:prstGeom>
          </p:spPr>
        </p:pic>
        <p:pic>
          <p:nvPicPr>
            <p:cNvPr id="8" name="Picture 7">
              <a:extLst>
                <a:ext uri="{FF2B5EF4-FFF2-40B4-BE49-F238E27FC236}">
                  <a16:creationId xmlns:a16="http://schemas.microsoft.com/office/drawing/2014/main" id="{7515F466-9C49-ED36-39ED-54B0FE17A466}"/>
                </a:ext>
              </a:extLst>
            </p:cNvPr>
            <p:cNvPicPr>
              <a:picLocks noChangeAspect="1"/>
            </p:cNvPicPr>
            <p:nvPr/>
          </p:nvPicPr>
          <p:blipFill>
            <a:blip r:embed="rId4"/>
            <a:stretch>
              <a:fillRect/>
            </a:stretch>
          </p:blipFill>
          <p:spPr>
            <a:xfrm>
              <a:off x="6979405" y="2491426"/>
              <a:ext cx="3836778" cy="1875600"/>
            </a:xfrm>
            <a:prstGeom prst="rect">
              <a:avLst/>
            </a:prstGeom>
          </p:spPr>
        </p:pic>
        <p:pic>
          <p:nvPicPr>
            <p:cNvPr id="9" name="Picture 8">
              <a:extLst>
                <a:ext uri="{FF2B5EF4-FFF2-40B4-BE49-F238E27FC236}">
                  <a16:creationId xmlns:a16="http://schemas.microsoft.com/office/drawing/2014/main" id="{C22E537B-4AF5-A521-6EA7-4A6D98DDA606}"/>
                </a:ext>
              </a:extLst>
            </p:cNvPr>
            <p:cNvPicPr>
              <a:picLocks noChangeAspect="1"/>
            </p:cNvPicPr>
            <p:nvPr/>
          </p:nvPicPr>
          <p:blipFill>
            <a:blip r:embed="rId5"/>
            <a:stretch>
              <a:fillRect/>
            </a:stretch>
          </p:blipFill>
          <p:spPr>
            <a:xfrm>
              <a:off x="6966394" y="4677460"/>
              <a:ext cx="3862800" cy="1875600"/>
            </a:xfrm>
            <a:prstGeom prst="rect">
              <a:avLst/>
            </a:prstGeom>
          </p:spPr>
        </p:pic>
        <p:pic>
          <p:nvPicPr>
            <p:cNvPr id="10" name="Picture 9">
              <a:extLst>
                <a:ext uri="{FF2B5EF4-FFF2-40B4-BE49-F238E27FC236}">
                  <a16:creationId xmlns:a16="http://schemas.microsoft.com/office/drawing/2014/main" id="{1B38A63C-2BEB-6D86-B0CB-3013915EFB91}"/>
                </a:ext>
              </a:extLst>
            </p:cNvPr>
            <p:cNvPicPr>
              <a:picLocks noChangeAspect="1"/>
            </p:cNvPicPr>
            <p:nvPr/>
          </p:nvPicPr>
          <p:blipFill>
            <a:blip r:embed="rId6"/>
            <a:stretch>
              <a:fillRect/>
            </a:stretch>
          </p:blipFill>
          <p:spPr>
            <a:xfrm>
              <a:off x="2621172" y="4670106"/>
              <a:ext cx="3848400" cy="1882954"/>
            </a:xfrm>
            <a:prstGeom prst="rect">
              <a:avLst/>
            </a:prstGeom>
          </p:spPr>
        </p:pic>
        <p:cxnSp>
          <p:nvCxnSpPr>
            <p:cNvPr id="14" name="Straight Arrow Connector 13">
              <a:extLst>
                <a:ext uri="{FF2B5EF4-FFF2-40B4-BE49-F238E27FC236}">
                  <a16:creationId xmlns:a16="http://schemas.microsoft.com/office/drawing/2014/main" id="{CBB67435-2EAD-F57A-5142-5A8A0FFF03FE}"/>
                </a:ext>
              </a:extLst>
            </p:cNvPr>
            <p:cNvCxnSpPr>
              <a:cxnSpLocks/>
            </p:cNvCxnSpPr>
            <p:nvPr/>
          </p:nvCxnSpPr>
          <p:spPr>
            <a:xfrm flipV="1">
              <a:off x="1942190" y="3571421"/>
              <a:ext cx="678982" cy="1838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553A2C4-60BA-6352-6850-0C380E401453}"/>
                </a:ext>
              </a:extLst>
            </p:cNvPr>
            <p:cNvSpPr txBox="1"/>
            <p:nvPr/>
          </p:nvSpPr>
          <p:spPr>
            <a:xfrm>
              <a:off x="930213" y="3623847"/>
              <a:ext cx="1351468" cy="338554"/>
            </a:xfrm>
            <a:prstGeom prst="rect">
              <a:avLst/>
            </a:prstGeom>
            <a:noFill/>
          </p:spPr>
          <p:txBody>
            <a:bodyPr wrap="square" rtlCol="0">
              <a:spAutoFit/>
            </a:bodyPr>
            <a:lstStyle/>
            <a:p>
              <a:pPr algn="ctr"/>
              <a:r>
                <a:rPr lang="en-GB" sz="1600" b="1" dirty="0"/>
                <a:t>Start</a:t>
              </a:r>
            </a:p>
          </p:txBody>
        </p:sp>
        <p:cxnSp>
          <p:nvCxnSpPr>
            <p:cNvPr id="21" name="Straight Arrow Connector 20">
              <a:extLst>
                <a:ext uri="{FF2B5EF4-FFF2-40B4-BE49-F238E27FC236}">
                  <a16:creationId xmlns:a16="http://schemas.microsoft.com/office/drawing/2014/main" id="{5DF318EF-8390-267B-C791-9350F176C6EE}"/>
                </a:ext>
              </a:extLst>
            </p:cNvPr>
            <p:cNvCxnSpPr>
              <a:cxnSpLocks/>
              <a:stCxn id="7" idx="3"/>
              <a:endCxn id="8" idx="1"/>
            </p:cNvCxnSpPr>
            <p:nvPr/>
          </p:nvCxnSpPr>
          <p:spPr>
            <a:xfrm>
              <a:off x="6469572" y="3429000"/>
              <a:ext cx="509833" cy="2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D6CA4B-32AD-6AFF-0968-1FDB95A64BA7}"/>
                </a:ext>
              </a:extLst>
            </p:cNvPr>
            <p:cNvCxnSpPr>
              <a:cxnSpLocks/>
              <a:stCxn id="8" idx="2"/>
              <a:endCxn id="9" idx="0"/>
            </p:cNvCxnSpPr>
            <p:nvPr/>
          </p:nvCxnSpPr>
          <p:spPr>
            <a:xfrm>
              <a:off x="8897794" y="4367026"/>
              <a:ext cx="0" cy="310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92996F-E9F5-E8BF-E105-98B956827858}"/>
                </a:ext>
              </a:extLst>
            </p:cNvPr>
            <p:cNvCxnSpPr>
              <a:cxnSpLocks/>
              <a:stCxn id="9" idx="1"/>
              <a:endCxn id="10" idx="3"/>
            </p:cNvCxnSpPr>
            <p:nvPr/>
          </p:nvCxnSpPr>
          <p:spPr>
            <a:xfrm flipH="1" flipV="1">
              <a:off x="6469572" y="5611583"/>
              <a:ext cx="496822" cy="36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06826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645</TotalTime>
  <Words>1848</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Game 8 </vt:lpstr>
      <vt:lpstr>Cellular Automata Maze ~ Introduction (1)</vt:lpstr>
      <vt:lpstr>Cellular Automata Maze ~ Introduction (2)</vt:lpstr>
      <vt:lpstr>Cellular Automata Maze ~ AI Explanation (1)</vt:lpstr>
      <vt:lpstr>Cellular Automata Maze ~ AI Explanation (2)</vt:lpstr>
      <vt:lpstr>Cellular Automata Maze ~ AI Explanation (3)</vt:lpstr>
      <vt:lpstr>Cellular Automata Maze ~ AI Explanation (4)</vt:lpstr>
      <vt:lpstr>Cellular Automata Maze ~ AI Explanation (5)</vt:lpstr>
      <vt:lpstr>Cellular Automata Maze ~ AI Explanation (6)</vt:lpstr>
      <vt:lpstr>Cellular Automata Maze ~ AI Explanation (7)</vt:lpstr>
      <vt:lpstr>Cellular Automata Maze ~ Mini-Game Implementation (1)</vt:lpstr>
      <vt:lpstr>Cellular Automata Maze ~ Mini-Game Implementation (2)</vt:lpstr>
      <vt:lpstr>Cellular Automata Maze ~ Mini-Game Implementation (3)</vt:lpstr>
      <vt:lpstr>Cellular Automata Maze ~ Exercise (1)</vt:lpstr>
      <vt:lpstr>Cellular Automata Maze ~ Exercise (2)</vt:lpstr>
      <vt:lpstr>Cellular Automata Maze ~ Conclusion (1)</vt:lpstr>
      <vt:lpstr>Cellular Automata Maze ~ Conclusion (2)</vt:lpstr>
      <vt:lpstr>Cellular Automata Maze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264</cp:revision>
  <dcterms:created xsi:type="dcterms:W3CDTF">2023-03-16T16:37:53Z</dcterms:created>
  <dcterms:modified xsi:type="dcterms:W3CDTF">2023-05-18T17:39:17Z</dcterms:modified>
</cp:coreProperties>
</file>