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82" r:id="rId3"/>
    <p:sldId id="283" r:id="rId4"/>
    <p:sldId id="284" r:id="rId5"/>
    <p:sldId id="286" r:id="rId6"/>
    <p:sldId id="287" r:id="rId7"/>
    <p:sldId id="288" r:id="rId8"/>
    <p:sldId id="289" r:id="rId9"/>
    <p:sldId id="290" r:id="rId10"/>
    <p:sldId id="296" r:id="rId11"/>
    <p:sldId id="297" r:id="rId12"/>
    <p:sldId id="291" r:id="rId13"/>
    <p:sldId id="292" r:id="rId14"/>
    <p:sldId id="293" r:id="rId15"/>
    <p:sldId id="294" r:id="rId16"/>
    <p:sldId id="29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41EE12-F28E-4B03-A404-A8FCAE0F6316}" type="datetime1">
              <a:rPr lang="en-US" smtClean="0"/>
              <a:t>5/20/2023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A918BC-4D43-4B42-B3C0-E7EBE25E6A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0500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3047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9976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23042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366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787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08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7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968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5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3914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32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9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5/20/2023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72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02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92153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806E-8E94-473C-AEE7-BE6F15F85533}" type="datetime1">
              <a:rPr lang="en-US" smtClean="0"/>
              <a:t>5/20/2023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996839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oobtuts.com/unity/2d-pacman-game" TargetMode="External"/><Relationship Id="rId2" Type="http://schemas.openxmlformats.org/officeDocument/2006/relationships/hyperlink" Target="https://www.um.edu.mt/vle/pluginfile.php/1116065/mod_resource/content/1/Level4_FSM.pdf" TargetMode="External"/><Relationship Id="rId1" Type="http://schemas.openxmlformats.org/officeDocument/2006/relationships/slideLayout" Target="../slideLayouts/slideLayout2.xml"/><Relationship Id="rId4" Type="http://schemas.openxmlformats.org/officeDocument/2006/relationships/hyperlink" Target="https://www.youtube.com/watch?v=TKt_VlMn_a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3" descr="Triangular abstract background">
            <a:extLst>
              <a:ext uri="{FF2B5EF4-FFF2-40B4-BE49-F238E27FC236}">
                <a16:creationId xmlns:a16="http://schemas.microsoft.com/office/drawing/2014/main" id="{FC9F6A25-2988-D5C2-F000-CF9D655C9232}"/>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2" name="Rectangle 9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9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9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E3849BDF-CAE4-6620-5B93-8901798AB268}"/>
              </a:ext>
            </a:extLst>
          </p:cNvPr>
          <p:cNvSpPr>
            <a:spLocks noGrp="1"/>
          </p:cNvSpPr>
          <p:nvPr>
            <p:ph type="ctrTitle"/>
          </p:nvPr>
        </p:nvSpPr>
        <p:spPr>
          <a:xfrm>
            <a:off x="2692398" y="1871131"/>
            <a:ext cx="6815669" cy="1515533"/>
          </a:xfrm>
        </p:spPr>
        <p:txBody>
          <a:bodyPr>
            <a:normAutofit/>
          </a:bodyPr>
          <a:lstStyle/>
          <a:p>
            <a:r>
              <a:rPr lang="en-GB" dirty="0"/>
              <a:t>Game 11 </a:t>
            </a:r>
            <a:endParaRPr lang="x-none" dirty="0"/>
          </a:p>
        </p:txBody>
      </p:sp>
      <p:sp>
        <p:nvSpPr>
          <p:cNvPr id="3" name="Subtitle 2">
            <a:extLst>
              <a:ext uri="{FF2B5EF4-FFF2-40B4-BE49-F238E27FC236}">
                <a16:creationId xmlns:a16="http://schemas.microsoft.com/office/drawing/2014/main" id="{6014CF67-B413-EA24-DD7D-C4644E49E925}"/>
              </a:ext>
            </a:extLst>
          </p:cNvPr>
          <p:cNvSpPr>
            <a:spLocks noGrp="1"/>
          </p:cNvSpPr>
          <p:nvPr>
            <p:ph type="subTitle" idx="1"/>
          </p:nvPr>
        </p:nvSpPr>
        <p:spPr>
          <a:xfrm>
            <a:off x="2692398" y="3657597"/>
            <a:ext cx="6815669" cy="1320802"/>
          </a:xfrm>
        </p:spPr>
        <p:txBody>
          <a:bodyPr>
            <a:normAutofit/>
          </a:bodyPr>
          <a:lstStyle/>
          <a:p>
            <a:r>
              <a:rPr lang="en-GB" dirty="0"/>
              <a:t>Finite State Machines</a:t>
            </a:r>
            <a:endParaRPr lang="x-none" dirty="0"/>
          </a:p>
        </p:txBody>
      </p:sp>
      <p:cxnSp>
        <p:nvCxnSpPr>
          <p:cNvPr id="102" name="Straight Connector 10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Finite State Machines ~ Mini-Game </a:t>
            </a:r>
            <a:br>
              <a:rPr lang="en-GB" dirty="0">
                <a:solidFill>
                  <a:srgbClr val="FFFFFF"/>
                </a:solidFill>
              </a:rPr>
            </a:br>
            <a:r>
              <a:rPr lang="en-GB" dirty="0">
                <a:solidFill>
                  <a:srgbClr val="FFFFFF"/>
                </a:solidFill>
              </a:rPr>
              <a:t>Implementation (3)</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6333835" cy="4191598"/>
          </a:xfrm>
        </p:spPr>
        <p:txBody>
          <a:bodyPr>
            <a:normAutofit lnSpcReduction="10000"/>
          </a:bodyPr>
          <a:lstStyle/>
          <a:p>
            <a:r>
              <a:rPr lang="en-GB" b="1" dirty="0"/>
              <a:t>How to Set Up Package (1):</a:t>
            </a:r>
          </a:p>
          <a:p>
            <a:pPr lvl="1"/>
            <a:r>
              <a:rPr lang="en-GB" sz="1800" dirty="0"/>
              <a:t>After importing package, navigate to the top right of Unity Editor and do the following:</a:t>
            </a:r>
          </a:p>
          <a:p>
            <a:pPr lvl="2"/>
            <a:r>
              <a:rPr lang="en-GB" sz="1600" b="1" dirty="0"/>
              <a:t>Layers &gt; Edit Layers.</a:t>
            </a:r>
          </a:p>
          <a:p>
            <a:pPr lvl="2"/>
            <a:r>
              <a:rPr lang="en-GB" sz="1600" b="1" dirty="0"/>
              <a:t>Click the Slider button at the top right of the Inspector, in between the question mark and the three dots.</a:t>
            </a:r>
          </a:p>
          <a:p>
            <a:pPr lvl="2"/>
            <a:r>
              <a:rPr lang="en-GB" sz="1600" b="1" dirty="0"/>
              <a:t>Select Preset.</a:t>
            </a:r>
          </a:p>
          <a:p>
            <a:pPr lvl="1"/>
            <a:r>
              <a:rPr lang="en-GB" sz="1800" dirty="0"/>
              <a:t>Now navigate to the top left of Unity Editor and do the following:</a:t>
            </a:r>
          </a:p>
          <a:p>
            <a:pPr lvl="2"/>
            <a:r>
              <a:rPr lang="en-GB" sz="1600" b="1" dirty="0"/>
              <a:t>Edit &gt; Project Settings &gt; Physics 2D &gt; Layer Collision 2D.</a:t>
            </a:r>
          </a:p>
          <a:p>
            <a:pPr lvl="2"/>
            <a:r>
              <a:rPr lang="en-GB" sz="1600" b="1" dirty="0"/>
              <a:t>Set the collision as follows:</a:t>
            </a:r>
          </a:p>
          <a:p>
            <a:pPr lvl="1"/>
            <a:endParaRPr lang="en-GB" sz="1600" b="1" dirty="0"/>
          </a:p>
        </p:txBody>
      </p:sp>
      <p:pic>
        <p:nvPicPr>
          <p:cNvPr id="6" name="Picture 5"/>
          <p:cNvPicPr>
            <a:picLocks noChangeAspect="1"/>
          </p:cNvPicPr>
          <p:nvPr/>
        </p:nvPicPr>
        <p:blipFill>
          <a:blip r:embed="rId2"/>
          <a:stretch>
            <a:fillRect/>
          </a:stretch>
        </p:blipFill>
        <p:spPr>
          <a:xfrm>
            <a:off x="7629236" y="2671618"/>
            <a:ext cx="4322437" cy="3800764"/>
          </a:xfrm>
          <a:prstGeom prst="rect">
            <a:avLst/>
          </a:prstGeom>
        </p:spPr>
      </p:pic>
    </p:spTree>
    <p:extLst>
      <p:ext uri="{BB962C8B-B14F-4D97-AF65-F5344CB8AC3E}">
        <p14:creationId xmlns:p14="http://schemas.microsoft.com/office/powerpoint/2010/main" val="239355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Finite State Machines ~ Mini-Game </a:t>
            </a:r>
            <a:br>
              <a:rPr lang="en-GB" dirty="0">
                <a:solidFill>
                  <a:srgbClr val="FFFFFF"/>
                </a:solidFill>
              </a:rPr>
            </a:br>
            <a:r>
              <a:rPr lang="en-GB" dirty="0">
                <a:solidFill>
                  <a:srgbClr val="FFFFFF"/>
                </a:solidFill>
              </a:rPr>
              <a:t>Implementation (4)</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9601196" cy="4191598"/>
          </a:xfrm>
        </p:spPr>
        <p:txBody>
          <a:bodyPr>
            <a:normAutofit/>
          </a:bodyPr>
          <a:lstStyle/>
          <a:p>
            <a:r>
              <a:rPr lang="en-GB" b="1" dirty="0"/>
              <a:t>How to Set Up Package (2):</a:t>
            </a:r>
          </a:p>
          <a:p>
            <a:pPr lvl="1"/>
            <a:r>
              <a:rPr lang="en-GB" sz="1800" dirty="0"/>
              <a:t>After importing package, navigate to the top left of Unity Editor and do the following:</a:t>
            </a:r>
          </a:p>
          <a:p>
            <a:pPr lvl="2"/>
            <a:r>
              <a:rPr lang="en-GB" sz="1600" b="1" dirty="0"/>
              <a:t>File &gt; Build Settings.</a:t>
            </a:r>
          </a:p>
          <a:p>
            <a:pPr lvl="2"/>
            <a:r>
              <a:rPr lang="en-GB" sz="1600" b="1" dirty="0"/>
              <a:t>Drag the scenes GameOver and Winner into the build index like the picture below.</a:t>
            </a:r>
          </a:p>
          <a:p>
            <a:pPr lvl="1"/>
            <a:endParaRPr lang="en-GB" sz="1600" b="1" dirty="0"/>
          </a:p>
        </p:txBody>
      </p:sp>
      <p:pic>
        <p:nvPicPr>
          <p:cNvPr id="4" name="Picture 3"/>
          <p:cNvPicPr>
            <a:picLocks noChangeAspect="1"/>
          </p:cNvPicPr>
          <p:nvPr/>
        </p:nvPicPr>
        <p:blipFill>
          <a:blip r:embed="rId2"/>
          <a:stretch>
            <a:fillRect/>
          </a:stretch>
        </p:blipFill>
        <p:spPr>
          <a:xfrm>
            <a:off x="4690302" y="4086521"/>
            <a:ext cx="2811393" cy="2553129"/>
          </a:xfrm>
          <a:prstGeom prst="rect">
            <a:avLst/>
          </a:prstGeom>
        </p:spPr>
      </p:pic>
    </p:spTree>
    <p:extLst>
      <p:ext uri="{BB962C8B-B14F-4D97-AF65-F5344CB8AC3E}">
        <p14:creationId xmlns:p14="http://schemas.microsoft.com/office/powerpoint/2010/main" val="381917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Finite State Machines ~ Exercise (1)</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814399"/>
            <a:ext cx="9601196" cy="4191598"/>
          </a:xfrm>
        </p:spPr>
        <p:txBody>
          <a:bodyPr>
            <a:normAutofit/>
          </a:bodyPr>
          <a:lstStyle/>
          <a:p>
            <a:r>
              <a:rPr lang="en-GB" b="1" dirty="0"/>
              <a:t>Your turn!</a:t>
            </a:r>
          </a:p>
          <a:p>
            <a:pPr marL="457200" indent="-457200">
              <a:buFont typeface="+mj-lt"/>
              <a:buAutoNum type="arabicPeriod"/>
            </a:pPr>
            <a:r>
              <a:rPr lang="en-GB" sz="1800" dirty="0"/>
              <a:t>Find the script Ghost and navigate to the first state function Chase.</a:t>
            </a:r>
          </a:p>
          <a:p>
            <a:pPr marL="457200" indent="-457200">
              <a:buFont typeface="+mj-lt"/>
              <a:buAutoNum type="arabicPeriod"/>
            </a:pPr>
            <a:r>
              <a:rPr lang="en-GB" sz="1800" dirty="0"/>
              <a:t>For the Chase function:</a:t>
            </a:r>
          </a:p>
          <a:p>
            <a:pPr lvl="1"/>
            <a:r>
              <a:rPr lang="en-GB" sz="1400" dirty="0"/>
              <a:t>The A* has already been configured for you. Use the AIDestinationSetter field to set the ghost’s target to Pac-Man’s transform.</a:t>
            </a:r>
          </a:p>
          <a:p>
            <a:pPr lvl="1"/>
            <a:r>
              <a:rPr lang="en-GB" sz="1400" dirty="0"/>
              <a:t>Update the animation for the ghost by using the x and y coordinates of the direction it is moving in.</a:t>
            </a:r>
          </a:p>
          <a:p>
            <a:pPr lvl="1"/>
            <a:r>
              <a:rPr lang="en-GB" sz="1400" dirty="0"/>
              <a:t>Create a timer so that after a pre-determined duration, the ghost’s state changes to Scatter.</a:t>
            </a:r>
          </a:p>
          <a:p>
            <a:pPr marL="457200" indent="-457200">
              <a:buFont typeface="+mj-lt"/>
              <a:buAutoNum type="arabicPeriod"/>
            </a:pPr>
            <a:r>
              <a:rPr lang="en-GB" sz="1800" dirty="0"/>
              <a:t>For the Scatter function:</a:t>
            </a:r>
          </a:p>
          <a:p>
            <a:pPr lvl="1"/>
            <a:r>
              <a:rPr lang="en-GB" sz="1400" dirty="0"/>
              <a:t>Re-use the code from the Chase function but now set the ghost’s target to continue following its waypoints.</a:t>
            </a:r>
          </a:p>
          <a:p>
            <a:pPr lvl="1"/>
            <a:r>
              <a:rPr lang="en-GB" sz="1400" dirty="0"/>
              <a:t>The ghost should return to the Chase state after Scatter’s duration runs out.</a:t>
            </a:r>
          </a:p>
          <a:p>
            <a:pPr marL="0" indent="0">
              <a:buNone/>
            </a:pPr>
            <a:endParaRPr lang="x-none" sz="1800" dirty="0"/>
          </a:p>
        </p:txBody>
      </p:sp>
    </p:spTree>
    <p:extLst>
      <p:ext uri="{BB962C8B-B14F-4D97-AF65-F5344CB8AC3E}">
        <p14:creationId xmlns:p14="http://schemas.microsoft.com/office/powerpoint/2010/main" val="213559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Finite State Machines ~ Exercise (2)</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76201"/>
            <a:ext cx="9601196" cy="4191598"/>
          </a:xfrm>
        </p:spPr>
        <p:txBody>
          <a:bodyPr>
            <a:normAutofit/>
          </a:bodyPr>
          <a:lstStyle/>
          <a:p>
            <a:pPr marL="342900" indent="-342900">
              <a:buFont typeface="+mj-lt"/>
              <a:buAutoNum type="arabicPeriod" startAt="4"/>
            </a:pPr>
            <a:r>
              <a:rPr lang="en-GB" sz="1800" dirty="0"/>
              <a:t>For the Sleep function:</a:t>
            </a:r>
          </a:p>
          <a:p>
            <a:pPr lvl="1"/>
            <a:r>
              <a:rPr lang="en-GB" sz="1400" dirty="0"/>
              <a:t>Set the ghost’s target to the transform of the Game Object which the ghost is attached to. This object contains the A* navigation system which moves the ghost.</a:t>
            </a:r>
          </a:p>
          <a:p>
            <a:pPr lvl="1"/>
            <a:r>
              <a:rPr lang="en-GB" sz="1400" dirty="0"/>
              <a:t>Like before, set a timer for Sleep, but when the timer runs out, simply teleport the ghost to the position of the parent Game Object.</a:t>
            </a:r>
          </a:p>
          <a:p>
            <a:pPr marL="342900" indent="-342900">
              <a:buFont typeface="+mj-lt"/>
              <a:buAutoNum type="arabicPeriod" startAt="4"/>
            </a:pPr>
            <a:r>
              <a:rPr lang="en-GB" sz="1800" dirty="0"/>
              <a:t>For the Frightened function:</a:t>
            </a:r>
          </a:p>
          <a:p>
            <a:pPr lvl="1"/>
            <a:r>
              <a:rPr lang="en-GB" sz="1400" dirty="0"/>
              <a:t>Check if the sprite of the ghost is still normal. If it is, alternate to the frightened sprite. You may need to play around with the scale of the new sprite.</a:t>
            </a:r>
          </a:p>
          <a:p>
            <a:pPr lvl="1"/>
            <a:r>
              <a:rPr lang="en-GB" sz="1400" dirty="0"/>
              <a:t>Check if the ghost has arrived at its target node using a simple bool variable. This should always be true at the start of the state.</a:t>
            </a:r>
          </a:p>
          <a:p>
            <a:pPr lvl="1"/>
            <a:r>
              <a:rPr lang="en-GB" sz="1400" dirty="0"/>
              <a:t>If it has, create a new Game Object and assign it a circle collider and a custom tag.</a:t>
            </a:r>
          </a:p>
          <a:p>
            <a:pPr lvl="1"/>
            <a:r>
              <a:rPr lang="en-GB" sz="1400" dirty="0"/>
              <a:t>Find a random Vector3 position in the range of the grid and assign it to the Game Object you created. Use Physics.OverlapSphere() to make sure that the random position isn’t inside a wall.</a:t>
            </a:r>
          </a:p>
          <a:p>
            <a:pPr lvl="1"/>
            <a:r>
              <a:rPr lang="en-GB" sz="1400" dirty="0"/>
              <a:t>Set the ghost’s target to the random position.</a:t>
            </a:r>
            <a:endParaRPr lang="x-none" sz="1400" dirty="0"/>
          </a:p>
        </p:txBody>
      </p:sp>
    </p:spTree>
    <p:extLst>
      <p:ext uri="{BB962C8B-B14F-4D97-AF65-F5344CB8AC3E}">
        <p14:creationId xmlns:p14="http://schemas.microsoft.com/office/powerpoint/2010/main" val="344618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Finite State Machines ~ Exercise (3)</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66402"/>
            <a:ext cx="9601196" cy="4191598"/>
          </a:xfrm>
        </p:spPr>
        <p:txBody>
          <a:bodyPr>
            <a:normAutofit/>
          </a:bodyPr>
          <a:lstStyle/>
          <a:p>
            <a:pPr marL="342900" indent="-342900">
              <a:buFont typeface="+mj-lt"/>
              <a:buAutoNum type="arabicPeriod" startAt="6"/>
            </a:pPr>
            <a:endParaRPr lang="en-GB" sz="1800" dirty="0"/>
          </a:p>
          <a:p>
            <a:pPr marL="342900" indent="-342900">
              <a:buFont typeface="+mj-lt"/>
              <a:buAutoNum type="arabicPeriod" startAt="6"/>
            </a:pPr>
            <a:endParaRPr lang="en-GB" sz="1800" dirty="0"/>
          </a:p>
          <a:p>
            <a:pPr marL="342900" indent="-342900">
              <a:buFont typeface="+mj-lt"/>
              <a:buAutoNum type="arabicPeriod" startAt="6"/>
            </a:pPr>
            <a:r>
              <a:rPr lang="en-GB" sz="1800" dirty="0"/>
              <a:t>Almost done! Create a trigger function for the colliders.</a:t>
            </a:r>
          </a:p>
          <a:p>
            <a:pPr marL="342900" indent="-342900">
              <a:buFont typeface="+mj-lt"/>
              <a:buAutoNum type="arabicPeriod" startAt="6"/>
            </a:pPr>
            <a:r>
              <a:rPr lang="en-GB" sz="1800" dirty="0"/>
              <a:t>In this function, you must check for three different types of collisions:</a:t>
            </a:r>
          </a:p>
          <a:p>
            <a:pPr lvl="1"/>
            <a:r>
              <a:rPr lang="en-GB" sz="1400" dirty="0"/>
              <a:t>Using tags, check if the collision is with a waypoint node and update the next waypoint target accordingly.</a:t>
            </a:r>
          </a:p>
          <a:p>
            <a:pPr lvl="1"/>
            <a:r>
              <a:rPr lang="en-GB" sz="1400" dirty="0"/>
              <a:t>If the ghost is in its Sleep state and it collides with the Start node, alternate it to the Scatter state.</a:t>
            </a:r>
          </a:p>
          <a:p>
            <a:pPr lvl="1"/>
            <a:r>
              <a:rPr lang="en-GB" sz="1400" dirty="0"/>
              <a:t>If the ghost is in its Frightened state and it collides with the Game Object you previously created, set the arrive bool variable to true.</a:t>
            </a:r>
            <a:endParaRPr lang="x-none" sz="1400" dirty="0"/>
          </a:p>
        </p:txBody>
      </p:sp>
    </p:spTree>
    <p:extLst>
      <p:ext uri="{BB962C8B-B14F-4D97-AF65-F5344CB8AC3E}">
        <p14:creationId xmlns:p14="http://schemas.microsoft.com/office/powerpoint/2010/main" val="251797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Finite State Machines ~ Conclusion</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830147"/>
            <a:ext cx="9601196" cy="4191598"/>
          </a:xfrm>
        </p:spPr>
        <p:txBody>
          <a:bodyPr>
            <a:normAutofit/>
          </a:bodyPr>
          <a:lstStyle/>
          <a:p>
            <a:r>
              <a:rPr lang="en-GB" dirty="0"/>
              <a:t>Finite State Machines are a very useful tool to incorporate in games with NPCs.</a:t>
            </a:r>
          </a:p>
          <a:p>
            <a:r>
              <a:rPr lang="en-GB" dirty="0"/>
              <a:t>The more complex they are, the more realistic and immersive the game becomes.</a:t>
            </a:r>
          </a:p>
          <a:p>
            <a:r>
              <a:rPr lang="en-GB" dirty="0"/>
              <a:t>They are very easy to implement and can help make your enemy AI even more challenging and fun to play against.</a:t>
            </a:r>
            <a:endParaRPr lang="x-none" dirty="0"/>
          </a:p>
        </p:txBody>
      </p:sp>
    </p:spTree>
    <p:extLst>
      <p:ext uri="{BB962C8B-B14F-4D97-AF65-F5344CB8AC3E}">
        <p14:creationId xmlns:p14="http://schemas.microsoft.com/office/powerpoint/2010/main" val="3771000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Finite State Machines ~ References</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66402"/>
            <a:ext cx="9601196" cy="4191598"/>
          </a:xfrm>
        </p:spPr>
        <p:txBody>
          <a:bodyPr>
            <a:normAutofit/>
          </a:bodyPr>
          <a:lstStyle/>
          <a:p>
            <a:pPr marL="0" indent="0">
              <a:buNone/>
            </a:pPr>
            <a:r>
              <a:rPr lang="en-GB" sz="1700" dirty="0"/>
              <a:t>[1] – Prof. A. Dingli, ICS2211: “Level4_FSM” [Online]. Available: </a:t>
            </a:r>
            <a:r>
              <a:rPr lang="en-GB" sz="1700" dirty="0">
                <a:solidFill>
                  <a:schemeClr val="tx1"/>
                </a:solidFill>
                <a:hlinkClick r:id="rId2">
                  <a:extLst>
                    <a:ext uri="{A12FA001-AC4F-418D-AE19-62706E023703}">
                      <ahyp:hlinkClr xmlns:ahyp="http://schemas.microsoft.com/office/drawing/2018/hyperlinkcolor" val="tx"/>
                    </a:ext>
                  </a:extLst>
                </a:hlinkClick>
              </a:rPr>
              <a:t>https://www.um.edu.mt/vle/pluginfile.php/1116065/mod_resource/content/1/Level4_FSM.pdf</a:t>
            </a:r>
            <a:r>
              <a:rPr lang="en-GB" sz="1700" dirty="0"/>
              <a:t> [Accessed: 18-May-2023]</a:t>
            </a:r>
          </a:p>
          <a:p>
            <a:pPr marL="0" indent="0">
              <a:buNone/>
            </a:pPr>
            <a:endParaRPr lang="en-GB" sz="1700" dirty="0"/>
          </a:p>
          <a:p>
            <a:pPr marL="0" indent="0">
              <a:buNone/>
            </a:pPr>
            <a:r>
              <a:rPr lang="en-GB" sz="1700" dirty="0"/>
              <a:t>[2] – noobtuts, Unity 2D Pac-Man Tutorial, [Online]. Available: </a:t>
            </a:r>
            <a:r>
              <a:rPr lang="en-GB" sz="1700" dirty="0">
                <a:solidFill>
                  <a:schemeClr val="tx1"/>
                </a:solidFill>
                <a:hlinkClick r:id="rId3">
                  <a:extLst>
                    <a:ext uri="{A12FA001-AC4F-418D-AE19-62706E023703}">
                      <ahyp:hlinkClr xmlns:ahyp="http://schemas.microsoft.com/office/drawing/2018/hyperlinkcolor" val="tx"/>
                    </a:ext>
                  </a:extLst>
                </a:hlinkClick>
              </a:rPr>
              <a:t>https://noobtuts.com/unity/2d-pacman-game</a:t>
            </a:r>
            <a:r>
              <a:rPr lang="en-GB" sz="1700" dirty="0">
                <a:solidFill>
                  <a:schemeClr val="tx1"/>
                </a:solidFill>
              </a:rPr>
              <a:t> </a:t>
            </a:r>
            <a:r>
              <a:rPr lang="en-GB" sz="1700" dirty="0"/>
              <a:t>[Accessed: 18-May-2023]</a:t>
            </a:r>
          </a:p>
          <a:p>
            <a:pPr marL="0" indent="0">
              <a:buNone/>
            </a:pPr>
            <a:endParaRPr lang="en-GB" sz="1700" dirty="0"/>
          </a:p>
          <a:p>
            <a:pPr marL="0" indent="0">
              <a:buNone/>
            </a:pPr>
            <a:r>
              <a:rPr lang="en-GB" sz="1700" dirty="0"/>
              <a:t>[3] – Zigurous, How to make Pacman in Unity (Complete Tutorial), 2021 [Online video]. Available: </a:t>
            </a:r>
            <a:r>
              <a:rPr lang="en-GB" sz="1700" dirty="0">
                <a:solidFill>
                  <a:schemeClr val="tx1"/>
                </a:solidFill>
                <a:hlinkClick r:id="rId4">
                  <a:extLst>
                    <a:ext uri="{A12FA001-AC4F-418D-AE19-62706E023703}">
                      <ahyp:hlinkClr xmlns:ahyp="http://schemas.microsoft.com/office/drawing/2018/hyperlinkcolor" val="tx"/>
                    </a:ext>
                  </a:extLst>
                </a:hlinkClick>
              </a:rPr>
              <a:t>https://www.youtube.com/watch?v=TKt_VlMn_aA</a:t>
            </a:r>
            <a:r>
              <a:rPr lang="en-GB" sz="1700" dirty="0">
                <a:solidFill>
                  <a:schemeClr val="tx1"/>
                </a:solidFill>
              </a:rPr>
              <a:t> </a:t>
            </a:r>
            <a:r>
              <a:rPr lang="en-GB" sz="1700" dirty="0"/>
              <a:t>[Accessed: 18-May-2023]</a:t>
            </a:r>
          </a:p>
        </p:txBody>
      </p:sp>
    </p:spTree>
    <p:extLst>
      <p:ext uri="{BB962C8B-B14F-4D97-AF65-F5344CB8AC3E}">
        <p14:creationId xmlns:p14="http://schemas.microsoft.com/office/powerpoint/2010/main" val="208339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Finite State Machines ~ Introduction</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66402"/>
            <a:ext cx="9601196" cy="4191598"/>
          </a:xfrm>
        </p:spPr>
        <p:txBody>
          <a:bodyPr>
            <a:normAutofit/>
          </a:bodyPr>
          <a:lstStyle/>
          <a:p>
            <a:r>
              <a:rPr lang="en-GB" dirty="0"/>
              <a:t>A Finite State Machine (FSM) is a model used to simulate the behaviour of an object or agent.</a:t>
            </a:r>
          </a:p>
          <a:p>
            <a:r>
              <a:rPr lang="en-GB" dirty="0"/>
              <a:t>It uses states and transitions to perform actions and respond to certain situations in different ways.</a:t>
            </a:r>
          </a:p>
          <a:p>
            <a:r>
              <a:rPr lang="en-GB" dirty="0"/>
              <a:t>It is very useful when programming enemies in games, allowing them to respond to the player’s input in any way possible.</a:t>
            </a:r>
          </a:p>
          <a:p>
            <a:r>
              <a:rPr lang="en-GB" dirty="0"/>
              <a:t>One of the earliest well-known uses of FSMs in games is in the 1980s hit arcade game Pac-Man, which made excellent uses of these models to simulate the behaviour of its infamous ghosts.</a:t>
            </a:r>
          </a:p>
          <a:p>
            <a:endParaRPr lang="x-none" dirty="0"/>
          </a:p>
        </p:txBody>
      </p:sp>
    </p:spTree>
    <p:extLst>
      <p:ext uri="{BB962C8B-B14F-4D97-AF65-F5344CB8AC3E}">
        <p14:creationId xmlns:p14="http://schemas.microsoft.com/office/powerpoint/2010/main" val="424936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Finite State Machines ~ AI Explanation (1)</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43445" y="2564802"/>
            <a:ext cx="9705108" cy="4191598"/>
          </a:xfrm>
        </p:spPr>
        <p:txBody>
          <a:bodyPr>
            <a:normAutofit/>
          </a:bodyPr>
          <a:lstStyle/>
          <a:p>
            <a:endParaRPr lang="en-GB" dirty="0"/>
          </a:p>
          <a:p>
            <a:r>
              <a:rPr lang="en-GB" dirty="0"/>
              <a:t>This recreation of Pac-Man uses a 2D Tilemap to visualise the grid (the walls, pellets, and power pellets).</a:t>
            </a:r>
          </a:p>
          <a:p>
            <a:r>
              <a:rPr lang="en-GB" dirty="0"/>
              <a:t>Excluding the pellets, there are a total of 5 main Game Objects involved: Pac-Man, and the ghosts, Blinky, Pinky, Inky, and Clyde.</a:t>
            </a:r>
          </a:p>
          <a:p>
            <a:r>
              <a:rPr lang="en-GB" dirty="0"/>
              <a:t>While Pac-Man makes use of a simple movement script with some win or lose conditions, the ghosts’ behaviour is much more complex, using 4 different states to alternate between throughout the game’s progress.</a:t>
            </a:r>
            <a:endParaRPr lang="x-none" dirty="0"/>
          </a:p>
        </p:txBody>
      </p:sp>
    </p:spTree>
    <p:extLst>
      <p:ext uri="{BB962C8B-B14F-4D97-AF65-F5344CB8AC3E}">
        <p14:creationId xmlns:p14="http://schemas.microsoft.com/office/powerpoint/2010/main" val="147618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Finite State Machines ~ AI Explanation (2)</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110675" y="2530907"/>
            <a:ext cx="4894188" cy="4191598"/>
          </a:xfrm>
        </p:spPr>
        <p:txBody>
          <a:bodyPr>
            <a:normAutofit fontScale="85000" lnSpcReduction="10000"/>
          </a:bodyPr>
          <a:lstStyle/>
          <a:p>
            <a:r>
              <a:rPr lang="en-GB" dirty="0"/>
              <a:t>Pac-Man functions by using a simple movement system.</a:t>
            </a:r>
          </a:p>
          <a:p>
            <a:r>
              <a:rPr lang="en-GB" dirty="0"/>
              <a:t>He can collide with all pellets, and with the ghosts.</a:t>
            </a:r>
          </a:p>
          <a:p>
            <a:r>
              <a:rPr lang="en-GB" dirty="0"/>
              <a:t>If he collides with a power pellet, the ghosts are turned into their frightened states.</a:t>
            </a:r>
          </a:p>
          <a:p>
            <a:r>
              <a:rPr lang="en-GB" dirty="0"/>
              <a:t>If he collides with a ghost in its frightened state, he eats it.</a:t>
            </a:r>
          </a:p>
          <a:p>
            <a:r>
              <a:rPr lang="en-GB" dirty="0"/>
              <a:t>If the ghosts is not frightened, the player loses the game.</a:t>
            </a:r>
          </a:p>
          <a:p>
            <a:r>
              <a:rPr lang="en-GB" dirty="0"/>
              <a:t>In order to win, all the pellets must be destroyed by Pac-Man.</a:t>
            </a:r>
          </a:p>
          <a:p>
            <a:endParaRPr lang="x-non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8224" y="2463378"/>
            <a:ext cx="5073027" cy="4217243"/>
          </a:xfrm>
          <a:prstGeom prst="rect">
            <a:avLst/>
          </a:prstGeom>
        </p:spPr>
      </p:pic>
    </p:spTree>
    <p:extLst>
      <p:ext uri="{BB962C8B-B14F-4D97-AF65-F5344CB8AC3E}">
        <p14:creationId xmlns:p14="http://schemas.microsoft.com/office/powerpoint/2010/main" val="317124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Finite State Machines ~ AI Explanation (3)</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66402"/>
            <a:ext cx="9601196" cy="4191598"/>
          </a:xfrm>
        </p:spPr>
        <p:txBody>
          <a:bodyPr>
            <a:normAutofit/>
          </a:bodyPr>
          <a:lstStyle/>
          <a:p>
            <a:r>
              <a:rPr lang="en-GB" dirty="0"/>
              <a:t>As for the ghosts, each one behaves a bit differently but they all share the same states: Chase, Scatter, Frightened, and Sleep.</a:t>
            </a:r>
          </a:p>
          <a:p>
            <a:r>
              <a:rPr lang="en-GB" dirty="0"/>
              <a:t>Most of the ghosts begin in their sleep state, apart from Blinky, who begins in his Scatter state.</a:t>
            </a:r>
          </a:p>
          <a:p>
            <a:r>
              <a:rPr lang="en-GB" dirty="0"/>
              <a:t>Each ghost has a unique duration for their sleep state, ranging from 5 seconds for Inky, to 15 seconds for Clyde.</a:t>
            </a:r>
          </a:p>
          <a:p>
            <a:r>
              <a:rPr lang="en-GB" dirty="0"/>
              <a:t>However, the ghosts share the same durations for their other states, with the Scatter state lasting for 10 seconds, and the Chase and Frightened states lasting for 15 seconds.</a:t>
            </a:r>
            <a:endParaRPr lang="x-none" dirty="0"/>
          </a:p>
        </p:txBody>
      </p:sp>
    </p:spTree>
    <p:extLst>
      <p:ext uri="{BB962C8B-B14F-4D97-AF65-F5344CB8AC3E}">
        <p14:creationId xmlns:p14="http://schemas.microsoft.com/office/powerpoint/2010/main" val="227891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Finite State Machines ~ AI Explanation (4)</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164936" y="2530772"/>
            <a:ext cx="9862126" cy="4409101"/>
          </a:xfrm>
        </p:spPr>
        <p:txBody>
          <a:bodyPr>
            <a:normAutofit fontScale="92500" lnSpcReduction="20000"/>
          </a:bodyPr>
          <a:lstStyle/>
          <a:p>
            <a:r>
              <a:rPr lang="en-GB" dirty="0"/>
              <a:t>The states function as follows:</a:t>
            </a:r>
          </a:p>
          <a:p>
            <a:pPr lvl="1"/>
            <a:r>
              <a:rPr lang="en-GB" b="1" dirty="0"/>
              <a:t>Chase:</a:t>
            </a:r>
            <a:r>
              <a:rPr lang="en-GB" dirty="0"/>
              <a:t> Through the implementation of an A* pathfinding algorithm, the ghost moves towards Pac-Man’s position and tries to destroy him. Once the timer ends, it alternates to the Scatter state.</a:t>
            </a:r>
          </a:p>
          <a:p>
            <a:pPr lvl="1"/>
            <a:r>
              <a:rPr lang="en-GB" b="1" dirty="0"/>
              <a:t>Scatter:</a:t>
            </a:r>
            <a:r>
              <a:rPr lang="en-GB" dirty="0"/>
              <a:t> Once again using A*, the ghost moves to a pre-set path in a corner of the map using waypoints. Each ghost has its own set of waypoints in different corners of the map. Once the timer ends, it alternates to the Chase state.</a:t>
            </a:r>
          </a:p>
          <a:p>
            <a:pPr lvl="1"/>
            <a:r>
              <a:rPr lang="en-GB" b="1" dirty="0"/>
              <a:t>Frightened:</a:t>
            </a:r>
            <a:r>
              <a:rPr lang="en-GB" dirty="0"/>
              <a:t> When Pac-Man eats a power pellet, the ghost swaps its sprite to its blue, scared sprite. It moves to random points on the map, using colliders to ensure it doesn’t conflict with the walls. If the ghost is eaten by Pac-Man, the state ends early and it alternates to the Sleep state, resetting its sprite. Otherwise, if the timer runs out, the ghost simply resets its sprite and alternates to the Scatter state.</a:t>
            </a:r>
          </a:p>
          <a:p>
            <a:pPr lvl="1"/>
            <a:r>
              <a:rPr lang="en-GB" b="1" dirty="0"/>
              <a:t>Sleep:</a:t>
            </a:r>
            <a:r>
              <a:rPr lang="en-GB" dirty="0"/>
              <a:t> At the start of the game, or after being eaten, the ghost stands still in a closed-off box at the centre of the grid. Once the timer ends, it teleports to the starting position and alternates to the Scatter state.</a:t>
            </a:r>
            <a:endParaRPr lang="en-GB" b="1" dirty="0"/>
          </a:p>
          <a:p>
            <a:pPr lvl="1"/>
            <a:endParaRPr lang="x-none" dirty="0"/>
          </a:p>
        </p:txBody>
      </p:sp>
    </p:spTree>
    <p:extLst>
      <p:ext uri="{BB962C8B-B14F-4D97-AF65-F5344CB8AC3E}">
        <p14:creationId xmlns:p14="http://schemas.microsoft.com/office/powerpoint/2010/main" val="309836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Finite State Machines ~ AI Explanation (5)</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027" y="2430014"/>
            <a:ext cx="6127174" cy="4283972"/>
          </a:xfrm>
          <a:prstGeom prst="rect">
            <a:avLst/>
          </a:prstGeom>
        </p:spPr>
      </p:pic>
    </p:spTree>
    <p:extLst>
      <p:ext uri="{BB962C8B-B14F-4D97-AF65-F5344CB8AC3E}">
        <p14:creationId xmlns:p14="http://schemas.microsoft.com/office/powerpoint/2010/main" val="34220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Finite State Machines ~ Mini-Game </a:t>
            </a:r>
            <a:br>
              <a:rPr lang="en-GB" dirty="0">
                <a:solidFill>
                  <a:srgbClr val="FFFFFF"/>
                </a:solidFill>
              </a:rPr>
            </a:br>
            <a:r>
              <a:rPr lang="en-GB" dirty="0">
                <a:solidFill>
                  <a:srgbClr val="FFFFFF"/>
                </a:solidFill>
              </a:rPr>
              <a:t>Implementation (1)</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2"/>
          <a:stretch>
            <a:fillRect/>
          </a:stretch>
        </p:blipFill>
        <p:spPr>
          <a:xfrm>
            <a:off x="4103123" y="2409983"/>
            <a:ext cx="3960222" cy="4352089"/>
          </a:xfrm>
          <a:prstGeom prst="rect">
            <a:avLst/>
          </a:prstGeom>
        </p:spPr>
      </p:pic>
      <p:sp>
        <p:nvSpPr>
          <p:cNvPr id="6" name="TextBox 5"/>
          <p:cNvSpPr txBox="1"/>
          <p:nvPr/>
        </p:nvSpPr>
        <p:spPr>
          <a:xfrm>
            <a:off x="1293091" y="2826327"/>
            <a:ext cx="1616364" cy="369332"/>
          </a:xfrm>
          <a:prstGeom prst="rect">
            <a:avLst/>
          </a:prstGeom>
          <a:noFill/>
        </p:spPr>
        <p:txBody>
          <a:bodyPr wrap="square" rtlCol="0">
            <a:spAutoFit/>
          </a:bodyPr>
          <a:lstStyle/>
          <a:p>
            <a:r>
              <a:rPr lang="en-GB" b="1" dirty="0"/>
              <a:t>Power Pellet</a:t>
            </a:r>
          </a:p>
        </p:txBody>
      </p:sp>
      <p:cxnSp>
        <p:nvCxnSpPr>
          <p:cNvPr id="8" name="Straight Arrow Connector 7"/>
          <p:cNvCxnSpPr/>
          <p:nvPr/>
        </p:nvCxnSpPr>
        <p:spPr>
          <a:xfrm flipV="1">
            <a:off x="2700416" y="2937164"/>
            <a:ext cx="1640675" cy="73829"/>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20" name="TextBox 19"/>
          <p:cNvSpPr txBox="1"/>
          <p:nvPr/>
        </p:nvSpPr>
        <p:spPr>
          <a:xfrm>
            <a:off x="1293091" y="4523478"/>
            <a:ext cx="1616364" cy="369332"/>
          </a:xfrm>
          <a:prstGeom prst="rect">
            <a:avLst/>
          </a:prstGeom>
          <a:noFill/>
        </p:spPr>
        <p:txBody>
          <a:bodyPr wrap="square" rtlCol="0">
            <a:spAutoFit/>
          </a:bodyPr>
          <a:lstStyle/>
          <a:p>
            <a:r>
              <a:rPr lang="en-GB" b="1" dirty="0"/>
              <a:t>Pellet</a:t>
            </a:r>
          </a:p>
        </p:txBody>
      </p:sp>
      <p:cxnSp>
        <p:nvCxnSpPr>
          <p:cNvPr id="21" name="Straight Arrow Connector 20"/>
          <p:cNvCxnSpPr/>
          <p:nvPr/>
        </p:nvCxnSpPr>
        <p:spPr>
          <a:xfrm flipV="1">
            <a:off x="2089117" y="4523478"/>
            <a:ext cx="2335101" cy="184667"/>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23" name="TextBox 22"/>
          <p:cNvSpPr txBox="1"/>
          <p:nvPr/>
        </p:nvSpPr>
        <p:spPr>
          <a:xfrm>
            <a:off x="1293091" y="5895077"/>
            <a:ext cx="1616364" cy="369332"/>
          </a:xfrm>
          <a:prstGeom prst="rect">
            <a:avLst/>
          </a:prstGeom>
          <a:noFill/>
        </p:spPr>
        <p:txBody>
          <a:bodyPr wrap="square" rtlCol="0">
            <a:spAutoFit/>
          </a:bodyPr>
          <a:lstStyle/>
          <a:p>
            <a:r>
              <a:rPr lang="en-GB" b="1" dirty="0"/>
              <a:t>Pac-Man</a:t>
            </a:r>
          </a:p>
        </p:txBody>
      </p:sp>
      <p:cxnSp>
        <p:nvCxnSpPr>
          <p:cNvPr id="24" name="Straight Arrow Connector 23"/>
          <p:cNvCxnSpPr/>
          <p:nvPr/>
        </p:nvCxnSpPr>
        <p:spPr>
          <a:xfrm flipV="1">
            <a:off x="2353202" y="5296993"/>
            <a:ext cx="3659671" cy="782752"/>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27" name="TextBox 26"/>
          <p:cNvSpPr txBox="1"/>
          <p:nvPr/>
        </p:nvSpPr>
        <p:spPr>
          <a:xfrm>
            <a:off x="9005084" y="2653113"/>
            <a:ext cx="1616364" cy="369332"/>
          </a:xfrm>
          <a:prstGeom prst="rect">
            <a:avLst/>
          </a:prstGeom>
          <a:noFill/>
        </p:spPr>
        <p:txBody>
          <a:bodyPr wrap="square" rtlCol="0">
            <a:spAutoFit/>
          </a:bodyPr>
          <a:lstStyle/>
          <a:p>
            <a:r>
              <a:rPr lang="en-GB" b="1" dirty="0"/>
              <a:t>Blinky</a:t>
            </a:r>
          </a:p>
        </p:txBody>
      </p:sp>
      <p:sp>
        <p:nvSpPr>
          <p:cNvPr id="28" name="TextBox 27"/>
          <p:cNvSpPr txBox="1"/>
          <p:nvPr/>
        </p:nvSpPr>
        <p:spPr>
          <a:xfrm>
            <a:off x="9074771" y="5571911"/>
            <a:ext cx="2466480" cy="646331"/>
          </a:xfrm>
          <a:prstGeom prst="rect">
            <a:avLst/>
          </a:prstGeom>
          <a:noFill/>
        </p:spPr>
        <p:txBody>
          <a:bodyPr wrap="square" rtlCol="0">
            <a:spAutoFit/>
          </a:bodyPr>
          <a:lstStyle/>
          <a:p>
            <a:r>
              <a:rPr lang="en-GB" b="1" dirty="0"/>
              <a:t>Inky, Pinky &amp; Clyde (From Left to Right)</a:t>
            </a:r>
          </a:p>
        </p:txBody>
      </p:sp>
      <p:cxnSp>
        <p:nvCxnSpPr>
          <p:cNvPr id="31" name="Straight Arrow Connector 30"/>
          <p:cNvCxnSpPr/>
          <p:nvPr/>
        </p:nvCxnSpPr>
        <p:spPr>
          <a:xfrm flipH="1">
            <a:off x="6197600" y="2974078"/>
            <a:ext cx="2807484" cy="988323"/>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38" name="Straight Arrow Connector 37"/>
          <p:cNvCxnSpPr/>
          <p:nvPr/>
        </p:nvCxnSpPr>
        <p:spPr>
          <a:xfrm flipH="1" flipV="1">
            <a:off x="6197600" y="4523478"/>
            <a:ext cx="2807486" cy="1371599"/>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45" name="TextBox 44"/>
          <p:cNvSpPr txBox="1"/>
          <p:nvPr/>
        </p:nvSpPr>
        <p:spPr>
          <a:xfrm>
            <a:off x="9074771" y="4063607"/>
            <a:ext cx="1616364" cy="369332"/>
          </a:xfrm>
          <a:prstGeom prst="rect">
            <a:avLst/>
          </a:prstGeom>
          <a:noFill/>
        </p:spPr>
        <p:txBody>
          <a:bodyPr wrap="square" rtlCol="0">
            <a:spAutoFit/>
          </a:bodyPr>
          <a:lstStyle/>
          <a:p>
            <a:r>
              <a:rPr lang="en-GB" b="1" dirty="0"/>
              <a:t>Wall</a:t>
            </a:r>
          </a:p>
        </p:txBody>
      </p:sp>
      <p:cxnSp>
        <p:nvCxnSpPr>
          <p:cNvPr id="46" name="Straight Arrow Connector 45"/>
          <p:cNvCxnSpPr>
            <a:stCxn id="45" idx="1"/>
          </p:cNvCxnSpPr>
          <p:nvPr/>
        </p:nvCxnSpPr>
        <p:spPr>
          <a:xfrm flipH="1">
            <a:off x="7426036" y="4248273"/>
            <a:ext cx="1648735" cy="0"/>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E1743AE3-D064-0115-3332-E736F27DF755}"/>
              </a:ext>
            </a:extLst>
          </p:cNvPr>
          <p:cNvSpPr txBox="1"/>
          <p:nvPr/>
        </p:nvSpPr>
        <p:spPr>
          <a:xfrm>
            <a:off x="-25532" y="2322193"/>
            <a:ext cx="2964337" cy="461665"/>
          </a:xfrm>
          <a:prstGeom prst="rect">
            <a:avLst/>
          </a:prstGeom>
          <a:noFill/>
        </p:spPr>
        <p:txBody>
          <a:bodyPr wrap="square" rtlCol="0">
            <a:spAutoFit/>
          </a:bodyPr>
          <a:lstStyle/>
          <a:p>
            <a:pPr algn="ctr"/>
            <a:r>
              <a:rPr lang="en-GB" sz="2400" b="1" dirty="0"/>
              <a:t>Playable Area:</a:t>
            </a:r>
          </a:p>
        </p:txBody>
      </p:sp>
    </p:spTree>
    <p:extLst>
      <p:ext uri="{BB962C8B-B14F-4D97-AF65-F5344CB8AC3E}">
        <p14:creationId xmlns:p14="http://schemas.microsoft.com/office/powerpoint/2010/main" val="61942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Finite State Machines ~ Mini-Game </a:t>
            </a:r>
            <a:br>
              <a:rPr lang="en-GB" dirty="0">
                <a:solidFill>
                  <a:srgbClr val="FFFFFF"/>
                </a:solidFill>
              </a:rPr>
            </a:br>
            <a:r>
              <a:rPr lang="en-GB" dirty="0">
                <a:solidFill>
                  <a:srgbClr val="FFFFFF"/>
                </a:solidFill>
              </a:rPr>
              <a:t>Implementation (2)</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484631" y="2749456"/>
            <a:ext cx="4553184" cy="3645087"/>
          </a:xfrm>
          <a:prstGeom prst="rect">
            <a:avLst/>
          </a:prstGeom>
        </p:spPr>
      </p:pic>
      <p:pic>
        <p:nvPicPr>
          <p:cNvPr id="6" name="Picture 5"/>
          <p:cNvPicPr>
            <a:picLocks noChangeAspect="1"/>
          </p:cNvPicPr>
          <p:nvPr/>
        </p:nvPicPr>
        <p:blipFill>
          <a:blip r:embed="rId3"/>
          <a:stretch>
            <a:fillRect/>
          </a:stretch>
        </p:blipFill>
        <p:spPr>
          <a:xfrm>
            <a:off x="8268142" y="2448899"/>
            <a:ext cx="3273109" cy="4327650"/>
          </a:xfrm>
          <a:prstGeom prst="rect">
            <a:avLst/>
          </a:prstGeom>
        </p:spPr>
      </p:pic>
      <p:sp>
        <p:nvSpPr>
          <p:cNvPr id="11" name="Content Placeholder 2">
            <a:extLst>
              <a:ext uri="{FF2B5EF4-FFF2-40B4-BE49-F238E27FC236}">
                <a16:creationId xmlns:a16="http://schemas.microsoft.com/office/drawing/2014/main" id="{864F5B35-F06E-F928-4F36-1A2BF70F7B82}"/>
              </a:ext>
            </a:extLst>
          </p:cNvPr>
          <p:cNvSpPr>
            <a:spLocks noGrp="1"/>
          </p:cNvSpPr>
          <p:nvPr>
            <p:ph idx="1"/>
          </p:nvPr>
        </p:nvSpPr>
        <p:spPr>
          <a:xfrm>
            <a:off x="5347854" y="2448899"/>
            <a:ext cx="2650837" cy="4191598"/>
          </a:xfrm>
        </p:spPr>
        <p:txBody>
          <a:bodyPr>
            <a:normAutofit/>
          </a:bodyPr>
          <a:lstStyle/>
          <a:p>
            <a:r>
              <a:rPr lang="en-GB" dirty="0"/>
              <a:t>(Left): The animation states for Pac-Man. The ones for the ghosts are similar.</a:t>
            </a:r>
          </a:p>
          <a:p>
            <a:r>
              <a:rPr lang="en-GB" dirty="0"/>
              <a:t>(Right): The parameters of Blinky. The ones for the other ghosts are similar.</a:t>
            </a:r>
            <a:endParaRPr lang="x-none" dirty="0"/>
          </a:p>
        </p:txBody>
      </p:sp>
    </p:spTree>
    <p:extLst>
      <p:ext uri="{BB962C8B-B14F-4D97-AF65-F5344CB8AC3E}">
        <p14:creationId xmlns:p14="http://schemas.microsoft.com/office/powerpoint/2010/main" val="42874723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678</TotalTime>
  <Words>1511</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Game 11 </vt:lpstr>
      <vt:lpstr>Finite State Machines ~ Introduction</vt:lpstr>
      <vt:lpstr>Finite State Machines ~ AI Explanation (1)</vt:lpstr>
      <vt:lpstr>Finite State Machines ~ AI Explanation (2)</vt:lpstr>
      <vt:lpstr>Finite State Machines ~ AI Explanation (3)</vt:lpstr>
      <vt:lpstr>Finite State Machines ~ AI Explanation (4)</vt:lpstr>
      <vt:lpstr>Finite State Machines ~ AI Explanation (5)</vt:lpstr>
      <vt:lpstr>Finite State Machines ~ Mini-Game  Implementation (1)</vt:lpstr>
      <vt:lpstr>Finite State Machines ~ Mini-Game  Implementation (2)</vt:lpstr>
      <vt:lpstr>Finite State Machines ~ Mini-Game  Implementation (3)</vt:lpstr>
      <vt:lpstr>Finite State Machines ~ Mini-Game  Implementation (4)</vt:lpstr>
      <vt:lpstr>Finite State Machines ~ Exercise (1)</vt:lpstr>
      <vt:lpstr>Finite State Machines ~ Exercise (2)</vt:lpstr>
      <vt:lpstr>Finite State Machines ~ Exercise (3)</vt:lpstr>
      <vt:lpstr>Finite State Machines ~ Conclusion</vt:lpstr>
      <vt:lpstr>Finite State Machines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1</dc:title>
  <dc:creator>Isaac Muscat</dc:creator>
  <cp:lastModifiedBy>Isaac Muscat</cp:lastModifiedBy>
  <cp:revision>200</cp:revision>
  <dcterms:created xsi:type="dcterms:W3CDTF">2023-03-16T16:37:53Z</dcterms:created>
  <dcterms:modified xsi:type="dcterms:W3CDTF">2023-05-20T10:06:31Z</dcterms:modified>
</cp:coreProperties>
</file>