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70" r:id="rId4"/>
    <p:sldId id="260" r:id="rId5"/>
    <p:sldId id="271" r:id="rId6"/>
    <p:sldId id="261" r:id="rId7"/>
    <p:sldId id="272" r:id="rId8"/>
    <p:sldId id="264" r:id="rId9"/>
    <p:sldId id="273" r:id="rId10"/>
    <p:sldId id="265" r:id="rId11"/>
    <p:sldId id="266" r:id="rId12"/>
    <p:sldId id="274" r:id="rId13"/>
    <p:sldId id="275" r:id="rId14"/>
    <p:sldId id="276" r:id="rId15"/>
    <p:sldId id="278" r:id="rId16"/>
    <p:sldId id="277" r:id="rId17"/>
    <p:sldId id="279" r:id="rId18"/>
    <p:sldId id="268"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5/18/2023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um.edu.mt/vle/pluginfile.php/1103257/mod_resource/content/1/Level2_Movement.pdf"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6 </a:t>
            </a:r>
            <a:endParaRPr lang="en-MT"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Flocking</a:t>
            </a:r>
            <a:endParaRPr lang="en-MT"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Exercise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pPr marL="0" indent="0">
              <a:buNone/>
            </a:pPr>
            <a:r>
              <a:rPr lang="en-GB" sz="2200" b="1" dirty="0"/>
              <a:t>Now </a:t>
            </a:r>
            <a:r>
              <a:rPr lang="en-GB" sz="2000" b="1" dirty="0"/>
              <a:t>it’s your turn to Code ! – Let’s implement the pattern movement algorithm :)</a:t>
            </a:r>
          </a:p>
          <a:p>
            <a:pPr marL="0" indent="0">
              <a:buNone/>
            </a:pPr>
            <a:r>
              <a:rPr lang="en-GB" sz="2000" dirty="0"/>
              <a:t>Open the Behaviour Scripts sub-directory your task is to implement the following behaviour components:</a:t>
            </a:r>
          </a:p>
          <a:p>
            <a:r>
              <a:rPr lang="en-GB" sz="2000" dirty="0" err="1"/>
              <a:t>CohesionBehaviour</a:t>
            </a:r>
            <a:r>
              <a:rPr lang="en-GB" sz="2000" dirty="0"/>
              <a:t> </a:t>
            </a:r>
          </a:p>
          <a:p>
            <a:r>
              <a:rPr lang="en-GB" sz="2000" dirty="0" err="1"/>
              <a:t>StayInRadiusBehaviour</a:t>
            </a:r>
            <a:endParaRPr lang="en-GB" sz="2000" dirty="0"/>
          </a:p>
          <a:p>
            <a:r>
              <a:rPr lang="en-GB" sz="2000" dirty="0" err="1"/>
              <a:t>AvoidanceBehaviour</a:t>
            </a:r>
            <a:endParaRPr lang="en-GB" sz="2000" dirty="0"/>
          </a:p>
          <a:p>
            <a:r>
              <a:rPr lang="en-GB" sz="2000" dirty="0" err="1"/>
              <a:t>AlignmentBehaviour</a:t>
            </a:r>
            <a:endParaRPr lang="en-GB" sz="2200" dirty="0"/>
          </a:p>
          <a:p>
            <a:pPr lvl="2"/>
            <a:endParaRPr lang="en-GB" dirty="0"/>
          </a:p>
        </p:txBody>
      </p:sp>
    </p:spTree>
    <p:extLst>
      <p:ext uri="{BB962C8B-B14F-4D97-AF65-F5344CB8AC3E}">
        <p14:creationId xmlns:p14="http://schemas.microsoft.com/office/powerpoint/2010/main" val="287719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Exercise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905990"/>
          </a:xfrm>
        </p:spPr>
        <p:txBody>
          <a:bodyPr>
            <a:normAutofit fontScale="77500" lnSpcReduction="20000"/>
          </a:bodyPr>
          <a:lstStyle/>
          <a:p>
            <a:pPr marL="0" indent="0">
              <a:buNone/>
            </a:pPr>
            <a:r>
              <a:rPr lang="en-US" sz="2700" b="1" dirty="0"/>
              <a:t>Note:</a:t>
            </a:r>
            <a:r>
              <a:rPr lang="en-US" sz="2700" dirty="0"/>
              <a:t> This method is used to force the agents to converge onto the same point (Cohesion </a:t>
            </a:r>
            <a:r>
              <a:rPr lang="en-US" sz="2700" dirty="0" err="1"/>
              <a:t>Behaviour</a:t>
            </a:r>
            <a:r>
              <a:rPr lang="en-US" sz="2700" dirty="0"/>
              <a:t>).</a:t>
            </a:r>
          </a:p>
          <a:p>
            <a:pPr marL="457200" indent="-457200">
              <a:buFont typeface="+mj-lt"/>
              <a:buAutoNum type="arabicPeriod"/>
            </a:pPr>
            <a:r>
              <a:rPr lang="en-US" sz="2700" dirty="0"/>
              <a:t>Access the context list which holds a series of transform information and work out its count (context is passed to the </a:t>
            </a:r>
            <a:r>
              <a:rPr lang="en-US" sz="2700" dirty="0" err="1"/>
              <a:t>CalculateMove</a:t>
            </a:r>
            <a:r>
              <a:rPr lang="en-US" sz="2700" dirty="0"/>
              <a:t> method). If said count is 0 return Vector2.zero </a:t>
            </a:r>
          </a:p>
          <a:p>
            <a:pPr lvl="1"/>
            <a:r>
              <a:rPr lang="en-US" sz="2300" dirty="0"/>
              <a:t>(Hint: Use .Count to get the count)</a:t>
            </a:r>
          </a:p>
          <a:p>
            <a:pPr marL="457200" indent="-457200">
              <a:buFont typeface="+mj-lt"/>
              <a:buAutoNum type="arabicPeriod"/>
            </a:pPr>
            <a:r>
              <a:rPr lang="en-US" sz="2700" dirty="0"/>
              <a:t>Create a Vector2 variable named </a:t>
            </a:r>
            <a:r>
              <a:rPr lang="en-US" sz="2700" dirty="0" err="1"/>
              <a:t>cohesionMove</a:t>
            </a:r>
            <a:r>
              <a:rPr lang="en-US" sz="2700" dirty="0"/>
              <a:t> and store in it Vector2.zero  </a:t>
            </a:r>
          </a:p>
          <a:p>
            <a:pPr marL="457200" indent="-457200">
              <a:buFont typeface="+mj-lt"/>
              <a:buAutoNum type="arabicPeriod"/>
            </a:pPr>
            <a:r>
              <a:rPr lang="en-US" sz="2700" dirty="0"/>
              <a:t>Create a list of transforms named </a:t>
            </a:r>
            <a:r>
              <a:rPr lang="en-US" sz="2700" dirty="0" err="1"/>
              <a:t>filteredContext</a:t>
            </a:r>
            <a:r>
              <a:rPr lang="en-US" sz="2700" dirty="0"/>
              <a:t> and filter all the transforms in the context list such that only transforms from the same flock are used.</a:t>
            </a:r>
          </a:p>
          <a:p>
            <a:pPr lvl="1"/>
            <a:r>
              <a:rPr lang="en-US" sz="2300" dirty="0"/>
              <a:t>(Hint: If filter is null then the entire context list is used) </a:t>
            </a:r>
          </a:p>
          <a:p>
            <a:pPr lvl="1"/>
            <a:r>
              <a:rPr lang="en-US" sz="2300" dirty="0"/>
              <a:t>(Hint: Use </a:t>
            </a:r>
            <a:r>
              <a:rPr lang="en-US" sz="2300" dirty="0" err="1"/>
              <a:t>filter.Filter</a:t>
            </a:r>
            <a:r>
              <a:rPr lang="en-US" sz="2300" dirty="0"/>
              <a:t>(agent, context) to filter the context list according to the agent flock)</a:t>
            </a:r>
          </a:p>
        </p:txBody>
      </p:sp>
    </p:spTree>
    <p:extLst>
      <p:ext uri="{BB962C8B-B14F-4D97-AF65-F5344CB8AC3E}">
        <p14:creationId xmlns:p14="http://schemas.microsoft.com/office/powerpoint/2010/main" val="428510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Exercise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5"/>
            <a:ext cx="9601196" cy="3897601"/>
          </a:xfrm>
        </p:spPr>
        <p:txBody>
          <a:bodyPr>
            <a:normAutofit fontScale="85000" lnSpcReduction="20000"/>
          </a:bodyPr>
          <a:lstStyle/>
          <a:p>
            <a:pPr marL="457200" indent="-457200">
              <a:buFont typeface="+mj-lt"/>
              <a:buAutoNum type="arabicPeriod" startAt="4"/>
            </a:pPr>
            <a:r>
              <a:rPr lang="en-US" sz="1900" dirty="0"/>
              <a:t>For each transform in the </a:t>
            </a:r>
            <a:r>
              <a:rPr lang="en-US" sz="1900" dirty="0" err="1"/>
              <a:t>filteredContext</a:t>
            </a:r>
            <a:r>
              <a:rPr lang="en-US" sz="1900" dirty="0"/>
              <a:t> list add its position to the </a:t>
            </a:r>
            <a:r>
              <a:rPr lang="en-US" sz="1900" dirty="0" err="1"/>
              <a:t>cohesionMove</a:t>
            </a:r>
            <a:r>
              <a:rPr lang="en-US" sz="1900" dirty="0"/>
              <a:t> variable and work out its </a:t>
            </a:r>
            <a:r>
              <a:rPr lang="en-US" sz="1900" dirty="0" err="1"/>
              <a:t>averge</a:t>
            </a:r>
            <a:r>
              <a:rPr lang="en-US" sz="1900" dirty="0"/>
              <a:t>. Store the average in </a:t>
            </a:r>
            <a:r>
              <a:rPr lang="en-US" sz="1900" dirty="0" err="1"/>
              <a:t>cohesionMove</a:t>
            </a:r>
            <a:r>
              <a:rPr lang="en-US" sz="1900" dirty="0"/>
              <a:t>.</a:t>
            </a:r>
          </a:p>
          <a:p>
            <a:pPr lvl="1"/>
            <a:r>
              <a:rPr lang="en-US" sz="1900" dirty="0"/>
              <a:t>(Hint: Use .position to get the objects position)</a:t>
            </a:r>
          </a:p>
          <a:p>
            <a:pPr marL="457200" indent="-457200">
              <a:buFont typeface="+mj-lt"/>
              <a:buAutoNum type="arabicPeriod" startAt="4"/>
            </a:pPr>
            <a:r>
              <a:rPr lang="en-US" sz="1900" dirty="0"/>
              <a:t>Pass the </a:t>
            </a:r>
            <a:r>
              <a:rPr lang="en-US" sz="1900" dirty="0" err="1"/>
              <a:t>cohesionMove</a:t>
            </a:r>
            <a:r>
              <a:rPr lang="en-US" sz="1900" dirty="0"/>
              <a:t> variable through the Vector2.SmoothDamp() function and store the result in </a:t>
            </a:r>
            <a:r>
              <a:rPr lang="en-US" sz="1900" dirty="0" err="1"/>
              <a:t>cohesionMove</a:t>
            </a:r>
            <a:endParaRPr lang="en-US" sz="1900" dirty="0"/>
          </a:p>
          <a:p>
            <a:pPr lvl="1"/>
            <a:r>
              <a:rPr lang="en-US" sz="1900" dirty="0"/>
              <a:t>(Hint: Use Vector2.SmoothDamp(</a:t>
            </a:r>
            <a:r>
              <a:rPr lang="en-US" sz="1900" dirty="0" err="1"/>
              <a:t>agent.transform.up</a:t>
            </a:r>
            <a:r>
              <a:rPr lang="en-US" sz="1900" dirty="0"/>
              <a:t>, </a:t>
            </a:r>
            <a:r>
              <a:rPr lang="en-US" sz="1900" dirty="0" err="1"/>
              <a:t>cohesionMove</a:t>
            </a:r>
            <a:r>
              <a:rPr lang="en-US" sz="1900" dirty="0"/>
              <a:t>, ref </a:t>
            </a:r>
            <a:r>
              <a:rPr lang="en-US" sz="1900" dirty="0" err="1"/>
              <a:t>currentVelocity</a:t>
            </a:r>
            <a:r>
              <a:rPr lang="en-US" sz="1900" dirty="0"/>
              <a:t>, </a:t>
            </a:r>
            <a:r>
              <a:rPr lang="en-US" sz="1900" dirty="0" err="1"/>
              <a:t>agentSmoothTime</a:t>
            </a:r>
            <a:r>
              <a:rPr lang="en-US" sz="1900" dirty="0"/>
              <a:t>))</a:t>
            </a:r>
          </a:p>
          <a:p>
            <a:pPr marL="457200" indent="-457200">
              <a:buFont typeface="+mj-lt"/>
              <a:buAutoNum type="arabicPeriod" startAt="4"/>
            </a:pPr>
            <a:r>
              <a:rPr lang="en-US" sz="1900" dirty="0"/>
              <a:t>Return </a:t>
            </a:r>
            <a:r>
              <a:rPr lang="en-US" sz="1900" dirty="0" err="1"/>
              <a:t>cohesionMove</a:t>
            </a:r>
            <a:endParaRPr lang="en-US" sz="1900" dirty="0"/>
          </a:p>
          <a:p>
            <a:pPr marL="457200" indent="-457200">
              <a:buFont typeface="+mj-lt"/>
              <a:buAutoNum type="arabicPeriod" startAt="4"/>
            </a:pPr>
            <a:r>
              <a:rPr lang="en-US" sz="1900" dirty="0"/>
              <a:t>Go into the </a:t>
            </a:r>
            <a:r>
              <a:rPr lang="en-US" sz="1900" dirty="0" err="1"/>
              <a:t>BehaviourObjects</a:t>
            </a:r>
            <a:r>
              <a:rPr lang="en-US" sz="1900" dirty="0"/>
              <a:t> sub directory right click and choose create/Flock/</a:t>
            </a:r>
            <a:r>
              <a:rPr lang="en-US" sz="1900" dirty="0" err="1"/>
              <a:t>Behaviour</a:t>
            </a:r>
            <a:r>
              <a:rPr lang="en-US" sz="1900" dirty="0"/>
              <a:t>/</a:t>
            </a:r>
            <a:r>
              <a:rPr lang="en-US" sz="1900" dirty="0" err="1"/>
              <a:t>SteerCohesion</a:t>
            </a:r>
            <a:r>
              <a:rPr lang="en-US" sz="1900" dirty="0"/>
              <a:t>, this will create a </a:t>
            </a:r>
            <a:r>
              <a:rPr lang="en-US" sz="1900" dirty="0" err="1"/>
              <a:t>behaviour</a:t>
            </a:r>
            <a:r>
              <a:rPr lang="en-US" sz="1900" dirty="0"/>
              <a:t> object.</a:t>
            </a:r>
          </a:p>
          <a:p>
            <a:pPr marL="457200" indent="-457200">
              <a:buFont typeface="+mj-lt"/>
              <a:buAutoNum type="arabicPeriod" startAt="4"/>
            </a:pPr>
            <a:r>
              <a:rPr lang="en-US" sz="1900" dirty="0"/>
              <a:t>By clicking on said object you can edit the agent smooth time to smoothen the agent movement   </a:t>
            </a:r>
          </a:p>
          <a:p>
            <a:pPr marL="457200" indent="-457200">
              <a:buFont typeface="+mj-lt"/>
              <a:buAutoNum type="arabicPeriod" startAt="4"/>
            </a:pPr>
            <a:r>
              <a:rPr lang="en-US" sz="1900" dirty="0"/>
              <a:t>Select the Composite </a:t>
            </a:r>
            <a:r>
              <a:rPr lang="en-US" sz="1900" dirty="0" err="1"/>
              <a:t>behaviour</a:t>
            </a:r>
            <a:r>
              <a:rPr lang="en-US" sz="1900" dirty="0"/>
              <a:t> and add the newly created </a:t>
            </a:r>
            <a:r>
              <a:rPr lang="en-US" sz="1900" dirty="0" err="1"/>
              <a:t>behaviour</a:t>
            </a:r>
            <a:r>
              <a:rPr lang="en-US" sz="1900" dirty="0"/>
              <a:t> to the </a:t>
            </a:r>
            <a:r>
              <a:rPr lang="en-US" sz="1900" dirty="0" err="1"/>
              <a:t>compsite</a:t>
            </a:r>
            <a:r>
              <a:rPr lang="en-US" sz="1900" dirty="0"/>
              <a:t> one. Specify a weighting for said </a:t>
            </a:r>
            <a:r>
              <a:rPr lang="en-US" sz="1900" dirty="0" err="1"/>
              <a:t>behaviour</a:t>
            </a:r>
            <a:r>
              <a:rPr lang="en-US" sz="1900" dirty="0"/>
              <a:t>, this affects the importance that the </a:t>
            </a:r>
            <a:r>
              <a:rPr lang="en-US" sz="1900" dirty="0" err="1"/>
              <a:t>behaviour</a:t>
            </a:r>
            <a:r>
              <a:rPr lang="en-US" sz="1900" dirty="0"/>
              <a:t> is given in relation to other </a:t>
            </a:r>
            <a:r>
              <a:rPr lang="en-US" sz="1900" dirty="0" err="1"/>
              <a:t>behaviours</a:t>
            </a:r>
            <a:r>
              <a:rPr lang="en-US" sz="1900" dirty="0"/>
              <a:t>.</a:t>
            </a:r>
          </a:p>
          <a:p>
            <a:pPr lvl="1"/>
            <a:r>
              <a:rPr lang="en-US" sz="1900" dirty="0"/>
              <a:t>(Hint: A weight of 4 can be set) </a:t>
            </a:r>
          </a:p>
        </p:txBody>
      </p:sp>
    </p:spTree>
    <p:extLst>
      <p:ext uri="{BB962C8B-B14F-4D97-AF65-F5344CB8AC3E}">
        <p14:creationId xmlns:p14="http://schemas.microsoft.com/office/powerpoint/2010/main" val="371841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Exercise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2" y="2448900"/>
            <a:ext cx="9601196" cy="3985456"/>
          </a:xfrm>
        </p:spPr>
        <p:txBody>
          <a:bodyPr>
            <a:normAutofit fontScale="55000" lnSpcReduction="20000"/>
          </a:bodyPr>
          <a:lstStyle/>
          <a:p>
            <a:pPr marL="0" indent="0">
              <a:buNone/>
            </a:pPr>
            <a:r>
              <a:rPr lang="en-US" sz="2300" b="1" dirty="0"/>
              <a:t>Note: </a:t>
            </a:r>
            <a:r>
              <a:rPr lang="en-US" sz="2300" dirty="0"/>
              <a:t>This method is used to keep the agent within a specified area, mainly so that none of the agents go off screen (Stay in Radius </a:t>
            </a:r>
            <a:r>
              <a:rPr lang="en-US" sz="2300" dirty="0" err="1"/>
              <a:t>Behaviour</a:t>
            </a:r>
            <a:r>
              <a:rPr lang="en-US" sz="2300" dirty="0"/>
              <a:t>)</a:t>
            </a:r>
          </a:p>
          <a:p>
            <a:pPr marL="457200" indent="-457200">
              <a:buFont typeface="+mj-lt"/>
              <a:buAutoNum type="arabicPeriod"/>
            </a:pPr>
            <a:r>
              <a:rPr lang="en-US" sz="2300" dirty="0"/>
              <a:t>Calculate the offset of the agent from the center, resulting in a vector pointing in the opposite direction</a:t>
            </a:r>
          </a:p>
          <a:p>
            <a:pPr lvl="1"/>
            <a:r>
              <a:rPr lang="en-US" sz="2300" dirty="0"/>
              <a:t>(Hint: Use center variable)</a:t>
            </a:r>
          </a:p>
          <a:p>
            <a:pPr marL="457200" indent="-457200">
              <a:buFont typeface="+mj-lt"/>
              <a:buAutoNum type="arabicPeriod"/>
            </a:pPr>
            <a:r>
              <a:rPr lang="en-US" sz="2300" dirty="0"/>
              <a:t>Divide the </a:t>
            </a:r>
            <a:r>
              <a:rPr lang="en-US" sz="2300" dirty="0" err="1"/>
              <a:t>centerOffset</a:t>
            </a:r>
            <a:r>
              <a:rPr lang="en-US" sz="2300" dirty="0"/>
              <a:t> magnitude variable created in 1 by the radius of the circle and store it in a variable temp. The value in this variable will denote if the </a:t>
            </a:r>
            <a:r>
              <a:rPr lang="en-GB" sz="2300" dirty="0"/>
              <a:t>individual </a:t>
            </a:r>
            <a:r>
              <a:rPr lang="en-US" sz="2300" dirty="0"/>
              <a:t>agent is within the specified radius or not  0 - at the center | &lt; 1 within the radius | &gt; 1 beyond the radius</a:t>
            </a:r>
          </a:p>
          <a:p>
            <a:pPr lvl="1"/>
            <a:r>
              <a:rPr lang="en-US" sz="2300" dirty="0"/>
              <a:t>(Hint: Use </a:t>
            </a:r>
            <a:r>
              <a:rPr lang="en-US" sz="2300" dirty="0" err="1"/>
              <a:t>centerOffset.magnitude</a:t>
            </a:r>
            <a:r>
              <a:rPr lang="en-US" sz="2300" dirty="0"/>
              <a:t>)</a:t>
            </a:r>
          </a:p>
          <a:p>
            <a:pPr marL="457200" indent="-457200">
              <a:buFont typeface="+mj-lt"/>
              <a:buAutoNum type="arabicPeriod"/>
            </a:pPr>
            <a:r>
              <a:rPr lang="en-US" sz="2300" dirty="0"/>
              <a:t>Check if the agent is within the radius, if this is the case return a Vector2.zero otherwise return the </a:t>
            </a:r>
            <a:r>
              <a:rPr lang="en-US" sz="2300" dirty="0" err="1"/>
              <a:t>centerOffset</a:t>
            </a:r>
            <a:r>
              <a:rPr lang="en-US" sz="2300" dirty="0"/>
              <a:t> multiplied by temp squared. This force will be used in the composite behavior method which is provided, to apply a force to the agent thus keeping it within the specified area.</a:t>
            </a:r>
          </a:p>
          <a:p>
            <a:pPr marL="457200" indent="-457200">
              <a:buFont typeface="+mj-lt"/>
              <a:buAutoNum type="arabicPeriod"/>
            </a:pPr>
            <a:r>
              <a:rPr lang="en-US" sz="2300" dirty="0"/>
              <a:t>Go into the </a:t>
            </a:r>
            <a:r>
              <a:rPr lang="en-US" sz="2300" dirty="0" err="1"/>
              <a:t>BehaviourObjects</a:t>
            </a:r>
            <a:r>
              <a:rPr lang="en-US" sz="2300" dirty="0"/>
              <a:t> sub directory right click and choose create/Flock/</a:t>
            </a:r>
            <a:r>
              <a:rPr lang="en-US" sz="2300" dirty="0" err="1"/>
              <a:t>Behaviour</a:t>
            </a:r>
            <a:r>
              <a:rPr lang="en-US" sz="2300" dirty="0"/>
              <a:t>/</a:t>
            </a:r>
            <a:r>
              <a:rPr lang="en-US" sz="2300" dirty="0" err="1"/>
              <a:t>StayInRadius</a:t>
            </a:r>
            <a:r>
              <a:rPr lang="en-US" sz="2300" dirty="0"/>
              <a:t>, this will create a </a:t>
            </a:r>
            <a:r>
              <a:rPr lang="en-US" sz="2300" dirty="0" err="1"/>
              <a:t>behaviour</a:t>
            </a:r>
            <a:r>
              <a:rPr lang="en-US" sz="2300" dirty="0"/>
              <a:t> object.</a:t>
            </a:r>
          </a:p>
          <a:p>
            <a:pPr marL="457200" indent="-457200">
              <a:buFont typeface="+mj-lt"/>
              <a:buAutoNum type="arabicPeriod"/>
            </a:pPr>
            <a:r>
              <a:rPr lang="en-US" sz="2300" dirty="0"/>
              <a:t>By clicking on said object you can edit the circle center and radius, change these values until you are </a:t>
            </a:r>
            <a:r>
              <a:rPr lang="en-US" sz="2300" dirty="0" err="1"/>
              <a:t>satisifed</a:t>
            </a:r>
            <a:r>
              <a:rPr lang="en-US" sz="2300" dirty="0"/>
              <a:t>   </a:t>
            </a:r>
          </a:p>
          <a:p>
            <a:pPr marL="457200" indent="-457200">
              <a:buFont typeface="+mj-lt"/>
              <a:buAutoNum type="arabicPeriod"/>
            </a:pPr>
            <a:r>
              <a:rPr lang="en-US" sz="2300" dirty="0"/>
              <a:t>Select the Composite </a:t>
            </a:r>
            <a:r>
              <a:rPr lang="en-US" sz="2300" dirty="0" err="1"/>
              <a:t>behaviour</a:t>
            </a:r>
            <a:r>
              <a:rPr lang="en-US" sz="2300" dirty="0"/>
              <a:t> and add the newly created </a:t>
            </a:r>
            <a:r>
              <a:rPr lang="en-US" sz="2300" dirty="0" err="1"/>
              <a:t>behaviour</a:t>
            </a:r>
            <a:r>
              <a:rPr lang="en-US" sz="2300" dirty="0"/>
              <a:t> to the </a:t>
            </a:r>
            <a:r>
              <a:rPr lang="en-US" sz="2300" dirty="0" err="1"/>
              <a:t>compsite</a:t>
            </a:r>
            <a:r>
              <a:rPr lang="en-US" sz="2300" dirty="0"/>
              <a:t> one. Specify a weighting for said </a:t>
            </a:r>
            <a:r>
              <a:rPr lang="en-US" sz="2300" dirty="0" err="1"/>
              <a:t>behaviour</a:t>
            </a:r>
            <a:r>
              <a:rPr lang="en-US" sz="2300" dirty="0"/>
              <a:t>, this affects the importance that the </a:t>
            </a:r>
            <a:r>
              <a:rPr lang="en-US" sz="2300" dirty="0" err="1"/>
              <a:t>behaviour</a:t>
            </a:r>
            <a:r>
              <a:rPr lang="en-US" sz="2300" dirty="0"/>
              <a:t> is given in relation to other </a:t>
            </a:r>
            <a:r>
              <a:rPr lang="en-US" sz="2300" dirty="0" err="1"/>
              <a:t>behaviours</a:t>
            </a:r>
            <a:r>
              <a:rPr lang="en-US" sz="2300" dirty="0"/>
              <a:t>.</a:t>
            </a:r>
          </a:p>
          <a:p>
            <a:pPr lvl="1"/>
            <a:r>
              <a:rPr lang="en-US" sz="2300" dirty="0"/>
              <a:t>(Hint: A weight of 0.1 can be set) </a:t>
            </a:r>
          </a:p>
        </p:txBody>
      </p:sp>
    </p:spTree>
    <p:extLst>
      <p:ext uri="{BB962C8B-B14F-4D97-AF65-F5344CB8AC3E}">
        <p14:creationId xmlns:p14="http://schemas.microsoft.com/office/powerpoint/2010/main" val="90979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Exercise (5)</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2" y="2448900"/>
            <a:ext cx="9601196" cy="4253904"/>
          </a:xfrm>
        </p:spPr>
        <p:txBody>
          <a:bodyPr>
            <a:normAutofit/>
          </a:bodyPr>
          <a:lstStyle/>
          <a:p>
            <a:pPr marL="0" indent="0">
              <a:buNone/>
            </a:pPr>
            <a:r>
              <a:rPr lang="en-US" sz="1600" b="1" dirty="0"/>
              <a:t>Note: </a:t>
            </a:r>
            <a:r>
              <a:rPr lang="en-US" sz="1600" dirty="0"/>
              <a:t>This method is used to indicate to the agents what they should avoid and how to avoid it (Avoidance </a:t>
            </a:r>
            <a:r>
              <a:rPr lang="en-US" sz="1600" dirty="0" err="1"/>
              <a:t>Behaviour</a:t>
            </a:r>
            <a:r>
              <a:rPr lang="en-US" sz="1600" dirty="0"/>
              <a:t>)</a:t>
            </a:r>
          </a:p>
          <a:p>
            <a:pPr marL="342900" indent="-342900">
              <a:buFont typeface="+mj-lt"/>
              <a:buAutoNum type="arabicPeriod"/>
            </a:pPr>
            <a:r>
              <a:rPr lang="en-US" sz="1600" dirty="0"/>
              <a:t>Access the context list which holds a series of transform information and work out its count (context is passed to the </a:t>
            </a:r>
            <a:r>
              <a:rPr lang="en-US" sz="1600" dirty="0" err="1"/>
              <a:t>CalculateMove</a:t>
            </a:r>
            <a:r>
              <a:rPr lang="en-US" sz="1600" dirty="0"/>
              <a:t> method). If said count is 0 return Vector2.zero </a:t>
            </a:r>
          </a:p>
          <a:p>
            <a:pPr lvl="1"/>
            <a:r>
              <a:rPr lang="en-US" sz="1600" dirty="0"/>
              <a:t>(Hint: Use .Count to get the count)</a:t>
            </a:r>
          </a:p>
          <a:p>
            <a:pPr marL="342900" indent="-342900">
              <a:buFont typeface="+mj-lt"/>
              <a:buAutoNum type="arabicPeriod"/>
            </a:pPr>
            <a:r>
              <a:rPr lang="en-US" sz="1600" dirty="0"/>
              <a:t>Create a Vector2 variable named </a:t>
            </a:r>
            <a:r>
              <a:rPr lang="en-US" sz="1600" dirty="0" err="1"/>
              <a:t>avoidanceMove</a:t>
            </a:r>
            <a:r>
              <a:rPr lang="en-US" sz="1600" dirty="0"/>
              <a:t> and store in it Vector2.zero  </a:t>
            </a:r>
          </a:p>
          <a:p>
            <a:pPr marL="342900" indent="-342900">
              <a:buFont typeface="+mj-lt"/>
              <a:buAutoNum type="arabicPeriod"/>
            </a:pPr>
            <a:r>
              <a:rPr lang="en-US" sz="1600" dirty="0"/>
              <a:t>Create an integer variable named </a:t>
            </a:r>
            <a:r>
              <a:rPr lang="en-US" sz="1600" dirty="0" err="1"/>
              <a:t>numAvoid</a:t>
            </a:r>
            <a:r>
              <a:rPr lang="en-US" sz="1600" dirty="0"/>
              <a:t> and set it to 0</a:t>
            </a:r>
          </a:p>
          <a:p>
            <a:pPr marL="342900" indent="-342900">
              <a:buFont typeface="+mj-lt"/>
              <a:buAutoNum type="arabicPeriod"/>
            </a:pPr>
            <a:r>
              <a:rPr lang="en-US" sz="1600" dirty="0"/>
              <a:t>Create a list of transforms named </a:t>
            </a:r>
            <a:r>
              <a:rPr lang="en-US" sz="1600" dirty="0" err="1"/>
              <a:t>filteredContext</a:t>
            </a:r>
            <a:r>
              <a:rPr lang="en-US" sz="1600" dirty="0"/>
              <a:t> and filter all the transforms in the context list such that only transforms from the same flock are used </a:t>
            </a:r>
          </a:p>
          <a:p>
            <a:pPr lvl="1"/>
            <a:r>
              <a:rPr lang="en-US" sz="1600" dirty="0"/>
              <a:t>(Hint: If filter is null then the entire context list is used) </a:t>
            </a:r>
          </a:p>
          <a:p>
            <a:pPr lvl="1"/>
            <a:r>
              <a:rPr lang="en-US" sz="1600" dirty="0"/>
              <a:t>(Hint: Use </a:t>
            </a:r>
            <a:r>
              <a:rPr lang="en-US" sz="1600" dirty="0" err="1"/>
              <a:t>filter.Filter</a:t>
            </a:r>
            <a:r>
              <a:rPr lang="en-US" sz="1600" dirty="0"/>
              <a:t>(agent, context) to filter the context list according to the agent flock)</a:t>
            </a:r>
          </a:p>
        </p:txBody>
      </p:sp>
    </p:spTree>
    <p:extLst>
      <p:ext uri="{BB962C8B-B14F-4D97-AF65-F5344CB8AC3E}">
        <p14:creationId xmlns:p14="http://schemas.microsoft.com/office/powerpoint/2010/main" val="148240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Exercise (6)</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2" y="2448900"/>
            <a:ext cx="9601196" cy="3985456"/>
          </a:xfrm>
        </p:spPr>
        <p:txBody>
          <a:bodyPr>
            <a:noAutofit/>
          </a:bodyPr>
          <a:lstStyle/>
          <a:p>
            <a:pPr marL="342900" indent="-342900">
              <a:buFont typeface="+mj-lt"/>
              <a:buAutoNum type="arabicPeriod" startAt="5"/>
            </a:pPr>
            <a:r>
              <a:rPr lang="en-US" sz="1400" dirty="0"/>
              <a:t>For each transform in the </a:t>
            </a:r>
            <a:r>
              <a:rPr lang="en-US" sz="1400" dirty="0" err="1"/>
              <a:t>filteredContext</a:t>
            </a:r>
            <a:r>
              <a:rPr lang="en-US" sz="1400" dirty="0"/>
              <a:t> list check if the square distance between the agent and its </a:t>
            </a:r>
            <a:r>
              <a:rPr lang="en-US" sz="1400" dirty="0" err="1"/>
              <a:t>neighbour</a:t>
            </a:r>
            <a:r>
              <a:rPr lang="en-US" sz="1400" dirty="0"/>
              <a:t> is less than the specified radius. If this is the case increment </a:t>
            </a:r>
            <a:r>
              <a:rPr lang="en-US" sz="1400" dirty="0" err="1"/>
              <a:t>numAvoid</a:t>
            </a:r>
            <a:r>
              <a:rPr lang="en-US" sz="1400" dirty="0"/>
              <a:t> and work out the difference between the agent and the object to avoid. Add this value to </a:t>
            </a:r>
            <a:r>
              <a:rPr lang="en-US" sz="1400" dirty="0" err="1"/>
              <a:t>avoidanceMove</a:t>
            </a:r>
            <a:r>
              <a:rPr lang="en-US" sz="1400" dirty="0"/>
              <a:t> and then work out its </a:t>
            </a:r>
            <a:r>
              <a:rPr lang="en-US" sz="1400" dirty="0" err="1"/>
              <a:t>avergae</a:t>
            </a:r>
            <a:r>
              <a:rPr lang="en-US" sz="1400" dirty="0"/>
              <a:t>, store the result in </a:t>
            </a:r>
            <a:r>
              <a:rPr lang="en-US" sz="1400" dirty="0" err="1"/>
              <a:t>avoidanceMove</a:t>
            </a:r>
            <a:r>
              <a:rPr lang="en-US" sz="1400" dirty="0"/>
              <a:t>.</a:t>
            </a:r>
          </a:p>
          <a:p>
            <a:pPr lvl="1"/>
            <a:r>
              <a:rPr lang="en-US" sz="1400" dirty="0"/>
              <a:t>(Hint: Use .position to get the objects position)</a:t>
            </a:r>
          </a:p>
          <a:p>
            <a:pPr lvl="1"/>
            <a:r>
              <a:rPr lang="en-US" sz="1400" dirty="0"/>
              <a:t>(Hint: Use </a:t>
            </a:r>
            <a:r>
              <a:rPr lang="en-US" sz="1400" dirty="0" err="1"/>
              <a:t>numAvoid</a:t>
            </a:r>
            <a:r>
              <a:rPr lang="en-US" sz="1400" dirty="0"/>
              <a:t> to work out the average)</a:t>
            </a:r>
          </a:p>
          <a:p>
            <a:pPr marL="342900" indent="-342900">
              <a:buFont typeface="+mj-lt"/>
              <a:buAutoNum type="arabicPeriod" startAt="5"/>
            </a:pPr>
            <a:r>
              <a:rPr lang="en-US" sz="1400" dirty="0"/>
              <a:t>Return </a:t>
            </a:r>
            <a:r>
              <a:rPr lang="en-US" sz="1400" dirty="0" err="1"/>
              <a:t>avoidanceMove</a:t>
            </a:r>
            <a:endParaRPr lang="en-US" sz="1400" dirty="0"/>
          </a:p>
          <a:p>
            <a:pPr marL="342900" indent="-342900">
              <a:buFont typeface="+mj-lt"/>
              <a:buAutoNum type="arabicPeriod" startAt="5"/>
            </a:pPr>
            <a:r>
              <a:rPr lang="en-US" sz="1400" dirty="0"/>
              <a:t>Go into the </a:t>
            </a:r>
            <a:r>
              <a:rPr lang="en-US" sz="1400" dirty="0" err="1"/>
              <a:t>BehaviourObjects</a:t>
            </a:r>
            <a:r>
              <a:rPr lang="en-US" sz="1400" dirty="0"/>
              <a:t> sub directory right click and choose create/Flock/</a:t>
            </a:r>
            <a:r>
              <a:rPr lang="en-US" sz="1400" dirty="0" err="1"/>
              <a:t>Behaviour</a:t>
            </a:r>
            <a:r>
              <a:rPr lang="en-US" sz="1400" dirty="0"/>
              <a:t>/Avoidance, this will create a </a:t>
            </a:r>
            <a:r>
              <a:rPr lang="en-US" sz="1400" dirty="0" err="1"/>
              <a:t>behaviour</a:t>
            </a:r>
            <a:r>
              <a:rPr lang="en-US" sz="1400" dirty="0"/>
              <a:t> object.</a:t>
            </a:r>
          </a:p>
          <a:p>
            <a:pPr marL="342900" indent="-342900">
              <a:buFont typeface="+mj-lt"/>
              <a:buAutoNum type="arabicPeriod" startAt="5"/>
            </a:pPr>
            <a:r>
              <a:rPr lang="en-US" sz="1400" dirty="0"/>
              <a:t>By clicking on said object you can edit the filter used. In this case enter the </a:t>
            </a:r>
            <a:r>
              <a:rPr lang="en-US" sz="1400" dirty="0" err="1"/>
              <a:t>FilterObject</a:t>
            </a:r>
            <a:r>
              <a:rPr lang="en-US" sz="1400" dirty="0"/>
              <a:t> directory and drag the </a:t>
            </a:r>
            <a:r>
              <a:rPr lang="en-US" sz="1400" dirty="0" err="1"/>
              <a:t>SameFlockFilter</a:t>
            </a:r>
            <a:r>
              <a:rPr lang="en-US" sz="1400" dirty="0"/>
              <a:t> into the flock area.   </a:t>
            </a:r>
          </a:p>
          <a:p>
            <a:pPr marL="342900" indent="-342900">
              <a:buFont typeface="+mj-lt"/>
              <a:buAutoNum type="arabicPeriod" startAt="5"/>
            </a:pPr>
            <a:r>
              <a:rPr lang="en-US" sz="1400" dirty="0"/>
              <a:t>Select the Composite </a:t>
            </a:r>
            <a:r>
              <a:rPr lang="en-US" sz="1400" dirty="0" err="1"/>
              <a:t>behaviour</a:t>
            </a:r>
            <a:r>
              <a:rPr lang="en-US" sz="1400" dirty="0"/>
              <a:t> and add the newly created </a:t>
            </a:r>
            <a:r>
              <a:rPr lang="en-US" sz="1400" dirty="0" err="1"/>
              <a:t>behaviour</a:t>
            </a:r>
            <a:r>
              <a:rPr lang="en-US" sz="1400" dirty="0"/>
              <a:t> to the </a:t>
            </a:r>
            <a:r>
              <a:rPr lang="en-US" sz="1400" dirty="0" err="1"/>
              <a:t>compsite</a:t>
            </a:r>
            <a:r>
              <a:rPr lang="en-US" sz="1400" dirty="0"/>
              <a:t> one.  Specify a weighting for said </a:t>
            </a:r>
            <a:r>
              <a:rPr lang="en-US" sz="1400" dirty="0" err="1"/>
              <a:t>behaviour</a:t>
            </a:r>
            <a:r>
              <a:rPr lang="en-US" sz="1400" dirty="0"/>
              <a:t>, this affects the importance that the </a:t>
            </a:r>
            <a:r>
              <a:rPr lang="en-US" sz="1400" dirty="0" err="1"/>
              <a:t>behaviour</a:t>
            </a:r>
            <a:r>
              <a:rPr lang="en-US" sz="1400" dirty="0"/>
              <a:t> is given in relation to other </a:t>
            </a:r>
            <a:r>
              <a:rPr lang="en-US" sz="1400" dirty="0" err="1"/>
              <a:t>behaviours</a:t>
            </a:r>
            <a:r>
              <a:rPr lang="en-US" sz="1400" dirty="0"/>
              <a:t>. </a:t>
            </a:r>
          </a:p>
          <a:p>
            <a:pPr lvl="1"/>
            <a:r>
              <a:rPr lang="en-US" sz="1400" dirty="0"/>
              <a:t>(Hint: A weight of 10 can be set) </a:t>
            </a:r>
          </a:p>
        </p:txBody>
      </p:sp>
    </p:spTree>
    <p:extLst>
      <p:ext uri="{BB962C8B-B14F-4D97-AF65-F5344CB8AC3E}">
        <p14:creationId xmlns:p14="http://schemas.microsoft.com/office/powerpoint/2010/main" val="411586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Exercise (7)</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2" y="2448900"/>
            <a:ext cx="9601196" cy="3985456"/>
          </a:xfrm>
        </p:spPr>
        <p:txBody>
          <a:bodyPr>
            <a:noAutofit/>
          </a:bodyPr>
          <a:lstStyle/>
          <a:p>
            <a:pPr marL="0" indent="0">
              <a:buNone/>
            </a:pPr>
            <a:r>
              <a:rPr lang="en-US" sz="1600" b="1" dirty="0"/>
              <a:t>Note: </a:t>
            </a:r>
            <a:r>
              <a:rPr lang="en-US" sz="1600" dirty="0"/>
              <a:t>This method is used to align the agents to one another so that they face the same direction whilst moving (Alignment </a:t>
            </a:r>
            <a:r>
              <a:rPr lang="en-US" sz="1600" dirty="0" err="1"/>
              <a:t>Behaviour</a:t>
            </a:r>
            <a:r>
              <a:rPr lang="en-US" sz="1600" dirty="0"/>
              <a:t>)</a:t>
            </a:r>
          </a:p>
          <a:p>
            <a:pPr marL="342900" indent="-342900">
              <a:buFont typeface="+mj-lt"/>
              <a:buAutoNum type="arabicPeriod"/>
            </a:pPr>
            <a:r>
              <a:rPr lang="en-US" sz="1600" dirty="0"/>
              <a:t>Check if the context count is 0, if this is the case return the </a:t>
            </a:r>
            <a:r>
              <a:rPr lang="en-US" sz="1600" dirty="0" err="1"/>
              <a:t>agent.transform.up</a:t>
            </a:r>
            <a:r>
              <a:rPr lang="en-US" sz="1600" dirty="0"/>
              <a:t>. This makes sure that the agent keeps facing whichever direction it was facing.</a:t>
            </a:r>
          </a:p>
          <a:p>
            <a:pPr marL="342900" indent="-342900">
              <a:buFont typeface="+mj-lt"/>
              <a:buAutoNum type="arabicPeriod"/>
            </a:pPr>
            <a:r>
              <a:rPr lang="en-US" sz="1600" dirty="0"/>
              <a:t>Create a Vector2 variable named </a:t>
            </a:r>
            <a:r>
              <a:rPr lang="en-US" sz="1600" dirty="0" err="1"/>
              <a:t>alignmentMove</a:t>
            </a:r>
            <a:r>
              <a:rPr lang="en-US" sz="1600" dirty="0"/>
              <a:t> and store in it Vector2.zero  </a:t>
            </a:r>
          </a:p>
          <a:p>
            <a:pPr marL="342900" indent="-342900">
              <a:buFont typeface="+mj-lt"/>
              <a:buAutoNum type="arabicPeriod"/>
            </a:pPr>
            <a:r>
              <a:rPr lang="en-US" sz="1600" dirty="0"/>
              <a:t>Create a list of transforms named </a:t>
            </a:r>
            <a:r>
              <a:rPr lang="en-US" sz="1600" dirty="0" err="1"/>
              <a:t>filteredContext</a:t>
            </a:r>
            <a:r>
              <a:rPr lang="en-US" sz="1600" dirty="0"/>
              <a:t> and filter all the transforms in the context list such that only transforms from the same flock are used. </a:t>
            </a:r>
          </a:p>
          <a:p>
            <a:pPr lvl="1"/>
            <a:r>
              <a:rPr lang="en-US" sz="1600" dirty="0"/>
              <a:t>(Hint: If filter is null then the entire context list is used) </a:t>
            </a:r>
          </a:p>
          <a:p>
            <a:pPr lvl="1"/>
            <a:r>
              <a:rPr lang="en-US" sz="1600" dirty="0"/>
              <a:t>(Hint: Use </a:t>
            </a:r>
            <a:r>
              <a:rPr lang="en-US" sz="1600" dirty="0" err="1"/>
              <a:t>filter.Filter</a:t>
            </a:r>
            <a:r>
              <a:rPr lang="en-US" sz="1600" dirty="0"/>
              <a:t>(agent, context) to filter the context list according to the agent flock)</a:t>
            </a:r>
          </a:p>
          <a:p>
            <a:pPr marL="342900" indent="-342900">
              <a:buFont typeface="+mj-lt"/>
              <a:buAutoNum type="arabicPeriod"/>
            </a:pPr>
            <a:r>
              <a:rPr lang="en-US" sz="1600" dirty="0"/>
              <a:t>For each transform in the </a:t>
            </a:r>
            <a:r>
              <a:rPr lang="en-US" sz="1600" dirty="0" err="1"/>
              <a:t>filteredContext</a:t>
            </a:r>
            <a:r>
              <a:rPr lang="en-US" sz="1600" dirty="0"/>
              <a:t> list add the </a:t>
            </a:r>
            <a:r>
              <a:rPr lang="en-US" sz="1600" dirty="0" err="1"/>
              <a:t>transform.up</a:t>
            </a:r>
            <a:r>
              <a:rPr lang="en-US" sz="1600" dirty="0"/>
              <a:t> of each transform to the </a:t>
            </a:r>
            <a:r>
              <a:rPr lang="en-US" sz="1600" dirty="0" err="1"/>
              <a:t>alignmentMove</a:t>
            </a:r>
            <a:r>
              <a:rPr lang="en-US" sz="1600" dirty="0"/>
              <a:t> and work out its average. Store the result in </a:t>
            </a:r>
            <a:r>
              <a:rPr lang="en-US" sz="1600" dirty="0" err="1"/>
              <a:t>alignmentMove</a:t>
            </a:r>
            <a:r>
              <a:rPr lang="en-US" sz="1600" dirty="0"/>
              <a:t>.</a:t>
            </a:r>
          </a:p>
        </p:txBody>
      </p:sp>
    </p:spTree>
    <p:extLst>
      <p:ext uri="{BB962C8B-B14F-4D97-AF65-F5344CB8AC3E}">
        <p14:creationId xmlns:p14="http://schemas.microsoft.com/office/powerpoint/2010/main" val="3162786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Exercise (8)</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2" y="2448900"/>
            <a:ext cx="9601196" cy="3985456"/>
          </a:xfrm>
        </p:spPr>
        <p:txBody>
          <a:bodyPr>
            <a:noAutofit/>
          </a:bodyPr>
          <a:lstStyle/>
          <a:p>
            <a:pPr marL="342900" indent="-342900">
              <a:buFont typeface="+mj-lt"/>
              <a:buAutoNum type="arabicPeriod" startAt="5"/>
            </a:pPr>
            <a:r>
              <a:rPr lang="en-US" sz="1600" dirty="0"/>
              <a:t>Return </a:t>
            </a:r>
            <a:r>
              <a:rPr lang="en-US" sz="1600" dirty="0" err="1"/>
              <a:t>alignmentMove</a:t>
            </a:r>
            <a:endParaRPr lang="en-US" sz="1600" dirty="0"/>
          </a:p>
          <a:p>
            <a:pPr marL="342900" indent="-342900">
              <a:buFont typeface="+mj-lt"/>
              <a:buAutoNum type="arabicPeriod" startAt="5"/>
            </a:pPr>
            <a:r>
              <a:rPr lang="en-US" sz="1600" dirty="0"/>
              <a:t>Go into the </a:t>
            </a:r>
            <a:r>
              <a:rPr lang="en-US" sz="1600" dirty="0" err="1"/>
              <a:t>BehaviourObjects</a:t>
            </a:r>
            <a:r>
              <a:rPr lang="en-US" sz="1600" dirty="0"/>
              <a:t> sub directory right click and choose create/Flock/</a:t>
            </a:r>
            <a:r>
              <a:rPr lang="en-US" sz="1600" dirty="0" err="1"/>
              <a:t>Behaviour</a:t>
            </a:r>
            <a:r>
              <a:rPr lang="en-US" sz="1600" dirty="0"/>
              <a:t>/Alignment, this will create a </a:t>
            </a:r>
            <a:r>
              <a:rPr lang="en-US" sz="1600" dirty="0" err="1"/>
              <a:t>behaviour</a:t>
            </a:r>
            <a:r>
              <a:rPr lang="en-US" sz="1600" dirty="0"/>
              <a:t> object.</a:t>
            </a:r>
          </a:p>
          <a:p>
            <a:pPr marL="342900" indent="-342900">
              <a:buFont typeface="+mj-lt"/>
              <a:buAutoNum type="arabicPeriod" startAt="5"/>
            </a:pPr>
            <a:r>
              <a:rPr lang="en-US" sz="1600" dirty="0"/>
              <a:t>By clicking on said object you can edit the filter used. In this case enter the </a:t>
            </a:r>
            <a:r>
              <a:rPr lang="en-US" sz="1600" dirty="0" err="1"/>
              <a:t>FilterObject</a:t>
            </a:r>
            <a:r>
              <a:rPr lang="en-US" sz="1600" dirty="0"/>
              <a:t> directory and drag the </a:t>
            </a:r>
            <a:r>
              <a:rPr lang="en-US" sz="1600" dirty="0" err="1"/>
              <a:t>SameFlockFilter</a:t>
            </a:r>
            <a:r>
              <a:rPr lang="en-US" sz="1600" dirty="0"/>
              <a:t> into the flock area.   </a:t>
            </a:r>
          </a:p>
          <a:p>
            <a:pPr marL="342900" indent="-342900">
              <a:buFont typeface="+mj-lt"/>
              <a:buAutoNum type="arabicPeriod" startAt="5"/>
            </a:pPr>
            <a:r>
              <a:rPr lang="en-US" sz="1600" dirty="0"/>
              <a:t>Select the Composite </a:t>
            </a:r>
            <a:r>
              <a:rPr lang="en-US" sz="1600" dirty="0" err="1"/>
              <a:t>behaviour</a:t>
            </a:r>
            <a:r>
              <a:rPr lang="en-US" sz="1600" dirty="0"/>
              <a:t> and add the newly created </a:t>
            </a:r>
            <a:r>
              <a:rPr lang="en-US" sz="1600" dirty="0" err="1"/>
              <a:t>behaviour</a:t>
            </a:r>
            <a:r>
              <a:rPr lang="en-US" sz="1600" dirty="0"/>
              <a:t> to the </a:t>
            </a:r>
            <a:r>
              <a:rPr lang="en-US" sz="1600" dirty="0" err="1"/>
              <a:t>compsite</a:t>
            </a:r>
            <a:r>
              <a:rPr lang="en-US" sz="1600" dirty="0"/>
              <a:t> one. Specify a weighting for said </a:t>
            </a:r>
            <a:r>
              <a:rPr lang="en-US" sz="1600" dirty="0" err="1"/>
              <a:t>behaviour</a:t>
            </a:r>
            <a:r>
              <a:rPr lang="en-US" sz="1600" dirty="0"/>
              <a:t>, this affects the importance that the </a:t>
            </a:r>
            <a:r>
              <a:rPr lang="en-US" sz="1600" dirty="0" err="1"/>
              <a:t>behaviour</a:t>
            </a:r>
            <a:r>
              <a:rPr lang="en-US" sz="1600" dirty="0"/>
              <a:t> is given in relation to other </a:t>
            </a:r>
            <a:r>
              <a:rPr lang="en-US" sz="1600" dirty="0" err="1"/>
              <a:t>behaviours</a:t>
            </a:r>
            <a:r>
              <a:rPr lang="en-US" sz="1600" dirty="0"/>
              <a:t>. </a:t>
            </a:r>
          </a:p>
          <a:p>
            <a:pPr lvl="1"/>
            <a:r>
              <a:rPr lang="en-US" sz="1600" dirty="0"/>
              <a:t>(Hint: A weight of 1 can be set) </a:t>
            </a:r>
          </a:p>
        </p:txBody>
      </p:sp>
    </p:spTree>
    <p:extLst>
      <p:ext uri="{BB962C8B-B14F-4D97-AF65-F5344CB8AC3E}">
        <p14:creationId xmlns:p14="http://schemas.microsoft.com/office/powerpoint/2010/main" val="2099337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Conclusion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r>
              <a:rPr lang="en-GB" dirty="0"/>
              <a:t>In conclusion flocking movement has the benefit of being useful to implement independent agents which navigate according to their own perception of the environment. It also lends itself well to further development when it comes to more specific behaviour. </a:t>
            </a:r>
          </a:p>
          <a:p>
            <a:endParaRPr lang="en-GB" dirty="0"/>
          </a:p>
          <a:p>
            <a:pPr lvl="2"/>
            <a:endParaRPr lang="en-GB" dirty="0"/>
          </a:p>
        </p:txBody>
      </p:sp>
    </p:spTree>
    <p:extLst>
      <p:ext uri="{BB962C8B-B14F-4D97-AF65-F5344CB8AC3E}">
        <p14:creationId xmlns:p14="http://schemas.microsoft.com/office/powerpoint/2010/main" val="1755383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~References</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2" y="2448900"/>
            <a:ext cx="9601196" cy="3985456"/>
          </a:xfrm>
        </p:spPr>
        <p:txBody>
          <a:bodyPr>
            <a:noAutofit/>
          </a:bodyPr>
          <a:lstStyle/>
          <a:p>
            <a:pPr marL="0" indent="0">
              <a:lnSpc>
                <a:spcPct val="80000"/>
              </a:lnSpc>
              <a:buNone/>
            </a:pPr>
            <a:r>
              <a:rPr lang="en-US" sz="1700" dirty="0"/>
              <a:t>[1]</a:t>
            </a:r>
            <a:r>
              <a:rPr lang="en-GB" sz="1700" dirty="0"/>
              <a:t> – Prof. A. </a:t>
            </a:r>
            <a:r>
              <a:rPr lang="en-GB" sz="1700" dirty="0" err="1"/>
              <a:t>Dingli</a:t>
            </a:r>
            <a:r>
              <a:rPr lang="en-GB" sz="1700" dirty="0"/>
              <a:t>, ICS2211: “LEVEL 2 MOVEMENT” [Online]. Available:</a:t>
            </a:r>
            <a:r>
              <a:rPr lang="en-US" sz="1700" dirty="0"/>
              <a:t> </a:t>
            </a:r>
            <a:r>
              <a:rPr lang="en-GB" sz="1700" dirty="0">
                <a:hlinkClick r:id="rId3" tooltip="https://www.um.edu.mt/vle/pluginfile.php/1103257/mod_resource/content/1/Level2_Movement.pdf">
                  <a:extLst>
                    <a:ext uri="{A12FA001-AC4F-418D-AE19-62706E023703}">
                      <ahyp:hlinkClr xmlns:ahyp="http://schemas.microsoft.com/office/drawing/2018/hyperlinkcolor" val="tx"/>
                    </a:ext>
                  </a:extLst>
                </a:hlinkClick>
              </a:rPr>
              <a:t>https://www.um.edu.mt/vle/pluginfile.php/1103257/mod_resource/content/1/Level2_Movement.pdf</a:t>
            </a:r>
            <a:r>
              <a:rPr lang="en-GB" sz="1700" dirty="0"/>
              <a:t>                                            [Accessed: 18-Mar-2023]</a:t>
            </a:r>
            <a:endParaRPr lang="en-US" sz="1700" dirty="0"/>
          </a:p>
          <a:p>
            <a:pPr marL="0" indent="0">
              <a:buNone/>
            </a:pPr>
            <a:endParaRPr lang="en-US" sz="1600" dirty="0"/>
          </a:p>
        </p:txBody>
      </p:sp>
    </p:spTree>
    <p:extLst>
      <p:ext uri="{BB962C8B-B14F-4D97-AF65-F5344CB8AC3E}">
        <p14:creationId xmlns:p14="http://schemas.microsoft.com/office/powerpoint/2010/main" val="130567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Introduction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92500" lnSpcReduction="20000"/>
          </a:bodyPr>
          <a:lstStyle/>
          <a:p>
            <a:r>
              <a:rPr lang="en-GB" dirty="0"/>
              <a:t>The main task in relation to game 6 was to implement flocking movement. This is movement which mimics that of birds seen in the natural environment.</a:t>
            </a:r>
          </a:p>
          <a:p>
            <a:r>
              <a:rPr lang="en-GB" dirty="0"/>
              <a:t>This type of movement utilises boids which one can view as the birds that compose the flock. Each boid has the same behaviour model however said behaviour is impacted by the movements of ones neighbours.</a:t>
            </a:r>
          </a:p>
          <a:p>
            <a:r>
              <a:rPr lang="en-GB" dirty="0"/>
              <a:t>The main components required for a flocking implementation are cohesion, avoidance and alignment. </a:t>
            </a:r>
          </a:p>
          <a:p>
            <a:r>
              <a:rPr lang="en-GB" dirty="0"/>
              <a:t>This type of movement can be quite effective in bringing to life aspects of games such as swarms of enemies, crowds and much more. </a:t>
            </a:r>
          </a:p>
          <a:p>
            <a:endParaRPr lang="en-MT" dirty="0"/>
          </a:p>
        </p:txBody>
      </p:sp>
    </p:spTree>
    <p:extLst>
      <p:ext uri="{BB962C8B-B14F-4D97-AF65-F5344CB8AC3E}">
        <p14:creationId xmlns:p14="http://schemas.microsoft.com/office/powerpoint/2010/main" val="29374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Introduction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92500" lnSpcReduction="10000"/>
          </a:bodyPr>
          <a:lstStyle/>
          <a:p>
            <a:r>
              <a:rPr lang="en-GB" dirty="0"/>
              <a:t>Cohesion – This is the most crucial component of flocking as it determines the overall movement of the boids. Cohesion work by moving the boid to the average position of its neighbours, in turn this simulates the idea of the boid following its neighbouring boids.</a:t>
            </a:r>
          </a:p>
          <a:p>
            <a:r>
              <a:rPr lang="en-GB" dirty="0"/>
              <a:t>Avoidance – This is also a pivotal component of flocking as it facilitates the avoidance of obstacles by the boids. These obstacles can either be environmental or even other boids.  </a:t>
            </a:r>
          </a:p>
          <a:p>
            <a:r>
              <a:rPr lang="en-GB" dirty="0"/>
              <a:t>Alignment – This component serves to align the boids composing a flock in the same direction such that their forward movement is in sync. </a:t>
            </a:r>
            <a:endParaRPr lang="en-MT" dirty="0"/>
          </a:p>
        </p:txBody>
      </p:sp>
    </p:spTree>
    <p:extLst>
      <p:ext uri="{BB962C8B-B14F-4D97-AF65-F5344CB8AC3E}">
        <p14:creationId xmlns:p14="http://schemas.microsoft.com/office/powerpoint/2010/main" val="255162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AI Explanation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62500" lnSpcReduction="20000"/>
          </a:bodyPr>
          <a:lstStyle/>
          <a:p>
            <a:pPr algn="just"/>
            <a:r>
              <a:rPr lang="en-GB" dirty="0"/>
              <a:t>The implementation of the flocking algorithm required the use of several behaviours which each implement cohesion, avoidance and alignment respectively. </a:t>
            </a:r>
          </a:p>
          <a:p>
            <a:pPr algn="just"/>
            <a:r>
              <a:rPr lang="en-GB" dirty="0"/>
              <a:t>This was achieved through the creation of an abstract script </a:t>
            </a:r>
            <a:r>
              <a:rPr lang="en-GB" dirty="0" err="1"/>
              <a:t>FlockBehaviour</a:t>
            </a:r>
            <a:r>
              <a:rPr lang="en-GB" dirty="0"/>
              <a:t> which served as the basis for the other behaviours. Said script included an abstract method </a:t>
            </a:r>
            <a:r>
              <a:rPr lang="en-GB" dirty="0" err="1"/>
              <a:t>CalculateMove</a:t>
            </a:r>
            <a:r>
              <a:rPr lang="en-GB" dirty="0"/>
              <a:t>() which required three parameters these being the agent, a list of boid transforms and a flock object.  </a:t>
            </a:r>
          </a:p>
          <a:p>
            <a:pPr algn="just"/>
            <a:r>
              <a:rPr lang="en-GB" dirty="0"/>
              <a:t>The basis for all three behaviours is as follows, first a check is made to see if the list of transforms is empty. If this is the case than the boid has no neighbouring boids and thus returns a Vector2.zero as it doesn't have anything to base its movements on. Secondly the list of transforms is filtered such that only boids of the same type are considered.  </a:t>
            </a:r>
          </a:p>
          <a:p>
            <a:pPr algn="just"/>
            <a:r>
              <a:rPr lang="en-GB" dirty="0"/>
              <a:t>The following section differs based on the behaviour:</a:t>
            </a:r>
          </a:p>
          <a:p>
            <a:pPr lvl="1" algn="just"/>
            <a:r>
              <a:rPr lang="en-GB" dirty="0"/>
              <a:t>Cohesion – The average position of said boids is found and returned</a:t>
            </a:r>
          </a:p>
          <a:p>
            <a:pPr lvl="1" algn="just"/>
            <a:r>
              <a:rPr lang="en-GB" dirty="0"/>
              <a:t>Avoidance – Checks if distance between the boid and any obstacles is </a:t>
            </a:r>
            <a:r>
              <a:rPr lang="en-US" sz="2100" dirty="0"/>
              <a:t>less than the specified radius, if this is the case an opposing force is applied to the </a:t>
            </a:r>
            <a:r>
              <a:rPr lang="en-US" sz="2100" dirty="0" err="1"/>
              <a:t>boid</a:t>
            </a:r>
            <a:r>
              <a:rPr lang="en-US" sz="2100" dirty="0"/>
              <a:t> to move it away from said neighbour. Said force is than returned.</a:t>
            </a:r>
            <a:endParaRPr lang="en-GB" dirty="0"/>
          </a:p>
          <a:p>
            <a:pPr lvl="1" algn="just"/>
            <a:r>
              <a:rPr lang="en-GB" dirty="0"/>
              <a:t>Alignment – The average transform of said boids is found and then returned.</a:t>
            </a:r>
          </a:p>
        </p:txBody>
      </p:sp>
    </p:spTree>
    <p:extLst>
      <p:ext uri="{BB962C8B-B14F-4D97-AF65-F5344CB8AC3E}">
        <p14:creationId xmlns:p14="http://schemas.microsoft.com/office/powerpoint/2010/main" val="415359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AI Explanation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92500" lnSpcReduction="10000"/>
          </a:bodyPr>
          <a:lstStyle/>
          <a:p>
            <a:pPr algn="just"/>
            <a:r>
              <a:rPr lang="en-GB" dirty="0"/>
              <a:t>The values returned from the behaviours are then passed to the composite behaviour whose job is to combine the forces provided, into one singular  force according to the weights assigned to each sub-behaviour. </a:t>
            </a:r>
          </a:p>
          <a:p>
            <a:pPr algn="just"/>
            <a:r>
              <a:rPr lang="en-GB" dirty="0"/>
              <a:t>The force calculated by the composite behaviour method is than applied to the boid facilitating its movement.</a:t>
            </a:r>
          </a:p>
          <a:p>
            <a:pPr algn="just"/>
            <a:r>
              <a:rPr lang="en-GB" dirty="0"/>
              <a:t>This implementation lends itself well to further expansion as by creating further sub-behaviours the movement of the boids can be refined further. This can be seen with the addition of the </a:t>
            </a:r>
            <a:r>
              <a:rPr lang="en-GB" dirty="0" err="1"/>
              <a:t>StayInRadius</a:t>
            </a:r>
            <a:r>
              <a:rPr lang="en-GB" dirty="0"/>
              <a:t> behaviour which forces the boids to stay in a specific range. This was used to keep the flocks on the screen.</a:t>
            </a:r>
          </a:p>
          <a:p>
            <a:pPr algn="just"/>
            <a:endParaRPr lang="en-GB" dirty="0"/>
          </a:p>
          <a:p>
            <a:pPr algn="just"/>
            <a:endParaRPr lang="en-GB" dirty="0"/>
          </a:p>
        </p:txBody>
      </p:sp>
    </p:spTree>
    <p:extLst>
      <p:ext uri="{BB962C8B-B14F-4D97-AF65-F5344CB8AC3E}">
        <p14:creationId xmlns:p14="http://schemas.microsoft.com/office/powerpoint/2010/main" val="90825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Mini-Game Implementation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51ACE26D-3E18-4F8C-E700-60C6A4FCBFD3}"/>
              </a:ext>
            </a:extLst>
          </p:cNvPr>
          <p:cNvGrpSpPr/>
          <p:nvPr/>
        </p:nvGrpSpPr>
        <p:grpSpPr>
          <a:xfrm>
            <a:off x="591311" y="3107052"/>
            <a:ext cx="11062968" cy="2915918"/>
            <a:chOff x="324611" y="3107052"/>
            <a:chExt cx="11062968" cy="2915918"/>
          </a:xfrm>
        </p:grpSpPr>
        <p:pic>
          <p:nvPicPr>
            <p:cNvPr id="30" name="Picture 29">
              <a:extLst>
                <a:ext uri="{FF2B5EF4-FFF2-40B4-BE49-F238E27FC236}">
                  <a16:creationId xmlns:a16="http://schemas.microsoft.com/office/drawing/2014/main" id="{899EC5F3-0A56-9B80-3B8D-907988FF689D}"/>
                </a:ext>
              </a:extLst>
            </p:cNvPr>
            <p:cNvPicPr>
              <a:picLocks noChangeAspect="1"/>
            </p:cNvPicPr>
            <p:nvPr/>
          </p:nvPicPr>
          <p:blipFill>
            <a:blip r:embed="rId3"/>
            <a:stretch>
              <a:fillRect/>
            </a:stretch>
          </p:blipFill>
          <p:spPr>
            <a:xfrm>
              <a:off x="9634979" y="3107052"/>
              <a:ext cx="1752600" cy="1771650"/>
            </a:xfrm>
            <a:prstGeom prst="rect">
              <a:avLst/>
            </a:prstGeom>
          </p:spPr>
        </p:pic>
        <p:grpSp>
          <p:nvGrpSpPr>
            <p:cNvPr id="28" name="Group 27">
              <a:extLst>
                <a:ext uri="{FF2B5EF4-FFF2-40B4-BE49-F238E27FC236}">
                  <a16:creationId xmlns:a16="http://schemas.microsoft.com/office/drawing/2014/main" id="{233BE823-30A7-5869-E23F-4A88E2F3F5CF}"/>
                </a:ext>
              </a:extLst>
            </p:cNvPr>
            <p:cNvGrpSpPr/>
            <p:nvPr/>
          </p:nvGrpSpPr>
          <p:grpSpPr>
            <a:xfrm>
              <a:off x="324611" y="3107052"/>
              <a:ext cx="9504090" cy="2915918"/>
              <a:chOff x="1368561" y="3114041"/>
              <a:chExt cx="9504090" cy="2915918"/>
            </a:xfrm>
          </p:grpSpPr>
          <p:pic>
            <p:nvPicPr>
              <p:cNvPr id="4" name="Picture 3">
                <a:extLst>
                  <a:ext uri="{FF2B5EF4-FFF2-40B4-BE49-F238E27FC236}">
                    <a16:creationId xmlns:a16="http://schemas.microsoft.com/office/drawing/2014/main" id="{77090EC2-59C4-4EC0-7ED4-91590820746D}"/>
                  </a:ext>
                </a:extLst>
              </p:cNvPr>
              <p:cNvPicPr>
                <a:picLocks noChangeAspect="1"/>
              </p:cNvPicPr>
              <p:nvPr/>
            </p:nvPicPr>
            <p:blipFill>
              <a:blip r:embed="rId4"/>
              <a:stretch>
                <a:fillRect/>
              </a:stretch>
            </p:blipFill>
            <p:spPr>
              <a:xfrm>
                <a:off x="3250199" y="3114041"/>
                <a:ext cx="5691600" cy="2915918"/>
              </a:xfrm>
              <a:prstGeom prst="rect">
                <a:avLst/>
              </a:prstGeom>
            </p:spPr>
          </p:pic>
          <p:cxnSp>
            <p:nvCxnSpPr>
              <p:cNvPr id="19" name="Straight Arrow Connector 18">
                <a:extLst>
                  <a:ext uri="{FF2B5EF4-FFF2-40B4-BE49-F238E27FC236}">
                    <a16:creationId xmlns:a16="http://schemas.microsoft.com/office/drawing/2014/main" id="{C7C715A9-15EC-6036-B77F-19951F076972}"/>
                  </a:ext>
                </a:extLst>
              </p:cNvPr>
              <p:cNvCxnSpPr>
                <a:cxnSpLocks/>
                <a:stCxn id="24" idx="3"/>
                <a:endCxn id="13" idx="3"/>
              </p:cNvCxnSpPr>
              <p:nvPr/>
            </p:nvCxnSpPr>
            <p:spPr>
              <a:xfrm>
                <a:off x="2928846" y="3444871"/>
                <a:ext cx="3231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539BE2A-DF81-47DB-4000-4276CD86A69D}"/>
                  </a:ext>
                </a:extLst>
              </p:cNvPr>
              <p:cNvCxnSpPr>
                <a:cxnSpLocks/>
                <a:stCxn id="27" idx="3"/>
                <a:endCxn id="5" idx="3"/>
              </p:cNvCxnSpPr>
              <p:nvPr/>
            </p:nvCxnSpPr>
            <p:spPr>
              <a:xfrm>
                <a:off x="2802572" y="5089222"/>
                <a:ext cx="2463950" cy="17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D9A2DEC-07E9-D6CE-8741-7A6C7713B228}"/>
                  </a:ext>
                </a:extLst>
              </p:cNvPr>
              <p:cNvCxnSpPr>
                <a:cxnSpLocks/>
                <a:stCxn id="32" idx="1"/>
              </p:cNvCxnSpPr>
              <p:nvPr/>
            </p:nvCxnSpPr>
            <p:spPr>
              <a:xfrm flipH="1">
                <a:off x="6918960" y="5089222"/>
                <a:ext cx="2216561" cy="3743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84DC32-A93B-A4EB-8A8B-679C0B3DEE65}"/>
                  </a:ext>
                </a:extLst>
              </p:cNvPr>
              <p:cNvSpPr txBox="1"/>
              <p:nvPr/>
            </p:nvSpPr>
            <p:spPr>
              <a:xfrm>
                <a:off x="1368561" y="3275594"/>
                <a:ext cx="1560285" cy="338554"/>
              </a:xfrm>
              <a:prstGeom prst="rect">
                <a:avLst/>
              </a:prstGeom>
              <a:noFill/>
            </p:spPr>
            <p:txBody>
              <a:bodyPr wrap="square" rtlCol="0">
                <a:spAutoFit/>
              </a:bodyPr>
              <a:lstStyle/>
              <a:p>
                <a:r>
                  <a:rPr lang="en-GB" sz="1600" dirty="0"/>
                  <a:t>Gizmos legend</a:t>
                </a:r>
                <a:endParaRPr lang="en-MT" sz="1600" dirty="0"/>
              </a:p>
            </p:txBody>
          </p:sp>
          <p:sp>
            <p:nvSpPr>
              <p:cNvPr id="27" name="TextBox 26">
                <a:extLst>
                  <a:ext uri="{FF2B5EF4-FFF2-40B4-BE49-F238E27FC236}">
                    <a16:creationId xmlns:a16="http://schemas.microsoft.com/office/drawing/2014/main" id="{66C5C0EE-AE98-BC5D-2E21-A355F8420BB9}"/>
                  </a:ext>
                </a:extLst>
              </p:cNvPr>
              <p:cNvSpPr txBox="1"/>
              <p:nvPr/>
            </p:nvSpPr>
            <p:spPr>
              <a:xfrm>
                <a:off x="2148704" y="4919945"/>
                <a:ext cx="653868" cy="338554"/>
              </a:xfrm>
              <a:prstGeom prst="rect">
                <a:avLst/>
              </a:prstGeom>
              <a:noFill/>
            </p:spPr>
            <p:txBody>
              <a:bodyPr wrap="square" rtlCol="0">
                <a:spAutoFit/>
              </a:bodyPr>
              <a:lstStyle/>
              <a:p>
                <a:r>
                  <a:rPr lang="en-GB" sz="1600" dirty="0"/>
                  <a:t>Flock</a:t>
                </a:r>
                <a:endParaRPr lang="en-MT" sz="1600" dirty="0"/>
              </a:p>
            </p:txBody>
          </p:sp>
          <p:sp>
            <p:nvSpPr>
              <p:cNvPr id="32" name="TextBox 31">
                <a:extLst>
                  <a:ext uri="{FF2B5EF4-FFF2-40B4-BE49-F238E27FC236}">
                    <a16:creationId xmlns:a16="http://schemas.microsoft.com/office/drawing/2014/main" id="{7CBC0113-2222-23EE-BAF4-B13D7A79B93F}"/>
                  </a:ext>
                </a:extLst>
              </p:cNvPr>
              <p:cNvSpPr txBox="1"/>
              <p:nvPr/>
            </p:nvSpPr>
            <p:spPr>
              <a:xfrm>
                <a:off x="9135521" y="4919945"/>
                <a:ext cx="907775" cy="338554"/>
              </a:xfrm>
              <a:prstGeom prst="rect">
                <a:avLst/>
              </a:prstGeom>
              <a:noFill/>
            </p:spPr>
            <p:txBody>
              <a:bodyPr wrap="square" rtlCol="0">
                <a:spAutoFit/>
              </a:bodyPr>
              <a:lstStyle/>
              <a:p>
                <a:r>
                  <a:rPr lang="en-GB" sz="1600" dirty="0"/>
                  <a:t>Obstacle</a:t>
                </a:r>
                <a:endParaRPr lang="en-MT" sz="1600" dirty="0"/>
              </a:p>
            </p:txBody>
          </p:sp>
          <p:sp>
            <p:nvSpPr>
              <p:cNvPr id="5" name="Rectangle 4">
                <a:extLst>
                  <a:ext uri="{FF2B5EF4-FFF2-40B4-BE49-F238E27FC236}">
                    <a16:creationId xmlns:a16="http://schemas.microsoft.com/office/drawing/2014/main" id="{85197651-BA79-3D49-7EF2-8719B1BD90C6}"/>
                  </a:ext>
                </a:extLst>
              </p:cNvPr>
              <p:cNvSpPr/>
              <p:nvPr/>
            </p:nvSpPr>
            <p:spPr>
              <a:xfrm flipH="1" flipV="1">
                <a:off x="5266522" y="4750668"/>
                <a:ext cx="829478" cy="71286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p>
            </p:txBody>
          </p:sp>
          <p:sp>
            <p:nvSpPr>
              <p:cNvPr id="13" name="Rectangle 12">
                <a:extLst>
                  <a:ext uri="{FF2B5EF4-FFF2-40B4-BE49-F238E27FC236}">
                    <a16:creationId xmlns:a16="http://schemas.microsoft.com/office/drawing/2014/main" id="{879F2D14-5314-CBFD-144D-2E932CAFF9CA}"/>
                  </a:ext>
                </a:extLst>
              </p:cNvPr>
              <p:cNvSpPr/>
              <p:nvPr/>
            </p:nvSpPr>
            <p:spPr>
              <a:xfrm flipH="1" flipV="1">
                <a:off x="3252042" y="3114041"/>
                <a:ext cx="829478" cy="661661"/>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p>
            </p:txBody>
          </p:sp>
          <p:sp>
            <p:nvSpPr>
              <p:cNvPr id="31" name="TextBox 30">
                <a:extLst>
                  <a:ext uri="{FF2B5EF4-FFF2-40B4-BE49-F238E27FC236}">
                    <a16:creationId xmlns:a16="http://schemas.microsoft.com/office/drawing/2014/main" id="{FC938C43-8C10-2DF4-ABEB-C2D744D86F34}"/>
                  </a:ext>
                </a:extLst>
              </p:cNvPr>
              <p:cNvSpPr txBox="1"/>
              <p:nvPr/>
            </p:nvSpPr>
            <p:spPr>
              <a:xfrm>
                <a:off x="9135521" y="3812864"/>
                <a:ext cx="907775" cy="338554"/>
              </a:xfrm>
              <a:prstGeom prst="rect">
                <a:avLst/>
              </a:prstGeom>
              <a:noFill/>
            </p:spPr>
            <p:txBody>
              <a:bodyPr wrap="square" rtlCol="0">
                <a:spAutoFit/>
              </a:bodyPr>
              <a:lstStyle/>
              <a:p>
                <a:r>
                  <a:rPr lang="en-GB" sz="1600" dirty="0"/>
                  <a:t>Gizmos</a:t>
                </a:r>
                <a:endParaRPr lang="en-MT" sz="1600" dirty="0"/>
              </a:p>
            </p:txBody>
          </p:sp>
          <p:cxnSp>
            <p:nvCxnSpPr>
              <p:cNvPr id="34" name="Straight Arrow Connector 33">
                <a:extLst>
                  <a:ext uri="{FF2B5EF4-FFF2-40B4-BE49-F238E27FC236}">
                    <a16:creationId xmlns:a16="http://schemas.microsoft.com/office/drawing/2014/main" id="{44BC37E2-720D-5929-B56D-D6764B37DDD7}"/>
                  </a:ext>
                </a:extLst>
              </p:cNvPr>
              <p:cNvCxnSpPr>
                <a:cxnSpLocks/>
                <a:stCxn id="31" idx="3"/>
              </p:cNvCxnSpPr>
              <p:nvPr/>
            </p:nvCxnSpPr>
            <p:spPr>
              <a:xfrm>
                <a:off x="10043296" y="3982141"/>
                <a:ext cx="829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B7A127D3-9C27-3058-FE27-05C553006065}"/>
              </a:ext>
            </a:extLst>
          </p:cNvPr>
          <p:cNvSpPr txBox="1"/>
          <p:nvPr/>
        </p:nvSpPr>
        <p:spPr>
          <a:xfrm>
            <a:off x="352926" y="2448899"/>
            <a:ext cx="3218209" cy="463270"/>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383326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Mini-Game Implementation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fontScale="85000" lnSpcReduction="20000"/>
          </a:bodyPr>
          <a:lstStyle/>
          <a:p>
            <a:r>
              <a:rPr lang="en-GB" dirty="0"/>
              <a:t>The flocking implementation was inspired from [1]. The scripts found in the Scripts sub-directory include the:</a:t>
            </a:r>
          </a:p>
          <a:p>
            <a:pPr lvl="1"/>
            <a:r>
              <a:rPr lang="en-GB" dirty="0" err="1"/>
              <a:t>ContextFilter</a:t>
            </a:r>
            <a:r>
              <a:rPr lang="en-GB" dirty="0"/>
              <a:t> – This script serves as the abstract class for the implementation of any filter script.</a:t>
            </a:r>
          </a:p>
          <a:p>
            <a:pPr lvl="1"/>
            <a:r>
              <a:rPr lang="en-GB" dirty="0"/>
              <a:t>Flock – This script contains the crucial methods for the managing of the flock. The start method initialises the flock agents and repeatedly calls the </a:t>
            </a:r>
            <a:r>
              <a:rPr lang="en-GB" dirty="0" err="1"/>
              <a:t>MoveToPlace</a:t>
            </a:r>
            <a:r>
              <a:rPr lang="en-GB" dirty="0"/>
              <a:t> functionality if its set to active. The Update method calls the necessary methods to move the individual boids. The </a:t>
            </a:r>
            <a:r>
              <a:rPr lang="en-GB" dirty="0" err="1"/>
              <a:t>GetNearbyObjects</a:t>
            </a:r>
            <a:r>
              <a:rPr lang="en-GB" dirty="0"/>
              <a:t>() methods retrieves all </a:t>
            </a:r>
            <a:r>
              <a:rPr lang="en-GB" sz="2100" dirty="0"/>
              <a:t>nearby collider2D </a:t>
            </a:r>
            <a:r>
              <a:rPr lang="en-GB" dirty="0"/>
              <a:t>be they from obstacles or other boids. The </a:t>
            </a:r>
            <a:r>
              <a:rPr lang="en-GB" dirty="0" err="1"/>
              <a:t>MoveToPlace</a:t>
            </a:r>
            <a:r>
              <a:rPr lang="en-GB" dirty="0"/>
              <a:t>() method changes the location to which the flock is forced to move given that the method is activated. Finally the last two methods display the gizmos and GUI respectively. </a:t>
            </a:r>
          </a:p>
          <a:p>
            <a:pPr lvl="1"/>
            <a:r>
              <a:rPr lang="en-GB" dirty="0" err="1"/>
              <a:t>FlockAgent</a:t>
            </a:r>
            <a:r>
              <a:rPr lang="en-GB" dirty="0"/>
              <a:t> – This script facilitates the movement of the individual boid.</a:t>
            </a:r>
          </a:p>
          <a:p>
            <a:pPr lvl="1"/>
            <a:r>
              <a:rPr lang="en-GB" dirty="0" err="1"/>
              <a:t>FlockBehaviour</a:t>
            </a:r>
            <a:r>
              <a:rPr lang="en-GB" dirty="0"/>
              <a:t> – This script serves as the abstract class for the implementation of any behaviour script.</a:t>
            </a:r>
          </a:p>
        </p:txBody>
      </p:sp>
    </p:spTree>
    <p:extLst>
      <p:ext uri="{BB962C8B-B14F-4D97-AF65-F5344CB8AC3E}">
        <p14:creationId xmlns:p14="http://schemas.microsoft.com/office/powerpoint/2010/main" val="350478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Mini-Game Implementation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fontScale="55000" lnSpcReduction="20000"/>
          </a:bodyPr>
          <a:lstStyle/>
          <a:p>
            <a:r>
              <a:rPr lang="en-GB" dirty="0"/>
              <a:t>The scripts found in the </a:t>
            </a:r>
            <a:r>
              <a:rPr lang="en-GB" dirty="0" err="1"/>
              <a:t>BehaviorScripts</a:t>
            </a:r>
            <a:r>
              <a:rPr lang="en-GB" dirty="0"/>
              <a:t> sub-directory include the:</a:t>
            </a:r>
          </a:p>
          <a:p>
            <a:pPr marL="0" indent="0" algn="just">
              <a:buNone/>
            </a:pPr>
            <a:r>
              <a:rPr lang="en-GB" dirty="0"/>
              <a:t>	The basis for all three behaviours is as follows, first a check is made to see that the required data is present. 	If this is not the case than a 	Vector2.zero is returned. Secondly the list of transforms is filtered such that 	only boids of the same type are considered.  	</a:t>
            </a:r>
          </a:p>
          <a:p>
            <a:pPr marL="0" indent="0" algn="just">
              <a:buNone/>
            </a:pPr>
            <a:r>
              <a:rPr lang="en-GB" dirty="0"/>
              <a:t>	The following section differs based on the behaviour:</a:t>
            </a:r>
          </a:p>
          <a:p>
            <a:pPr lvl="1"/>
            <a:r>
              <a:rPr lang="en-GB" dirty="0" err="1"/>
              <a:t>CompositeBehaviour</a:t>
            </a:r>
            <a:r>
              <a:rPr lang="en-GB" dirty="0"/>
              <a:t> – The </a:t>
            </a:r>
            <a:r>
              <a:rPr lang="en-GB" dirty="0" err="1"/>
              <a:t>CalculateMove</a:t>
            </a:r>
            <a:r>
              <a:rPr lang="en-GB" dirty="0"/>
              <a:t>() method is called for all specified behaviours, the result is multiplied by the specified weight and added to the other results to form a singular movement vector which is than applied to the boid.</a:t>
            </a:r>
          </a:p>
          <a:p>
            <a:pPr lvl="1"/>
            <a:r>
              <a:rPr lang="en-GB" dirty="0" err="1"/>
              <a:t>StayInRadiusBehaviour</a:t>
            </a:r>
            <a:r>
              <a:rPr lang="en-GB" dirty="0"/>
              <a:t> – A check is carried out to see if the boid is within the specified area. If this is not the case a vector in the direction of the specified area is generated and returned. </a:t>
            </a:r>
          </a:p>
          <a:p>
            <a:pPr lvl="1"/>
            <a:r>
              <a:rPr lang="en-GB" dirty="0" err="1"/>
              <a:t>SteerCohesionBehaviour</a:t>
            </a:r>
            <a:r>
              <a:rPr lang="en-GB" dirty="0"/>
              <a:t> – The list of transforms is filtered and the average position of said boids is than found, passed through a </a:t>
            </a:r>
            <a:r>
              <a:rPr lang="en-GB" dirty="0" err="1"/>
              <a:t>SmoothDamp</a:t>
            </a:r>
            <a:r>
              <a:rPr lang="en-GB" dirty="0"/>
              <a:t>() function and then returned.</a:t>
            </a:r>
          </a:p>
          <a:p>
            <a:pPr lvl="1"/>
            <a:r>
              <a:rPr lang="en-GB" dirty="0" err="1"/>
              <a:t>AvoidanceBehaviour</a:t>
            </a:r>
            <a:r>
              <a:rPr lang="en-GB" dirty="0"/>
              <a:t> – The list of transforms is filtered and the </a:t>
            </a:r>
            <a:r>
              <a:rPr lang="en-US" sz="2000" dirty="0"/>
              <a:t>square distance between the </a:t>
            </a:r>
            <a:r>
              <a:rPr lang="en-US" sz="2000" dirty="0" err="1"/>
              <a:t>boid</a:t>
            </a:r>
            <a:r>
              <a:rPr lang="en-US" sz="2000" dirty="0"/>
              <a:t> and any </a:t>
            </a:r>
            <a:r>
              <a:rPr lang="en-GB" sz="2000" dirty="0"/>
              <a:t>neighbour</a:t>
            </a:r>
            <a:r>
              <a:rPr lang="en-US" sz="2000" dirty="0"/>
              <a:t> is checked to see if it is less than the specified radius, if this is the case an opposing force is applied to the </a:t>
            </a:r>
            <a:r>
              <a:rPr lang="en-US" sz="2000" dirty="0" err="1"/>
              <a:t>boid</a:t>
            </a:r>
            <a:r>
              <a:rPr lang="en-US" sz="2000" dirty="0"/>
              <a:t> to move it away from said neighbour. Said force is than returned.</a:t>
            </a:r>
          </a:p>
          <a:p>
            <a:pPr lvl="1"/>
            <a:r>
              <a:rPr lang="en-US" dirty="0" err="1"/>
              <a:t>AlignmentBehaviour</a:t>
            </a:r>
            <a:r>
              <a:rPr lang="en-US" dirty="0"/>
              <a:t> – </a:t>
            </a:r>
            <a:r>
              <a:rPr lang="en-GB" dirty="0"/>
              <a:t>The list of transforms is filtered and the average transform of said boids is than found and returned.</a:t>
            </a:r>
          </a:p>
        </p:txBody>
      </p:sp>
    </p:spTree>
    <p:extLst>
      <p:ext uri="{BB962C8B-B14F-4D97-AF65-F5344CB8AC3E}">
        <p14:creationId xmlns:p14="http://schemas.microsoft.com/office/powerpoint/2010/main" val="353854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Flocking ~ Mini-Game Implementation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r>
              <a:rPr lang="en-GB" dirty="0"/>
              <a:t>The scripts found in the </a:t>
            </a:r>
            <a:r>
              <a:rPr lang="en-GB" dirty="0" err="1"/>
              <a:t>FilterScripts</a:t>
            </a:r>
            <a:r>
              <a:rPr lang="en-GB" dirty="0"/>
              <a:t> sub-directory include the:</a:t>
            </a:r>
          </a:p>
          <a:p>
            <a:pPr lvl="1"/>
            <a:r>
              <a:rPr lang="en-GB" dirty="0" err="1"/>
              <a:t>SameFlockFilter</a:t>
            </a:r>
            <a:r>
              <a:rPr lang="en-GB" dirty="0"/>
              <a:t> – This script implements the </a:t>
            </a:r>
            <a:r>
              <a:rPr lang="en-GB" dirty="0" err="1"/>
              <a:t>ContextFilter</a:t>
            </a:r>
            <a:r>
              <a:rPr lang="en-GB" dirty="0"/>
              <a:t> class to allow the boid to avoid other boids in the same flock. This is achieved by filtering the boids according to whether they belong to the same flock or not. This function is used in the behaviours so as to only consider boids of the same flock. </a:t>
            </a:r>
          </a:p>
          <a:p>
            <a:pPr lvl="1"/>
            <a:r>
              <a:rPr lang="en-GB" dirty="0" err="1"/>
              <a:t>PhysicsLayerFilter</a:t>
            </a:r>
            <a:r>
              <a:rPr lang="en-GB" dirty="0"/>
              <a:t> – This script implements the </a:t>
            </a:r>
            <a:r>
              <a:rPr lang="en-GB" dirty="0" err="1"/>
              <a:t>ContextFilter</a:t>
            </a:r>
            <a:r>
              <a:rPr lang="en-GB" dirty="0"/>
              <a:t> class to allow the boid to avoid obstacles present in the indicated layer. This is achieved by filtering the obstacles which are in different layers and then returning said filtered list to be used in the behaviour objects. </a:t>
            </a:r>
          </a:p>
          <a:p>
            <a:pPr lvl="1"/>
            <a:endParaRPr lang="en-GB" dirty="0"/>
          </a:p>
        </p:txBody>
      </p:sp>
    </p:spTree>
    <p:extLst>
      <p:ext uri="{BB962C8B-B14F-4D97-AF65-F5344CB8AC3E}">
        <p14:creationId xmlns:p14="http://schemas.microsoft.com/office/powerpoint/2010/main" val="27673478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672</TotalTime>
  <Words>2543</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Garamond</vt:lpstr>
      <vt:lpstr>Organic</vt:lpstr>
      <vt:lpstr>Game 6 </vt:lpstr>
      <vt:lpstr>Flocking ~ Introduction (1)</vt:lpstr>
      <vt:lpstr>Flocking ~ Introduction (2)</vt:lpstr>
      <vt:lpstr>Flocking ~ AI Explanation (1)</vt:lpstr>
      <vt:lpstr>Flocking ~ AI Explanation (2)</vt:lpstr>
      <vt:lpstr>Flocking ~ Mini-Game Implementation (1)</vt:lpstr>
      <vt:lpstr>Flocking ~ Mini-Game Implementation (2)</vt:lpstr>
      <vt:lpstr>Flocking ~ Mini-Game Implementation (3)</vt:lpstr>
      <vt:lpstr>Flocking ~ Mini-Game Implementation (4)</vt:lpstr>
      <vt:lpstr>Flocking ~ Exercise (1)</vt:lpstr>
      <vt:lpstr>Flocking ~ Exercise (2)</vt:lpstr>
      <vt:lpstr>Flocking ~ Exercise (3)</vt:lpstr>
      <vt:lpstr>Flocking ~ Exercise (4)</vt:lpstr>
      <vt:lpstr>Flocking ~ Exercise (5)</vt:lpstr>
      <vt:lpstr>Flocking ~ Exercise (6)</vt:lpstr>
      <vt:lpstr>Flocking ~ Exercise (7)</vt:lpstr>
      <vt:lpstr>Flocking ~ Exercise (8)</vt:lpstr>
      <vt:lpstr>Flocking ~ Conclusion</vt:lpstr>
      <vt:lpstr>Flocking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 </dc:title>
  <dc:creator>Isaac Muscat</dc:creator>
  <cp:lastModifiedBy>Isaac Muscat</cp:lastModifiedBy>
  <cp:revision>361</cp:revision>
  <dcterms:created xsi:type="dcterms:W3CDTF">2023-03-16T16:37:53Z</dcterms:created>
  <dcterms:modified xsi:type="dcterms:W3CDTF">2023-05-18T17:37:16Z</dcterms:modified>
</cp:coreProperties>
</file>