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302" r:id="rId4"/>
    <p:sldId id="303" r:id="rId5"/>
    <p:sldId id="304" r:id="rId6"/>
    <p:sldId id="305" r:id="rId7"/>
    <p:sldId id="306" r:id="rId8"/>
    <p:sldId id="307" r:id="rId9"/>
    <p:sldId id="308" r:id="rId10"/>
    <p:sldId id="309" r:id="rId11"/>
    <p:sldId id="310" r:id="rId12"/>
    <p:sldId id="311" r:id="rId13"/>
    <p:sldId id="312" r:id="rId14"/>
    <p:sldId id="313" r:id="rId15"/>
    <p:sldId id="278" r:id="rId16"/>
    <p:sldId id="315" r:id="rId17"/>
    <p:sldId id="314" r:id="rId18"/>
    <p:sldId id="316" r:id="rId19"/>
    <p:sldId id="28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41EE12-F28E-4B03-A404-A8FCAE0F6316}" type="datetime1">
              <a:rPr lang="en-US" smtClean="0"/>
              <a:t>5/20/2023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A918BC-4D43-4B42-B3C0-E7EBE25E6A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2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89806E-8E94-473C-AEE7-BE6F15F855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05009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047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9976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23042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3667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89806E-8E94-473C-AEE7-BE6F15F85533}"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878719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084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9688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56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3914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32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9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5/20/2023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72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9215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89806E-8E94-473C-AEE7-BE6F15F85533}" type="datetime1">
              <a:rPr lang="en-US" smtClean="0"/>
              <a:t>5/20/2023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996839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chtarget.com/searchenterpriseai/definition/fuzzy-logic"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assetstore.unity.com/packages/2d/characters/gothicvania-town-101407" TargetMode="External"/><Relationship Id="rId5" Type="http://schemas.openxmlformats.org/officeDocument/2006/relationships/hyperlink" Target="https://www.youtube.com/watch?v=_YMgaVT3E44" TargetMode="External"/><Relationship Id="rId4" Type="http://schemas.openxmlformats.org/officeDocument/2006/relationships/hyperlink" Target="https://hub.packtpub.com/fuzzy-logic-ai-characters-unity-3d-gam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3" descr="Triangular abstract background">
            <a:extLst>
              <a:ext uri="{FF2B5EF4-FFF2-40B4-BE49-F238E27FC236}">
                <a16:creationId xmlns:a16="http://schemas.microsoft.com/office/drawing/2014/main" id="{FC9F6A25-2988-D5C2-F000-CF9D655C9232}"/>
              </a:ext>
            </a:extLst>
          </p:cNvPr>
          <p:cNvPicPr>
            <a:picLocks noChangeAspect="1"/>
          </p:cNvPicPr>
          <p:nvPr/>
        </p:nvPicPr>
        <p:blipFill rotWithShape="1">
          <a:blip r:embed="rId3"/>
          <a:srcRect t="15730"/>
          <a:stretch/>
        </p:blipFill>
        <p:spPr>
          <a:xfrm>
            <a:off x="20" y="10"/>
            <a:ext cx="12191980" cy="6857990"/>
          </a:xfrm>
          <a:prstGeom prst="rect">
            <a:avLst/>
          </a:prstGeom>
        </p:spPr>
      </p:pic>
      <p:sp>
        <p:nvSpPr>
          <p:cNvPr id="92" name="Rectangle 91">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96" name="Group 95">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97"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99"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E3849BDF-CAE4-6620-5B93-8901798AB268}"/>
              </a:ext>
            </a:extLst>
          </p:cNvPr>
          <p:cNvSpPr>
            <a:spLocks noGrp="1"/>
          </p:cNvSpPr>
          <p:nvPr>
            <p:ph type="ctrTitle"/>
          </p:nvPr>
        </p:nvSpPr>
        <p:spPr>
          <a:xfrm>
            <a:off x="2692398" y="1871131"/>
            <a:ext cx="6815669" cy="1515533"/>
          </a:xfrm>
        </p:spPr>
        <p:txBody>
          <a:bodyPr>
            <a:normAutofit/>
          </a:bodyPr>
          <a:lstStyle/>
          <a:p>
            <a:r>
              <a:rPr lang="en-GB" dirty="0"/>
              <a:t>Game 12 </a:t>
            </a:r>
            <a:endParaRPr lang="en-MT" dirty="0"/>
          </a:p>
        </p:txBody>
      </p:sp>
      <p:sp>
        <p:nvSpPr>
          <p:cNvPr id="3" name="Subtitle 2">
            <a:extLst>
              <a:ext uri="{FF2B5EF4-FFF2-40B4-BE49-F238E27FC236}">
                <a16:creationId xmlns:a16="http://schemas.microsoft.com/office/drawing/2014/main" id="{6014CF67-B413-EA24-DD7D-C4644E49E925}"/>
              </a:ext>
            </a:extLst>
          </p:cNvPr>
          <p:cNvSpPr>
            <a:spLocks noGrp="1"/>
          </p:cNvSpPr>
          <p:nvPr>
            <p:ph type="subTitle" idx="1"/>
          </p:nvPr>
        </p:nvSpPr>
        <p:spPr>
          <a:xfrm>
            <a:off x="2692398" y="3657597"/>
            <a:ext cx="6815669" cy="1320802"/>
          </a:xfrm>
        </p:spPr>
        <p:txBody>
          <a:bodyPr>
            <a:normAutofit/>
          </a:bodyPr>
          <a:lstStyle/>
          <a:p>
            <a:r>
              <a:rPr lang="en-GB" dirty="0"/>
              <a:t>Fuzzy Logic</a:t>
            </a:r>
            <a:endParaRPr lang="en-MT" dirty="0"/>
          </a:p>
        </p:txBody>
      </p:sp>
      <p:cxnSp>
        <p:nvCxnSpPr>
          <p:cNvPr id="102" name="Straight Connector 101">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AI Explanation (7)</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F17F4C-6484-4772-12A2-D1042A1C31AA}"/>
              </a:ext>
            </a:extLst>
          </p:cNvPr>
          <p:cNvSpPr txBox="1"/>
          <p:nvPr/>
        </p:nvSpPr>
        <p:spPr>
          <a:xfrm>
            <a:off x="114459" y="2418691"/>
            <a:ext cx="7653502" cy="461665"/>
          </a:xfrm>
          <a:prstGeom prst="rect">
            <a:avLst/>
          </a:prstGeom>
          <a:noFill/>
        </p:spPr>
        <p:txBody>
          <a:bodyPr wrap="square" rtlCol="0">
            <a:spAutoFit/>
          </a:bodyPr>
          <a:lstStyle/>
          <a:p>
            <a:pPr algn="ctr"/>
            <a:r>
              <a:rPr lang="en-GB" sz="2400" b="1" dirty="0"/>
              <a:t>Highest Degree of Membership (Patrolling):</a:t>
            </a:r>
          </a:p>
        </p:txBody>
      </p:sp>
      <p:grpSp>
        <p:nvGrpSpPr>
          <p:cNvPr id="10" name="Group 9">
            <a:extLst>
              <a:ext uri="{FF2B5EF4-FFF2-40B4-BE49-F238E27FC236}">
                <a16:creationId xmlns:a16="http://schemas.microsoft.com/office/drawing/2014/main" id="{E5488371-9991-FF59-DD3F-276B58E804E1}"/>
              </a:ext>
            </a:extLst>
          </p:cNvPr>
          <p:cNvGrpSpPr/>
          <p:nvPr/>
        </p:nvGrpSpPr>
        <p:grpSpPr>
          <a:xfrm>
            <a:off x="1961965" y="2633609"/>
            <a:ext cx="9579286" cy="3979343"/>
            <a:chOff x="1961965" y="2633609"/>
            <a:chExt cx="9579286" cy="3979343"/>
          </a:xfrm>
        </p:grpSpPr>
        <p:sp>
          <p:nvSpPr>
            <p:cNvPr id="9" name="TextBox 8">
              <a:extLst>
                <a:ext uri="{FF2B5EF4-FFF2-40B4-BE49-F238E27FC236}">
                  <a16:creationId xmlns:a16="http://schemas.microsoft.com/office/drawing/2014/main" id="{79AFEF19-784E-90F7-F02D-102A961435DA}"/>
                </a:ext>
              </a:extLst>
            </p:cNvPr>
            <p:cNvSpPr txBox="1"/>
            <p:nvPr/>
          </p:nvSpPr>
          <p:spPr>
            <a:xfrm>
              <a:off x="8201485" y="2633609"/>
              <a:ext cx="3339766" cy="338554"/>
            </a:xfrm>
            <a:prstGeom prst="rect">
              <a:avLst/>
            </a:prstGeom>
            <a:noFill/>
          </p:spPr>
          <p:txBody>
            <a:bodyPr wrap="square" rtlCol="0">
              <a:spAutoFit/>
            </a:bodyPr>
            <a:lstStyle/>
            <a:p>
              <a:pPr algn="ctr"/>
              <a:r>
                <a:rPr lang="en-GB" sz="1600" b="1" dirty="0"/>
                <a:t>Police Patrolling</a:t>
              </a:r>
            </a:p>
          </p:txBody>
        </p:sp>
        <p:pic>
          <p:nvPicPr>
            <p:cNvPr id="7" name="Picture 6">
              <a:extLst>
                <a:ext uri="{FF2B5EF4-FFF2-40B4-BE49-F238E27FC236}">
                  <a16:creationId xmlns:a16="http://schemas.microsoft.com/office/drawing/2014/main" id="{F432CF14-9A48-2CC6-B467-5FF5B3901628}"/>
                </a:ext>
              </a:extLst>
            </p:cNvPr>
            <p:cNvPicPr>
              <a:picLocks noChangeAspect="1"/>
            </p:cNvPicPr>
            <p:nvPr/>
          </p:nvPicPr>
          <p:blipFill>
            <a:blip r:embed="rId3"/>
            <a:stretch>
              <a:fillRect/>
            </a:stretch>
          </p:blipFill>
          <p:spPr>
            <a:xfrm>
              <a:off x="2210863" y="3016552"/>
              <a:ext cx="7770271" cy="3596400"/>
            </a:xfrm>
            <a:prstGeom prst="rect">
              <a:avLst/>
            </a:prstGeom>
          </p:spPr>
        </p:pic>
        <p:sp>
          <p:nvSpPr>
            <p:cNvPr id="14" name="Rectangle 13">
              <a:extLst>
                <a:ext uri="{FF2B5EF4-FFF2-40B4-BE49-F238E27FC236}">
                  <a16:creationId xmlns:a16="http://schemas.microsoft.com/office/drawing/2014/main" id="{A1ADB39E-4EE0-953E-BB32-39916FA5B285}"/>
                </a:ext>
              </a:extLst>
            </p:cNvPr>
            <p:cNvSpPr/>
            <p:nvPr/>
          </p:nvSpPr>
          <p:spPr>
            <a:xfrm>
              <a:off x="5717219" y="4709896"/>
              <a:ext cx="275210" cy="4564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cxnSp>
          <p:nvCxnSpPr>
            <p:cNvPr id="13" name="Straight Arrow Connector 12">
              <a:extLst>
                <a:ext uri="{FF2B5EF4-FFF2-40B4-BE49-F238E27FC236}">
                  <a16:creationId xmlns:a16="http://schemas.microsoft.com/office/drawing/2014/main" id="{1E3ABE51-7D79-A605-89D3-748A09F5E140}"/>
                </a:ext>
              </a:extLst>
            </p:cNvPr>
            <p:cNvCxnSpPr>
              <a:cxnSpLocks/>
              <a:stCxn id="9" idx="2"/>
              <a:endCxn id="14" idx="3"/>
            </p:cNvCxnSpPr>
            <p:nvPr/>
          </p:nvCxnSpPr>
          <p:spPr>
            <a:xfrm flipH="1">
              <a:off x="5992429" y="2972163"/>
              <a:ext cx="3878939" cy="19659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12AC521-4B33-D40A-8D24-240EEE6FA1B4}"/>
                </a:ext>
              </a:extLst>
            </p:cNvPr>
            <p:cNvCxnSpPr>
              <a:cxnSpLocks/>
            </p:cNvCxnSpPr>
            <p:nvPr/>
          </p:nvCxnSpPr>
          <p:spPr>
            <a:xfrm>
              <a:off x="1961965" y="3508899"/>
              <a:ext cx="33203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3B3683-8A72-04A6-E52A-F836FCF4BD04}"/>
                </a:ext>
              </a:extLst>
            </p:cNvPr>
            <p:cNvCxnSpPr>
              <a:cxnSpLocks/>
            </p:cNvCxnSpPr>
            <p:nvPr/>
          </p:nvCxnSpPr>
          <p:spPr>
            <a:xfrm>
              <a:off x="1961965" y="4078549"/>
              <a:ext cx="33203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42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AI Explanation (8)</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38F962-74EB-7D12-4F7B-796EDB14A281}"/>
              </a:ext>
            </a:extLst>
          </p:cNvPr>
          <p:cNvSpPr>
            <a:spLocks noGrp="1"/>
          </p:cNvSpPr>
          <p:nvPr>
            <p:ph idx="1"/>
          </p:nvPr>
        </p:nvSpPr>
        <p:spPr>
          <a:xfrm>
            <a:off x="1251750" y="2448898"/>
            <a:ext cx="5838737" cy="4271498"/>
          </a:xfrm>
        </p:spPr>
        <p:txBody>
          <a:bodyPr>
            <a:normAutofit lnSpcReduction="10000"/>
          </a:bodyPr>
          <a:lstStyle/>
          <a:p>
            <a:pPr marL="457200" indent="-457200">
              <a:buFont typeface="+mj-lt"/>
              <a:buAutoNum type="arabicPeriod" startAt="3"/>
            </a:pPr>
            <a:r>
              <a:rPr lang="en-GB" sz="2400" b="1" dirty="0"/>
              <a:t>Defuzzification</a:t>
            </a:r>
            <a:r>
              <a:rPr lang="en-GB" b="1" dirty="0"/>
              <a:t>:</a:t>
            </a:r>
          </a:p>
          <a:p>
            <a:pPr marL="0" indent="0">
              <a:buNone/>
            </a:pPr>
            <a:endParaRPr lang="en-GB" b="1" dirty="0"/>
          </a:p>
          <a:p>
            <a:r>
              <a:rPr lang="en-GB" dirty="0"/>
              <a:t>What is Defuzzification?</a:t>
            </a:r>
          </a:p>
          <a:p>
            <a:r>
              <a:rPr lang="en-GB" sz="1800" dirty="0"/>
              <a:t>In some cases, the system would need to use the fuzzy output degree to determine a crisp output value which would be a real number [2].</a:t>
            </a:r>
          </a:p>
          <a:p>
            <a:r>
              <a:rPr lang="en-GB" sz="1800" dirty="0"/>
              <a:t>Furthermore, this crisp output value would be used for additional calculations. For example, to calculate an NPC’s health or energy level.</a:t>
            </a:r>
          </a:p>
          <a:p>
            <a:r>
              <a:rPr lang="en-GB" sz="1800" dirty="0"/>
              <a:t>In the previously mentioned example with regards to the Police NPC, Defuzzification was not implemented, as it is not always needed.</a:t>
            </a:r>
          </a:p>
          <a:p>
            <a:endParaRPr lang="en-GB" dirty="0"/>
          </a:p>
          <a:p>
            <a:endParaRPr lang="en-MT" dirty="0"/>
          </a:p>
        </p:txBody>
      </p:sp>
      <p:grpSp>
        <p:nvGrpSpPr>
          <p:cNvPr id="66" name="Group 65">
            <a:extLst>
              <a:ext uri="{FF2B5EF4-FFF2-40B4-BE49-F238E27FC236}">
                <a16:creationId xmlns:a16="http://schemas.microsoft.com/office/drawing/2014/main" id="{6439BF7E-3449-165E-D3BA-A563E493010F}"/>
              </a:ext>
            </a:extLst>
          </p:cNvPr>
          <p:cNvGrpSpPr/>
          <p:nvPr/>
        </p:nvGrpSpPr>
        <p:grpSpPr>
          <a:xfrm>
            <a:off x="7455210" y="3668012"/>
            <a:ext cx="3647691" cy="2056551"/>
            <a:chOff x="6762752" y="5037325"/>
            <a:chExt cx="3647691" cy="2056551"/>
          </a:xfrm>
        </p:grpSpPr>
        <p:pic>
          <p:nvPicPr>
            <p:cNvPr id="8" name="Picture 7">
              <a:extLst>
                <a:ext uri="{FF2B5EF4-FFF2-40B4-BE49-F238E27FC236}">
                  <a16:creationId xmlns:a16="http://schemas.microsoft.com/office/drawing/2014/main" id="{DAC928A9-1516-BBD7-45A3-A76F588436E4}"/>
                </a:ext>
              </a:extLst>
            </p:cNvPr>
            <p:cNvPicPr>
              <a:picLocks noChangeAspect="1"/>
            </p:cNvPicPr>
            <p:nvPr/>
          </p:nvPicPr>
          <p:blipFill>
            <a:blip r:embed="rId3"/>
            <a:stretch>
              <a:fillRect/>
            </a:stretch>
          </p:blipFill>
          <p:spPr>
            <a:xfrm>
              <a:off x="7393970" y="5037325"/>
              <a:ext cx="2385256" cy="1417071"/>
            </a:xfrm>
            <a:prstGeom prst="rect">
              <a:avLst/>
            </a:prstGeom>
          </p:spPr>
        </p:pic>
        <p:sp>
          <p:nvSpPr>
            <p:cNvPr id="51" name="TextBox 50">
              <a:extLst>
                <a:ext uri="{FF2B5EF4-FFF2-40B4-BE49-F238E27FC236}">
                  <a16:creationId xmlns:a16="http://schemas.microsoft.com/office/drawing/2014/main" id="{DF7EC609-5C36-1D92-F1D3-E7292FE96518}"/>
                </a:ext>
              </a:extLst>
            </p:cNvPr>
            <p:cNvSpPr txBox="1"/>
            <p:nvPr/>
          </p:nvSpPr>
          <p:spPr>
            <a:xfrm>
              <a:off x="6762752" y="6509101"/>
              <a:ext cx="3647691" cy="584775"/>
            </a:xfrm>
            <a:prstGeom prst="rect">
              <a:avLst/>
            </a:prstGeom>
            <a:noFill/>
          </p:spPr>
          <p:txBody>
            <a:bodyPr wrap="square" rtlCol="0">
              <a:spAutoFit/>
            </a:bodyPr>
            <a:lstStyle/>
            <a:p>
              <a:pPr algn="ctr"/>
              <a:r>
                <a:rPr lang="en-GB" sz="1600" b="1" dirty="0"/>
                <a:t>Degree Of Membership</a:t>
              </a:r>
            </a:p>
            <a:p>
              <a:pPr algn="ctr"/>
              <a:r>
                <a:rPr lang="en-GB" sz="1600" b="1" dirty="0"/>
                <a:t>And Fuzzy Output</a:t>
              </a:r>
            </a:p>
          </p:txBody>
        </p:sp>
      </p:grpSp>
    </p:spTree>
    <p:extLst>
      <p:ext uri="{BB962C8B-B14F-4D97-AF65-F5344CB8AC3E}">
        <p14:creationId xmlns:p14="http://schemas.microsoft.com/office/powerpoint/2010/main" val="369547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Mini-Game Implementation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86EBC9-40B7-17DC-5A52-7FAFD9D2D6C2}"/>
              </a:ext>
            </a:extLst>
          </p:cNvPr>
          <p:cNvSpPr txBox="1"/>
          <p:nvPr/>
        </p:nvSpPr>
        <p:spPr>
          <a:xfrm>
            <a:off x="-504666" y="2448899"/>
            <a:ext cx="4075801" cy="461665"/>
          </a:xfrm>
          <a:prstGeom prst="rect">
            <a:avLst/>
          </a:prstGeom>
          <a:noFill/>
        </p:spPr>
        <p:txBody>
          <a:bodyPr wrap="square" rtlCol="0">
            <a:spAutoFit/>
          </a:bodyPr>
          <a:lstStyle/>
          <a:p>
            <a:pPr algn="ctr"/>
            <a:r>
              <a:rPr lang="en-GB" sz="2400" b="1" dirty="0"/>
              <a:t>Playable Area:</a:t>
            </a:r>
          </a:p>
        </p:txBody>
      </p:sp>
      <p:pic>
        <p:nvPicPr>
          <p:cNvPr id="4" name="Content Placeholder 4">
            <a:extLst>
              <a:ext uri="{FF2B5EF4-FFF2-40B4-BE49-F238E27FC236}">
                <a16:creationId xmlns:a16="http://schemas.microsoft.com/office/drawing/2014/main" id="{7839398B-5A88-61F3-7FB9-7BF8EB1766D7}"/>
              </a:ext>
            </a:extLst>
          </p:cNvPr>
          <p:cNvPicPr>
            <a:picLocks noGrp="1" noChangeAspect="1"/>
          </p:cNvPicPr>
          <p:nvPr>
            <p:ph idx="1"/>
          </p:nvPr>
        </p:nvPicPr>
        <p:blipFill>
          <a:blip r:embed="rId3"/>
          <a:stretch>
            <a:fillRect/>
          </a:stretch>
        </p:blipFill>
        <p:spPr>
          <a:xfrm>
            <a:off x="2182630" y="2982550"/>
            <a:ext cx="7826738" cy="3641709"/>
          </a:xfrm>
        </p:spPr>
      </p:pic>
      <p:grpSp>
        <p:nvGrpSpPr>
          <p:cNvPr id="70" name="Group 69">
            <a:extLst>
              <a:ext uri="{FF2B5EF4-FFF2-40B4-BE49-F238E27FC236}">
                <a16:creationId xmlns:a16="http://schemas.microsoft.com/office/drawing/2014/main" id="{88DACC20-D8CD-C7AC-CF06-CFCD83A87A8E}"/>
              </a:ext>
            </a:extLst>
          </p:cNvPr>
          <p:cNvGrpSpPr/>
          <p:nvPr/>
        </p:nvGrpSpPr>
        <p:grpSpPr>
          <a:xfrm>
            <a:off x="449250" y="2393000"/>
            <a:ext cx="11448868" cy="3605884"/>
            <a:chOff x="449250" y="2393000"/>
            <a:chExt cx="11448868" cy="3605884"/>
          </a:xfrm>
        </p:grpSpPr>
        <p:sp>
          <p:nvSpPr>
            <p:cNvPr id="5" name="TextBox 4">
              <a:extLst>
                <a:ext uri="{FF2B5EF4-FFF2-40B4-BE49-F238E27FC236}">
                  <a16:creationId xmlns:a16="http://schemas.microsoft.com/office/drawing/2014/main" id="{8BF07D21-5E33-DF86-EBB5-D657C999F826}"/>
                </a:ext>
              </a:extLst>
            </p:cNvPr>
            <p:cNvSpPr txBox="1"/>
            <p:nvPr/>
          </p:nvSpPr>
          <p:spPr>
            <a:xfrm>
              <a:off x="5094078" y="2393000"/>
              <a:ext cx="1111413" cy="338554"/>
            </a:xfrm>
            <a:prstGeom prst="rect">
              <a:avLst/>
            </a:prstGeom>
            <a:noFill/>
          </p:spPr>
          <p:txBody>
            <a:bodyPr wrap="square" rtlCol="0">
              <a:spAutoFit/>
            </a:bodyPr>
            <a:lstStyle/>
            <a:p>
              <a:pPr algn="ctr"/>
              <a:r>
                <a:rPr lang="en-GB" sz="1600" b="1" dirty="0"/>
                <a:t>Bank</a:t>
              </a:r>
            </a:p>
          </p:txBody>
        </p:sp>
        <p:cxnSp>
          <p:nvCxnSpPr>
            <p:cNvPr id="8" name="Straight Arrow Connector 7">
              <a:extLst>
                <a:ext uri="{FF2B5EF4-FFF2-40B4-BE49-F238E27FC236}">
                  <a16:creationId xmlns:a16="http://schemas.microsoft.com/office/drawing/2014/main" id="{25935727-DB75-0E1D-8857-C2A7C4BAF683}"/>
                </a:ext>
              </a:extLst>
            </p:cNvPr>
            <p:cNvCxnSpPr>
              <a:cxnSpLocks/>
              <a:stCxn id="5" idx="2"/>
              <a:endCxn id="11" idx="0"/>
            </p:cNvCxnSpPr>
            <p:nvPr/>
          </p:nvCxnSpPr>
          <p:spPr>
            <a:xfrm flipH="1">
              <a:off x="5453847" y="2731554"/>
              <a:ext cx="195938" cy="2509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4A3034-9FE5-39DA-FBED-120F46B6D04C}"/>
                </a:ext>
              </a:extLst>
            </p:cNvPr>
            <p:cNvSpPr/>
            <p:nvPr/>
          </p:nvSpPr>
          <p:spPr>
            <a:xfrm flipH="1">
              <a:off x="4811696" y="2982550"/>
              <a:ext cx="1284303" cy="1429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12" name="TextBox 11">
              <a:extLst>
                <a:ext uri="{FF2B5EF4-FFF2-40B4-BE49-F238E27FC236}">
                  <a16:creationId xmlns:a16="http://schemas.microsoft.com/office/drawing/2014/main" id="{7080DA68-45DD-3C3C-7651-34FABE7DDB9C}"/>
                </a:ext>
              </a:extLst>
            </p:cNvPr>
            <p:cNvSpPr txBox="1"/>
            <p:nvPr/>
          </p:nvSpPr>
          <p:spPr>
            <a:xfrm>
              <a:off x="973396" y="4255284"/>
              <a:ext cx="1209234" cy="338554"/>
            </a:xfrm>
            <a:prstGeom prst="rect">
              <a:avLst/>
            </a:prstGeom>
            <a:noFill/>
          </p:spPr>
          <p:txBody>
            <a:bodyPr wrap="square" rtlCol="0">
              <a:spAutoFit/>
            </a:bodyPr>
            <a:lstStyle/>
            <a:p>
              <a:pPr algn="ctr"/>
              <a:r>
                <a:rPr lang="en-GB" sz="1600" b="1" dirty="0"/>
                <a:t>Police NPC</a:t>
              </a:r>
            </a:p>
          </p:txBody>
        </p:sp>
        <p:cxnSp>
          <p:nvCxnSpPr>
            <p:cNvPr id="15" name="Straight Arrow Connector 14">
              <a:extLst>
                <a:ext uri="{FF2B5EF4-FFF2-40B4-BE49-F238E27FC236}">
                  <a16:creationId xmlns:a16="http://schemas.microsoft.com/office/drawing/2014/main" id="{C7E60E06-A489-8DF6-DF6C-652DA394EAD3}"/>
                </a:ext>
              </a:extLst>
            </p:cNvPr>
            <p:cNvCxnSpPr>
              <a:cxnSpLocks/>
              <a:stCxn id="12" idx="2"/>
              <a:endCxn id="16" idx="1"/>
            </p:cNvCxnSpPr>
            <p:nvPr/>
          </p:nvCxnSpPr>
          <p:spPr>
            <a:xfrm>
              <a:off x="1578013" y="4593838"/>
              <a:ext cx="4627477" cy="3742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D364CB2-4524-99CA-7B36-E7BB18476DA6}"/>
                </a:ext>
              </a:extLst>
            </p:cNvPr>
            <p:cNvSpPr/>
            <p:nvPr/>
          </p:nvSpPr>
          <p:spPr>
            <a:xfrm flipV="1">
              <a:off x="6205490" y="4733935"/>
              <a:ext cx="230821" cy="4683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31" name="TextBox 30">
              <a:extLst>
                <a:ext uri="{FF2B5EF4-FFF2-40B4-BE49-F238E27FC236}">
                  <a16:creationId xmlns:a16="http://schemas.microsoft.com/office/drawing/2014/main" id="{C6637B8A-3933-6F65-E831-8E73A87E85E1}"/>
                </a:ext>
              </a:extLst>
            </p:cNvPr>
            <p:cNvSpPr txBox="1"/>
            <p:nvPr/>
          </p:nvSpPr>
          <p:spPr>
            <a:xfrm>
              <a:off x="10228350" y="4915096"/>
              <a:ext cx="1209234" cy="338554"/>
            </a:xfrm>
            <a:prstGeom prst="rect">
              <a:avLst/>
            </a:prstGeom>
            <a:noFill/>
          </p:spPr>
          <p:txBody>
            <a:bodyPr wrap="square" rtlCol="0">
              <a:spAutoFit/>
            </a:bodyPr>
            <a:lstStyle/>
            <a:p>
              <a:pPr algn="ctr"/>
              <a:r>
                <a:rPr lang="en-GB" sz="1600" b="1" dirty="0"/>
                <a:t>Robber</a:t>
              </a:r>
            </a:p>
          </p:txBody>
        </p:sp>
        <p:cxnSp>
          <p:nvCxnSpPr>
            <p:cNvPr id="32" name="Straight Arrow Connector 31">
              <a:extLst>
                <a:ext uri="{FF2B5EF4-FFF2-40B4-BE49-F238E27FC236}">
                  <a16:creationId xmlns:a16="http://schemas.microsoft.com/office/drawing/2014/main" id="{8F31B922-C0FA-CA8F-F533-F34EA053F21D}"/>
                </a:ext>
              </a:extLst>
            </p:cNvPr>
            <p:cNvCxnSpPr>
              <a:cxnSpLocks/>
              <a:stCxn id="31" idx="2"/>
              <a:endCxn id="34" idx="1"/>
            </p:cNvCxnSpPr>
            <p:nvPr/>
          </p:nvCxnSpPr>
          <p:spPr>
            <a:xfrm flipH="1">
              <a:off x="6911494" y="5253650"/>
              <a:ext cx="3921473" cy="5110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60B84C7-B97D-5464-9852-21148F90B4B0}"/>
                </a:ext>
              </a:extLst>
            </p:cNvPr>
            <p:cNvSpPr/>
            <p:nvPr/>
          </p:nvSpPr>
          <p:spPr>
            <a:xfrm rot="10800000" flipV="1">
              <a:off x="6667130" y="5530504"/>
              <a:ext cx="244364" cy="4683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42" name="TextBox 41">
              <a:extLst>
                <a:ext uri="{FF2B5EF4-FFF2-40B4-BE49-F238E27FC236}">
                  <a16:creationId xmlns:a16="http://schemas.microsoft.com/office/drawing/2014/main" id="{3B664F62-AFCC-7518-2648-4D97829818D5}"/>
                </a:ext>
              </a:extLst>
            </p:cNvPr>
            <p:cNvSpPr txBox="1"/>
            <p:nvPr/>
          </p:nvSpPr>
          <p:spPr>
            <a:xfrm>
              <a:off x="10303249" y="3131404"/>
              <a:ext cx="1594869" cy="830997"/>
            </a:xfrm>
            <a:prstGeom prst="rect">
              <a:avLst/>
            </a:prstGeom>
            <a:noFill/>
          </p:spPr>
          <p:txBody>
            <a:bodyPr wrap="square" rtlCol="0">
              <a:spAutoFit/>
            </a:bodyPr>
            <a:lstStyle/>
            <a:p>
              <a:pPr algn="ctr"/>
              <a:r>
                <a:rPr lang="en-GB" sz="1600" b="1" dirty="0"/>
                <a:t>Environment/</a:t>
              </a:r>
            </a:p>
            <a:p>
              <a:pPr algn="ctr"/>
              <a:r>
                <a:rPr lang="en-GB" sz="1600" b="1" dirty="0"/>
                <a:t>Hiding Places for Robber</a:t>
              </a:r>
            </a:p>
          </p:txBody>
        </p:sp>
        <p:cxnSp>
          <p:nvCxnSpPr>
            <p:cNvPr id="43" name="Straight Arrow Connector 42">
              <a:extLst>
                <a:ext uri="{FF2B5EF4-FFF2-40B4-BE49-F238E27FC236}">
                  <a16:creationId xmlns:a16="http://schemas.microsoft.com/office/drawing/2014/main" id="{F57B2C7E-10AC-767C-80EE-D4F5053D964F}"/>
                </a:ext>
              </a:extLst>
            </p:cNvPr>
            <p:cNvCxnSpPr>
              <a:cxnSpLocks/>
              <a:stCxn id="42" idx="2"/>
              <a:endCxn id="44" idx="3"/>
            </p:cNvCxnSpPr>
            <p:nvPr/>
          </p:nvCxnSpPr>
          <p:spPr>
            <a:xfrm flipH="1">
              <a:off x="9747682" y="3962401"/>
              <a:ext cx="1353002" cy="7443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167C887-352A-004A-3971-77E367AE06AB}"/>
                </a:ext>
              </a:extLst>
            </p:cNvPr>
            <p:cNvSpPr/>
            <p:nvPr/>
          </p:nvSpPr>
          <p:spPr>
            <a:xfrm flipV="1">
              <a:off x="8388120" y="4394085"/>
              <a:ext cx="1359562" cy="6253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55" name="TextBox 54">
              <a:extLst>
                <a:ext uri="{FF2B5EF4-FFF2-40B4-BE49-F238E27FC236}">
                  <a16:creationId xmlns:a16="http://schemas.microsoft.com/office/drawing/2014/main" id="{F697263C-04CB-2356-AFC4-C2955FBC8E4D}"/>
                </a:ext>
              </a:extLst>
            </p:cNvPr>
            <p:cNvSpPr txBox="1"/>
            <p:nvPr/>
          </p:nvSpPr>
          <p:spPr>
            <a:xfrm>
              <a:off x="449250" y="3357731"/>
              <a:ext cx="1284131" cy="584775"/>
            </a:xfrm>
            <a:prstGeom prst="rect">
              <a:avLst/>
            </a:prstGeom>
            <a:noFill/>
          </p:spPr>
          <p:txBody>
            <a:bodyPr wrap="square" rtlCol="0">
              <a:spAutoFit/>
            </a:bodyPr>
            <a:lstStyle/>
            <a:p>
              <a:pPr algn="ctr"/>
              <a:r>
                <a:rPr lang="en-GB" sz="1600" b="1" dirty="0"/>
                <a:t>Legend/</a:t>
              </a:r>
            </a:p>
            <a:p>
              <a:pPr algn="ctr"/>
              <a:r>
                <a:rPr lang="en-GB" sz="1600" b="1" dirty="0"/>
                <a:t>Police Info</a:t>
              </a:r>
            </a:p>
          </p:txBody>
        </p:sp>
        <p:cxnSp>
          <p:nvCxnSpPr>
            <p:cNvPr id="56" name="Straight Arrow Connector 55">
              <a:extLst>
                <a:ext uri="{FF2B5EF4-FFF2-40B4-BE49-F238E27FC236}">
                  <a16:creationId xmlns:a16="http://schemas.microsoft.com/office/drawing/2014/main" id="{50782C9F-6B68-5A4D-B396-3186FE4373FB}"/>
                </a:ext>
              </a:extLst>
            </p:cNvPr>
            <p:cNvCxnSpPr>
              <a:cxnSpLocks/>
              <a:stCxn id="55" idx="3"/>
              <a:endCxn id="57" idx="3"/>
            </p:cNvCxnSpPr>
            <p:nvPr/>
          </p:nvCxnSpPr>
          <p:spPr>
            <a:xfrm flipV="1">
              <a:off x="1733381" y="3639506"/>
              <a:ext cx="538345" cy="106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C50BBFAC-0767-2D02-3E7F-4E480C901431}"/>
                </a:ext>
              </a:extLst>
            </p:cNvPr>
            <p:cNvSpPr/>
            <p:nvPr/>
          </p:nvSpPr>
          <p:spPr>
            <a:xfrm flipH="1">
              <a:off x="2271726" y="3029591"/>
              <a:ext cx="1998431" cy="12198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grpSp>
    </p:spTree>
    <p:extLst>
      <p:ext uri="{BB962C8B-B14F-4D97-AF65-F5344CB8AC3E}">
        <p14:creationId xmlns:p14="http://schemas.microsoft.com/office/powerpoint/2010/main" val="103118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Mini-Game Implementation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441C664-108D-9D32-7346-240A0991AC68}"/>
              </a:ext>
            </a:extLst>
          </p:cNvPr>
          <p:cNvSpPr txBox="1"/>
          <p:nvPr/>
        </p:nvSpPr>
        <p:spPr>
          <a:xfrm>
            <a:off x="-407011" y="2494408"/>
            <a:ext cx="4075801" cy="461665"/>
          </a:xfrm>
          <a:prstGeom prst="rect">
            <a:avLst/>
          </a:prstGeom>
          <a:noFill/>
        </p:spPr>
        <p:txBody>
          <a:bodyPr wrap="square" rtlCol="0">
            <a:spAutoFit/>
          </a:bodyPr>
          <a:lstStyle/>
          <a:p>
            <a:pPr algn="ctr"/>
            <a:r>
              <a:rPr lang="en-GB" sz="2400" b="1" dirty="0"/>
              <a:t>Developer Interface:</a:t>
            </a:r>
          </a:p>
        </p:txBody>
      </p:sp>
      <p:sp>
        <p:nvSpPr>
          <p:cNvPr id="10" name="Content Placeholder 2">
            <a:extLst>
              <a:ext uri="{FF2B5EF4-FFF2-40B4-BE49-F238E27FC236}">
                <a16:creationId xmlns:a16="http://schemas.microsoft.com/office/drawing/2014/main" id="{79A6F4C4-D10D-D152-18CC-FC6F3CF4117F}"/>
              </a:ext>
            </a:extLst>
          </p:cNvPr>
          <p:cNvSpPr txBox="1">
            <a:spLocks/>
          </p:cNvSpPr>
          <p:nvPr/>
        </p:nvSpPr>
        <p:spPr>
          <a:xfrm>
            <a:off x="527917" y="3528075"/>
            <a:ext cx="4602274" cy="285639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1600" dirty="0"/>
              <a:t>As can be seen in the following image, developers, are given a large degree of freedom, in which they can configure various parts of the game, including prefabs located in Assets&gt;Prefabs folder.</a:t>
            </a:r>
          </a:p>
          <a:p>
            <a:r>
              <a:rPr lang="en-GB" sz="1600" dirty="0"/>
              <a:t>Developers, can choose the area over which certain NPC’s can roam, as well as change the different Membership Functions of the Police Prefab.</a:t>
            </a:r>
          </a:p>
          <a:p>
            <a:endParaRPr lang="en-GB" sz="1600" dirty="0"/>
          </a:p>
        </p:txBody>
      </p:sp>
      <p:grpSp>
        <p:nvGrpSpPr>
          <p:cNvPr id="27" name="Group 26">
            <a:extLst>
              <a:ext uri="{FF2B5EF4-FFF2-40B4-BE49-F238E27FC236}">
                <a16:creationId xmlns:a16="http://schemas.microsoft.com/office/drawing/2014/main" id="{EB7399AC-A730-026E-3A5C-E482AFF1A8CC}"/>
              </a:ext>
            </a:extLst>
          </p:cNvPr>
          <p:cNvGrpSpPr/>
          <p:nvPr/>
        </p:nvGrpSpPr>
        <p:grpSpPr>
          <a:xfrm>
            <a:off x="5658108" y="2760533"/>
            <a:ext cx="5883143" cy="3110693"/>
            <a:chOff x="5586808" y="2448899"/>
            <a:chExt cx="5883143" cy="3110693"/>
          </a:xfrm>
        </p:grpSpPr>
        <p:pic>
          <p:nvPicPr>
            <p:cNvPr id="14" name="Picture 13">
              <a:extLst>
                <a:ext uri="{FF2B5EF4-FFF2-40B4-BE49-F238E27FC236}">
                  <a16:creationId xmlns:a16="http://schemas.microsoft.com/office/drawing/2014/main" id="{0E07ABEF-385C-6E43-163D-820EBF12859D}"/>
                </a:ext>
              </a:extLst>
            </p:cNvPr>
            <p:cNvPicPr>
              <a:picLocks noChangeAspect="1"/>
            </p:cNvPicPr>
            <p:nvPr/>
          </p:nvPicPr>
          <p:blipFill>
            <a:blip r:embed="rId3"/>
            <a:stretch>
              <a:fillRect/>
            </a:stretch>
          </p:blipFill>
          <p:spPr>
            <a:xfrm>
              <a:off x="7865497" y="2448899"/>
              <a:ext cx="3604454" cy="3110693"/>
            </a:xfrm>
            <a:prstGeom prst="rect">
              <a:avLst/>
            </a:prstGeom>
          </p:spPr>
        </p:pic>
        <p:sp>
          <p:nvSpPr>
            <p:cNvPr id="17" name="Rectangle 16">
              <a:extLst>
                <a:ext uri="{FF2B5EF4-FFF2-40B4-BE49-F238E27FC236}">
                  <a16:creationId xmlns:a16="http://schemas.microsoft.com/office/drawing/2014/main" id="{83D240FA-336F-D22B-19B1-B57E0A54F59E}"/>
                </a:ext>
              </a:extLst>
            </p:cNvPr>
            <p:cNvSpPr/>
            <p:nvPr/>
          </p:nvSpPr>
          <p:spPr>
            <a:xfrm>
              <a:off x="7865496" y="2849150"/>
              <a:ext cx="3604453" cy="27104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cxnSp>
          <p:nvCxnSpPr>
            <p:cNvPr id="18" name="Straight Arrow Connector 17">
              <a:extLst>
                <a:ext uri="{FF2B5EF4-FFF2-40B4-BE49-F238E27FC236}">
                  <a16:creationId xmlns:a16="http://schemas.microsoft.com/office/drawing/2014/main" id="{FFB7A780-6F13-F521-68E2-6D0DD1E2B71F}"/>
                </a:ext>
              </a:extLst>
            </p:cNvPr>
            <p:cNvCxnSpPr>
              <a:cxnSpLocks/>
              <a:stCxn id="19" idx="2"/>
              <a:endCxn id="17" idx="1"/>
            </p:cNvCxnSpPr>
            <p:nvPr/>
          </p:nvCxnSpPr>
          <p:spPr>
            <a:xfrm>
              <a:off x="6825304" y="3702141"/>
              <a:ext cx="1111492" cy="5022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604F8C-4C04-E2BE-5256-982ACCF2C1B4}"/>
                </a:ext>
              </a:extLst>
            </p:cNvPr>
            <p:cNvSpPr txBox="1"/>
            <p:nvPr/>
          </p:nvSpPr>
          <p:spPr>
            <a:xfrm>
              <a:off x="5586808" y="3117366"/>
              <a:ext cx="2334392" cy="584775"/>
            </a:xfrm>
            <a:prstGeom prst="rect">
              <a:avLst/>
            </a:prstGeom>
            <a:noFill/>
          </p:spPr>
          <p:txBody>
            <a:bodyPr wrap="square" rtlCol="0">
              <a:spAutoFit/>
            </a:bodyPr>
            <a:lstStyle/>
            <a:p>
              <a:pPr algn="ctr"/>
              <a:r>
                <a:rPr lang="en-GB" sz="1600" b="1" dirty="0"/>
                <a:t>Customization of Prefab parameters</a:t>
              </a:r>
            </a:p>
          </p:txBody>
        </p:sp>
      </p:grpSp>
    </p:spTree>
    <p:extLst>
      <p:ext uri="{BB962C8B-B14F-4D97-AF65-F5344CB8AC3E}">
        <p14:creationId xmlns:p14="http://schemas.microsoft.com/office/powerpoint/2010/main" val="46030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Mini-Game Implementation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389CFD-85CD-D79F-75B5-41F0C7AAB056}"/>
              </a:ext>
            </a:extLst>
          </p:cNvPr>
          <p:cNvSpPr txBox="1">
            <a:spLocks/>
          </p:cNvSpPr>
          <p:nvPr/>
        </p:nvSpPr>
        <p:spPr>
          <a:xfrm>
            <a:off x="650746" y="2627790"/>
            <a:ext cx="8439988" cy="3977196"/>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2000" dirty="0"/>
              <a:t>Implementation of the Mini Game was inspired from [3-4], and sprites used to create the game were retrieved from [5].</a:t>
            </a:r>
          </a:p>
          <a:p>
            <a:r>
              <a:rPr lang="en-GB" sz="2000" b="1" dirty="0"/>
              <a:t>The Game is Composed of the following scripts:</a:t>
            </a:r>
          </a:p>
          <a:p>
            <a:pPr lvl="1"/>
            <a:r>
              <a:rPr lang="en-GB" sz="1700" b="1" dirty="0"/>
              <a:t>Background </a:t>
            </a:r>
            <a:r>
              <a:rPr lang="en-GB" sz="1700" dirty="0"/>
              <a:t>script – This script is being used to generate the Game Background/Ground.</a:t>
            </a:r>
          </a:p>
          <a:p>
            <a:pPr lvl="1"/>
            <a:r>
              <a:rPr lang="en-GB" sz="1700" b="1" dirty="0"/>
              <a:t>Robber</a:t>
            </a:r>
            <a:r>
              <a:rPr lang="en-GB" sz="1700" dirty="0"/>
              <a:t> script – This script is being used to control the Robber Game Objects, to move from the different points on the Map. </a:t>
            </a:r>
          </a:p>
          <a:p>
            <a:pPr lvl="1"/>
            <a:r>
              <a:rPr lang="en-GB" sz="1700" b="1" dirty="0"/>
              <a:t>Police</a:t>
            </a:r>
            <a:r>
              <a:rPr lang="en-GB" sz="1700" dirty="0"/>
              <a:t> script – This script is being used to control the Police Game Object, to move around the map, and try to catch all the Robbers. Furthermore, this script contains the entirety of the Fuzzy Logic AI component in this game. </a:t>
            </a:r>
            <a:r>
              <a:rPr lang="en-GB" sz="1700" b="1" dirty="0"/>
              <a:t>Note that the Police Game Object has a slower speed than the Robber to show the benefits of Fuzzy Logic.</a:t>
            </a:r>
          </a:p>
          <a:p>
            <a:pPr lvl="1"/>
            <a:r>
              <a:rPr lang="en-GB" sz="1700" b="1" dirty="0" err="1"/>
              <a:t>CameraFollow</a:t>
            </a:r>
            <a:r>
              <a:rPr lang="en-GB" sz="1700" b="1" dirty="0"/>
              <a:t> </a:t>
            </a:r>
            <a:r>
              <a:rPr lang="en-GB" sz="1700" dirty="0"/>
              <a:t>script – This script is being used to ensure that the Camera is always following the Police Game Object.</a:t>
            </a:r>
          </a:p>
          <a:p>
            <a:pPr lvl="1"/>
            <a:r>
              <a:rPr lang="en-GB" sz="1700" b="1" dirty="0" err="1"/>
              <a:t>GameManager</a:t>
            </a:r>
            <a:r>
              <a:rPr lang="en-GB" sz="1700" b="1" dirty="0"/>
              <a:t> </a:t>
            </a:r>
            <a:r>
              <a:rPr lang="en-GB" sz="1700" dirty="0"/>
              <a:t>script – This script is being used to spawn the respective NPC Game Object Prefabs on the map, as well as handling the user interface via </a:t>
            </a:r>
            <a:r>
              <a:rPr lang="en-GB" sz="1700" dirty="0" err="1"/>
              <a:t>OnGUI</a:t>
            </a:r>
            <a:r>
              <a:rPr lang="en-GB" sz="1700" dirty="0"/>
              <a:t>() method. This script is also responsible for spawning the relevant structures on the map,  at random positions, thus acting as a Procedural Generation Map.</a:t>
            </a:r>
          </a:p>
          <a:p>
            <a:pPr lvl="1"/>
            <a:endParaRPr lang="en-GB" sz="1700" b="1" dirty="0"/>
          </a:p>
          <a:p>
            <a:pPr lvl="1"/>
            <a:endParaRPr lang="en-GB" sz="1700" dirty="0"/>
          </a:p>
          <a:p>
            <a:endParaRPr lang="en-GB" sz="2000" b="1" dirty="0"/>
          </a:p>
          <a:p>
            <a:endParaRPr lang="en-GB" sz="1600" dirty="0"/>
          </a:p>
        </p:txBody>
      </p:sp>
      <p:pic>
        <p:nvPicPr>
          <p:cNvPr id="4" name="Picture 3">
            <a:extLst>
              <a:ext uri="{FF2B5EF4-FFF2-40B4-BE49-F238E27FC236}">
                <a16:creationId xmlns:a16="http://schemas.microsoft.com/office/drawing/2014/main" id="{8DAF2964-D791-4D01-34B2-47B00A1F6DE9}"/>
              </a:ext>
            </a:extLst>
          </p:cNvPr>
          <p:cNvPicPr>
            <a:picLocks noChangeAspect="1"/>
          </p:cNvPicPr>
          <p:nvPr/>
        </p:nvPicPr>
        <p:blipFill>
          <a:blip r:embed="rId3"/>
          <a:stretch>
            <a:fillRect/>
          </a:stretch>
        </p:blipFill>
        <p:spPr>
          <a:xfrm>
            <a:off x="9010834" y="3285032"/>
            <a:ext cx="3005831" cy="965235"/>
          </a:xfrm>
          <a:prstGeom prst="rect">
            <a:avLst/>
          </a:prstGeom>
        </p:spPr>
      </p:pic>
    </p:spTree>
    <p:extLst>
      <p:ext uri="{BB962C8B-B14F-4D97-AF65-F5344CB8AC3E}">
        <p14:creationId xmlns:p14="http://schemas.microsoft.com/office/powerpoint/2010/main" val="428673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Fuzzy Logic ~ Exercise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230449" y="2448899"/>
            <a:ext cx="7654748" cy="392446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GB" sz="1800" b="1" dirty="0"/>
              <a:t>Now Its your turn to Code! – Let’s implement the Fuzzy Logic Algorithm </a:t>
            </a:r>
            <a:r>
              <a:rPr lang="en-GB" sz="1800" b="1" dirty="0">
                <a:sym typeface="Wingdings" panose="05000000000000000000" pitchFamily="2" charset="2"/>
              </a:rPr>
              <a:t></a:t>
            </a:r>
          </a:p>
          <a:p>
            <a:pPr marL="0" indent="0" algn="ctr">
              <a:buNone/>
            </a:pPr>
            <a:r>
              <a:rPr lang="en-GB" sz="1800" b="1" dirty="0">
                <a:sym typeface="Wingdings" panose="05000000000000000000" pitchFamily="2" charset="2"/>
              </a:rPr>
              <a:t> </a:t>
            </a:r>
            <a:endParaRPr lang="en-GB" sz="1800" b="1" dirty="0"/>
          </a:p>
          <a:p>
            <a:pPr marL="457200" indent="-457200">
              <a:buFont typeface="+mj-lt"/>
              <a:buAutoNum type="arabicPeriod"/>
            </a:pPr>
            <a:r>
              <a:rPr lang="en-GB" sz="1800" dirty="0"/>
              <a:t>Navigate to the Assets&gt; Prefabs&gt;People folder, and click on the Police Prefab</a:t>
            </a:r>
          </a:p>
          <a:p>
            <a:pPr marL="457200" indent="-457200">
              <a:buFont typeface="+mj-lt"/>
              <a:buAutoNum type="arabicPeriod"/>
            </a:pPr>
            <a:r>
              <a:rPr lang="en-GB" sz="1800" dirty="0"/>
              <a:t>Modify the 3 Animation Curves on the Police Prefab labelled </a:t>
            </a:r>
            <a:r>
              <a:rPr lang="en-GB" sz="1800" dirty="0" err="1"/>
              <a:t>chaseRobber</a:t>
            </a:r>
            <a:r>
              <a:rPr lang="en-GB" sz="1800" dirty="0"/>
              <a:t>, </a:t>
            </a:r>
            <a:r>
              <a:rPr lang="en-GB" sz="1800" dirty="0" err="1"/>
              <a:t>goToBank</a:t>
            </a:r>
            <a:r>
              <a:rPr lang="en-GB" sz="1800" dirty="0"/>
              <a:t> and patrol through </a:t>
            </a:r>
            <a:r>
              <a:rPr lang="en-GB" sz="1800" b="1" dirty="0"/>
              <a:t>Unity’s curve editor window</a:t>
            </a:r>
            <a:r>
              <a:rPr lang="en-GB" sz="1800" dirty="0"/>
              <a:t>, so that the fuzzy curves would mimic the following diagram.</a:t>
            </a:r>
          </a:p>
          <a:p>
            <a:pPr marL="457200" lvl="1" indent="0">
              <a:buNone/>
            </a:pPr>
            <a:r>
              <a:rPr lang="en-GB" sz="1800" dirty="0"/>
              <a:t>         </a:t>
            </a:r>
          </a:p>
          <a:p>
            <a:pPr marL="0" indent="0">
              <a:buFont typeface="Arial"/>
              <a:buNone/>
            </a:pPr>
            <a:endParaRPr lang="en-GB" dirty="0"/>
          </a:p>
          <a:p>
            <a:endParaRPr lang="en-MT" dirty="0"/>
          </a:p>
        </p:txBody>
      </p:sp>
      <p:grpSp>
        <p:nvGrpSpPr>
          <p:cNvPr id="34" name="Group 33">
            <a:extLst>
              <a:ext uri="{FF2B5EF4-FFF2-40B4-BE49-F238E27FC236}">
                <a16:creationId xmlns:a16="http://schemas.microsoft.com/office/drawing/2014/main" id="{CEA396BB-3F45-D986-925E-C92CB21F1A0A}"/>
              </a:ext>
            </a:extLst>
          </p:cNvPr>
          <p:cNvGrpSpPr/>
          <p:nvPr/>
        </p:nvGrpSpPr>
        <p:grpSpPr>
          <a:xfrm>
            <a:off x="8067523" y="2456448"/>
            <a:ext cx="3559946" cy="3916920"/>
            <a:chOff x="7827633" y="2292703"/>
            <a:chExt cx="3559946" cy="3916920"/>
          </a:xfrm>
        </p:grpSpPr>
        <p:grpSp>
          <p:nvGrpSpPr>
            <p:cNvPr id="23" name="Group 22">
              <a:extLst>
                <a:ext uri="{FF2B5EF4-FFF2-40B4-BE49-F238E27FC236}">
                  <a16:creationId xmlns:a16="http://schemas.microsoft.com/office/drawing/2014/main" id="{CFBF768F-0E03-C273-DC49-D3D06D04D735}"/>
                </a:ext>
              </a:extLst>
            </p:cNvPr>
            <p:cNvGrpSpPr/>
            <p:nvPr/>
          </p:nvGrpSpPr>
          <p:grpSpPr>
            <a:xfrm>
              <a:off x="7827633" y="2607260"/>
              <a:ext cx="3559946" cy="3602363"/>
              <a:chOff x="7059310" y="3292460"/>
              <a:chExt cx="3559946" cy="3602363"/>
            </a:xfrm>
          </p:grpSpPr>
          <p:sp>
            <p:nvSpPr>
              <p:cNvPr id="24" name="TextBox 23">
                <a:extLst>
                  <a:ext uri="{FF2B5EF4-FFF2-40B4-BE49-F238E27FC236}">
                    <a16:creationId xmlns:a16="http://schemas.microsoft.com/office/drawing/2014/main" id="{B891A84B-2FEB-D224-68CA-3D2865498627}"/>
                  </a:ext>
                </a:extLst>
              </p:cNvPr>
              <p:cNvSpPr txBox="1"/>
              <p:nvPr/>
            </p:nvSpPr>
            <p:spPr>
              <a:xfrm>
                <a:off x="7494656" y="6310048"/>
                <a:ext cx="2235932" cy="584775"/>
              </a:xfrm>
              <a:prstGeom prst="rect">
                <a:avLst/>
              </a:prstGeom>
              <a:noFill/>
            </p:spPr>
            <p:txBody>
              <a:bodyPr wrap="square" rtlCol="0">
                <a:spAutoFit/>
              </a:bodyPr>
              <a:lstStyle/>
              <a:p>
                <a:pPr algn="ctr"/>
                <a:r>
                  <a:rPr lang="en-GB" sz="1600" b="1" dirty="0"/>
                  <a:t>Visualisation of Membership Functions</a:t>
                </a:r>
              </a:p>
            </p:txBody>
          </p:sp>
          <p:grpSp>
            <p:nvGrpSpPr>
              <p:cNvPr id="25" name="Group 24">
                <a:extLst>
                  <a:ext uri="{FF2B5EF4-FFF2-40B4-BE49-F238E27FC236}">
                    <a16:creationId xmlns:a16="http://schemas.microsoft.com/office/drawing/2014/main" id="{9ED2CFDA-3773-5F73-FDA2-83DCDCBF1F9E}"/>
                  </a:ext>
                </a:extLst>
              </p:cNvPr>
              <p:cNvGrpSpPr/>
              <p:nvPr/>
            </p:nvGrpSpPr>
            <p:grpSpPr>
              <a:xfrm>
                <a:off x="7059310" y="3292460"/>
                <a:ext cx="3559946" cy="2866351"/>
                <a:chOff x="5808507" y="2702502"/>
                <a:chExt cx="4943911" cy="3975297"/>
              </a:xfrm>
            </p:grpSpPr>
            <p:pic>
              <p:nvPicPr>
                <p:cNvPr id="26" name="Picture 25">
                  <a:extLst>
                    <a:ext uri="{FF2B5EF4-FFF2-40B4-BE49-F238E27FC236}">
                      <a16:creationId xmlns:a16="http://schemas.microsoft.com/office/drawing/2014/main" id="{EE1979BC-0543-4FC4-05FC-C5031AC1A1B1}"/>
                    </a:ext>
                  </a:extLst>
                </p:cNvPr>
                <p:cNvPicPr>
                  <a:picLocks noChangeAspect="1"/>
                </p:cNvPicPr>
                <p:nvPr/>
              </p:nvPicPr>
              <p:blipFill>
                <a:blip r:embed="rId3"/>
                <a:stretch>
                  <a:fillRect/>
                </a:stretch>
              </p:blipFill>
              <p:spPr>
                <a:xfrm>
                  <a:off x="5808507" y="2702502"/>
                  <a:ext cx="4943911" cy="3684391"/>
                </a:xfrm>
                <a:prstGeom prst="rect">
                  <a:avLst/>
                </a:prstGeom>
              </p:spPr>
            </p:pic>
            <p:sp>
              <p:nvSpPr>
                <p:cNvPr id="27" name="TextBox 26">
                  <a:extLst>
                    <a:ext uri="{FF2B5EF4-FFF2-40B4-BE49-F238E27FC236}">
                      <a16:creationId xmlns:a16="http://schemas.microsoft.com/office/drawing/2014/main" id="{5253C120-7310-D94C-4174-03050C6B4AAB}"/>
                    </a:ext>
                  </a:extLst>
                </p:cNvPr>
                <p:cNvSpPr txBox="1"/>
                <p:nvPr/>
              </p:nvSpPr>
              <p:spPr>
                <a:xfrm>
                  <a:off x="6464959" y="6326192"/>
                  <a:ext cx="459506" cy="351607"/>
                </a:xfrm>
                <a:prstGeom prst="rect">
                  <a:avLst/>
                </a:prstGeom>
                <a:noFill/>
              </p:spPr>
              <p:txBody>
                <a:bodyPr wrap="square" rtlCol="0">
                  <a:spAutoFit/>
                </a:bodyPr>
                <a:lstStyle/>
                <a:p>
                  <a:r>
                    <a:rPr lang="en-GB" sz="1200" b="1" dirty="0"/>
                    <a:t>30</a:t>
                  </a:r>
                  <a:endParaRPr lang="en-GB" sz="1050" b="1" dirty="0"/>
                </a:p>
              </p:txBody>
            </p:sp>
            <p:cxnSp>
              <p:nvCxnSpPr>
                <p:cNvPr id="28" name="Straight Arrow Connector 27">
                  <a:extLst>
                    <a:ext uri="{FF2B5EF4-FFF2-40B4-BE49-F238E27FC236}">
                      <a16:creationId xmlns:a16="http://schemas.microsoft.com/office/drawing/2014/main" id="{C89E6CD5-6143-BD6E-C8DE-EA9525B63D4C}"/>
                    </a:ext>
                  </a:extLst>
                </p:cNvPr>
                <p:cNvCxnSpPr>
                  <a:cxnSpLocks/>
                </p:cNvCxnSpPr>
                <p:nvPr/>
              </p:nvCxnSpPr>
              <p:spPr>
                <a:xfrm flipV="1">
                  <a:off x="6645246" y="5979429"/>
                  <a:ext cx="156620" cy="3467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50E18-DD87-9F6E-8C19-ABCE4734315F}"/>
                    </a:ext>
                  </a:extLst>
                </p:cNvPr>
                <p:cNvSpPr txBox="1"/>
                <p:nvPr/>
              </p:nvSpPr>
              <p:spPr>
                <a:xfrm>
                  <a:off x="7374617" y="6312836"/>
                  <a:ext cx="459506" cy="351607"/>
                </a:xfrm>
                <a:prstGeom prst="rect">
                  <a:avLst/>
                </a:prstGeom>
                <a:noFill/>
              </p:spPr>
              <p:txBody>
                <a:bodyPr wrap="square" rtlCol="0">
                  <a:spAutoFit/>
                </a:bodyPr>
                <a:lstStyle/>
                <a:p>
                  <a:r>
                    <a:rPr lang="en-GB" sz="1200" b="1" dirty="0"/>
                    <a:t>25</a:t>
                  </a:r>
                  <a:endParaRPr lang="en-GB" sz="1050" b="1" dirty="0"/>
                </a:p>
              </p:txBody>
            </p:sp>
            <p:cxnSp>
              <p:nvCxnSpPr>
                <p:cNvPr id="30" name="Straight Arrow Connector 29">
                  <a:extLst>
                    <a:ext uri="{FF2B5EF4-FFF2-40B4-BE49-F238E27FC236}">
                      <a16:creationId xmlns:a16="http://schemas.microsoft.com/office/drawing/2014/main" id="{F045EE2B-57D8-E65E-0A73-8B1EECFCF344}"/>
                    </a:ext>
                  </a:extLst>
                </p:cNvPr>
                <p:cNvCxnSpPr>
                  <a:cxnSpLocks/>
                </p:cNvCxnSpPr>
                <p:nvPr/>
              </p:nvCxnSpPr>
              <p:spPr>
                <a:xfrm flipH="1" flipV="1">
                  <a:off x="7419452" y="5979429"/>
                  <a:ext cx="161464" cy="3467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1" name="TextBox 30">
              <a:extLst>
                <a:ext uri="{FF2B5EF4-FFF2-40B4-BE49-F238E27FC236}">
                  <a16:creationId xmlns:a16="http://schemas.microsoft.com/office/drawing/2014/main" id="{E1198537-7FF4-9656-3F0A-EFD1EB4A66FB}"/>
                </a:ext>
              </a:extLst>
            </p:cNvPr>
            <p:cNvSpPr txBox="1"/>
            <p:nvPr/>
          </p:nvSpPr>
          <p:spPr>
            <a:xfrm>
              <a:off x="8987621" y="2292703"/>
              <a:ext cx="330875" cy="276999"/>
            </a:xfrm>
            <a:prstGeom prst="rect">
              <a:avLst/>
            </a:prstGeom>
            <a:noFill/>
          </p:spPr>
          <p:txBody>
            <a:bodyPr wrap="square" rtlCol="0">
              <a:spAutoFit/>
            </a:bodyPr>
            <a:lstStyle/>
            <a:p>
              <a:r>
                <a:rPr lang="en-GB" sz="1200" b="1" dirty="0"/>
                <a:t>25</a:t>
              </a:r>
              <a:endParaRPr lang="en-GB" sz="1050" b="1" dirty="0"/>
            </a:p>
          </p:txBody>
        </p:sp>
        <p:cxnSp>
          <p:nvCxnSpPr>
            <p:cNvPr id="32" name="Straight Arrow Connector 31">
              <a:extLst>
                <a:ext uri="{FF2B5EF4-FFF2-40B4-BE49-F238E27FC236}">
                  <a16:creationId xmlns:a16="http://schemas.microsoft.com/office/drawing/2014/main" id="{92F6E503-00A3-E930-731C-80DA7597DC25}"/>
                </a:ext>
              </a:extLst>
            </p:cNvPr>
            <p:cNvCxnSpPr>
              <a:cxnSpLocks/>
              <a:stCxn id="31" idx="2"/>
            </p:cNvCxnSpPr>
            <p:nvPr/>
          </p:nvCxnSpPr>
          <p:spPr>
            <a:xfrm flipH="1">
              <a:off x="8987621" y="2569702"/>
              <a:ext cx="165438" cy="1608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4455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Fuzzy Logic ~ Exercise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230449" y="2448899"/>
            <a:ext cx="7442262" cy="392446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GB" sz="1700" dirty="0"/>
              <a:t>Utilising </a:t>
            </a:r>
            <a:r>
              <a:rPr lang="en-GB" sz="1600" b="1" dirty="0"/>
              <a:t>Unity’s curve editor window:</a:t>
            </a:r>
          </a:p>
          <a:p>
            <a:pPr marL="342900" indent="-342900">
              <a:buFont typeface="+mj-lt"/>
              <a:buAutoNum type="arabicParenR"/>
            </a:pPr>
            <a:r>
              <a:rPr lang="en-GB" sz="1700" dirty="0"/>
              <a:t>First, Click on one of the Curves.</a:t>
            </a:r>
          </a:p>
          <a:p>
            <a:pPr marL="342900" indent="-342900">
              <a:buFont typeface="+mj-lt"/>
              <a:buAutoNum type="arabicParenR"/>
            </a:pPr>
            <a:r>
              <a:rPr lang="en-GB" sz="1700" dirty="0"/>
              <a:t>Then arrange the Curve, to create a new point on the Cure, right Click on any point on the Curve and select “</a:t>
            </a:r>
            <a:r>
              <a:rPr lang="en-GB" sz="1600" b="1" dirty="0"/>
              <a:t>Add a Key</a:t>
            </a:r>
            <a:r>
              <a:rPr lang="en-GB" sz="1700" dirty="0"/>
              <a:t>”.</a:t>
            </a:r>
          </a:p>
          <a:p>
            <a:pPr marL="342900" indent="-342900">
              <a:buFont typeface="+mj-lt"/>
              <a:buAutoNum type="arabicParenR"/>
            </a:pPr>
            <a:r>
              <a:rPr lang="en-GB" sz="1700" dirty="0"/>
              <a:t>To arrange a point value, right Click on that point, and arrange the specific specification, one wishes to change.</a:t>
            </a:r>
          </a:p>
          <a:p>
            <a:pPr marL="342900" indent="-342900">
              <a:buFont typeface="+mj-lt"/>
              <a:buAutoNum type="arabicParenR"/>
            </a:pPr>
            <a:r>
              <a:rPr lang="en-GB" sz="1700" b="1" dirty="0"/>
              <a:t>NB: The Go To Bank Curve requires that its peak point, would have Linear Left and Right Tangents.</a:t>
            </a:r>
          </a:p>
          <a:p>
            <a:pPr marL="457200" lvl="1" indent="0">
              <a:buNone/>
            </a:pPr>
            <a:r>
              <a:rPr lang="en-GB" sz="1800" dirty="0"/>
              <a:t>         </a:t>
            </a:r>
          </a:p>
          <a:p>
            <a:pPr marL="0" indent="0">
              <a:buFont typeface="Arial"/>
              <a:buNone/>
            </a:pPr>
            <a:endParaRPr lang="en-GB" dirty="0"/>
          </a:p>
          <a:p>
            <a:endParaRPr lang="en-MT" dirty="0"/>
          </a:p>
        </p:txBody>
      </p:sp>
      <p:grpSp>
        <p:nvGrpSpPr>
          <p:cNvPr id="20" name="Group 19">
            <a:extLst>
              <a:ext uri="{FF2B5EF4-FFF2-40B4-BE49-F238E27FC236}">
                <a16:creationId xmlns:a16="http://schemas.microsoft.com/office/drawing/2014/main" id="{FD64CD74-29D4-686F-F3CB-BF98639C3BDE}"/>
              </a:ext>
            </a:extLst>
          </p:cNvPr>
          <p:cNvGrpSpPr/>
          <p:nvPr/>
        </p:nvGrpSpPr>
        <p:grpSpPr>
          <a:xfrm>
            <a:off x="7623091" y="2680548"/>
            <a:ext cx="3918160" cy="635516"/>
            <a:chOff x="7623091" y="2680548"/>
            <a:chExt cx="3918160" cy="635516"/>
          </a:xfrm>
        </p:grpSpPr>
        <p:pic>
          <p:nvPicPr>
            <p:cNvPr id="8" name="Picture 7">
              <a:extLst>
                <a:ext uri="{FF2B5EF4-FFF2-40B4-BE49-F238E27FC236}">
                  <a16:creationId xmlns:a16="http://schemas.microsoft.com/office/drawing/2014/main" id="{157A5CDC-1A9E-2FE6-3073-980C5923E05A}"/>
                </a:ext>
              </a:extLst>
            </p:cNvPr>
            <p:cNvPicPr>
              <a:picLocks noChangeAspect="1"/>
            </p:cNvPicPr>
            <p:nvPr/>
          </p:nvPicPr>
          <p:blipFill>
            <a:blip r:embed="rId3"/>
            <a:stretch>
              <a:fillRect/>
            </a:stretch>
          </p:blipFill>
          <p:spPr>
            <a:xfrm>
              <a:off x="8041785" y="2680548"/>
              <a:ext cx="3499466" cy="635516"/>
            </a:xfrm>
            <a:prstGeom prst="rect">
              <a:avLst/>
            </a:prstGeom>
          </p:spPr>
        </p:pic>
        <p:sp>
          <p:nvSpPr>
            <p:cNvPr id="11" name="TextBox 10">
              <a:extLst>
                <a:ext uri="{FF2B5EF4-FFF2-40B4-BE49-F238E27FC236}">
                  <a16:creationId xmlns:a16="http://schemas.microsoft.com/office/drawing/2014/main" id="{C8790270-55DA-FF02-1FF5-B159F238C6C3}"/>
                </a:ext>
              </a:extLst>
            </p:cNvPr>
            <p:cNvSpPr txBox="1"/>
            <p:nvPr/>
          </p:nvSpPr>
          <p:spPr>
            <a:xfrm>
              <a:off x="7623091" y="2680548"/>
              <a:ext cx="374994" cy="338554"/>
            </a:xfrm>
            <a:prstGeom prst="rect">
              <a:avLst/>
            </a:prstGeom>
            <a:noFill/>
          </p:spPr>
          <p:txBody>
            <a:bodyPr wrap="square" rtlCol="0">
              <a:spAutoFit/>
            </a:bodyPr>
            <a:lstStyle/>
            <a:p>
              <a:pPr algn="ctr"/>
              <a:r>
                <a:rPr lang="en-GB" sz="1600" b="1" dirty="0"/>
                <a:t>1)</a:t>
              </a:r>
            </a:p>
          </p:txBody>
        </p:sp>
      </p:grpSp>
      <p:grpSp>
        <p:nvGrpSpPr>
          <p:cNvPr id="21" name="Group 20">
            <a:extLst>
              <a:ext uri="{FF2B5EF4-FFF2-40B4-BE49-F238E27FC236}">
                <a16:creationId xmlns:a16="http://schemas.microsoft.com/office/drawing/2014/main" id="{79B10AD1-61D6-C67F-6555-7C446BE2F2FF}"/>
              </a:ext>
            </a:extLst>
          </p:cNvPr>
          <p:cNvGrpSpPr/>
          <p:nvPr/>
        </p:nvGrpSpPr>
        <p:grpSpPr>
          <a:xfrm>
            <a:off x="7669751" y="3541937"/>
            <a:ext cx="4024114" cy="3048332"/>
            <a:chOff x="7669751" y="3541937"/>
            <a:chExt cx="4024114" cy="3048332"/>
          </a:xfrm>
        </p:grpSpPr>
        <p:pic>
          <p:nvPicPr>
            <p:cNvPr id="10" name="Picture 9">
              <a:extLst>
                <a:ext uri="{FF2B5EF4-FFF2-40B4-BE49-F238E27FC236}">
                  <a16:creationId xmlns:a16="http://schemas.microsoft.com/office/drawing/2014/main" id="{C4254B11-18AC-37F3-DA0A-C7AB622468D2}"/>
                </a:ext>
              </a:extLst>
            </p:cNvPr>
            <p:cNvPicPr>
              <a:picLocks noChangeAspect="1"/>
            </p:cNvPicPr>
            <p:nvPr/>
          </p:nvPicPr>
          <p:blipFill rotWithShape="1">
            <a:blip r:embed="rId4"/>
            <a:srcRect l="54539" t="27343" r="534" b="5990"/>
            <a:stretch/>
          </p:blipFill>
          <p:spPr>
            <a:xfrm>
              <a:off x="8041785" y="3541937"/>
              <a:ext cx="3652080" cy="3048332"/>
            </a:xfrm>
            <a:prstGeom prst="rect">
              <a:avLst/>
            </a:prstGeom>
          </p:spPr>
        </p:pic>
        <p:sp>
          <p:nvSpPr>
            <p:cNvPr id="13" name="TextBox 12">
              <a:extLst>
                <a:ext uri="{FF2B5EF4-FFF2-40B4-BE49-F238E27FC236}">
                  <a16:creationId xmlns:a16="http://schemas.microsoft.com/office/drawing/2014/main" id="{F8577E70-E859-D6D3-8DCD-F239EB5FD52E}"/>
                </a:ext>
              </a:extLst>
            </p:cNvPr>
            <p:cNvSpPr txBox="1"/>
            <p:nvPr/>
          </p:nvSpPr>
          <p:spPr>
            <a:xfrm>
              <a:off x="7669751" y="3825620"/>
              <a:ext cx="374994" cy="338554"/>
            </a:xfrm>
            <a:prstGeom prst="rect">
              <a:avLst/>
            </a:prstGeom>
            <a:noFill/>
          </p:spPr>
          <p:txBody>
            <a:bodyPr wrap="square" rtlCol="0">
              <a:spAutoFit/>
            </a:bodyPr>
            <a:lstStyle/>
            <a:p>
              <a:pPr algn="ctr"/>
              <a:r>
                <a:rPr lang="en-GB" sz="1600" b="1" dirty="0"/>
                <a:t>3)</a:t>
              </a:r>
            </a:p>
          </p:txBody>
        </p:sp>
      </p:grpSp>
    </p:spTree>
    <p:extLst>
      <p:ext uri="{BB962C8B-B14F-4D97-AF65-F5344CB8AC3E}">
        <p14:creationId xmlns:p14="http://schemas.microsoft.com/office/powerpoint/2010/main" val="233726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Fuzzy Logic ~ Exercise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230449" y="2448899"/>
            <a:ext cx="8514502" cy="4111699"/>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mj-lt"/>
              <a:buAutoNum type="arabicPeriod"/>
            </a:pPr>
            <a:r>
              <a:rPr lang="en-GB" sz="2200" dirty="0"/>
              <a:t>Navigate to the Assets&gt; Scripts folder, and open the </a:t>
            </a:r>
            <a:r>
              <a:rPr lang="en-GB" sz="2200" b="1" dirty="0"/>
              <a:t>Police</a:t>
            </a:r>
            <a:r>
              <a:rPr lang="en-GB" sz="2200" dirty="0"/>
              <a:t> script</a:t>
            </a:r>
          </a:p>
          <a:p>
            <a:pPr marL="457200" indent="-457200">
              <a:buFont typeface="+mj-lt"/>
              <a:buAutoNum type="arabicPeriod"/>
            </a:pPr>
            <a:r>
              <a:rPr lang="en-GB" sz="2200" dirty="0"/>
              <a:t>In the Police script find the </a:t>
            </a:r>
            <a:r>
              <a:rPr lang="en-GB" sz="2200" b="1" dirty="0"/>
              <a:t>Determine State() </a:t>
            </a:r>
            <a:r>
              <a:rPr lang="en-GB" sz="2200" dirty="0"/>
              <a:t>method</a:t>
            </a:r>
          </a:p>
          <a:p>
            <a:pPr marL="457200" indent="-457200">
              <a:buFont typeface="+mj-lt"/>
              <a:buAutoNum type="arabicPeriod"/>
            </a:pPr>
            <a:r>
              <a:rPr lang="en-GB" sz="2200" dirty="0"/>
              <a:t>Utilise the following Pseudocode to populate this method (Determine State() method)</a:t>
            </a:r>
          </a:p>
          <a:p>
            <a:pPr marL="457200" lvl="1" indent="0">
              <a:buNone/>
            </a:pPr>
            <a:r>
              <a:rPr lang="en-GB" sz="1800" dirty="0"/>
              <a:t>    </a:t>
            </a:r>
            <a:r>
              <a:rPr lang="en-GB" sz="2100" b="1" dirty="0"/>
              <a:t>Pseudocode:</a:t>
            </a:r>
          </a:p>
          <a:p>
            <a:pPr marL="1257300" lvl="2" indent="-342900">
              <a:buClrTx/>
              <a:buFont typeface="+mj-lt"/>
              <a:buAutoNum type="arabicPeriod"/>
            </a:pPr>
            <a:r>
              <a:rPr lang="en-GB" sz="1600" dirty="0"/>
              <a:t>Retrieve the Closest Robber distance. </a:t>
            </a:r>
          </a:p>
          <a:p>
            <a:pPr lvl="3">
              <a:buClrTx/>
            </a:pPr>
            <a:r>
              <a:rPr lang="en-GB" sz="1400" dirty="0"/>
              <a:t>(Hint: use the </a:t>
            </a:r>
            <a:r>
              <a:rPr lang="en-GB" sz="1400" dirty="0" err="1"/>
              <a:t>GetClosestRobber</a:t>
            </a:r>
            <a:r>
              <a:rPr lang="en-GB" sz="1400" dirty="0"/>
              <a:t>() function)</a:t>
            </a:r>
          </a:p>
          <a:p>
            <a:pPr marL="1257300" lvl="2" indent="-342900">
              <a:buClrTx/>
              <a:buFont typeface="+mj-lt"/>
              <a:buAutoNum type="arabicPeriod"/>
            </a:pPr>
            <a:r>
              <a:rPr lang="en-GB" sz="1600" dirty="0"/>
              <a:t>Utilise the Evaluate() method for each curve to retrieve the degree for each fuzzy set, given the closest robber distance as an input. </a:t>
            </a:r>
          </a:p>
          <a:p>
            <a:pPr marL="1600200" lvl="3" indent="-342900">
              <a:buClrTx/>
            </a:pPr>
            <a:r>
              <a:rPr lang="en-GB" sz="1400" dirty="0"/>
              <a:t>(Hint: store the results in the </a:t>
            </a:r>
            <a:r>
              <a:rPr lang="en-GB" sz="1400" dirty="0" err="1"/>
              <a:t>chaseRobberValue</a:t>
            </a:r>
            <a:r>
              <a:rPr lang="en-GB" sz="1400" dirty="0"/>
              <a:t>, </a:t>
            </a:r>
            <a:r>
              <a:rPr lang="en-GB" sz="1400" dirty="0" err="1"/>
              <a:t>goToBankValue</a:t>
            </a:r>
            <a:r>
              <a:rPr lang="en-GB" sz="1400" dirty="0"/>
              <a:t> and  </a:t>
            </a:r>
            <a:r>
              <a:rPr lang="en-GB" sz="1400" dirty="0" err="1"/>
              <a:t>goToBankValue</a:t>
            </a:r>
            <a:r>
              <a:rPr lang="en-GB" sz="1400" dirty="0"/>
              <a:t> variables)</a:t>
            </a:r>
          </a:p>
          <a:p>
            <a:pPr marL="1257300" lvl="2" indent="-342900">
              <a:buClrTx/>
              <a:buFont typeface="+mj-lt"/>
              <a:buAutoNum type="arabicPeriod"/>
            </a:pPr>
            <a:r>
              <a:rPr lang="en-GB" sz="1600" dirty="0"/>
              <a:t>Calculate the </a:t>
            </a:r>
            <a:r>
              <a:rPr lang="en-GB" sz="1600" dirty="0" err="1"/>
              <a:t>maxValue</a:t>
            </a:r>
            <a:r>
              <a:rPr lang="en-GB" sz="1600" dirty="0"/>
              <a:t> between the </a:t>
            </a:r>
            <a:r>
              <a:rPr lang="en-GB" sz="1600" dirty="0" err="1"/>
              <a:t>chaseRobberValue</a:t>
            </a:r>
            <a:r>
              <a:rPr lang="en-GB" sz="1600" dirty="0"/>
              <a:t>, </a:t>
            </a:r>
            <a:r>
              <a:rPr lang="en-GB" sz="1600" dirty="0" err="1"/>
              <a:t>goToBankValue</a:t>
            </a:r>
            <a:r>
              <a:rPr lang="en-GB" sz="1600" dirty="0"/>
              <a:t> and  </a:t>
            </a:r>
            <a:r>
              <a:rPr lang="en-GB" sz="1600" dirty="0" err="1"/>
              <a:t>goToBankValue</a:t>
            </a:r>
            <a:r>
              <a:rPr lang="en-GB" sz="1600" dirty="0"/>
              <a:t> variables. </a:t>
            </a:r>
          </a:p>
          <a:p>
            <a:pPr marL="1600200" lvl="3" indent="-342900">
              <a:buClrTx/>
            </a:pPr>
            <a:r>
              <a:rPr lang="en-GB" sz="1400" dirty="0"/>
              <a:t>(Hint: you can use the </a:t>
            </a:r>
            <a:r>
              <a:rPr lang="en-GB" sz="1400" dirty="0" err="1"/>
              <a:t>Mathf.max</a:t>
            </a:r>
            <a:r>
              <a:rPr lang="en-GB" sz="1400" dirty="0"/>
              <a:t>() function)</a:t>
            </a:r>
          </a:p>
          <a:p>
            <a:pPr marL="0" indent="0">
              <a:buNone/>
            </a:pPr>
            <a:r>
              <a:rPr lang="en-GB" sz="1800" dirty="0"/>
              <a:t>         </a:t>
            </a:r>
          </a:p>
          <a:p>
            <a:pPr marL="0" indent="0">
              <a:buFont typeface="Arial"/>
              <a:buNone/>
            </a:pPr>
            <a:endParaRPr lang="en-GB" dirty="0"/>
          </a:p>
          <a:p>
            <a:endParaRPr lang="en-MT" dirty="0"/>
          </a:p>
        </p:txBody>
      </p:sp>
      <p:pic>
        <p:nvPicPr>
          <p:cNvPr id="4" name="Picture 3">
            <a:extLst>
              <a:ext uri="{FF2B5EF4-FFF2-40B4-BE49-F238E27FC236}">
                <a16:creationId xmlns:a16="http://schemas.microsoft.com/office/drawing/2014/main" id="{403AF872-C352-2BB2-6104-2D91EB0F8166}"/>
              </a:ext>
            </a:extLst>
          </p:cNvPr>
          <p:cNvPicPr>
            <a:picLocks noChangeAspect="1"/>
          </p:cNvPicPr>
          <p:nvPr/>
        </p:nvPicPr>
        <p:blipFill>
          <a:blip r:embed="rId3"/>
          <a:stretch>
            <a:fillRect/>
          </a:stretch>
        </p:blipFill>
        <p:spPr>
          <a:xfrm>
            <a:off x="8629541" y="3200139"/>
            <a:ext cx="3183827" cy="1050128"/>
          </a:xfrm>
          <a:prstGeom prst="rect">
            <a:avLst/>
          </a:prstGeom>
        </p:spPr>
      </p:pic>
    </p:spTree>
    <p:extLst>
      <p:ext uri="{BB962C8B-B14F-4D97-AF65-F5344CB8AC3E}">
        <p14:creationId xmlns:p14="http://schemas.microsoft.com/office/powerpoint/2010/main" val="33248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Fuzzy Logic ~ Exercise (4)</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230451" y="3825620"/>
            <a:ext cx="4652267" cy="4227109"/>
          </a:xfrm>
        </p:spPr>
        <p:txBody>
          <a:bodyPr>
            <a:normAutofit/>
          </a:bodyPr>
          <a:lstStyle/>
          <a:p>
            <a:pPr marL="0" indent="0">
              <a:buNone/>
            </a:pPr>
            <a:endParaRPr lang="en-GB" sz="1800" dirty="0"/>
          </a:p>
          <a:p>
            <a:endParaRPr lang="en-GB" sz="1800" dirty="0"/>
          </a:p>
          <a:p>
            <a:endParaRPr lang="en-GB" sz="2200" dirty="0"/>
          </a:p>
          <a:p>
            <a:pPr marL="0" indent="0">
              <a:buNone/>
            </a:pPr>
            <a:endParaRPr lang="en-GB" dirty="0"/>
          </a:p>
          <a:p>
            <a:endParaRPr lang="en-MT" dirty="0"/>
          </a:p>
        </p:txBody>
      </p:sp>
      <p:sp>
        <p:nvSpPr>
          <p:cNvPr id="6" name="Content Placeholder 2">
            <a:extLst>
              <a:ext uri="{FF2B5EF4-FFF2-40B4-BE49-F238E27FC236}">
                <a16:creationId xmlns:a16="http://schemas.microsoft.com/office/drawing/2014/main" id="{94EC3272-264D-95CE-DC05-46009D321B1E}"/>
              </a:ext>
            </a:extLst>
          </p:cNvPr>
          <p:cNvSpPr txBox="1">
            <a:spLocks/>
          </p:cNvSpPr>
          <p:nvPr/>
        </p:nvSpPr>
        <p:spPr>
          <a:xfrm>
            <a:off x="-189849" y="2471958"/>
            <a:ext cx="11731100" cy="392446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lvl="1" indent="0">
              <a:buNone/>
            </a:pPr>
            <a:r>
              <a:rPr lang="en-GB" dirty="0"/>
              <a:t>      </a:t>
            </a:r>
            <a:r>
              <a:rPr lang="en-GB" sz="1800" b="1" dirty="0"/>
              <a:t>Pseudocode Continue…</a:t>
            </a:r>
            <a:endParaRPr lang="en-GB" sz="1800" dirty="0"/>
          </a:p>
          <a:p>
            <a:pPr marL="1257300" lvl="2" indent="-342900">
              <a:buClrTx/>
              <a:buFont typeface="+mj-lt"/>
              <a:buAutoNum type="arabicPeriod" startAt="4"/>
            </a:pPr>
            <a:r>
              <a:rPr lang="en-GB" sz="1400" dirty="0"/>
              <a:t>Check whether the </a:t>
            </a:r>
            <a:r>
              <a:rPr lang="en-GB" sz="1400" dirty="0" err="1"/>
              <a:t>maxValue</a:t>
            </a:r>
            <a:r>
              <a:rPr lang="en-GB" sz="1400" dirty="0"/>
              <a:t> is the </a:t>
            </a:r>
            <a:r>
              <a:rPr lang="en-GB" sz="1400" dirty="0" err="1"/>
              <a:t>chaseRobberValue</a:t>
            </a:r>
            <a:r>
              <a:rPr lang="en-GB" sz="1400" dirty="0"/>
              <a:t>, if so, call the </a:t>
            </a:r>
            <a:r>
              <a:rPr lang="en-GB" sz="1400" dirty="0" err="1"/>
              <a:t>SetTargetPosToClosestRobber</a:t>
            </a:r>
            <a:r>
              <a:rPr lang="en-GB" sz="1400" dirty="0"/>
              <a:t>() function.</a:t>
            </a:r>
          </a:p>
          <a:p>
            <a:pPr marL="1257300" lvl="2" indent="-342900">
              <a:buClrTx/>
              <a:buFont typeface="+mj-lt"/>
              <a:buAutoNum type="arabicPeriod" startAt="4"/>
            </a:pPr>
            <a:r>
              <a:rPr lang="en-GB" sz="1400" dirty="0"/>
              <a:t>Check whether the </a:t>
            </a:r>
            <a:r>
              <a:rPr lang="en-GB" sz="1400" dirty="0" err="1"/>
              <a:t>maxValue</a:t>
            </a:r>
            <a:r>
              <a:rPr lang="en-GB" sz="1400" dirty="0"/>
              <a:t> is the </a:t>
            </a:r>
            <a:r>
              <a:rPr lang="en-GB" sz="1400" dirty="0" err="1"/>
              <a:t>goToBankValue</a:t>
            </a:r>
            <a:r>
              <a:rPr lang="en-GB" sz="1400" dirty="0"/>
              <a:t>, if so, call the </a:t>
            </a:r>
            <a:r>
              <a:rPr lang="en-GB" sz="1400" dirty="0" err="1"/>
              <a:t>SetTargetPosToBank</a:t>
            </a:r>
            <a:r>
              <a:rPr lang="en-GB" sz="1400" dirty="0"/>
              <a:t>() function.</a:t>
            </a:r>
          </a:p>
          <a:p>
            <a:pPr marL="1257300" lvl="2" indent="-342900">
              <a:buClrTx/>
              <a:buFont typeface="+mj-lt"/>
              <a:buAutoNum type="arabicPeriod" startAt="4"/>
            </a:pPr>
            <a:r>
              <a:rPr lang="en-GB" sz="1400" dirty="0"/>
              <a:t>Check whether the </a:t>
            </a:r>
            <a:r>
              <a:rPr lang="en-GB" sz="1400" dirty="0" err="1"/>
              <a:t>maxValue</a:t>
            </a:r>
            <a:r>
              <a:rPr lang="en-GB" sz="1400" dirty="0"/>
              <a:t> is the </a:t>
            </a:r>
            <a:r>
              <a:rPr lang="en-GB" sz="1400" dirty="0" err="1"/>
              <a:t>patrolValue</a:t>
            </a:r>
            <a:r>
              <a:rPr lang="en-GB" sz="1400" dirty="0"/>
              <a:t>, if so, call the </a:t>
            </a:r>
            <a:r>
              <a:rPr lang="en-GB" sz="1400" dirty="0" err="1"/>
              <a:t>SetTargetPosToRandomPos</a:t>
            </a:r>
            <a:r>
              <a:rPr lang="en-GB" sz="1400" dirty="0"/>
              <a:t>() function.</a:t>
            </a:r>
          </a:p>
          <a:p>
            <a:pPr marL="1257300" lvl="2" indent="-342900">
              <a:buClrTx/>
              <a:buFont typeface="+mj-lt"/>
              <a:buAutoNum type="arabicPeriod" startAt="4"/>
            </a:pPr>
            <a:r>
              <a:rPr lang="en-GB" sz="1400" dirty="0"/>
              <a:t>Call the </a:t>
            </a:r>
            <a:r>
              <a:rPr lang="en-GB" sz="1400" dirty="0" err="1"/>
              <a:t>MoveToTargetPosition</a:t>
            </a:r>
            <a:r>
              <a:rPr lang="en-GB" sz="1400" dirty="0"/>
              <a:t>() function to make the police game object move. </a:t>
            </a:r>
          </a:p>
          <a:p>
            <a:pPr marL="1600200" lvl="3" indent="-342900">
              <a:buClrTx/>
            </a:pPr>
            <a:r>
              <a:rPr lang="en-GB" sz="1200" dirty="0"/>
              <a:t>(Hint: call the function after the if statements)</a:t>
            </a:r>
          </a:p>
          <a:p>
            <a:endParaRPr lang="en-MT" dirty="0"/>
          </a:p>
        </p:txBody>
      </p:sp>
    </p:spTree>
    <p:extLst>
      <p:ext uri="{BB962C8B-B14F-4D97-AF65-F5344CB8AC3E}">
        <p14:creationId xmlns:p14="http://schemas.microsoft.com/office/powerpoint/2010/main" val="57397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Fuzzy Logic ~ Conclusion</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5495277" y="2609765"/>
            <a:ext cx="5821280" cy="3924469"/>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1"/>
            <a:r>
              <a:rPr lang="en-GB" sz="1800" dirty="0"/>
              <a:t>A simple Fuzzy Logic System can be quite simple to implement and would provide a better representation to human cognition rather than a Boolean Logic System. </a:t>
            </a:r>
          </a:p>
          <a:p>
            <a:pPr lvl="1"/>
            <a:r>
              <a:rPr lang="en-GB" sz="1800" dirty="0"/>
              <a:t>The algorithm which was covered in the following PowerPoint, only focussed on a simple implementation of a Fuzzy Logic System, i.e., the Police only had 3 states. In reality, there are other models which implement more complex Fuzzy Logic Systems which also utilise Defuzzification.</a:t>
            </a:r>
          </a:p>
          <a:p>
            <a:pPr lvl="1"/>
            <a:r>
              <a:rPr lang="en-GB" sz="1800" dirty="0"/>
              <a:t>Through this PowerPoint, the Student would be able to know and identify ways of how Fuzzy Logic can be implemented, as well as its key components, and experiment with different types of Membership Functions.</a:t>
            </a:r>
          </a:p>
          <a:p>
            <a:pPr marL="0" indent="0">
              <a:buFont typeface="Arial"/>
              <a:buNone/>
            </a:pPr>
            <a:endParaRPr lang="en-GB" dirty="0"/>
          </a:p>
          <a:p>
            <a:endParaRPr lang="en-MT" dirty="0"/>
          </a:p>
        </p:txBody>
      </p:sp>
      <p:grpSp>
        <p:nvGrpSpPr>
          <p:cNvPr id="8" name="Group 7">
            <a:extLst>
              <a:ext uri="{FF2B5EF4-FFF2-40B4-BE49-F238E27FC236}">
                <a16:creationId xmlns:a16="http://schemas.microsoft.com/office/drawing/2014/main" id="{E176F17E-A4CF-388C-01DF-72145D422AF3}"/>
              </a:ext>
            </a:extLst>
          </p:cNvPr>
          <p:cNvGrpSpPr/>
          <p:nvPr/>
        </p:nvGrpSpPr>
        <p:grpSpPr>
          <a:xfrm>
            <a:off x="484631" y="3190615"/>
            <a:ext cx="5427569" cy="2412280"/>
            <a:chOff x="484631" y="3492455"/>
            <a:chExt cx="5427569" cy="2412280"/>
          </a:xfrm>
        </p:grpSpPr>
        <p:pic>
          <p:nvPicPr>
            <p:cNvPr id="4" name="Picture 3">
              <a:extLst>
                <a:ext uri="{FF2B5EF4-FFF2-40B4-BE49-F238E27FC236}">
                  <a16:creationId xmlns:a16="http://schemas.microsoft.com/office/drawing/2014/main" id="{5990B3BF-1406-C64C-4CAD-331212943C99}"/>
                </a:ext>
              </a:extLst>
            </p:cNvPr>
            <p:cNvPicPr>
              <a:picLocks noChangeAspect="1"/>
            </p:cNvPicPr>
            <p:nvPr/>
          </p:nvPicPr>
          <p:blipFill>
            <a:blip r:embed="rId3"/>
            <a:stretch>
              <a:fillRect/>
            </a:stretch>
          </p:blipFill>
          <p:spPr>
            <a:xfrm>
              <a:off x="484631" y="3492455"/>
              <a:ext cx="5427569" cy="1515623"/>
            </a:xfrm>
            <a:prstGeom prst="rect">
              <a:avLst/>
            </a:prstGeom>
          </p:spPr>
        </p:pic>
        <p:sp>
          <p:nvSpPr>
            <p:cNvPr id="7" name="TextBox 6">
              <a:extLst>
                <a:ext uri="{FF2B5EF4-FFF2-40B4-BE49-F238E27FC236}">
                  <a16:creationId xmlns:a16="http://schemas.microsoft.com/office/drawing/2014/main" id="{680B1FB9-E5AA-EC90-61A0-8F67C0CB2143}"/>
                </a:ext>
              </a:extLst>
            </p:cNvPr>
            <p:cNvSpPr txBox="1"/>
            <p:nvPr/>
          </p:nvSpPr>
          <p:spPr>
            <a:xfrm>
              <a:off x="2080449" y="5073738"/>
              <a:ext cx="2235932" cy="830997"/>
            </a:xfrm>
            <a:prstGeom prst="rect">
              <a:avLst/>
            </a:prstGeom>
            <a:noFill/>
          </p:spPr>
          <p:txBody>
            <a:bodyPr wrap="square" rtlCol="0">
              <a:spAutoFit/>
            </a:bodyPr>
            <a:lstStyle/>
            <a:p>
              <a:pPr algn="ctr"/>
              <a:r>
                <a:rPr lang="en-GB" sz="1600" b="1" dirty="0"/>
                <a:t>Output Message when Police Catches all the Robbers</a:t>
              </a:r>
            </a:p>
          </p:txBody>
        </p:sp>
      </p:grpSp>
    </p:spTree>
    <p:extLst>
      <p:ext uri="{BB962C8B-B14F-4D97-AF65-F5344CB8AC3E}">
        <p14:creationId xmlns:p14="http://schemas.microsoft.com/office/powerpoint/2010/main" val="1722767302"/>
      </p:ext>
    </p:extLst>
  </p:cSld>
  <p:clrMapOvr>
    <a:masterClrMapping/>
  </p:clrMapOvr>
  <mc:AlternateContent xmlns:mc="http://schemas.openxmlformats.org/markup-compatibility/2006" xmlns:p14="http://schemas.microsoft.com/office/powerpoint/2010/main">
    <mc:Choice Requires="p14">
      <p:transition spd="slow" p14:dur="2000" advTm="789"/>
    </mc:Choice>
    <mc:Fallback xmlns="">
      <p:transition spd="slow" advTm="78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Introduction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295401" y="2448899"/>
            <a:ext cx="9601196" cy="4191598"/>
          </a:xfrm>
        </p:spPr>
        <p:txBody>
          <a:bodyPr>
            <a:normAutofit lnSpcReduction="10000"/>
          </a:bodyPr>
          <a:lstStyle/>
          <a:p>
            <a:r>
              <a:rPr lang="en-GB" dirty="0"/>
              <a:t>What is Fuzzy Logic ?</a:t>
            </a:r>
          </a:p>
          <a:p>
            <a:r>
              <a:rPr lang="en-GB" dirty="0"/>
              <a:t>Computers work by utilising Boolean logic, i.e., values can have two states, 0 or 1/ “True” or “False” [1].</a:t>
            </a:r>
          </a:p>
          <a:p>
            <a:r>
              <a:rPr lang="en-GB" dirty="0"/>
              <a:t>In some cases, </a:t>
            </a:r>
            <a:r>
              <a:rPr lang="en-GB" b="1" dirty="0"/>
              <a:t>Boolean Logic </a:t>
            </a:r>
            <a:r>
              <a:rPr lang="en-GB" dirty="0"/>
              <a:t>can be quite beneficial to work with, however, this type of logic can be a little constraining at times, and sometimes one would need to classify something based on varying </a:t>
            </a:r>
            <a:r>
              <a:rPr lang="en-GB" b="1" dirty="0"/>
              <a:t>Degrees of Truth</a:t>
            </a:r>
            <a:r>
              <a:rPr lang="en-GB" dirty="0"/>
              <a:t>.</a:t>
            </a:r>
          </a:p>
          <a:p>
            <a:r>
              <a:rPr lang="en-GB" dirty="0"/>
              <a:t>In Traditional Boolean Logic, changing from states/responses will seem abrupt, however utilising </a:t>
            </a:r>
            <a:r>
              <a:rPr lang="en-GB" b="1" dirty="0"/>
              <a:t>Fuzzy Logic</a:t>
            </a:r>
            <a:r>
              <a:rPr lang="en-GB" dirty="0"/>
              <a:t> will provide smooth transitions, since there are various degrees of truth for each state [2]. </a:t>
            </a:r>
          </a:p>
          <a:p>
            <a:endParaRPr lang="en-MT" dirty="0"/>
          </a:p>
        </p:txBody>
      </p:sp>
    </p:spTree>
    <p:extLst>
      <p:ext uri="{BB962C8B-B14F-4D97-AF65-F5344CB8AC3E}">
        <p14:creationId xmlns:p14="http://schemas.microsoft.com/office/powerpoint/2010/main" val="293743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930858"/>
          </a:xfrm>
        </p:spPr>
        <p:txBody>
          <a:bodyPr>
            <a:normAutofit/>
          </a:bodyPr>
          <a:lstStyle/>
          <a:p>
            <a:r>
              <a:rPr lang="en-GB" dirty="0">
                <a:solidFill>
                  <a:srgbClr val="FFFFFF"/>
                </a:solidFill>
              </a:rPr>
              <a:t>Fuzzy Logic ~ References</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313D3D66-89E4-90D2-4C96-85D65190D05B}"/>
              </a:ext>
            </a:extLst>
          </p:cNvPr>
          <p:cNvSpPr txBox="1">
            <a:spLocks/>
          </p:cNvSpPr>
          <p:nvPr/>
        </p:nvSpPr>
        <p:spPr>
          <a:xfrm>
            <a:off x="650747" y="2609765"/>
            <a:ext cx="10561750" cy="398634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GB" sz="1700" dirty="0"/>
              <a:t>[1] – W. Chai, “DEFINITION fuzzy logic” 2021 [Online]. Available: </a:t>
            </a:r>
            <a:r>
              <a:rPr lang="en-GB" sz="1700" dirty="0">
                <a:solidFill>
                  <a:schemeClr val="tx1"/>
                </a:solidFill>
                <a:hlinkClick r:id="rId3">
                  <a:extLst>
                    <a:ext uri="{A12FA001-AC4F-418D-AE19-62706E023703}">
                      <ahyp:hlinkClr xmlns:ahyp="http://schemas.microsoft.com/office/drawing/2018/hyperlinkcolor" val="tx"/>
                    </a:ext>
                  </a:extLst>
                </a:hlinkClick>
              </a:rPr>
              <a:t>https://www.techtarget.com/searchenterpriseai/definition/fuzzy-logic</a:t>
            </a:r>
            <a:r>
              <a:rPr lang="en-GB" sz="1700" dirty="0">
                <a:solidFill>
                  <a:schemeClr val="tx1"/>
                </a:solidFill>
              </a:rPr>
              <a:t> </a:t>
            </a:r>
            <a:r>
              <a:rPr lang="en-GB" sz="1700" dirty="0"/>
              <a:t>[Accessed: 19-Mar-2023]</a:t>
            </a:r>
          </a:p>
          <a:p>
            <a:pPr marL="0" indent="0">
              <a:buNone/>
            </a:pPr>
            <a:r>
              <a:rPr lang="en-GB" sz="1700" dirty="0"/>
              <a:t>[2] – Prof. A. </a:t>
            </a:r>
            <a:r>
              <a:rPr lang="en-GB" sz="1700" dirty="0" err="1"/>
              <a:t>Dingli</a:t>
            </a:r>
            <a:r>
              <a:rPr lang="en-GB" sz="1700" dirty="0"/>
              <a:t>, ICS3209: “Level9_FuzzyLogic”</a:t>
            </a:r>
          </a:p>
          <a:p>
            <a:pPr marL="0" indent="0">
              <a:buNone/>
            </a:pPr>
            <a:r>
              <a:rPr lang="en-GB" sz="1700" dirty="0"/>
              <a:t>[3] – K. Chaudhari, “Implementing fuzzy logic to bring AI characters alive in Unity based 3D games” 2018 [Online]. Available: </a:t>
            </a:r>
            <a:r>
              <a:rPr lang="en-GB" sz="1700" dirty="0">
                <a:solidFill>
                  <a:schemeClr val="tx1"/>
                </a:solidFill>
                <a:hlinkClick r:id="rId4">
                  <a:extLst>
                    <a:ext uri="{A12FA001-AC4F-418D-AE19-62706E023703}">
                      <ahyp:hlinkClr xmlns:ahyp="http://schemas.microsoft.com/office/drawing/2018/hyperlinkcolor" val="tx"/>
                    </a:ext>
                  </a:extLst>
                </a:hlinkClick>
              </a:rPr>
              <a:t>https://hub.packtpub.com/fuzzy-logic-ai-characters-unity-3d-games/</a:t>
            </a:r>
            <a:r>
              <a:rPr lang="en-GB" sz="1700" dirty="0"/>
              <a:t> [Accessed: 19-Mar-2023]</a:t>
            </a:r>
          </a:p>
          <a:p>
            <a:pPr marL="0" indent="0">
              <a:buNone/>
            </a:pPr>
            <a:r>
              <a:rPr lang="en-GB" sz="1700" dirty="0"/>
              <a:t>[4] – kiyan23, Fuzzy Logic in 3 minutes!, 2011 [Online video]. Available: </a:t>
            </a:r>
            <a:r>
              <a:rPr lang="en-GB" sz="1700" dirty="0">
                <a:solidFill>
                  <a:schemeClr val="tx1"/>
                </a:solidFill>
                <a:hlinkClick r:id="rId5">
                  <a:extLst>
                    <a:ext uri="{A12FA001-AC4F-418D-AE19-62706E023703}">
                      <ahyp:hlinkClr xmlns:ahyp="http://schemas.microsoft.com/office/drawing/2018/hyperlinkcolor" val="tx"/>
                    </a:ext>
                  </a:extLst>
                </a:hlinkClick>
              </a:rPr>
              <a:t>https://www.youtube.com/watch?v=_YMgaVT3E44</a:t>
            </a:r>
            <a:r>
              <a:rPr lang="en-GB" sz="1700" dirty="0">
                <a:solidFill>
                  <a:schemeClr val="tx1"/>
                </a:solidFill>
              </a:rPr>
              <a:t> </a:t>
            </a:r>
            <a:r>
              <a:rPr lang="en-GB" sz="1700" dirty="0"/>
              <a:t>[Accessed: 19-Mar-2023]</a:t>
            </a:r>
          </a:p>
          <a:p>
            <a:pPr marL="0" indent="0">
              <a:buNone/>
            </a:pPr>
            <a:r>
              <a:rPr lang="en-GB" sz="1700" dirty="0"/>
              <a:t>[5] – </a:t>
            </a:r>
            <a:r>
              <a:rPr lang="en-GB" sz="1700" dirty="0" err="1"/>
              <a:t>Ansimuz</a:t>
            </a:r>
            <a:r>
              <a:rPr lang="en-GB" sz="1700" dirty="0"/>
              <a:t>, “Unity Asset Store: </a:t>
            </a:r>
            <a:r>
              <a:rPr lang="en-GB" sz="1700" dirty="0" err="1"/>
              <a:t>GothicVaniaTown</a:t>
            </a:r>
            <a:r>
              <a:rPr lang="en-GB" sz="1700" dirty="0"/>
              <a:t>” 2017 [Online]. Available: </a:t>
            </a:r>
            <a:r>
              <a:rPr lang="en-GB" sz="1700" dirty="0">
                <a:solidFill>
                  <a:schemeClr val="tx1"/>
                </a:solidFill>
                <a:hlinkClick r:id="rId6">
                  <a:extLst>
                    <a:ext uri="{A12FA001-AC4F-418D-AE19-62706E023703}">
                      <ahyp:hlinkClr xmlns:ahyp="http://schemas.microsoft.com/office/drawing/2018/hyperlinkcolor" val="tx"/>
                    </a:ext>
                  </a:extLst>
                </a:hlinkClick>
              </a:rPr>
              <a:t>https://assetstore.unity.com/packages/2d/characters/gothicvania-town-101407</a:t>
            </a:r>
            <a:r>
              <a:rPr lang="en-GB" sz="1700" dirty="0">
                <a:solidFill>
                  <a:schemeClr val="tx1"/>
                </a:solidFill>
              </a:rPr>
              <a:t> </a:t>
            </a:r>
            <a:r>
              <a:rPr lang="en-GB" sz="1700" dirty="0"/>
              <a:t>[Accessed: 19-Mar-2023]</a:t>
            </a:r>
          </a:p>
          <a:p>
            <a:pPr marL="0" indent="0">
              <a:buFont typeface="Arial"/>
              <a:buNone/>
            </a:pPr>
            <a:r>
              <a:rPr lang="en-GB" dirty="0"/>
              <a:t> </a:t>
            </a:r>
          </a:p>
          <a:p>
            <a:endParaRPr lang="en-MT" dirty="0"/>
          </a:p>
        </p:txBody>
      </p:sp>
    </p:spTree>
    <p:extLst>
      <p:ext uri="{BB962C8B-B14F-4D97-AF65-F5344CB8AC3E}">
        <p14:creationId xmlns:p14="http://schemas.microsoft.com/office/powerpoint/2010/main" val="3136416710"/>
      </p:ext>
    </p:extLst>
  </p:cSld>
  <p:clrMapOvr>
    <a:masterClrMapping/>
  </p:clrMapOvr>
  <mc:AlternateContent xmlns:mc="http://schemas.openxmlformats.org/markup-compatibility/2006" xmlns:p14="http://schemas.microsoft.com/office/powerpoint/2010/main">
    <mc:Choice Requires="p14">
      <p:transition spd="slow" p14:dur="2000" advTm="789"/>
    </mc:Choice>
    <mc:Fallback xmlns="">
      <p:transition spd="slow" advTm="78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Introduction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F5B35-F06E-F928-4F36-1A2BF70F7B82}"/>
              </a:ext>
            </a:extLst>
          </p:cNvPr>
          <p:cNvSpPr>
            <a:spLocks noGrp="1"/>
          </p:cNvSpPr>
          <p:nvPr>
            <p:ph idx="1"/>
          </p:nvPr>
        </p:nvSpPr>
        <p:spPr>
          <a:xfrm>
            <a:off x="1029810" y="2448899"/>
            <a:ext cx="6801501" cy="4191598"/>
          </a:xfrm>
        </p:spPr>
        <p:txBody>
          <a:bodyPr>
            <a:normAutofit fontScale="92500" lnSpcReduction="10000"/>
          </a:bodyPr>
          <a:lstStyle/>
          <a:p>
            <a:r>
              <a:rPr lang="en-GB" dirty="0"/>
              <a:t>Fuzzy Logic can be applied to different games, as to imitate human thinking and reasoning [1].</a:t>
            </a:r>
          </a:p>
          <a:p>
            <a:r>
              <a:rPr lang="en-GB" dirty="0"/>
              <a:t>From the following diagrams, portraying a Police NPC (Non-playable character) decision surface, one can observe that:</a:t>
            </a:r>
          </a:p>
          <a:p>
            <a:pPr lvl="1"/>
            <a:r>
              <a:rPr lang="en-GB" dirty="0"/>
              <a:t>In the </a:t>
            </a:r>
            <a:r>
              <a:rPr lang="en-GB" b="1" dirty="0"/>
              <a:t>Boolean Logic Model</a:t>
            </a:r>
            <a:r>
              <a:rPr lang="en-GB" dirty="0"/>
              <a:t>, there are only two degrees of truth, thus transitioning between states would seem unrealistic when compared to real-life scenarios.</a:t>
            </a:r>
          </a:p>
          <a:p>
            <a:pPr lvl="1"/>
            <a:r>
              <a:rPr lang="en-GB" dirty="0"/>
              <a:t>In the </a:t>
            </a:r>
            <a:r>
              <a:rPr lang="en-GB" b="1" dirty="0"/>
              <a:t>Fuzzy Logic Model</a:t>
            </a:r>
            <a:r>
              <a:rPr lang="en-GB" dirty="0"/>
              <a:t>, there is more than one degree of truth, however for brevity the diagram is only showing 3. Transitions between states would seem more realistic, as to mimic real-life scenarios, where maybe the Police is feeling tired, or the Police is feeling hungry.</a:t>
            </a:r>
          </a:p>
          <a:p>
            <a:pPr lvl="1"/>
            <a:endParaRPr lang="en-GB" dirty="0"/>
          </a:p>
          <a:p>
            <a:endParaRPr lang="en-MT" dirty="0"/>
          </a:p>
        </p:txBody>
      </p:sp>
      <p:grpSp>
        <p:nvGrpSpPr>
          <p:cNvPr id="8" name="Group 7">
            <a:extLst>
              <a:ext uri="{FF2B5EF4-FFF2-40B4-BE49-F238E27FC236}">
                <a16:creationId xmlns:a16="http://schemas.microsoft.com/office/drawing/2014/main" id="{D352FA88-9BCA-8B41-BF75-4B06F2A1AD86}"/>
              </a:ext>
            </a:extLst>
          </p:cNvPr>
          <p:cNvGrpSpPr/>
          <p:nvPr/>
        </p:nvGrpSpPr>
        <p:grpSpPr>
          <a:xfrm>
            <a:off x="7831311" y="2544524"/>
            <a:ext cx="3876056" cy="1627181"/>
            <a:chOff x="7831312" y="2324446"/>
            <a:chExt cx="3876056" cy="1627181"/>
          </a:xfrm>
        </p:grpSpPr>
        <p:pic>
          <p:nvPicPr>
            <p:cNvPr id="5" name="Picture 4" descr="Graphical user interface&#10;&#10;Description automatically generated with medium confidence">
              <a:extLst>
                <a:ext uri="{FF2B5EF4-FFF2-40B4-BE49-F238E27FC236}">
                  <a16:creationId xmlns:a16="http://schemas.microsoft.com/office/drawing/2014/main" id="{C5E5428D-CA8E-8E50-935F-E868F3915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702" y="2703852"/>
              <a:ext cx="2581275" cy="1247775"/>
            </a:xfrm>
            <a:prstGeom prst="rect">
              <a:avLst/>
            </a:prstGeom>
          </p:spPr>
        </p:pic>
        <p:sp>
          <p:nvSpPr>
            <p:cNvPr id="6" name="TextBox 5">
              <a:extLst>
                <a:ext uri="{FF2B5EF4-FFF2-40B4-BE49-F238E27FC236}">
                  <a16:creationId xmlns:a16="http://schemas.microsoft.com/office/drawing/2014/main" id="{DFF6795A-E736-8EE8-9D82-69D48C993222}"/>
                </a:ext>
              </a:extLst>
            </p:cNvPr>
            <p:cNvSpPr txBox="1"/>
            <p:nvPr/>
          </p:nvSpPr>
          <p:spPr>
            <a:xfrm>
              <a:off x="7831312" y="2324446"/>
              <a:ext cx="3876056" cy="338554"/>
            </a:xfrm>
            <a:prstGeom prst="rect">
              <a:avLst/>
            </a:prstGeom>
            <a:noFill/>
          </p:spPr>
          <p:txBody>
            <a:bodyPr wrap="square" rtlCol="0">
              <a:spAutoFit/>
            </a:bodyPr>
            <a:lstStyle/>
            <a:p>
              <a:pPr algn="ctr"/>
              <a:r>
                <a:rPr lang="en-GB" sz="1600" b="1" dirty="0"/>
                <a:t>Boolean Logic Model</a:t>
              </a:r>
            </a:p>
          </p:txBody>
        </p:sp>
      </p:grpSp>
      <p:grpSp>
        <p:nvGrpSpPr>
          <p:cNvPr id="9" name="Group 8">
            <a:extLst>
              <a:ext uri="{FF2B5EF4-FFF2-40B4-BE49-F238E27FC236}">
                <a16:creationId xmlns:a16="http://schemas.microsoft.com/office/drawing/2014/main" id="{7AF6509B-5E7D-C634-C1B2-AC0208720044}"/>
              </a:ext>
            </a:extLst>
          </p:cNvPr>
          <p:cNvGrpSpPr/>
          <p:nvPr/>
        </p:nvGrpSpPr>
        <p:grpSpPr>
          <a:xfrm>
            <a:off x="7831311" y="4521540"/>
            <a:ext cx="3876056" cy="1627181"/>
            <a:chOff x="7831312" y="4288211"/>
            <a:chExt cx="3876056" cy="1627181"/>
          </a:xfrm>
        </p:grpSpPr>
        <p:pic>
          <p:nvPicPr>
            <p:cNvPr id="4" name="Content Placeholder 4" descr="Graphical user interface&#10;&#10;Description automatically generated with low confidence">
              <a:extLst>
                <a:ext uri="{FF2B5EF4-FFF2-40B4-BE49-F238E27FC236}">
                  <a16:creationId xmlns:a16="http://schemas.microsoft.com/office/drawing/2014/main" id="{73393A03-C1BF-8B1E-FF23-C264CA3819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8703" y="4667617"/>
              <a:ext cx="2581275" cy="1247775"/>
            </a:xfrm>
            <a:prstGeom prst="rect">
              <a:avLst/>
            </a:prstGeom>
          </p:spPr>
        </p:pic>
        <p:sp>
          <p:nvSpPr>
            <p:cNvPr id="7" name="TextBox 6">
              <a:extLst>
                <a:ext uri="{FF2B5EF4-FFF2-40B4-BE49-F238E27FC236}">
                  <a16:creationId xmlns:a16="http://schemas.microsoft.com/office/drawing/2014/main" id="{3B2C8E79-F91B-6927-0165-00CB2729264B}"/>
                </a:ext>
              </a:extLst>
            </p:cNvPr>
            <p:cNvSpPr txBox="1"/>
            <p:nvPr/>
          </p:nvSpPr>
          <p:spPr>
            <a:xfrm>
              <a:off x="7831312" y="4288211"/>
              <a:ext cx="3876056" cy="338554"/>
            </a:xfrm>
            <a:prstGeom prst="rect">
              <a:avLst/>
            </a:prstGeom>
            <a:noFill/>
          </p:spPr>
          <p:txBody>
            <a:bodyPr wrap="square" rtlCol="0">
              <a:spAutoFit/>
            </a:bodyPr>
            <a:lstStyle/>
            <a:p>
              <a:pPr algn="ctr"/>
              <a:r>
                <a:rPr lang="en-GB" sz="1600" b="1" dirty="0"/>
                <a:t>Fuzzy Logic Model</a:t>
              </a:r>
            </a:p>
          </p:txBody>
        </p:sp>
      </p:grpSp>
    </p:spTree>
    <p:extLst>
      <p:ext uri="{BB962C8B-B14F-4D97-AF65-F5344CB8AC3E}">
        <p14:creationId xmlns:p14="http://schemas.microsoft.com/office/powerpoint/2010/main" val="195527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AI Explanation (1)</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39079680-7EFA-4E8C-6CF3-C82A174C3A7E}"/>
              </a:ext>
            </a:extLst>
          </p:cNvPr>
          <p:cNvSpPr txBox="1">
            <a:spLocks/>
          </p:cNvSpPr>
          <p:nvPr/>
        </p:nvSpPr>
        <p:spPr>
          <a:xfrm>
            <a:off x="1295400" y="2476201"/>
            <a:ext cx="6144086" cy="419159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dirty="0"/>
              <a:t>Implementation of the Fuzzy Logic System can be partitioned in the following steps:</a:t>
            </a:r>
          </a:p>
          <a:p>
            <a:pPr marL="0" indent="0">
              <a:buFont typeface="Arial"/>
              <a:buNone/>
            </a:pPr>
            <a:endParaRPr lang="en-GB" sz="2000" dirty="0"/>
          </a:p>
          <a:p>
            <a:pPr marL="800100" lvl="1" indent="-342900">
              <a:buFont typeface="+mj-lt"/>
              <a:buAutoNum type="arabicPeriod"/>
            </a:pPr>
            <a:r>
              <a:rPr lang="en-GB" sz="1800" b="1" dirty="0"/>
              <a:t>Fuzzification</a:t>
            </a:r>
          </a:p>
          <a:p>
            <a:pPr marL="800100" lvl="1" indent="-342900">
              <a:buFont typeface="+mj-lt"/>
              <a:buAutoNum type="arabicPeriod"/>
            </a:pPr>
            <a:r>
              <a:rPr lang="en-GB" sz="1800" b="1" dirty="0"/>
              <a:t>Inference Engine utilising Rule Base</a:t>
            </a:r>
          </a:p>
          <a:p>
            <a:pPr marL="800100" lvl="1" indent="-342900">
              <a:buFont typeface="+mj-lt"/>
              <a:buAutoNum type="arabicPeriod"/>
            </a:pPr>
            <a:r>
              <a:rPr lang="en-GB" sz="1800" b="1" dirty="0"/>
              <a:t>Defuzzification</a:t>
            </a:r>
            <a:endParaRPr lang="en-GB" dirty="0"/>
          </a:p>
          <a:p>
            <a:endParaRPr lang="en-GB" dirty="0"/>
          </a:p>
          <a:p>
            <a:endParaRPr lang="en-GB" dirty="0"/>
          </a:p>
          <a:p>
            <a:endParaRPr lang="en-MT" dirty="0"/>
          </a:p>
        </p:txBody>
      </p:sp>
      <p:pic>
        <p:nvPicPr>
          <p:cNvPr id="4" name="Picture 3" descr="Diagram&#10;&#10;Description automatically generated">
            <a:extLst>
              <a:ext uri="{FF2B5EF4-FFF2-40B4-BE49-F238E27FC236}">
                <a16:creationId xmlns:a16="http://schemas.microsoft.com/office/drawing/2014/main" id="{5361FF31-C476-58A2-295D-43EA8B681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314" y="2580598"/>
            <a:ext cx="3152775" cy="3629025"/>
          </a:xfrm>
          <a:prstGeom prst="rect">
            <a:avLst/>
          </a:prstGeom>
        </p:spPr>
      </p:pic>
    </p:spTree>
    <p:extLst>
      <p:ext uri="{BB962C8B-B14F-4D97-AF65-F5344CB8AC3E}">
        <p14:creationId xmlns:p14="http://schemas.microsoft.com/office/powerpoint/2010/main" val="409798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AI Explanation (2)</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38F962-74EB-7D12-4F7B-796EDB14A281}"/>
              </a:ext>
            </a:extLst>
          </p:cNvPr>
          <p:cNvSpPr>
            <a:spLocks noGrp="1"/>
          </p:cNvSpPr>
          <p:nvPr>
            <p:ph idx="1"/>
          </p:nvPr>
        </p:nvSpPr>
        <p:spPr>
          <a:xfrm>
            <a:off x="1251751" y="2448898"/>
            <a:ext cx="5692230" cy="4218231"/>
          </a:xfrm>
        </p:spPr>
        <p:txBody>
          <a:bodyPr>
            <a:normAutofit fontScale="85000" lnSpcReduction="20000"/>
          </a:bodyPr>
          <a:lstStyle/>
          <a:p>
            <a:pPr marL="457200" indent="-457200">
              <a:buFont typeface="+mj-lt"/>
              <a:buAutoNum type="arabicPeriod"/>
            </a:pPr>
            <a:r>
              <a:rPr lang="en-GB" sz="2400" b="1" dirty="0"/>
              <a:t>Fuzzification</a:t>
            </a:r>
            <a:r>
              <a:rPr lang="en-GB" b="1" dirty="0"/>
              <a:t>:</a:t>
            </a:r>
          </a:p>
          <a:p>
            <a:pPr marL="0" indent="0">
              <a:buNone/>
            </a:pPr>
            <a:endParaRPr lang="en-GB" b="1" dirty="0"/>
          </a:p>
          <a:p>
            <a:r>
              <a:rPr lang="en-GB" dirty="0"/>
              <a:t>What is Fuzzification?</a:t>
            </a:r>
          </a:p>
          <a:p>
            <a:r>
              <a:rPr lang="en-GB" sz="1800" dirty="0"/>
              <a:t>Fuzzification is the Process of converting crisp input data into Fuzzy data [2].</a:t>
            </a:r>
          </a:p>
          <a:p>
            <a:r>
              <a:rPr lang="en-GB" sz="1800" dirty="0"/>
              <a:t>The Process of Fuzzification maps the input value to the degree of membership in a Fuzzy Set.</a:t>
            </a:r>
          </a:p>
          <a:p>
            <a:r>
              <a:rPr lang="en-GB" sz="1800" dirty="0"/>
              <a:t>Membership Degree [2]:</a:t>
            </a:r>
          </a:p>
          <a:p>
            <a:pPr lvl="1"/>
            <a:r>
              <a:rPr lang="en-GB" sz="1500" dirty="0"/>
              <a:t>A Degree of 0 marks undeniably “False”.</a:t>
            </a:r>
          </a:p>
          <a:p>
            <a:pPr lvl="1"/>
            <a:r>
              <a:rPr lang="en-GB" sz="1500" dirty="0"/>
              <a:t>A Degree of 1 marks undeniably “True”.</a:t>
            </a:r>
          </a:p>
          <a:p>
            <a:pPr lvl="1"/>
            <a:r>
              <a:rPr lang="en-GB" sz="1500" dirty="0"/>
              <a:t>Any Degree in between can mark True or False, depending on the extent.</a:t>
            </a:r>
          </a:p>
          <a:p>
            <a:r>
              <a:rPr lang="en-GB" sz="1800" dirty="0"/>
              <a:t>Continuing with the example from above regarding the Police NPC, as can be seen in the following image, let the input value for Fuzzification, be the distance between the Police and the Closest Robber.</a:t>
            </a:r>
          </a:p>
          <a:p>
            <a:endParaRPr lang="en-GB" sz="2400" dirty="0"/>
          </a:p>
          <a:p>
            <a:endParaRPr lang="en-GB" dirty="0"/>
          </a:p>
          <a:p>
            <a:endParaRPr lang="en-MT" dirty="0"/>
          </a:p>
        </p:txBody>
      </p:sp>
      <p:grpSp>
        <p:nvGrpSpPr>
          <p:cNvPr id="91" name="Group 90">
            <a:extLst>
              <a:ext uri="{FF2B5EF4-FFF2-40B4-BE49-F238E27FC236}">
                <a16:creationId xmlns:a16="http://schemas.microsoft.com/office/drawing/2014/main" id="{A868DC4A-A0CC-D7E1-A89F-8F746C71C81D}"/>
              </a:ext>
            </a:extLst>
          </p:cNvPr>
          <p:cNvGrpSpPr/>
          <p:nvPr/>
        </p:nvGrpSpPr>
        <p:grpSpPr>
          <a:xfrm>
            <a:off x="6807309" y="2982409"/>
            <a:ext cx="4580270" cy="2903281"/>
            <a:chOff x="6732183" y="2804856"/>
            <a:chExt cx="4580270" cy="2903281"/>
          </a:xfrm>
        </p:grpSpPr>
        <p:grpSp>
          <p:nvGrpSpPr>
            <p:cNvPr id="52" name="Group 51">
              <a:extLst>
                <a:ext uri="{FF2B5EF4-FFF2-40B4-BE49-F238E27FC236}">
                  <a16:creationId xmlns:a16="http://schemas.microsoft.com/office/drawing/2014/main" id="{13320EFE-015F-1808-513F-B52EC7BDD97A}"/>
                </a:ext>
              </a:extLst>
            </p:cNvPr>
            <p:cNvGrpSpPr/>
            <p:nvPr/>
          </p:nvGrpSpPr>
          <p:grpSpPr>
            <a:xfrm>
              <a:off x="6732183" y="2804856"/>
              <a:ext cx="4580270" cy="2174848"/>
              <a:chOff x="6435967" y="2371335"/>
              <a:chExt cx="4580270" cy="2174848"/>
            </a:xfrm>
          </p:grpSpPr>
          <p:pic>
            <p:nvPicPr>
              <p:cNvPr id="4" name="Content Placeholder 4">
                <a:extLst>
                  <a:ext uri="{FF2B5EF4-FFF2-40B4-BE49-F238E27FC236}">
                    <a16:creationId xmlns:a16="http://schemas.microsoft.com/office/drawing/2014/main" id="{ECB93C60-05E2-B12C-8389-EB4F2C9D10FC}"/>
                  </a:ext>
                </a:extLst>
              </p:cNvPr>
              <p:cNvPicPr>
                <a:picLocks noChangeAspect="1"/>
              </p:cNvPicPr>
              <p:nvPr/>
            </p:nvPicPr>
            <p:blipFill rotWithShape="1">
              <a:blip r:embed="rId3"/>
              <a:srcRect l="48542" t="39647" r="12668" b="741"/>
              <a:stretch/>
            </p:blipFill>
            <p:spPr>
              <a:xfrm>
                <a:off x="7226423" y="2821620"/>
                <a:ext cx="2411767" cy="1724563"/>
              </a:xfrm>
              <a:prstGeom prst="rect">
                <a:avLst/>
              </a:prstGeom>
            </p:spPr>
          </p:pic>
          <p:cxnSp>
            <p:nvCxnSpPr>
              <p:cNvPr id="5" name="Straight Arrow Connector 4">
                <a:extLst>
                  <a:ext uri="{FF2B5EF4-FFF2-40B4-BE49-F238E27FC236}">
                    <a16:creationId xmlns:a16="http://schemas.microsoft.com/office/drawing/2014/main" id="{B71DA380-11D8-60DB-031A-546EFF276FC5}"/>
                  </a:ext>
                </a:extLst>
              </p:cNvPr>
              <p:cNvCxnSpPr>
                <a:cxnSpLocks/>
                <a:stCxn id="6" idx="2"/>
                <a:endCxn id="22" idx="3"/>
              </p:cNvCxnSpPr>
              <p:nvPr/>
            </p:nvCxnSpPr>
            <p:spPr>
              <a:xfrm flipH="1">
                <a:off x="8629095" y="2749806"/>
                <a:ext cx="1785138" cy="5691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96B1462-9A57-F190-4A05-DD4D52982940}"/>
                  </a:ext>
                </a:extLst>
              </p:cNvPr>
              <p:cNvSpPr txBox="1"/>
              <p:nvPr/>
            </p:nvSpPr>
            <p:spPr>
              <a:xfrm>
                <a:off x="9812229" y="2411252"/>
                <a:ext cx="1204008" cy="338554"/>
              </a:xfrm>
              <a:prstGeom prst="rect">
                <a:avLst/>
              </a:prstGeom>
              <a:noFill/>
            </p:spPr>
            <p:txBody>
              <a:bodyPr wrap="square" rtlCol="0">
                <a:spAutoFit/>
              </a:bodyPr>
              <a:lstStyle/>
              <a:p>
                <a:pPr algn="ctr"/>
                <a:r>
                  <a:rPr lang="en-GB" sz="1600" b="1" dirty="0"/>
                  <a:t>Robbers</a:t>
                </a:r>
              </a:p>
            </p:txBody>
          </p:sp>
          <p:cxnSp>
            <p:nvCxnSpPr>
              <p:cNvPr id="9" name="Straight Arrow Connector 8">
                <a:extLst>
                  <a:ext uri="{FF2B5EF4-FFF2-40B4-BE49-F238E27FC236}">
                    <a16:creationId xmlns:a16="http://schemas.microsoft.com/office/drawing/2014/main" id="{5A31E113-BFAA-7FCB-C65E-9166FD027B26}"/>
                  </a:ext>
                </a:extLst>
              </p:cNvPr>
              <p:cNvCxnSpPr>
                <a:cxnSpLocks/>
                <a:stCxn id="6" idx="2"/>
              </p:cNvCxnSpPr>
              <p:nvPr/>
            </p:nvCxnSpPr>
            <p:spPr>
              <a:xfrm flipH="1">
                <a:off x="9472262" y="2749806"/>
                <a:ext cx="941971" cy="15004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B4AEFD-94AB-9E19-8A51-8E04C1DECFC4}"/>
                  </a:ext>
                </a:extLst>
              </p:cNvPr>
              <p:cNvCxnSpPr>
                <a:cxnSpLocks/>
                <a:stCxn id="6" idx="2"/>
                <a:endCxn id="20" idx="3"/>
              </p:cNvCxnSpPr>
              <p:nvPr/>
            </p:nvCxnSpPr>
            <p:spPr>
              <a:xfrm flipH="1">
                <a:off x="7954114" y="2749806"/>
                <a:ext cx="2460119" cy="11452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F09B5ED-606F-8C3A-E28B-B60A7189D1CA}"/>
                  </a:ext>
                </a:extLst>
              </p:cNvPr>
              <p:cNvSpPr/>
              <p:nvPr/>
            </p:nvSpPr>
            <p:spPr>
              <a:xfrm>
                <a:off x="9360783" y="4238690"/>
                <a:ext cx="222959" cy="2955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20" name="Rectangle 19">
                <a:extLst>
                  <a:ext uri="{FF2B5EF4-FFF2-40B4-BE49-F238E27FC236}">
                    <a16:creationId xmlns:a16="http://schemas.microsoft.com/office/drawing/2014/main" id="{4CDAC381-D014-BE6B-187B-9EE737A0D773}"/>
                  </a:ext>
                </a:extLst>
              </p:cNvPr>
              <p:cNvSpPr/>
              <p:nvPr/>
            </p:nvSpPr>
            <p:spPr>
              <a:xfrm>
                <a:off x="7731155" y="3747296"/>
                <a:ext cx="222959" cy="2955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22" name="Rectangle 21">
                <a:extLst>
                  <a:ext uri="{FF2B5EF4-FFF2-40B4-BE49-F238E27FC236}">
                    <a16:creationId xmlns:a16="http://schemas.microsoft.com/office/drawing/2014/main" id="{A858308F-FCA5-C5CD-D9DD-035585D20041}"/>
                  </a:ext>
                </a:extLst>
              </p:cNvPr>
              <p:cNvSpPr/>
              <p:nvPr/>
            </p:nvSpPr>
            <p:spPr>
              <a:xfrm>
                <a:off x="8406136" y="3211499"/>
                <a:ext cx="222959" cy="2148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27" name="TextBox 26">
                <a:extLst>
                  <a:ext uri="{FF2B5EF4-FFF2-40B4-BE49-F238E27FC236}">
                    <a16:creationId xmlns:a16="http://schemas.microsoft.com/office/drawing/2014/main" id="{456D81F0-1ECD-054D-FAD8-0787E45CA8A2}"/>
                  </a:ext>
                </a:extLst>
              </p:cNvPr>
              <p:cNvSpPr txBox="1"/>
              <p:nvPr/>
            </p:nvSpPr>
            <p:spPr>
              <a:xfrm>
                <a:off x="6435967" y="2371335"/>
                <a:ext cx="1649187" cy="338554"/>
              </a:xfrm>
              <a:prstGeom prst="rect">
                <a:avLst/>
              </a:prstGeom>
              <a:noFill/>
            </p:spPr>
            <p:txBody>
              <a:bodyPr wrap="square" rtlCol="0">
                <a:spAutoFit/>
              </a:bodyPr>
              <a:lstStyle/>
              <a:p>
                <a:pPr algn="ctr"/>
                <a:r>
                  <a:rPr lang="en-GB" sz="1600" b="1" dirty="0"/>
                  <a:t>Police (NPC)</a:t>
                </a:r>
              </a:p>
            </p:txBody>
          </p:sp>
          <p:cxnSp>
            <p:nvCxnSpPr>
              <p:cNvPr id="28" name="Straight Arrow Connector 27">
                <a:extLst>
                  <a:ext uri="{FF2B5EF4-FFF2-40B4-BE49-F238E27FC236}">
                    <a16:creationId xmlns:a16="http://schemas.microsoft.com/office/drawing/2014/main" id="{E442B72D-3A71-FEF6-7B83-1F44B001F6DF}"/>
                  </a:ext>
                </a:extLst>
              </p:cNvPr>
              <p:cNvCxnSpPr>
                <a:cxnSpLocks/>
                <a:stCxn id="27" idx="2"/>
              </p:cNvCxnSpPr>
              <p:nvPr/>
            </p:nvCxnSpPr>
            <p:spPr>
              <a:xfrm>
                <a:off x="7260561" y="2709889"/>
                <a:ext cx="170809" cy="4150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C8B311D-3CF6-8592-CC61-4EA4184A380E}"/>
                  </a:ext>
                </a:extLst>
              </p:cNvPr>
              <p:cNvCxnSpPr>
                <a:cxnSpLocks/>
              </p:cNvCxnSpPr>
              <p:nvPr/>
            </p:nvCxnSpPr>
            <p:spPr>
              <a:xfrm>
                <a:off x="7608163" y="3318932"/>
                <a:ext cx="797973" cy="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ED2A7A6-575D-26D1-29B9-668B6CD45014}"/>
                  </a:ext>
                </a:extLst>
              </p:cNvPr>
              <p:cNvCxnSpPr>
                <a:cxnSpLocks/>
              </p:cNvCxnSpPr>
              <p:nvPr/>
            </p:nvCxnSpPr>
            <p:spPr>
              <a:xfrm>
                <a:off x="7608163" y="3426365"/>
                <a:ext cx="195969" cy="278489"/>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7C63425-FFD9-98D6-7E97-4B8648081B79}"/>
                  </a:ext>
                </a:extLst>
              </p:cNvPr>
              <p:cNvCxnSpPr>
                <a:cxnSpLocks/>
              </p:cNvCxnSpPr>
              <p:nvPr/>
            </p:nvCxnSpPr>
            <p:spPr>
              <a:xfrm>
                <a:off x="7608163" y="3358849"/>
                <a:ext cx="1748623" cy="103355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1F11F384-58B2-3EE0-583D-E057309635A2}"/>
                </a:ext>
              </a:extLst>
            </p:cNvPr>
            <p:cNvSpPr txBox="1"/>
            <p:nvPr/>
          </p:nvSpPr>
          <p:spPr>
            <a:xfrm>
              <a:off x="8828408" y="5369583"/>
              <a:ext cx="1649187" cy="338554"/>
            </a:xfrm>
            <a:prstGeom prst="rect">
              <a:avLst/>
            </a:prstGeom>
            <a:noFill/>
          </p:spPr>
          <p:txBody>
            <a:bodyPr wrap="square" rtlCol="0">
              <a:spAutoFit/>
            </a:bodyPr>
            <a:lstStyle/>
            <a:p>
              <a:pPr algn="ctr"/>
              <a:r>
                <a:rPr lang="en-GB" sz="1600" b="1" dirty="0"/>
                <a:t>Distance</a:t>
              </a:r>
            </a:p>
          </p:txBody>
        </p:sp>
        <p:cxnSp>
          <p:nvCxnSpPr>
            <p:cNvPr id="78" name="Straight Arrow Connector 77">
              <a:extLst>
                <a:ext uri="{FF2B5EF4-FFF2-40B4-BE49-F238E27FC236}">
                  <a16:creationId xmlns:a16="http://schemas.microsoft.com/office/drawing/2014/main" id="{FA0D2BC1-FD42-7467-C275-C6D434D1EC52}"/>
                </a:ext>
              </a:extLst>
            </p:cNvPr>
            <p:cNvCxnSpPr>
              <a:cxnSpLocks/>
              <a:stCxn id="77" idx="0"/>
            </p:cNvCxnSpPr>
            <p:nvPr/>
          </p:nvCxnSpPr>
          <p:spPr>
            <a:xfrm flipH="1" flipV="1">
              <a:off x="9081856" y="4476398"/>
              <a:ext cx="571146" cy="8931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7B2CEB31-AE31-D7DA-E206-3D969EB2046F}"/>
                </a:ext>
              </a:extLst>
            </p:cNvPr>
            <p:cNvSpPr txBox="1"/>
            <p:nvPr/>
          </p:nvSpPr>
          <p:spPr>
            <a:xfrm>
              <a:off x="7236960" y="5138694"/>
              <a:ext cx="1649187" cy="338554"/>
            </a:xfrm>
            <a:prstGeom prst="rect">
              <a:avLst/>
            </a:prstGeom>
            <a:noFill/>
          </p:spPr>
          <p:txBody>
            <a:bodyPr wrap="square" rtlCol="0">
              <a:spAutoFit/>
            </a:bodyPr>
            <a:lstStyle/>
            <a:p>
              <a:pPr algn="ctr"/>
              <a:r>
                <a:rPr lang="en-GB" sz="1600" b="1" dirty="0"/>
                <a:t>Closest Robber</a:t>
              </a:r>
            </a:p>
          </p:txBody>
        </p:sp>
        <p:cxnSp>
          <p:nvCxnSpPr>
            <p:cNvPr id="82" name="Straight Arrow Connector 81">
              <a:extLst>
                <a:ext uri="{FF2B5EF4-FFF2-40B4-BE49-F238E27FC236}">
                  <a16:creationId xmlns:a16="http://schemas.microsoft.com/office/drawing/2014/main" id="{ADB9FFDF-E38B-A109-3039-692ED6293D83}"/>
                </a:ext>
              </a:extLst>
            </p:cNvPr>
            <p:cNvCxnSpPr>
              <a:cxnSpLocks/>
              <a:stCxn id="81" idx="0"/>
              <a:endCxn id="20" idx="2"/>
            </p:cNvCxnSpPr>
            <p:nvPr/>
          </p:nvCxnSpPr>
          <p:spPr>
            <a:xfrm flipV="1">
              <a:off x="8061554" y="4476398"/>
              <a:ext cx="77297" cy="6622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17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AI Explanation (3)</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38F962-74EB-7D12-4F7B-796EDB14A281}"/>
              </a:ext>
            </a:extLst>
          </p:cNvPr>
          <p:cNvSpPr>
            <a:spLocks noGrp="1"/>
          </p:cNvSpPr>
          <p:nvPr>
            <p:ph idx="1"/>
          </p:nvPr>
        </p:nvSpPr>
        <p:spPr>
          <a:xfrm>
            <a:off x="1295401" y="2448899"/>
            <a:ext cx="4800599" cy="4191598"/>
          </a:xfrm>
        </p:spPr>
        <p:txBody>
          <a:bodyPr>
            <a:normAutofit/>
          </a:bodyPr>
          <a:lstStyle/>
          <a:p>
            <a:pPr marL="457200" indent="-457200">
              <a:buFont typeface="+mj-lt"/>
              <a:buAutoNum type="arabicPeriod"/>
            </a:pPr>
            <a:r>
              <a:rPr lang="en-GB" sz="1800" b="1" dirty="0"/>
              <a:t>Fuzzification (Continue):</a:t>
            </a:r>
          </a:p>
          <a:p>
            <a:r>
              <a:rPr lang="en-GB" sz="1500" dirty="0"/>
              <a:t>The following Diagram shows the Mapping of the different </a:t>
            </a:r>
            <a:r>
              <a:rPr lang="en-GB" sz="1500" b="1" dirty="0"/>
              <a:t>Fuzzy Membership functions </a:t>
            </a:r>
            <a:r>
              <a:rPr lang="en-GB" sz="1500" dirty="0"/>
              <a:t>for the Police NPC.</a:t>
            </a:r>
          </a:p>
          <a:p>
            <a:r>
              <a:rPr lang="en-GB" sz="1500" dirty="0"/>
              <a:t>Given a Closest Robber Distance input of 23, the system can determine the Degree of Membership for each Fuzzy Set.</a:t>
            </a:r>
          </a:p>
          <a:p>
            <a:endParaRPr lang="en-GB" sz="2400" dirty="0"/>
          </a:p>
          <a:p>
            <a:endParaRPr lang="en-GB" sz="2400" dirty="0"/>
          </a:p>
          <a:p>
            <a:endParaRPr lang="en-GB" dirty="0"/>
          </a:p>
          <a:p>
            <a:endParaRPr lang="en-MT" dirty="0"/>
          </a:p>
        </p:txBody>
      </p:sp>
      <p:grpSp>
        <p:nvGrpSpPr>
          <p:cNvPr id="16" name="Group 15">
            <a:extLst>
              <a:ext uri="{FF2B5EF4-FFF2-40B4-BE49-F238E27FC236}">
                <a16:creationId xmlns:a16="http://schemas.microsoft.com/office/drawing/2014/main" id="{CA96481D-0571-4891-B2BA-9125B819FD02}"/>
              </a:ext>
            </a:extLst>
          </p:cNvPr>
          <p:cNvGrpSpPr/>
          <p:nvPr/>
        </p:nvGrpSpPr>
        <p:grpSpPr>
          <a:xfrm>
            <a:off x="2238798" y="4849858"/>
            <a:ext cx="2659255" cy="1610800"/>
            <a:chOff x="2446807" y="4598823"/>
            <a:chExt cx="2659255" cy="1610800"/>
          </a:xfrm>
        </p:grpSpPr>
        <p:pic>
          <p:nvPicPr>
            <p:cNvPr id="7" name="Picture 6">
              <a:extLst>
                <a:ext uri="{FF2B5EF4-FFF2-40B4-BE49-F238E27FC236}">
                  <a16:creationId xmlns:a16="http://schemas.microsoft.com/office/drawing/2014/main" id="{177F7E4E-462C-445C-1177-1CB6E2E5C640}"/>
                </a:ext>
              </a:extLst>
            </p:cNvPr>
            <p:cNvPicPr>
              <a:picLocks noChangeAspect="1"/>
            </p:cNvPicPr>
            <p:nvPr/>
          </p:nvPicPr>
          <p:blipFill rotWithShape="1">
            <a:blip r:embed="rId3"/>
            <a:srcRect l="1248" t="45485" r="12391"/>
            <a:stretch/>
          </p:blipFill>
          <p:spPr>
            <a:xfrm>
              <a:off x="2508723" y="4598823"/>
              <a:ext cx="2535425" cy="957907"/>
            </a:xfrm>
            <a:prstGeom prst="rect">
              <a:avLst/>
            </a:prstGeom>
          </p:spPr>
        </p:pic>
        <p:sp>
          <p:nvSpPr>
            <p:cNvPr id="15" name="TextBox 14">
              <a:extLst>
                <a:ext uri="{FF2B5EF4-FFF2-40B4-BE49-F238E27FC236}">
                  <a16:creationId xmlns:a16="http://schemas.microsoft.com/office/drawing/2014/main" id="{8EA6C7DA-A94B-11B1-DA2F-6A09815CA945}"/>
                </a:ext>
              </a:extLst>
            </p:cNvPr>
            <p:cNvSpPr txBox="1"/>
            <p:nvPr/>
          </p:nvSpPr>
          <p:spPr>
            <a:xfrm>
              <a:off x="2446807" y="5624848"/>
              <a:ext cx="2659255" cy="584775"/>
            </a:xfrm>
            <a:prstGeom prst="rect">
              <a:avLst/>
            </a:prstGeom>
            <a:noFill/>
          </p:spPr>
          <p:txBody>
            <a:bodyPr wrap="square" rtlCol="0">
              <a:spAutoFit/>
            </a:bodyPr>
            <a:lstStyle/>
            <a:p>
              <a:pPr algn="ctr"/>
              <a:r>
                <a:rPr lang="en-GB" sz="1600" b="1" dirty="0"/>
                <a:t>Degree of Membership</a:t>
              </a:r>
            </a:p>
            <a:p>
              <a:pPr algn="ctr"/>
              <a:r>
                <a:rPr lang="en-GB" sz="1600" b="1" dirty="0"/>
                <a:t>For all the Fuzzy Sets</a:t>
              </a:r>
            </a:p>
          </p:txBody>
        </p:sp>
      </p:grpSp>
      <p:grpSp>
        <p:nvGrpSpPr>
          <p:cNvPr id="57" name="Group 56">
            <a:extLst>
              <a:ext uri="{FF2B5EF4-FFF2-40B4-BE49-F238E27FC236}">
                <a16:creationId xmlns:a16="http://schemas.microsoft.com/office/drawing/2014/main" id="{9707749E-BD5F-0B3B-0B88-7484745F303C}"/>
              </a:ext>
            </a:extLst>
          </p:cNvPr>
          <p:cNvGrpSpPr/>
          <p:nvPr/>
        </p:nvGrpSpPr>
        <p:grpSpPr>
          <a:xfrm>
            <a:off x="5841450" y="2407497"/>
            <a:ext cx="5794840" cy="4408907"/>
            <a:chOff x="6009109" y="2666043"/>
            <a:chExt cx="5551287" cy="4255017"/>
          </a:xfrm>
        </p:grpSpPr>
        <p:sp>
          <p:nvSpPr>
            <p:cNvPr id="17" name="TextBox 16">
              <a:extLst>
                <a:ext uri="{FF2B5EF4-FFF2-40B4-BE49-F238E27FC236}">
                  <a16:creationId xmlns:a16="http://schemas.microsoft.com/office/drawing/2014/main" id="{74BF1738-8FE6-738A-CCBD-12FA78315976}"/>
                </a:ext>
              </a:extLst>
            </p:cNvPr>
            <p:cNvSpPr txBox="1"/>
            <p:nvPr/>
          </p:nvSpPr>
          <p:spPr>
            <a:xfrm>
              <a:off x="6221722" y="6119068"/>
              <a:ext cx="5126058" cy="801992"/>
            </a:xfrm>
            <a:prstGeom prst="rect">
              <a:avLst/>
            </a:prstGeom>
            <a:noFill/>
          </p:spPr>
          <p:txBody>
            <a:bodyPr wrap="square" rtlCol="0">
              <a:spAutoFit/>
            </a:bodyPr>
            <a:lstStyle/>
            <a:p>
              <a:pPr algn="ctr"/>
              <a:r>
                <a:rPr lang="en-GB" sz="1600" b="1" dirty="0"/>
                <a:t>Visualisation of Membership Functions, and how the system can determine the Degree of Membership for each Curve</a:t>
              </a:r>
            </a:p>
          </p:txBody>
        </p:sp>
        <p:grpSp>
          <p:nvGrpSpPr>
            <p:cNvPr id="56" name="Group 55">
              <a:extLst>
                <a:ext uri="{FF2B5EF4-FFF2-40B4-BE49-F238E27FC236}">
                  <a16:creationId xmlns:a16="http://schemas.microsoft.com/office/drawing/2014/main" id="{2844EA74-DCCD-4408-C0EF-9A266CAAEC88}"/>
                </a:ext>
              </a:extLst>
            </p:cNvPr>
            <p:cNvGrpSpPr/>
            <p:nvPr/>
          </p:nvGrpSpPr>
          <p:grpSpPr>
            <a:xfrm>
              <a:off x="6009109" y="2666043"/>
              <a:ext cx="5551287" cy="3453025"/>
              <a:chOff x="6009109" y="2666043"/>
              <a:chExt cx="5551287" cy="3453025"/>
            </a:xfrm>
          </p:grpSpPr>
          <p:grpSp>
            <p:nvGrpSpPr>
              <p:cNvPr id="31" name="Group 30">
                <a:extLst>
                  <a:ext uri="{FF2B5EF4-FFF2-40B4-BE49-F238E27FC236}">
                    <a16:creationId xmlns:a16="http://schemas.microsoft.com/office/drawing/2014/main" id="{F71147D9-7914-CD9A-54E8-2A9B9CECB4A1}"/>
                  </a:ext>
                </a:extLst>
              </p:cNvPr>
              <p:cNvGrpSpPr/>
              <p:nvPr/>
            </p:nvGrpSpPr>
            <p:grpSpPr>
              <a:xfrm>
                <a:off x="7004779" y="3148643"/>
                <a:ext cx="3559946" cy="2970425"/>
                <a:chOff x="7471251" y="2746073"/>
                <a:chExt cx="3559946" cy="2970425"/>
              </a:xfrm>
            </p:grpSpPr>
            <p:pic>
              <p:nvPicPr>
                <p:cNvPr id="53" name="Picture 52">
                  <a:extLst>
                    <a:ext uri="{FF2B5EF4-FFF2-40B4-BE49-F238E27FC236}">
                      <a16:creationId xmlns:a16="http://schemas.microsoft.com/office/drawing/2014/main" id="{18EEEBB6-1156-7862-EE0A-72ABF79825CD}"/>
                    </a:ext>
                  </a:extLst>
                </p:cNvPr>
                <p:cNvPicPr>
                  <a:picLocks noChangeAspect="1"/>
                </p:cNvPicPr>
                <p:nvPr/>
              </p:nvPicPr>
              <p:blipFill>
                <a:blip r:embed="rId4"/>
                <a:stretch>
                  <a:fillRect/>
                </a:stretch>
              </p:blipFill>
              <p:spPr>
                <a:xfrm>
                  <a:off x="7471251" y="2916947"/>
                  <a:ext cx="3559946" cy="2656596"/>
                </a:xfrm>
                <a:prstGeom prst="rect">
                  <a:avLst/>
                </a:prstGeom>
              </p:spPr>
            </p:pic>
            <p:cxnSp>
              <p:nvCxnSpPr>
                <p:cNvPr id="21" name="Straight Connector 20">
                  <a:extLst>
                    <a:ext uri="{FF2B5EF4-FFF2-40B4-BE49-F238E27FC236}">
                      <a16:creationId xmlns:a16="http://schemas.microsoft.com/office/drawing/2014/main" id="{E26CF53E-2D88-4C24-2B89-9713846F03F0}"/>
                    </a:ext>
                  </a:extLst>
                </p:cNvPr>
                <p:cNvCxnSpPr>
                  <a:cxnSpLocks/>
                </p:cNvCxnSpPr>
                <p:nvPr/>
              </p:nvCxnSpPr>
              <p:spPr>
                <a:xfrm flipV="1">
                  <a:off x="8586856" y="2746073"/>
                  <a:ext cx="0" cy="297042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A8381647-A4FC-9E09-6B1C-B0B7AA8764D6}"/>
                  </a:ext>
                </a:extLst>
              </p:cNvPr>
              <p:cNvSpPr txBox="1"/>
              <p:nvPr/>
            </p:nvSpPr>
            <p:spPr>
              <a:xfrm>
                <a:off x="6009109" y="2666043"/>
                <a:ext cx="5551287" cy="326737"/>
              </a:xfrm>
              <a:prstGeom prst="rect">
                <a:avLst/>
              </a:prstGeom>
              <a:noFill/>
            </p:spPr>
            <p:txBody>
              <a:bodyPr wrap="square" rtlCol="0">
                <a:spAutoFit/>
              </a:bodyPr>
              <a:lstStyle/>
              <a:p>
                <a:pPr algn="ctr"/>
                <a:r>
                  <a:rPr lang="en-GB" sz="1600" b="1" dirty="0"/>
                  <a:t>Given a Closest Robber Distance of 23 as input (x-axis value)</a:t>
                </a:r>
              </a:p>
            </p:txBody>
          </p:sp>
          <p:cxnSp>
            <p:nvCxnSpPr>
              <p:cNvPr id="26" name="Straight Arrow Connector 25">
                <a:extLst>
                  <a:ext uri="{FF2B5EF4-FFF2-40B4-BE49-F238E27FC236}">
                    <a16:creationId xmlns:a16="http://schemas.microsoft.com/office/drawing/2014/main" id="{52C774C2-723A-8B62-2D19-9648794A15B4}"/>
                  </a:ext>
                </a:extLst>
              </p:cNvPr>
              <p:cNvCxnSpPr>
                <a:cxnSpLocks/>
              </p:cNvCxnSpPr>
              <p:nvPr/>
            </p:nvCxnSpPr>
            <p:spPr>
              <a:xfrm flipH="1">
                <a:off x="8120384" y="2993017"/>
                <a:ext cx="665771" cy="2172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1659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AI Explanation (4)</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38F962-74EB-7D12-4F7B-796EDB14A281}"/>
              </a:ext>
            </a:extLst>
          </p:cNvPr>
          <p:cNvSpPr>
            <a:spLocks noGrp="1"/>
          </p:cNvSpPr>
          <p:nvPr>
            <p:ph idx="1"/>
          </p:nvPr>
        </p:nvSpPr>
        <p:spPr>
          <a:xfrm>
            <a:off x="1251750" y="2448898"/>
            <a:ext cx="5838737" cy="4271498"/>
          </a:xfrm>
        </p:spPr>
        <p:txBody>
          <a:bodyPr>
            <a:normAutofit fontScale="85000" lnSpcReduction="10000"/>
          </a:bodyPr>
          <a:lstStyle/>
          <a:p>
            <a:pPr marL="457200" indent="-457200">
              <a:buFont typeface="+mj-lt"/>
              <a:buAutoNum type="arabicPeriod" startAt="2"/>
            </a:pPr>
            <a:r>
              <a:rPr lang="en-GB" sz="2400" b="1" dirty="0"/>
              <a:t>Inference Engine with Rule Base</a:t>
            </a:r>
            <a:r>
              <a:rPr lang="en-GB" b="1" dirty="0"/>
              <a:t>:</a:t>
            </a:r>
          </a:p>
          <a:p>
            <a:pPr marL="0" indent="0">
              <a:buNone/>
            </a:pPr>
            <a:endParaRPr lang="en-GB" b="1" dirty="0"/>
          </a:p>
          <a:p>
            <a:r>
              <a:rPr lang="en-GB" dirty="0"/>
              <a:t>What are Fuzzy Rules ?</a:t>
            </a:r>
          </a:p>
          <a:p>
            <a:r>
              <a:rPr lang="en-GB" sz="1800" dirty="0"/>
              <a:t>After Fuzzification, the system must utilise the Degree of Membership for each Fuzzy Set to produce a Fuzzy Output. Determining the type of Output, is done through the utilisation of </a:t>
            </a:r>
            <a:r>
              <a:rPr lang="en-GB" sz="1800" b="1" dirty="0"/>
              <a:t>Fuzzy Rules or Axioms</a:t>
            </a:r>
            <a:r>
              <a:rPr lang="en-GB" sz="1800" dirty="0"/>
              <a:t>.</a:t>
            </a:r>
          </a:p>
          <a:p>
            <a:r>
              <a:rPr lang="en-GB" sz="1800" dirty="0"/>
              <a:t>Fuzzy Rules or Axioms, are in essence a bunch of if-statements, like Expert Systems, whereby, through these rules, the system would infer the type of Fuzzy Output.  </a:t>
            </a:r>
          </a:p>
          <a:p>
            <a:r>
              <a:rPr lang="en-GB" sz="1800" dirty="0"/>
              <a:t>Continuing with the example from above, knowing the Degree of Membership for all the Fuzzy Sets for the Police NPC, the system would apply a simple Fuzzy Axiom which takes the highest Degree of Membership between all the Fuzzy Sets.</a:t>
            </a:r>
          </a:p>
          <a:p>
            <a:r>
              <a:rPr lang="en-GB" sz="1800" dirty="0"/>
              <a:t>After applying the Fuzzy Axiom, the system proceeds to determine the respective Police State.</a:t>
            </a:r>
          </a:p>
          <a:p>
            <a:endParaRPr lang="en-GB" sz="2400" dirty="0"/>
          </a:p>
          <a:p>
            <a:endParaRPr lang="en-GB" dirty="0"/>
          </a:p>
          <a:p>
            <a:endParaRPr lang="en-MT" dirty="0"/>
          </a:p>
        </p:txBody>
      </p:sp>
      <p:grpSp>
        <p:nvGrpSpPr>
          <p:cNvPr id="66" name="Group 65">
            <a:extLst>
              <a:ext uri="{FF2B5EF4-FFF2-40B4-BE49-F238E27FC236}">
                <a16:creationId xmlns:a16="http://schemas.microsoft.com/office/drawing/2014/main" id="{6439BF7E-3449-165E-D3BA-A563E493010F}"/>
              </a:ext>
            </a:extLst>
          </p:cNvPr>
          <p:cNvGrpSpPr/>
          <p:nvPr/>
        </p:nvGrpSpPr>
        <p:grpSpPr>
          <a:xfrm>
            <a:off x="7393970" y="4502875"/>
            <a:ext cx="4707362" cy="2063726"/>
            <a:chOff x="7393970" y="4390670"/>
            <a:chExt cx="4707362" cy="2063726"/>
          </a:xfrm>
        </p:grpSpPr>
        <p:grpSp>
          <p:nvGrpSpPr>
            <p:cNvPr id="45" name="Group 44">
              <a:extLst>
                <a:ext uri="{FF2B5EF4-FFF2-40B4-BE49-F238E27FC236}">
                  <a16:creationId xmlns:a16="http://schemas.microsoft.com/office/drawing/2014/main" id="{A3A2951B-A434-20E7-A727-B85756BEA708}"/>
                </a:ext>
              </a:extLst>
            </p:cNvPr>
            <p:cNvGrpSpPr/>
            <p:nvPr/>
          </p:nvGrpSpPr>
          <p:grpSpPr>
            <a:xfrm>
              <a:off x="7393970" y="4390670"/>
              <a:ext cx="4707362" cy="2063726"/>
              <a:chOff x="7531983" y="3862477"/>
              <a:chExt cx="4707362" cy="2063726"/>
            </a:xfrm>
          </p:grpSpPr>
          <p:pic>
            <p:nvPicPr>
              <p:cNvPr id="8" name="Picture 7">
                <a:extLst>
                  <a:ext uri="{FF2B5EF4-FFF2-40B4-BE49-F238E27FC236}">
                    <a16:creationId xmlns:a16="http://schemas.microsoft.com/office/drawing/2014/main" id="{DAC928A9-1516-BBD7-45A3-A76F588436E4}"/>
                  </a:ext>
                </a:extLst>
              </p:cNvPr>
              <p:cNvPicPr>
                <a:picLocks noChangeAspect="1"/>
              </p:cNvPicPr>
              <p:nvPr/>
            </p:nvPicPr>
            <p:blipFill>
              <a:blip r:embed="rId3"/>
              <a:stretch>
                <a:fillRect/>
              </a:stretch>
            </p:blipFill>
            <p:spPr>
              <a:xfrm>
                <a:off x="7531983" y="4509132"/>
                <a:ext cx="2385256" cy="1417071"/>
              </a:xfrm>
              <a:prstGeom prst="rect">
                <a:avLst/>
              </a:prstGeom>
            </p:spPr>
          </p:pic>
          <p:cxnSp>
            <p:nvCxnSpPr>
              <p:cNvPr id="17" name="Straight Arrow Connector 16">
                <a:extLst>
                  <a:ext uri="{FF2B5EF4-FFF2-40B4-BE49-F238E27FC236}">
                    <a16:creationId xmlns:a16="http://schemas.microsoft.com/office/drawing/2014/main" id="{577BFE87-FDC1-A0E4-1E3B-42A83B7B110C}"/>
                  </a:ext>
                </a:extLst>
              </p:cNvPr>
              <p:cNvCxnSpPr>
                <a:cxnSpLocks/>
                <a:stCxn id="40" idx="2"/>
                <a:endCxn id="19" idx="3"/>
              </p:cNvCxnSpPr>
              <p:nvPr/>
            </p:nvCxnSpPr>
            <p:spPr>
              <a:xfrm flipH="1">
                <a:off x="9268288" y="4447252"/>
                <a:ext cx="1033029" cy="59922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C6D96C1-C34B-C4D7-A15B-459C80F43E41}"/>
                  </a:ext>
                </a:extLst>
              </p:cNvPr>
              <p:cNvSpPr/>
              <p:nvPr/>
            </p:nvSpPr>
            <p:spPr>
              <a:xfrm>
                <a:off x="7531984" y="4944380"/>
                <a:ext cx="1736304" cy="2041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40" name="TextBox 39">
                <a:extLst>
                  <a:ext uri="{FF2B5EF4-FFF2-40B4-BE49-F238E27FC236}">
                    <a16:creationId xmlns:a16="http://schemas.microsoft.com/office/drawing/2014/main" id="{B010D68C-9E2D-122C-342E-09A1F3174229}"/>
                  </a:ext>
                </a:extLst>
              </p:cNvPr>
              <p:cNvSpPr txBox="1"/>
              <p:nvPr/>
            </p:nvSpPr>
            <p:spPr>
              <a:xfrm>
                <a:off x="8363289" y="3862477"/>
                <a:ext cx="3876056" cy="584775"/>
              </a:xfrm>
              <a:prstGeom prst="rect">
                <a:avLst/>
              </a:prstGeom>
              <a:noFill/>
            </p:spPr>
            <p:txBody>
              <a:bodyPr wrap="square" rtlCol="0">
                <a:spAutoFit/>
              </a:bodyPr>
              <a:lstStyle/>
              <a:p>
                <a:pPr algn="ctr"/>
                <a:r>
                  <a:rPr lang="en-GB" sz="1600" b="1" dirty="0"/>
                  <a:t>Determining Fuzzy Output Set </a:t>
                </a:r>
              </a:p>
              <a:p>
                <a:pPr algn="ctr"/>
                <a:r>
                  <a:rPr lang="en-GB" sz="1600" b="1" dirty="0"/>
                  <a:t>(Going to Bank) </a:t>
                </a:r>
              </a:p>
            </p:txBody>
          </p:sp>
        </p:grpSp>
        <p:cxnSp>
          <p:nvCxnSpPr>
            <p:cNvPr id="50" name="Straight Arrow Connector 49">
              <a:extLst>
                <a:ext uri="{FF2B5EF4-FFF2-40B4-BE49-F238E27FC236}">
                  <a16:creationId xmlns:a16="http://schemas.microsoft.com/office/drawing/2014/main" id="{84BC771F-D428-3938-2EB4-8147FB200E20}"/>
                </a:ext>
              </a:extLst>
            </p:cNvPr>
            <p:cNvCxnSpPr>
              <a:cxnSpLocks/>
              <a:stCxn id="51" idx="1"/>
            </p:cNvCxnSpPr>
            <p:nvPr/>
          </p:nvCxnSpPr>
          <p:spPr>
            <a:xfrm flipH="1">
              <a:off x="9230670" y="5745860"/>
              <a:ext cx="730013" cy="2923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F7EC609-5C36-1D92-F1D3-E7292FE96518}"/>
                </a:ext>
              </a:extLst>
            </p:cNvPr>
            <p:cNvSpPr txBox="1"/>
            <p:nvPr/>
          </p:nvSpPr>
          <p:spPr>
            <a:xfrm>
              <a:off x="9960683" y="5453472"/>
              <a:ext cx="1746685" cy="584775"/>
            </a:xfrm>
            <a:prstGeom prst="rect">
              <a:avLst/>
            </a:prstGeom>
            <a:noFill/>
          </p:spPr>
          <p:txBody>
            <a:bodyPr wrap="square" rtlCol="0">
              <a:spAutoFit/>
            </a:bodyPr>
            <a:lstStyle/>
            <a:p>
              <a:pPr algn="ctr"/>
              <a:r>
                <a:rPr lang="en-GB" sz="1600" b="1" dirty="0"/>
                <a:t>Highest Degree</a:t>
              </a:r>
            </a:p>
            <a:p>
              <a:pPr algn="ctr"/>
              <a:r>
                <a:rPr lang="en-GB" sz="1600" b="1" dirty="0"/>
                <a:t>Of Membership</a:t>
              </a:r>
            </a:p>
          </p:txBody>
        </p:sp>
      </p:grpSp>
      <p:grpSp>
        <p:nvGrpSpPr>
          <p:cNvPr id="65" name="Group 64">
            <a:extLst>
              <a:ext uri="{FF2B5EF4-FFF2-40B4-BE49-F238E27FC236}">
                <a16:creationId xmlns:a16="http://schemas.microsoft.com/office/drawing/2014/main" id="{BC91F456-BFB7-C31F-168D-F2D55E551A36}"/>
              </a:ext>
            </a:extLst>
          </p:cNvPr>
          <p:cNvGrpSpPr/>
          <p:nvPr/>
        </p:nvGrpSpPr>
        <p:grpSpPr>
          <a:xfrm>
            <a:off x="7393970" y="2335016"/>
            <a:ext cx="4707362" cy="1894809"/>
            <a:chOff x="7393970" y="2335016"/>
            <a:chExt cx="4707362" cy="1894809"/>
          </a:xfrm>
        </p:grpSpPr>
        <p:grpSp>
          <p:nvGrpSpPr>
            <p:cNvPr id="47" name="Group 46">
              <a:extLst>
                <a:ext uri="{FF2B5EF4-FFF2-40B4-BE49-F238E27FC236}">
                  <a16:creationId xmlns:a16="http://schemas.microsoft.com/office/drawing/2014/main" id="{EE2BC5D0-F939-9EFF-7D76-46987E005B3E}"/>
                </a:ext>
              </a:extLst>
            </p:cNvPr>
            <p:cNvGrpSpPr/>
            <p:nvPr/>
          </p:nvGrpSpPr>
          <p:grpSpPr>
            <a:xfrm>
              <a:off x="7393970" y="2335016"/>
              <a:ext cx="4707362" cy="1894809"/>
              <a:chOff x="5510971" y="2546604"/>
              <a:chExt cx="4707362" cy="1894809"/>
            </a:xfrm>
          </p:grpSpPr>
          <p:pic>
            <p:nvPicPr>
              <p:cNvPr id="10" name="Picture 9">
                <a:extLst>
                  <a:ext uri="{FF2B5EF4-FFF2-40B4-BE49-F238E27FC236}">
                    <a16:creationId xmlns:a16="http://schemas.microsoft.com/office/drawing/2014/main" id="{A884C985-D571-2A4D-8A41-91396AD2905A}"/>
                  </a:ext>
                </a:extLst>
              </p:cNvPr>
              <p:cNvPicPr>
                <a:picLocks noChangeAspect="1"/>
              </p:cNvPicPr>
              <p:nvPr/>
            </p:nvPicPr>
            <p:blipFill rotWithShape="1">
              <a:blip r:embed="rId4"/>
              <a:srcRect l="1761" t="1605" r="74234" b="67756"/>
              <a:stretch/>
            </p:blipFill>
            <p:spPr>
              <a:xfrm>
                <a:off x="5511514" y="3083129"/>
                <a:ext cx="2299317" cy="1358284"/>
              </a:xfrm>
              <a:prstGeom prst="rect">
                <a:avLst/>
              </a:prstGeom>
            </p:spPr>
          </p:pic>
          <p:sp>
            <p:nvSpPr>
              <p:cNvPr id="11" name="TextBox 10">
                <a:extLst>
                  <a:ext uri="{FF2B5EF4-FFF2-40B4-BE49-F238E27FC236}">
                    <a16:creationId xmlns:a16="http://schemas.microsoft.com/office/drawing/2014/main" id="{73C8243B-022D-739A-C6C7-87F4F37206F7}"/>
                  </a:ext>
                </a:extLst>
              </p:cNvPr>
              <p:cNvSpPr txBox="1"/>
              <p:nvPr/>
            </p:nvSpPr>
            <p:spPr>
              <a:xfrm>
                <a:off x="6342277" y="2546604"/>
                <a:ext cx="3876056" cy="584775"/>
              </a:xfrm>
              <a:prstGeom prst="rect">
                <a:avLst/>
              </a:prstGeom>
              <a:noFill/>
            </p:spPr>
            <p:txBody>
              <a:bodyPr wrap="square" rtlCol="0">
                <a:spAutoFit/>
              </a:bodyPr>
              <a:lstStyle/>
              <a:p>
                <a:pPr algn="ctr"/>
                <a:r>
                  <a:rPr lang="en-GB" sz="1600" b="1" dirty="0"/>
                  <a:t>Determining Fuzzy Output Set (Patrolling) </a:t>
                </a:r>
              </a:p>
            </p:txBody>
          </p:sp>
          <p:cxnSp>
            <p:nvCxnSpPr>
              <p:cNvPr id="12" name="Straight Arrow Connector 11">
                <a:extLst>
                  <a:ext uri="{FF2B5EF4-FFF2-40B4-BE49-F238E27FC236}">
                    <a16:creationId xmlns:a16="http://schemas.microsoft.com/office/drawing/2014/main" id="{A385CC7D-E37F-BA9E-5C6B-14FF3E80D757}"/>
                  </a:ext>
                </a:extLst>
              </p:cNvPr>
              <p:cNvCxnSpPr>
                <a:cxnSpLocks/>
                <a:stCxn id="11" idx="2"/>
                <a:endCxn id="15" idx="3"/>
              </p:cNvCxnSpPr>
              <p:nvPr/>
            </p:nvCxnSpPr>
            <p:spPr>
              <a:xfrm flipH="1">
                <a:off x="6943438" y="3131379"/>
                <a:ext cx="1336867" cy="5088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C1B6D8-D125-8188-17A1-F9AAE8DE1DCC}"/>
                  </a:ext>
                </a:extLst>
              </p:cNvPr>
              <p:cNvSpPr/>
              <p:nvPr/>
            </p:nvSpPr>
            <p:spPr>
              <a:xfrm>
                <a:off x="5510971" y="3522511"/>
                <a:ext cx="1432467" cy="2353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grpSp>
        <p:cxnSp>
          <p:nvCxnSpPr>
            <p:cNvPr id="62" name="Straight Arrow Connector 61">
              <a:extLst>
                <a:ext uri="{FF2B5EF4-FFF2-40B4-BE49-F238E27FC236}">
                  <a16:creationId xmlns:a16="http://schemas.microsoft.com/office/drawing/2014/main" id="{E4015DA4-1DC6-1B1E-5C0C-E45AE29E179C}"/>
                </a:ext>
              </a:extLst>
            </p:cNvPr>
            <p:cNvCxnSpPr>
              <a:cxnSpLocks/>
              <a:stCxn id="63" idx="1"/>
            </p:cNvCxnSpPr>
            <p:nvPr/>
          </p:nvCxnSpPr>
          <p:spPr>
            <a:xfrm flipH="1">
              <a:off x="8837173" y="3806649"/>
              <a:ext cx="1048424" cy="2955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7D152D7-FEFF-3421-CF83-E6BCC18CA841}"/>
                </a:ext>
              </a:extLst>
            </p:cNvPr>
            <p:cNvSpPr txBox="1"/>
            <p:nvPr/>
          </p:nvSpPr>
          <p:spPr>
            <a:xfrm>
              <a:off x="9885597" y="3514261"/>
              <a:ext cx="1746685" cy="584775"/>
            </a:xfrm>
            <a:prstGeom prst="rect">
              <a:avLst/>
            </a:prstGeom>
            <a:noFill/>
          </p:spPr>
          <p:txBody>
            <a:bodyPr wrap="square" rtlCol="0">
              <a:spAutoFit/>
            </a:bodyPr>
            <a:lstStyle/>
            <a:p>
              <a:pPr algn="ctr"/>
              <a:r>
                <a:rPr lang="en-GB" sz="1600" b="1" dirty="0"/>
                <a:t>Highest Degree</a:t>
              </a:r>
            </a:p>
            <a:p>
              <a:pPr algn="ctr"/>
              <a:r>
                <a:rPr lang="en-GB" sz="1600" b="1" dirty="0"/>
                <a:t>Of Membership</a:t>
              </a:r>
            </a:p>
          </p:txBody>
        </p:sp>
      </p:grpSp>
    </p:spTree>
    <p:extLst>
      <p:ext uri="{BB962C8B-B14F-4D97-AF65-F5344CB8AC3E}">
        <p14:creationId xmlns:p14="http://schemas.microsoft.com/office/powerpoint/2010/main" val="417132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AI Explanation (5)</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F17F4C-6484-4772-12A2-D1042A1C31AA}"/>
              </a:ext>
            </a:extLst>
          </p:cNvPr>
          <p:cNvSpPr txBox="1"/>
          <p:nvPr/>
        </p:nvSpPr>
        <p:spPr>
          <a:xfrm>
            <a:off x="114459" y="2418691"/>
            <a:ext cx="7653502" cy="461665"/>
          </a:xfrm>
          <a:prstGeom prst="rect">
            <a:avLst/>
          </a:prstGeom>
          <a:noFill/>
        </p:spPr>
        <p:txBody>
          <a:bodyPr wrap="square" rtlCol="0">
            <a:spAutoFit/>
          </a:bodyPr>
          <a:lstStyle/>
          <a:p>
            <a:pPr algn="ctr"/>
            <a:r>
              <a:rPr lang="en-GB" sz="2400" b="1" dirty="0"/>
              <a:t>Highest Degree of Membership (Following Robber):</a:t>
            </a:r>
          </a:p>
        </p:txBody>
      </p:sp>
      <p:grpSp>
        <p:nvGrpSpPr>
          <p:cNvPr id="46" name="Group 45">
            <a:extLst>
              <a:ext uri="{FF2B5EF4-FFF2-40B4-BE49-F238E27FC236}">
                <a16:creationId xmlns:a16="http://schemas.microsoft.com/office/drawing/2014/main" id="{4AACD1F1-9F62-0BF9-E9DA-8024ADE43B2C}"/>
              </a:ext>
            </a:extLst>
          </p:cNvPr>
          <p:cNvGrpSpPr/>
          <p:nvPr/>
        </p:nvGrpSpPr>
        <p:grpSpPr>
          <a:xfrm>
            <a:off x="296592" y="2633609"/>
            <a:ext cx="11244659" cy="3974442"/>
            <a:chOff x="296592" y="2633609"/>
            <a:chExt cx="11244659" cy="3974442"/>
          </a:xfrm>
        </p:grpSpPr>
        <p:pic>
          <p:nvPicPr>
            <p:cNvPr id="7" name="Picture 6">
              <a:extLst>
                <a:ext uri="{FF2B5EF4-FFF2-40B4-BE49-F238E27FC236}">
                  <a16:creationId xmlns:a16="http://schemas.microsoft.com/office/drawing/2014/main" id="{095FCF37-C243-BAF6-D292-B3D253A2E24B}"/>
                </a:ext>
              </a:extLst>
            </p:cNvPr>
            <p:cNvPicPr>
              <a:picLocks noChangeAspect="1"/>
            </p:cNvPicPr>
            <p:nvPr/>
          </p:nvPicPr>
          <p:blipFill>
            <a:blip r:embed="rId3"/>
            <a:stretch>
              <a:fillRect/>
            </a:stretch>
          </p:blipFill>
          <p:spPr>
            <a:xfrm>
              <a:off x="2224458" y="3013047"/>
              <a:ext cx="7743084" cy="3595004"/>
            </a:xfrm>
            <a:prstGeom prst="rect">
              <a:avLst/>
            </a:prstGeom>
          </p:spPr>
        </p:pic>
        <p:sp>
          <p:nvSpPr>
            <p:cNvPr id="9" name="TextBox 8">
              <a:extLst>
                <a:ext uri="{FF2B5EF4-FFF2-40B4-BE49-F238E27FC236}">
                  <a16:creationId xmlns:a16="http://schemas.microsoft.com/office/drawing/2014/main" id="{79AFEF19-784E-90F7-F02D-102A961435DA}"/>
                </a:ext>
              </a:extLst>
            </p:cNvPr>
            <p:cNvSpPr txBox="1"/>
            <p:nvPr/>
          </p:nvSpPr>
          <p:spPr>
            <a:xfrm>
              <a:off x="8201485" y="2633609"/>
              <a:ext cx="3339766" cy="338554"/>
            </a:xfrm>
            <a:prstGeom prst="rect">
              <a:avLst/>
            </a:prstGeom>
            <a:noFill/>
          </p:spPr>
          <p:txBody>
            <a:bodyPr wrap="square" rtlCol="0">
              <a:spAutoFit/>
            </a:bodyPr>
            <a:lstStyle/>
            <a:p>
              <a:pPr algn="ctr"/>
              <a:r>
                <a:rPr lang="en-GB" sz="1600" b="1" dirty="0"/>
                <a:t>Police Chasing after Closest Robber</a:t>
              </a:r>
            </a:p>
          </p:txBody>
        </p:sp>
        <p:cxnSp>
          <p:nvCxnSpPr>
            <p:cNvPr id="13" name="Straight Arrow Connector 12">
              <a:extLst>
                <a:ext uri="{FF2B5EF4-FFF2-40B4-BE49-F238E27FC236}">
                  <a16:creationId xmlns:a16="http://schemas.microsoft.com/office/drawing/2014/main" id="{1E3ABE51-7D79-A605-89D3-748A09F5E140}"/>
                </a:ext>
              </a:extLst>
            </p:cNvPr>
            <p:cNvCxnSpPr>
              <a:cxnSpLocks/>
              <a:stCxn id="9" idx="2"/>
              <a:endCxn id="14" idx="3"/>
            </p:cNvCxnSpPr>
            <p:nvPr/>
          </p:nvCxnSpPr>
          <p:spPr>
            <a:xfrm flipH="1">
              <a:off x="5903652" y="2972163"/>
              <a:ext cx="3967716" cy="198675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ADB39E-4EE0-953E-BB32-39916FA5B285}"/>
                </a:ext>
              </a:extLst>
            </p:cNvPr>
            <p:cNvSpPr/>
            <p:nvPr/>
          </p:nvSpPr>
          <p:spPr>
            <a:xfrm>
              <a:off x="5653948" y="4751486"/>
              <a:ext cx="249704" cy="4148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cxnSp>
          <p:nvCxnSpPr>
            <p:cNvPr id="23" name="Straight Arrow Connector 22">
              <a:extLst>
                <a:ext uri="{FF2B5EF4-FFF2-40B4-BE49-F238E27FC236}">
                  <a16:creationId xmlns:a16="http://schemas.microsoft.com/office/drawing/2014/main" id="{A12AC521-4B33-D40A-8D24-240EEE6FA1B4}"/>
                </a:ext>
              </a:extLst>
            </p:cNvPr>
            <p:cNvCxnSpPr>
              <a:cxnSpLocks/>
            </p:cNvCxnSpPr>
            <p:nvPr/>
          </p:nvCxnSpPr>
          <p:spPr>
            <a:xfrm>
              <a:off x="1961965" y="3508899"/>
              <a:ext cx="33203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3B3683-8A72-04A6-E52A-F836FCF4BD04}"/>
                </a:ext>
              </a:extLst>
            </p:cNvPr>
            <p:cNvCxnSpPr>
              <a:cxnSpLocks/>
            </p:cNvCxnSpPr>
            <p:nvPr/>
          </p:nvCxnSpPr>
          <p:spPr>
            <a:xfrm>
              <a:off x="1961965" y="3670176"/>
              <a:ext cx="33203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781C34E-DE6A-2A7D-0175-47022FF3B51F}"/>
                </a:ext>
              </a:extLst>
            </p:cNvPr>
            <p:cNvSpPr txBox="1"/>
            <p:nvPr/>
          </p:nvSpPr>
          <p:spPr>
            <a:xfrm>
              <a:off x="296592" y="5833283"/>
              <a:ext cx="1796619" cy="338554"/>
            </a:xfrm>
            <a:prstGeom prst="rect">
              <a:avLst/>
            </a:prstGeom>
            <a:noFill/>
          </p:spPr>
          <p:txBody>
            <a:bodyPr wrap="square" rtlCol="0">
              <a:spAutoFit/>
            </a:bodyPr>
            <a:lstStyle/>
            <a:p>
              <a:pPr algn="ctr"/>
              <a:r>
                <a:rPr lang="en-GB" sz="1600" b="1" dirty="0"/>
                <a:t>Closest Robber</a:t>
              </a:r>
            </a:p>
          </p:txBody>
        </p:sp>
        <p:cxnSp>
          <p:nvCxnSpPr>
            <p:cNvPr id="32" name="Straight Arrow Connector 31">
              <a:extLst>
                <a:ext uri="{FF2B5EF4-FFF2-40B4-BE49-F238E27FC236}">
                  <a16:creationId xmlns:a16="http://schemas.microsoft.com/office/drawing/2014/main" id="{3633CAC7-B2E4-4D70-BE2C-C18A26EA52B6}"/>
                </a:ext>
              </a:extLst>
            </p:cNvPr>
            <p:cNvCxnSpPr>
              <a:cxnSpLocks/>
              <a:stCxn id="31" idx="3"/>
              <a:endCxn id="34" idx="1"/>
            </p:cNvCxnSpPr>
            <p:nvPr/>
          </p:nvCxnSpPr>
          <p:spPr>
            <a:xfrm flipV="1">
              <a:off x="2093211" y="5205668"/>
              <a:ext cx="2780982" cy="7968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0AF6549-F0F5-90E6-3638-390023552BA1}"/>
                </a:ext>
              </a:extLst>
            </p:cNvPr>
            <p:cNvSpPr/>
            <p:nvPr/>
          </p:nvSpPr>
          <p:spPr>
            <a:xfrm>
              <a:off x="4874193" y="4998233"/>
              <a:ext cx="249704" cy="4148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grpSp>
    </p:spTree>
    <p:extLst>
      <p:ext uri="{BB962C8B-B14F-4D97-AF65-F5344CB8AC3E}">
        <p14:creationId xmlns:p14="http://schemas.microsoft.com/office/powerpoint/2010/main" val="407717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6AD7F-865B-9FAD-57BD-51DE35E72478}"/>
              </a:ext>
            </a:extLst>
          </p:cNvPr>
          <p:cNvSpPr>
            <a:spLocks noGrp="1"/>
          </p:cNvSpPr>
          <p:nvPr>
            <p:ph type="title"/>
          </p:nvPr>
        </p:nvSpPr>
        <p:spPr>
          <a:xfrm>
            <a:off x="804421" y="796374"/>
            <a:ext cx="10583158" cy="880027"/>
          </a:xfrm>
        </p:spPr>
        <p:txBody>
          <a:bodyPr>
            <a:normAutofit/>
          </a:bodyPr>
          <a:lstStyle/>
          <a:p>
            <a:r>
              <a:rPr lang="en-GB" dirty="0">
                <a:solidFill>
                  <a:srgbClr val="FFFFFF"/>
                </a:solidFill>
              </a:rPr>
              <a:t>Fuzzy Logic ~ AI Explanation (6)</a:t>
            </a:r>
            <a:endParaRPr lang="en-MT" dirty="0">
              <a:solidFill>
                <a:srgbClr val="FFFFFF"/>
              </a:solidFill>
            </a:endParaRPr>
          </a:p>
        </p:txBody>
      </p:sp>
      <p:sp>
        <p:nvSpPr>
          <p:cNvPr id="37" name="Rectangle 36">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F17F4C-6484-4772-12A2-D1042A1C31AA}"/>
              </a:ext>
            </a:extLst>
          </p:cNvPr>
          <p:cNvSpPr txBox="1"/>
          <p:nvPr/>
        </p:nvSpPr>
        <p:spPr>
          <a:xfrm>
            <a:off x="114459" y="2418691"/>
            <a:ext cx="7653502" cy="461665"/>
          </a:xfrm>
          <a:prstGeom prst="rect">
            <a:avLst/>
          </a:prstGeom>
          <a:noFill/>
        </p:spPr>
        <p:txBody>
          <a:bodyPr wrap="square" rtlCol="0">
            <a:spAutoFit/>
          </a:bodyPr>
          <a:lstStyle/>
          <a:p>
            <a:pPr algn="ctr"/>
            <a:r>
              <a:rPr lang="en-GB" sz="2400" b="1" dirty="0"/>
              <a:t>Highest Degree of Membership (Going to Bank):</a:t>
            </a:r>
          </a:p>
        </p:txBody>
      </p:sp>
      <p:pic>
        <p:nvPicPr>
          <p:cNvPr id="3" name="Content Placeholder 4">
            <a:extLst>
              <a:ext uri="{FF2B5EF4-FFF2-40B4-BE49-F238E27FC236}">
                <a16:creationId xmlns:a16="http://schemas.microsoft.com/office/drawing/2014/main" id="{0B402BCA-A7C9-FAB7-B1F9-55C89BE12806}"/>
              </a:ext>
            </a:extLst>
          </p:cNvPr>
          <p:cNvPicPr>
            <a:picLocks noGrp="1" noChangeAspect="1"/>
          </p:cNvPicPr>
          <p:nvPr>
            <p:ph idx="1"/>
          </p:nvPr>
        </p:nvPicPr>
        <p:blipFill>
          <a:blip r:embed="rId3"/>
          <a:stretch>
            <a:fillRect/>
          </a:stretch>
        </p:blipFill>
        <p:spPr>
          <a:xfrm>
            <a:off x="2261285" y="3013047"/>
            <a:ext cx="7669431" cy="3596400"/>
          </a:xfrm>
        </p:spPr>
      </p:pic>
      <p:cxnSp>
        <p:nvCxnSpPr>
          <p:cNvPr id="23" name="Straight Arrow Connector 22">
            <a:extLst>
              <a:ext uri="{FF2B5EF4-FFF2-40B4-BE49-F238E27FC236}">
                <a16:creationId xmlns:a16="http://schemas.microsoft.com/office/drawing/2014/main" id="{A12AC521-4B33-D40A-8D24-240EEE6FA1B4}"/>
              </a:ext>
            </a:extLst>
          </p:cNvPr>
          <p:cNvCxnSpPr>
            <a:cxnSpLocks/>
          </p:cNvCxnSpPr>
          <p:nvPr/>
        </p:nvCxnSpPr>
        <p:spPr>
          <a:xfrm>
            <a:off x="1961965" y="3508899"/>
            <a:ext cx="33203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3B3683-8A72-04A6-E52A-F836FCF4BD04}"/>
              </a:ext>
            </a:extLst>
          </p:cNvPr>
          <p:cNvCxnSpPr>
            <a:cxnSpLocks/>
          </p:cNvCxnSpPr>
          <p:nvPr/>
        </p:nvCxnSpPr>
        <p:spPr>
          <a:xfrm>
            <a:off x="1961965" y="3892118"/>
            <a:ext cx="33203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9AFEF19-784E-90F7-F02D-102A961435DA}"/>
              </a:ext>
            </a:extLst>
          </p:cNvPr>
          <p:cNvSpPr txBox="1"/>
          <p:nvPr/>
        </p:nvSpPr>
        <p:spPr>
          <a:xfrm>
            <a:off x="8201485" y="2633609"/>
            <a:ext cx="3339766" cy="338554"/>
          </a:xfrm>
          <a:prstGeom prst="rect">
            <a:avLst/>
          </a:prstGeom>
          <a:noFill/>
        </p:spPr>
        <p:txBody>
          <a:bodyPr wrap="square" rtlCol="0">
            <a:spAutoFit/>
          </a:bodyPr>
          <a:lstStyle/>
          <a:p>
            <a:pPr algn="ctr"/>
            <a:r>
              <a:rPr lang="en-GB" sz="1600" b="1" dirty="0"/>
              <a:t>Police Going to Bank</a:t>
            </a:r>
          </a:p>
        </p:txBody>
      </p:sp>
      <p:cxnSp>
        <p:nvCxnSpPr>
          <p:cNvPr id="13" name="Straight Arrow Connector 12">
            <a:extLst>
              <a:ext uri="{FF2B5EF4-FFF2-40B4-BE49-F238E27FC236}">
                <a16:creationId xmlns:a16="http://schemas.microsoft.com/office/drawing/2014/main" id="{1E3ABE51-7D79-A605-89D3-748A09F5E140}"/>
              </a:ext>
            </a:extLst>
          </p:cNvPr>
          <p:cNvCxnSpPr>
            <a:cxnSpLocks/>
            <a:stCxn id="9" idx="2"/>
            <a:endCxn id="14" idx="3"/>
          </p:cNvCxnSpPr>
          <p:nvPr/>
        </p:nvCxnSpPr>
        <p:spPr>
          <a:xfrm flipH="1">
            <a:off x="6454068" y="2972163"/>
            <a:ext cx="3417300" cy="18598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1ADB39E-4EE0-953E-BB32-39916FA5B285}"/>
              </a:ext>
            </a:extLst>
          </p:cNvPr>
          <p:cNvSpPr/>
          <p:nvPr/>
        </p:nvSpPr>
        <p:spPr>
          <a:xfrm>
            <a:off x="6178858" y="4603812"/>
            <a:ext cx="275210" cy="4564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dirty="0"/>
          </a:p>
        </p:txBody>
      </p:sp>
      <p:sp>
        <p:nvSpPr>
          <p:cNvPr id="11" name="TextBox 10">
            <a:extLst>
              <a:ext uri="{FF2B5EF4-FFF2-40B4-BE49-F238E27FC236}">
                <a16:creationId xmlns:a16="http://schemas.microsoft.com/office/drawing/2014/main" id="{F354704B-86E3-48AA-6090-66A825A91E95}"/>
              </a:ext>
            </a:extLst>
          </p:cNvPr>
          <p:cNvSpPr txBox="1"/>
          <p:nvPr/>
        </p:nvSpPr>
        <p:spPr>
          <a:xfrm>
            <a:off x="10311098" y="4493488"/>
            <a:ext cx="743117" cy="338554"/>
          </a:xfrm>
          <a:prstGeom prst="rect">
            <a:avLst/>
          </a:prstGeom>
          <a:noFill/>
        </p:spPr>
        <p:txBody>
          <a:bodyPr wrap="square" rtlCol="0">
            <a:spAutoFit/>
          </a:bodyPr>
          <a:lstStyle/>
          <a:p>
            <a:pPr algn="ctr"/>
            <a:r>
              <a:rPr lang="en-GB" sz="1600" b="1" dirty="0"/>
              <a:t>Bank</a:t>
            </a:r>
          </a:p>
        </p:txBody>
      </p:sp>
      <p:cxnSp>
        <p:nvCxnSpPr>
          <p:cNvPr id="12" name="Straight Arrow Connector 11">
            <a:extLst>
              <a:ext uri="{FF2B5EF4-FFF2-40B4-BE49-F238E27FC236}">
                <a16:creationId xmlns:a16="http://schemas.microsoft.com/office/drawing/2014/main" id="{31580DD1-61DE-C38B-D8A3-0A75D8400D5B}"/>
              </a:ext>
            </a:extLst>
          </p:cNvPr>
          <p:cNvCxnSpPr>
            <a:cxnSpLocks/>
            <a:stCxn id="11" idx="0"/>
          </p:cNvCxnSpPr>
          <p:nvPr/>
        </p:nvCxnSpPr>
        <p:spPr>
          <a:xfrm flipH="1" flipV="1">
            <a:off x="9019713" y="3799643"/>
            <a:ext cx="1662944" cy="69384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0659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1150</TotalTime>
  <Words>1878</Words>
  <Application>Microsoft Office PowerPoint</Application>
  <PresentationFormat>Widescreen</PresentationFormat>
  <Paragraphs>169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Garamond</vt:lpstr>
      <vt:lpstr>Organic</vt:lpstr>
      <vt:lpstr>Game 12 </vt:lpstr>
      <vt:lpstr>Fuzzy Logic ~ Introduction (1)</vt:lpstr>
      <vt:lpstr>Fuzzy Logic ~ Introduction (2)</vt:lpstr>
      <vt:lpstr>Fuzzy Logic ~ AI Explanation (1)</vt:lpstr>
      <vt:lpstr>Fuzzy Logic ~ AI Explanation (2)</vt:lpstr>
      <vt:lpstr>Fuzzy Logic ~ AI Explanation (3)</vt:lpstr>
      <vt:lpstr>Fuzzy Logic ~ AI Explanation (4)</vt:lpstr>
      <vt:lpstr>Fuzzy Logic ~ AI Explanation (5)</vt:lpstr>
      <vt:lpstr>Fuzzy Logic ~ AI Explanation (6)</vt:lpstr>
      <vt:lpstr>Fuzzy Logic ~ AI Explanation (7)</vt:lpstr>
      <vt:lpstr>Fuzzy Logic ~ AI Explanation (8)</vt:lpstr>
      <vt:lpstr>Fuzzy Logic ~ Mini-Game Implementation (1)</vt:lpstr>
      <vt:lpstr>Fuzzy Logic ~ Mini-Game Implementation (2)</vt:lpstr>
      <vt:lpstr>Fuzzy Logic ~ Mini-Game Implementation (3)</vt:lpstr>
      <vt:lpstr>Fuzzy Logic ~ Exercise (1)</vt:lpstr>
      <vt:lpstr>Fuzzy Logic ~ Exercise (2)</vt:lpstr>
      <vt:lpstr>Fuzzy Logic ~ Exercise (3)</vt:lpstr>
      <vt:lpstr>Fuzzy Logic ~ Exercise (4)</vt:lpstr>
      <vt:lpstr>Fuzzy Logic ~ Conclusion</vt:lpstr>
      <vt:lpstr>Fuzzy Logic ~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1</dc:title>
  <dc:creator>Isaac Muscat</dc:creator>
  <cp:lastModifiedBy>Isaac Muscat</cp:lastModifiedBy>
  <cp:revision>393</cp:revision>
  <dcterms:created xsi:type="dcterms:W3CDTF">2023-03-16T16:37:53Z</dcterms:created>
  <dcterms:modified xsi:type="dcterms:W3CDTF">2023-05-20T07:27:20Z</dcterms:modified>
</cp:coreProperties>
</file>