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70" r:id="rId4"/>
    <p:sldId id="280" r:id="rId5"/>
    <p:sldId id="277" r:id="rId6"/>
    <p:sldId id="278" r:id="rId7"/>
    <p:sldId id="260" r:id="rId8"/>
    <p:sldId id="274" r:id="rId9"/>
    <p:sldId id="276" r:id="rId10"/>
    <p:sldId id="265" r:id="rId11"/>
    <p:sldId id="281" r:id="rId12"/>
    <p:sldId id="268" r:id="rId13"/>
    <p:sldId id="28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341EE12-F28E-4B03-A404-A8FCAE0F6316}" type="datetime1">
              <a:rPr lang="en-US" smtClean="0"/>
              <a:t>5/20/2023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A918BC-4D43-4B42-B3C0-E7EBE25E6AF0}"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652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989806E-8E94-473C-AEE7-BE6F15F85533}"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005009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33047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19976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8230428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53667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87871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8B8189-0D9C-48A6-9FA3-862227B094CE}" type="datetime1">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6084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6ADDCAE-6443-42C3-9C19-F95985500186}"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7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62799E-EB8E-4038-8063-81BB57C732D4}" type="datetime1">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49688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17A73C3-B243-44D3-809D-EF8FDFBD85D4}"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056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9B6D3E3-28E2-4380-A113-67698215C5F8}"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13914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9EFCB61-04AD-47C9-BF79-2BD8B9CEC07A}" type="datetime1">
              <a:rPr lang="en-US" smtClean="0"/>
              <a:t>5/20/2023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732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4535E0C-D585-492F-8146-7493F4086301}" type="datetime1">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19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8390-48B5-49AB-B019-A7C8FB8C31F6}" type="datetime1">
              <a:rPr lang="en-US" smtClean="0"/>
              <a:t>5/20/2023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8720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62E767E-8A14-4E70-91B9-2101CBC4D7BD}"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502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1AF0C4B-5A4A-45CA-ABEC-10F107160D33}"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921532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89806E-8E94-473C-AEE7-BE6F15F85533}" type="datetime1">
              <a:rPr lang="en-US" smtClean="0"/>
              <a:t>5/20/2023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9968398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um.edu.mt/vle/pluginfile.php/1131102/mod_resource/content/1/Genetic%20Algorithms%20in%20Games.pdf"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assetstore.unity.com/packages/2d/textures-materials/2d-flat-explosion-66932" TargetMode="External"/><Relationship Id="rId4" Type="http://schemas.openxmlformats.org/officeDocument/2006/relationships/hyperlink" Target="https://assetstore.unity.com/packages/2d/textures-materials/simple-spaceships-8105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9" name="Picture 3" descr="Triangular abstract background">
            <a:extLst>
              <a:ext uri="{FF2B5EF4-FFF2-40B4-BE49-F238E27FC236}">
                <a16:creationId xmlns:a16="http://schemas.microsoft.com/office/drawing/2014/main" id="{FC9F6A25-2988-D5C2-F000-CF9D655C9232}"/>
              </a:ext>
            </a:extLst>
          </p:cNvPr>
          <p:cNvPicPr>
            <a:picLocks noChangeAspect="1"/>
          </p:cNvPicPr>
          <p:nvPr/>
        </p:nvPicPr>
        <p:blipFill rotWithShape="1">
          <a:blip r:embed="rId3"/>
          <a:srcRect t="15730"/>
          <a:stretch/>
        </p:blipFill>
        <p:spPr>
          <a:xfrm>
            <a:off x="20" y="10"/>
            <a:ext cx="12191980" cy="6857990"/>
          </a:xfrm>
          <a:prstGeom prst="rect">
            <a:avLst/>
          </a:prstGeom>
        </p:spPr>
      </p:pic>
      <p:sp>
        <p:nvSpPr>
          <p:cNvPr id="92" name="Rectangle 91">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96" name="Group 95">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97"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Picture 97">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99"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0" name="Picture 99">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E3849BDF-CAE4-6620-5B93-8901798AB268}"/>
              </a:ext>
            </a:extLst>
          </p:cNvPr>
          <p:cNvSpPr>
            <a:spLocks noGrp="1"/>
          </p:cNvSpPr>
          <p:nvPr>
            <p:ph type="ctrTitle"/>
          </p:nvPr>
        </p:nvSpPr>
        <p:spPr>
          <a:xfrm>
            <a:off x="2692398" y="1871131"/>
            <a:ext cx="6815669" cy="1515533"/>
          </a:xfrm>
        </p:spPr>
        <p:txBody>
          <a:bodyPr>
            <a:normAutofit/>
          </a:bodyPr>
          <a:lstStyle/>
          <a:p>
            <a:r>
              <a:rPr lang="en-GB" dirty="0"/>
              <a:t>Game 10 </a:t>
            </a:r>
            <a:endParaRPr lang="en-MT" dirty="0"/>
          </a:p>
        </p:txBody>
      </p:sp>
      <p:sp>
        <p:nvSpPr>
          <p:cNvPr id="3" name="Subtitle 2">
            <a:extLst>
              <a:ext uri="{FF2B5EF4-FFF2-40B4-BE49-F238E27FC236}">
                <a16:creationId xmlns:a16="http://schemas.microsoft.com/office/drawing/2014/main" id="{6014CF67-B413-EA24-DD7D-C4644E49E925}"/>
              </a:ext>
            </a:extLst>
          </p:cNvPr>
          <p:cNvSpPr>
            <a:spLocks noGrp="1"/>
          </p:cNvSpPr>
          <p:nvPr>
            <p:ph type="subTitle" idx="1"/>
          </p:nvPr>
        </p:nvSpPr>
        <p:spPr>
          <a:xfrm>
            <a:off x="2692398" y="3657597"/>
            <a:ext cx="6815669" cy="1320802"/>
          </a:xfrm>
        </p:spPr>
        <p:txBody>
          <a:bodyPr>
            <a:normAutofit/>
          </a:bodyPr>
          <a:lstStyle/>
          <a:p>
            <a:r>
              <a:rPr lang="en-GB" dirty="0"/>
              <a:t>Genetic Algorithm</a:t>
            </a:r>
            <a:endParaRPr lang="en-MT" dirty="0"/>
          </a:p>
        </p:txBody>
      </p:sp>
      <p:cxnSp>
        <p:nvCxnSpPr>
          <p:cNvPr id="102" name="Straight Connector 101">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2037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Genetic Algorithm ~ Exercise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fontScale="85000" lnSpcReduction="20000"/>
          </a:bodyPr>
          <a:lstStyle/>
          <a:p>
            <a:pPr marL="0" indent="0">
              <a:buNone/>
            </a:pPr>
            <a:r>
              <a:rPr lang="en-GB" sz="2000" b="1" dirty="0"/>
              <a:t>Now it’s your turn to Code ! – Let’s implement the Genetic Algorithm </a:t>
            </a:r>
            <a:r>
              <a:rPr lang="en-GB" sz="2000" b="1" dirty="0">
                <a:sym typeface="Wingdings" panose="05000000000000000000" pitchFamily="2" charset="2"/>
              </a:rPr>
              <a:t></a:t>
            </a:r>
            <a:endParaRPr lang="en-GB" sz="2000" b="1" dirty="0"/>
          </a:p>
          <a:p>
            <a:pPr marL="0" indent="0">
              <a:buNone/>
            </a:pPr>
            <a:r>
              <a:rPr lang="en-GB" sz="2000" dirty="0"/>
              <a:t>Open the Population script and implement the following code in the Breed() method. </a:t>
            </a:r>
          </a:p>
          <a:p>
            <a:pPr marL="0" indent="0">
              <a:buNone/>
            </a:pPr>
            <a:r>
              <a:rPr lang="en-US" sz="2100" b="1" dirty="0"/>
              <a:t>Note: </a:t>
            </a:r>
            <a:r>
              <a:rPr lang="en-US" sz="2100" dirty="0"/>
              <a:t>This method serves to breed two agents together to create an offspring whilst also allowing for a chance for the offspring to mutate</a:t>
            </a:r>
          </a:p>
          <a:p>
            <a:pPr marL="457200" indent="-457200">
              <a:buFont typeface="+mj-lt"/>
              <a:buAutoNum type="arabicPeriod"/>
            </a:pPr>
            <a:r>
              <a:rPr lang="en-US" sz="2100" dirty="0"/>
              <a:t>Generate a random number between 0 and </a:t>
            </a:r>
            <a:r>
              <a:rPr lang="en-US" sz="2100" dirty="0" err="1"/>
              <a:t>mutationChance</a:t>
            </a:r>
            <a:r>
              <a:rPr lang="en-US" sz="2100" dirty="0"/>
              <a:t> and check if said value is equal to 1. This will result in a 1/</a:t>
            </a:r>
            <a:r>
              <a:rPr lang="en-US" sz="2100" dirty="0" err="1"/>
              <a:t>mutationChance</a:t>
            </a:r>
            <a:r>
              <a:rPr lang="en-US" sz="2100" dirty="0"/>
              <a:t> probability, if this is the case than call the Init method on b and pass the </a:t>
            </a:r>
            <a:r>
              <a:rPr lang="en-US" sz="2100" dirty="0" err="1"/>
              <a:t>fuelTime</a:t>
            </a:r>
            <a:r>
              <a:rPr lang="en-US" sz="2100" dirty="0"/>
              <a:t> parameter. Then call the Combine function on the two parents </a:t>
            </a:r>
            <a:r>
              <a:rPr lang="en-US" sz="2100" dirty="0" err="1"/>
              <a:t>dna</a:t>
            </a:r>
            <a:r>
              <a:rPr lang="en-US" sz="2100" dirty="0"/>
              <a:t>, so as to create an offspring. Then call the Mutate function on b. Finally do the same thing excluding the call to Mutate in the else statement. </a:t>
            </a:r>
          </a:p>
          <a:p>
            <a:pPr lvl="1"/>
            <a:r>
              <a:rPr lang="en-US" sz="1700" dirty="0"/>
              <a:t>(Hint: Use </a:t>
            </a:r>
            <a:r>
              <a:rPr lang="en-US" sz="1700" dirty="0" err="1"/>
              <a:t>b.dna.Combine</a:t>
            </a:r>
            <a:r>
              <a:rPr lang="en-US" sz="1700" dirty="0"/>
              <a:t>(), </a:t>
            </a:r>
            <a:r>
              <a:rPr lang="en-US" sz="1700" dirty="0" err="1"/>
              <a:t>parent.GetComponent</a:t>
            </a:r>
            <a:r>
              <a:rPr lang="en-US" sz="1700" dirty="0"/>
              <a:t>&lt;Brain&gt;().</a:t>
            </a:r>
            <a:r>
              <a:rPr lang="en-US" sz="1700" dirty="0" err="1"/>
              <a:t>dna</a:t>
            </a:r>
            <a:r>
              <a:rPr lang="en-US" sz="1700" dirty="0"/>
              <a:t>, </a:t>
            </a:r>
            <a:r>
              <a:rPr lang="en-US" sz="1700" dirty="0" err="1"/>
              <a:t>b.dna.Mutate</a:t>
            </a:r>
            <a:r>
              <a:rPr lang="en-US" sz="1700" dirty="0"/>
              <a:t>()  </a:t>
            </a:r>
          </a:p>
          <a:p>
            <a:pPr marL="457200" indent="-457200">
              <a:buFont typeface="+mj-lt"/>
              <a:buAutoNum type="arabicPeriod"/>
            </a:pPr>
            <a:r>
              <a:rPr lang="en-US" sz="2100" dirty="0"/>
              <a:t>Return the offspring </a:t>
            </a:r>
            <a:endParaRPr lang="en-GB" sz="2100" dirty="0"/>
          </a:p>
          <a:p>
            <a:pPr lvl="2"/>
            <a:endParaRPr lang="en-GB" dirty="0"/>
          </a:p>
        </p:txBody>
      </p:sp>
    </p:spTree>
    <p:extLst>
      <p:ext uri="{BB962C8B-B14F-4D97-AF65-F5344CB8AC3E}">
        <p14:creationId xmlns:p14="http://schemas.microsoft.com/office/powerpoint/2010/main" val="2877195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Genetic Algorithm ~ Exercise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52232" cy="3263612"/>
          </a:xfrm>
        </p:spPr>
        <p:txBody>
          <a:bodyPr>
            <a:normAutofit fontScale="92500" lnSpcReduction="20000"/>
          </a:bodyPr>
          <a:lstStyle/>
          <a:p>
            <a:pPr marL="0" indent="0">
              <a:buNone/>
            </a:pPr>
            <a:r>
              <a:rPr lang="en-GB" sz="2000" dirty="0"/>
              <a:t>Open the Population script and implement the following code in </a:t>
            </a:r>
            <a:r>
              <a:rPr lang="en-GB" sz="2100" dirty="0"/>
              <a:t>the </a:t>
            </a:r>
            <a:r>
              <a:rPr lang="en-GB" sz="2100" dirty="0" err="1"/>
              <a:t>BreedNewPopulation</a:t>
            </a:r>
            <a:r>
              <a:rPr lang="en-GB" sz="2100" dirty="0"/>
              <a:t>() method. </a:t>
            </a:r>
          </a:p>
          <a:p>
            <a:pPr marL="0" indent="0">
              <a:buNone/>
            </a:pPr>
            <a:r>
              <a:rPr lang="en-US" sz="2100" b="1" dirty="0"/>
              <a:t>Note: </a:t>
            </a:r>
            <a:r>
              <a:rPr lang="en-US" sz="2100" dirty="0"/>
              <a:t>This method serves to produce the next generation of agents </a:t>
            </a:r>
          </a:p>
          <a:p>
            <a:pPr marL="342900" indent="-342900">
              <a:buFont typeface="+mj-lt"/>
              <a:buAutoNum type="arabicPeriod"/>
            </a:pPr>
            <a:r>
              <a:rPr lang="en-US" sz="1900" dirty="0"/>
              <a:t>Loop according to the elitism rate and Breed the top agents with themselves, this is done so as to achieve elitism. The same result can also be achieved by copying the elite agents into the new population.</a:t>
            </a:r>
          </a:p>
          <a:p>
            <a:pPr marL="342900" indent="-342900">
              <a:buFont typeface="+mj-lt"/>
              <a:buAutoNum type="arabicPeriod"/>
            </a:pPr>
            <a:r>
              <a:rPr lang="en-US" sz="1900" dirty="0"/>
              <a:t>Loop according to the </a:t>
            </a:r>
            <a:r>
              <a:rPr lang="en-US" sz="1900" dirty="0" err="1"/>
              <a:t>randomRate</a:t>
            </a:r>
            <a:r>
              <a:rPr lang="en-US" sz="1900" dirty="0"/>
              <a:t> and Breed a select few random agents with </a:t>
            </a:r>
            <a:r>
              <a:rPr lang="en-US" sz="1900" dirty="0" err="1"/>
              <a:t>eachother</a:t>
            </a:r>
            <a:r>
              <a:rPr lang="en-US" sz="1900" dirty="0"/>
              <a:t>, this is done so as to reduce early convergence. </a:t>
            </a:r>
          </a:p>
          <a:p>
            <a:pPr marL="342900" indent="-342900">
              <a:buFont typeface="+mj-lt"/>
              <a:buAutoNum type="arabicPeriod"/>
            </a:pPr>
            <a:r>
              <a:rPr lang="en-US" sz="1900" dirty="0"/>
              <a:t>While the population count is less than the specified </a:t>
            </a:r>
            <a:r>
              <a:rPr lang="en-US" sz="1900" dirty="0" err="1"/>
              <a:t>popualtion</a:t>
            </a:r>
            <a:r>
              <a:rPr lang="en-US" sz="1900" dirty="0"/>
              <a:t> size, choose two indices one of which according to the </a:t>
            </a:r>
            <a:r>
              <a:rPr lang="en-US" sz="1900" dirty="0" err="1"/>
              <a:t>elitismRate</a:t>
            </a:r>
            <a:r>
              <a:rPr lang="en-US" sz="1900" dirty="0"/>
              <a:t> the other according to tournament selection. The latter can be achieved by generating a series of indices and choosing the fittest one.  Once the two indices have been chosen breed them together and add them to the population.   </a:t>
            </a:r>
          </a:p>
        </p:txBody>
      </p:sp>
    </p:spTree>
    <p:extLst>
      <p:ext uri="{BB962C8B-B14F-4D97-AF65-F5344CB8AC3E}">
        <p14:creationId xmlns:p14="http://schemas.microsoft.com/office/powerpoint/2010/main" val="3261462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Genetic Algorithm ~ Conclusion</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lnSpcReduction="10000"/>
          </a:bodyPr>
          <a:lstStyle/>
          <a:p>
            <a:r>
              <a:rPr lang="en-GB" dirty="0"/>
              <a:t>In conclusion genetic algorithms attempt to mimic evolution as seen in nature so as to implement a problem solution which might not be as obvious otherwise. </a:t>
            </a:r>
          </a:p>
          <a:p>
            <a:r>
              <a:rPr lang="en-GB" dirty="0"/>
              <a:t>The benefits of genetic algorithms include that they don’t require information about the environment at hand to achieve a satisfactory solution.</a:t>
            </a:r>
          </a:p>
          <a:p>
            <a:r>
              <a:rPr lang="en-GB" dirty="0"/>
              <a:t>A negative however is that the parameters assigned to said agents need to be thoroughly though out as otherwise this could lead to the agents learning a different behaviour instead of the intended one.</a:t>
            </a:r>
          </a:p>
          <a:p>
            <a:pPr lvl="2"/>
            <a:endParaRPr lang="en-GB" dirty="0"/>
          </a:p>
        </p:txBody>
      </p:sp>
    </p:spTree>
    <p:extLst>
      <p:ext uri="{BB962C8B-B14F-4D97-AF65-F5344CB8AC3E}">
        <p14:creationId xmlns:p14="http://schemas.microsoft.com/office/powerpoint/2010/main" val="1755383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Genetic Algorithm ~ References</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52232" cy="3263612"/>
          </a:xfrm>
        </p:spPr>
        <p:txBody>
          <a:bodyPr>
            <a:normAutofit/>
          </a:bodyPr>
          <a:lstStyle/>
          <a:p>
            <a:pPr marL="0" indent="0">
              <a:lnSpc>
                <a:spcPct val="80000"/>
              </a:lnSpc>
              <a:buNone/>
            </a:pPr>
            <a:r>
              <a:rPr lang="en-US" sz="1700" dirty="0"/>
              <a:t>[1]</a:t>
            </a:r>
            <a:r>
              <a:rPr lang="en-GB" sz="1700" dirty="0"/>
              <a:t> – Prof. A. </a:t>
            </a:r>
            <a:r>
              <a:rPr lang="en-GB" sz="1700" dirty="0" err="1"/>
              <a:t>Dingli</a:t>
            </a:r>
            <a:r>
              <a:rPr lang="en-GB" sz="1700" dirty="0"/>
              <a:t>, ICS2211: “GENETIC ALGORITHMS IN GAMES” [Online]. Available: </a:t>
            </a:r>
            <a:r>
              <a:rPr lang="en-GB" sz="1700" dirty="0">
                <a:hlinkClick r:id="rId3" tooltip="https://www.um.edu.mt/vle/pluginfile.php/1131102/mod_resource/content/1/Genetic%20Algorithms%20in%20Games.pdf">
                  <a:extLst>
                    <a:ext uri="{A12FA001-AC4F-418D-AE19-62706E023703}">
                      <ahyp:hlinkClr xmlns:ahyp="http://schemas.microsoft.com/office/drawing/2018/hyperlinkcolor" val="tx"/>
                    </a:ext>
                  </a:extLst>
                </a:hlinkClick>
              </a:rPr>
              <a:t>https://www.um.edu.mt/vle/pluginfile.php/1131102/mod_resource/content/1/Genetic%20Algorithms%20in%20Games.pdf</a:t>
            </a:r>
            <a:r>
              <a:rPr lang="en-GB" sz="1700" dirty="0"/>
              <a:t>  [Accessed: 18-Mar-2023]</a:t>
            </a:r>
          </a:p>
          <a:p>
            <a:pPr marL="0" indent="0">
              <a:lnSpc>
                <a:spcPct val="80000"/>
              </a:lnSpc>
              <a:buNone/>
            </a:pPr>
            <a:endParaRPr lang="en-US" sz="1700" dirty="0"/>
          </a:p>
          <a:p>
            <a:pPr marL="0" indent="0">
              <a:lnSpc>
                <a:spcPct val="80000"/>
              </a:lnSpc>
              <a:buNone/>
            </a:pPr>
            <a:r>
              <a:rPr lang="en-US" sz="1700" dirty="0"/>
              <a:t>[2] Simple Spaceships, Unity Asset Store. [Online]. Available: </a:t>
            </a:r>
            <a:r>
              <a:rPr lang="en-US" sz="1700" dirty="0">
                <a:hlinkClick r:id="rId4">
                  <a:extLst>
                    <a:ext uri="{A12FA001-AC4F-418D-AE19-62706E023703}">
                      <ahyp:hlinkClr xmlns:ahyp="http://schemas.microsoft.com/office/drawing/2018/hyperlinkcolor" val="tx"/>
                    </a:ext>
                  </a:extLst>
                </a:hlinkClick>
              </a:rPr>
              <a:t>https://assetstore.unity.com/packages/2d/textures-materials/simple-spaceships-81051</a:t>
            </a:r>
            <a:r>
              <a:rPr lang="en-GB" sz="1700" dirty="0"/>
              <a:t>[Accessed: 18-Mar-2023]</a:t>
            </a:r>
          </a:p>
          <a:p>
            <a:pPr marL="0" indent="0">
              <a:lnSpc>
                <a:spcPct val="80000"/>
              </a:lnSpc>
              <a:buNone/>
            </a:pPr>
            <a:endParaRPr lang="en-US" sz="1700" dirty="0"/>
          </a:p>
          <a:p>
            <a:pPr marL="0" indent="0">
              <a:lnSpc>
                <a:spcPct val="80000"/>
              </a:lnSpc>
              <a:buNone/>
            </a:pPr>
            <a:r>
              <a:rPr lang="en-US" sz="1700" dirty="0"/>
              <a:t>[3] 2D Flat Explosion, Unity Asset Store. [Online]. Available: </a:t>
            </a:r>
            <a:r>
              <a:rPr lang="en-US" sz="1700" dirty="0">
                <a:hlinkClick r:id="rId5">
                  <a:extLst>
                    <a:ext uri="{A12FA001-AC4F-418D-AE19-62706E023703}">
                      <ahyp:hlinkClr xmlns:ahyp="http://schemas.microsoft.com/office/drawing/2018/hyperlinkcolor" val="tx"/>
                    </a:ext>
                  </a:extLst>
                </a:hlinkClick>
              </a:rPr>
              <a:t>https://assetstore.unity.com/packages/2d/textures-materials/2d-flat-explosion-66932</a:t>
            </a:r>
            <a:r>
              <a:rPr lang="en-GB" sz="1700" dirty="0"/>
              <a:t>[Accessed: 18-Mar-2023]</a:t>
            </a:r>
            <a:endParaRPr lang="en-US" sz="1700" dirty="0"/>
          </a:p>
        </p:txBody>
      </p:sp>
    </p:spTree>
    <p:extLst>
      <p:ext uri="{BB962C8B-B14F-4D97-AF65-F5344CB8AC3E}">
        <p14:creationId xmlns:p14="http://schemas.microsoft.com/office/powerpoint/2010/main" val="4218536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Genetic Algorithm ~ Introduction</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9601196" cy="3263612"/>
          </a:xfrm>
        </p:spPr>
        <p:txBody>
          <a:bodyPr>
            <a:normAutofit fontScale="92500" lnSpcReduction="10000"/>
          </a:bodyPr>
          <a:lstStyle/>
          <a:p>
            <a:r>
              <a:rPr lang="en-GB" dirty="0"/>
              <a:t>The main task in relation to game 10 was to implement a genetic algorithm which through several generations improves itself until it can learn to safely land the spaceship in the indicated area.</a:t>
            </a:r>
          </a:p>
          <a:p>
            <a:r>
              <a:rPr lang="en-GB" dirty="0"/>
              <a:t>This type of algorithm utilises genes which compose the chromosome of each agent. Through breeding between the agents the genes change and improve overtime thus, allowing the agents to improve upon the previous generations. </a:t>
            </a:r>
          </a:p>
          <a:p>
            <a:r>
              <a:rPr lang="en-GB" dirty="0"/>
              <a:t>The main components required for the implementation of a genetic algorithm are a brain to control the agent, a generation controller to manage each generation and the DNA of each agent. </a:t>
            </a:r>
          </a:p>
          <a:p>
            <a:endParaRPr lang="en-MT" dirty="0"/>
          </a:p>
        </p:txBody>
      </p:sp>
    </p:spTree>
    <p:extLst>
      <p:ext uri="{BB962C8B-B14F-4D97-AF65-F5344CB8AC3E}">
        <p14:creationId xmlns:p14="http://schemas.microsoft.com/office/powerpoint/2010/main" val="293743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Genetic Algorithm ~ AI Explanation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9601196" cy="3263612"/>
          </a:xfrm>
        </p:spPr>
        <p:txBody>
          <a:bodyPr>
            <a:normAutofit lnSpcReduction="10000"/>
          </a:bodyPr>
          <a:lstStyle/>
          <a:p>
            <a:pPr algn="just"/>
            <a:r>
              <a:rPr lang="en-GB" dirty="0"/>
              <a:t>The basis for any genetic algorithm is the evolutionary loop which goes as follows:</a:t>
            </a:r>
          </a:p>
          <a:p>
            <a:pPr marL="914400" lvl="1" indent="-457200" algn="just">
              <a:buFont typeface="+mj-lt"/>
              <a:buAutoNum type="arabicPeriod"/>
            </a:pPr>
            <a:r>
              <a:rPr lang="en-GB" dirty="0"/>
              <a:t>The population is instantiated. </a:t>
            </a:r>
          </a:p>
          <a:p>
            <a:pPr marL="914400" lvl="1" indent="-457200" algn="just">
              <a:buFont typeface="+mj-lt"/>
              <a:buAutoNum type="arabicPeriod"/>
            </a:pPr>
            <a:r>
              <a:rPr lang="en-GB" dirty="0"/>
              <a:t>The agents in said population compete so as to achieve their indicated goal </a:t>
            </a:r>
          </a:p>
          <a:p>
            <a:pPr marL="914400" lvl="1" indent="-457200" algn="just">
              <a:buFont typeface="+mj-lt"/>
              <a:buAutoNum type="arabicPeriod"/>
            </a:pPr>
            <a:r>
              <a:rPr lang="en-GB" dirty="0"/>
              <a:t>The agents which come close to or achieve their goal are given a higher fitness than those that don’t.</a:t>
            </a:r>
          </a:p>
          <a:p>
            <a:pPr marL="914400" lvl="1" indent="-457200" algn="just">
              <a:buFont typeface="+mj-lt"/>
              <a:buAutoNum type="arabicPeriod"/>
            </a:pPr>
            <a:r>
              <a:rPr lang="en-GB" dirty="0"/>
              <a:t>These agents are then chosen to foster the next generation.  </a:t>
            </a:r>
          </a:p>
          <a:p>
            <a:pPr marL="914400" lvl="1" indent="-457200" algn="just">
              <a:buFont typeface="+mj-lt"/>
              <a:buAutoNum type="arabicPeriod"/>
            </a:pPr>
            <a:r>
              <a:rPr lang="en-GB" dirty="0"/>
              <a:t>Over time natural selection causes an overall rise in the fitness of the population. </a:t>
            </a:r>
            <a:endParaRPr lang="en-MT" dirty="0"/>
          </a:p>
        </p:txBody>
      </p:sp>
    </p:spTree>
    <p:extLst>
      <p:ext uri="{BB962C8B-B14F-4D97-AF65-F5344CB8AC3E}">
        <p14:creationId xmlns:p14="http://schemas.microsoft.com/office/powerpoint/2010/main" val="2551629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Genetic Algorithm ~ AI Explanation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9601196" cy="3263612"/>
          </a:xfrm>
        </p:spPr>
        <p:txBody>
          <a:bodyPr>
            <a:normAutofit fontScale="85000" lnSpcReduction="20000"/>
          </a:bodyPr>
          <a:lstStyle/>
          <a:p>
            <a:pPr algn="just"/>
            <a:r>
              <a:rPr lang="en-GB" dirty="0">
                <a:solidFill>
                  <a:schemeClr val="tx1"/>
                </a:solidFill>
              </a:rPr>
              <a:t>DNA – The DNA of the agent is composed of several genes. A gene is just a value which is used in some function. In the case of the spaceship it’s DNA is composed of 14 genes, were each gene represents a thrust or rotation value. These are then called upon when required by the brain.</a:t>
            </a:r>
          </a:p>
          <a:p>
            <a:pPr algn="just"/>
            <a:r>
              <a:rPr lang="en-GB" dirty="0">
                <a:solidFill>
                  <a:schemeClr val="tx1"/>
                </a:solidFill>
              </a:rPr>
              <a:t>Brain – The Brain serves as the agent controller, it consist of a series of checks which when triggered call upon a specific action to be carried out. For instance when the ship detects harmful ground it activates its thrusters to move itself upwards. </a:t>
            </a:r>
          </a:p>
          <a:p>
            <a:pPr algn="just"/>
            <a:r>
              <a:rPr lang="en-GB" dirty="0">
                <a:solidFill>
                  <a:schemeClr val="tx1"/>
                </a:solidFill>
              </a:rPr>
              <a:t>Generation controller – This controller is crucial as its job is to breed the agents in the current generation so as to create a new and improved successor generation. This is achieved through some selection criteria in which the best agents are selected for breeding.  </a:t>
            </a:r>
          </a:p>
          <a:p>
            <a:pPr algn="just"/>
            <a:r>
              <a:rPr lang="en-GB" b="1" dirty="0">
                <a:solidFill>
                  <a:schemeClr val="tx1"/>
                </a:solidFill>
              </a:rPr>
              <a:t>Note</a:t>
            </a:r>
            <a:r>
              <a:rPr lang="en-GB" dirty="0">
                <a:solidFill>
                  <a:schemeClr val="tx1"/>
                </a:solidFill>
              </a:rPr>
              <a:t>: Further complexity can be added to the above scripts such as elitism and mutations</a:t>
            </a:r>
            <a:r>
              <a:rPr lang="en-GB" dirty="0"/>
              <a:t>. </a:t>
            </a:r>
            <a:endParaRPr lang="en-MT" dirty="0"/>
          </a:p>
        </p:txBody>
      </p:sp>
    </p:spTree>
    <p:extLst>
      <p:ext uri="{BB962C8B-B14F-4D97-AF65-F5344CB8AC3E}">
        <p14:creationId xmlns:p14="http://schemas.microsoft.com/office/powerpoint/2010/main" val="397160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Genetic Algorithm ~ Mini-Game </a:t>
            </a:r>
            <a:br>
              <a:rPr lang="en-GB" dirty="0">
                <a:solidFill>
                  <a:srgbClr val="FFFFFF"/>
                </a:solidFill>
              </a:rPr>
            </a:br>
            <a:r>
              <a:rPr lang="en-GB" dirty="0">
                <a:solidFill>
                  <a:srgbClr val="FFFFFF"/>
                </a:solidFill>
              </a:rPr>
              <a:t>Implementation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0EEEE994-543E-B79B-6A4B-417B1E186263}"/>
              </a:ext>
            </a:extLst>
          </p:cNvPr>
          <p:cNvGrpSpPr/>
          <p:nvPr/>
        </p:nvGrpSpPr>
        <p:grpSpPr>
          <a:xfrm>
            <a:off x="484631" y="3098168"/>
            <a:ext cx="10306283" cy="2956062"/>
            <a:chOff x="484631" y="3098168"/>
            <a:chExt cx="10306283" cy="2956062"/>
          </a:xfrm>
        </p:grpSpPr>
        <p:pic>
          <p:nvPicPr>
            <p:cNvPr id="6" name="Picture 5">
              <a:extLst>
                <a:ext uri="{FF2B5EF4-FFF2-40B4-BE49-F238E27FC236}">
                  <a16:creationId xmlns:a16="http://schemas.microsoft.com/office/drawing/2014/main" id="{F6C45779-FA0D-9CA2-373B-CFBC91F61F9E}"/>
                </a:ext>
              </a:extLst>
            </p:cNvPr>
            <p:cNvPicPr>
              <a:picLocks noChangeAspect="1"/>
            </p:cNvPicPr>
            <p:nvPr/>
          </p:nvPicPr>
          <p:blipFill>
            <a:blip r:embed="rId3"/>
            <a:stretch>
              <a:fillRect/>
            </a:stretch>
          </p:blipFill>
          <p:spPr>
            <a:xfrm>
              <a:off x="3291279" y="3114000"/>
              <a:ext cx="5609439" cy="2916000"/>
            </a:xfrm>
            <a:prstGeom prst="rect">
              <a:avLst/>
            </a:prstGeom>
          </p:spPr>
        </p:pic>
        <p:sp>
          <p:nvSpPr>
            <p:cNvPr id="7" name="TextBox 6">
              <a:extLst>
                <a:ext uri="{FF2B5EF4-FFF2-40B4-BE49-F238E27FC236}">
                  <a16:creationId xmlns:a16="http://schemas.microsoft.com/office/drawing/2014/main" id="{F3BC5110-4232-D482-B223-CACE1B55AFCE}"/>
                </a:ext>
              </a:extLst>
            </p:cNvPr>
            <p:cNvSpPr txBox="1"/>
            <p:nvPr/>
          </p:nvSpPr>
          <p:spPr>
            <a:xfrm>
              <a:off x="484631" y="3200218"/>
              <a:ext cx="1560285" cy="338554"/>
            </a:xfrm>
            <a:prstGeom prst="rect">
              <a:avLst/>
            </a:prstGeom>
            <a:noFill/>
          </p:spPr>
          <p:txBody>
            <a:bodyPr wrap="square" rtlCol="0">
              <a:spAutoFit/>
            </a:bodyPr>
            <a:lstStyle/>
            <a:p>
              <a:r>
                <a:rPr lang="en-GB" sz="1600" dirty="0"/>
                <a:t>Generation Info</a:t>
              </a:r>
              <a:endParaRPr lang="en-MT" sz="1600" dirty="0"/>
            </a:p>
          </p:txBody>
        </p:sp>
        <p:cxnSp>
          <p:nvCxnSpPr>
            <p:cNvPr id="8" name="Straight Arrow Connector 7">
              <a:extLst>
                <a:ext uri="{FF2B5EF4-FFF2-40B4-BE49-F238E27FC236}">
                  <a16:creationId xmlns:a16="http://schemas.microsoft.com/office/drawing/2014/main" id="{FBB52356-DADE-233B-CAAE-71D45BCA139F}"/>
                </a:ext>
              </a:extLst>
            </p:cNvPr>
            <p:cNvCxnSpPr>
              <a:cxnSpLocks/>
              <a:stCxn id="7" idx="3"/>
              <a:endCxn id="11" idx="3"/>
            </p:cNvCxnSpPr>
            <p:nvPr/>
          </p:nvCxnSpPr>
          <p:spPr>
            <a:xfrm>
              <a:off x="2044916" y="3369495"/>
              <a:ext cx="124636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DFA2016-89DD-2C30-D60F-52A77B48B478}"/>
                </a:ext>
              </a:extLst>
            </p:cNvPr>
            <p:cNvSpPr/>
            <p:nvPr/>
          </p:nvSpPr>
          <p:spPr>
            <a:xfrm flipH="1" flipV="1">
              <a:off x="3291279" y="3098168"/>
              <a:ext cx="987106" cy="54265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MT"/>
            </a:p>
          </p:txBody>
        </p:sp>
        <p:sp>
          <p:nvSpPr>
            <p:cNvPr id="21" name="Rectangle 20">
              <a:extLst>
                <a:ext uri="{FF2B5EF4-FFF2-40B4-BE49-F238E27FC236}">
                  <a16:creationId xmlns:a16="http://schemas.microsoft.com/office/drawing/2014/main" id="{8F1CBE0D-18AD-2307-1763-15941645A649}"/>
                </a:ext>
              </a:extLst>
            </p:cNvPr>
            <p:cNvSpPr/>
            <p:nvPr/>
          </p:nvSpPr>
          <p:spPr>
            <a:xfrm flipH="1" flipV="1">
              <a:off x="5666761" y="5741192"/>
              <a:ext cx="872151" cy="288807"/>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MT"/>
            </a:p>
          </p:txBody>
        </p:sp>
        <p:sp>
          <p:nvSpPr>
            <p:cNvPr id="25" name="TextBox 24">
              <a:extLst>
                <a:ext uri="{FF2B5EF4-FFF2-40B4-BE49-F238E27FC236}">
                  <a16:creationId xmlns:a16="http://schemas.microsoft.com/office/drawing/2014/main" id="{00D3136C-AB1F-3231-BA07-2CE381287BB5}"/>
                </a:ext>
              </a:extLst>
            </p:cNvPr>
            <p:cNvSpPr txBox="1"/>
            <p:nvPr/>
          </p:nvSpPr>
          <p:spPr>
            <a:xfrm>
              <a:off x="9230629" y="5715676"/>
              <a:ext cx="1560285" cy="338554"/>
            </a:xfrm>
            <a:prstGeom prst="rect">
              <a:avLst/>
            </a:prstGeom>
            <a:noFill/>
          </p:spPr>
          <p:txBody>
            <a:bodyPr wrap="square" rtlCol="0">
              <a:spAutoFit/>
            </a:bodyPr>
            <a:lstStyle/>
            <a:p>
              <a:r>
                <a:rPr lang="en-GB" sz="1600" dirty="0"/>
                <a:t>Landing Zone</a:t>
              </a:r>
              <a:endParaRPr lang="en-MT" sz="1600" dirty="0"/>
            </a:p>
          </p:txBody>
        </p:sp>
        <p:cxnSp>
          <p:nvCxnSpPr>
            <p:cNvPr id="26" name="Straight Arrow Connector 25">
              <a:extLst>
                <a:ext uri="{FF2B5EF4-FFF2-40B4-BE49-F238E27FC236}">
                  <a16:creationId xmlns:a16="http://schemas.microsoft.com/office/drawing/2014/main" id="{10780A1F-85A8-C823-8552-4EDF1EF3E868}"/>
                </a:ext>
              </a:extLst>
            </p:cNvPr>
            <p:cNvCxnSpPr>
              <a:cxnSpLocks/>
              <a:stCxn id="25" idx="1"/>
              <a:endCxn id="21" idx="1"/>
            </p:cNvCxnSpPr>
            <p:nvPr/>
          </p:nvCxnSpPr>
          <p:spPr>
            <a:xfrm flipH="1">
              <a:off x="6538912" y="5884953"/>
              <a:ext cx="2691717" cy="6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66C28EA-AFD9-F90E-FA63-CB821EC7E26A}"/>
                </a:ext>
              </a:extLst>
            </p:cNvPr>
            <p:cNvSpPr/>
            <p:nvPr/>
          </p:nvSpPr>
          <p:spPr>
            <a:xfrm flipH="1" flipV="1">
              <a:off x="6877049" y="3962401"/>
              <a:ext cx="1381125" cy="90487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MT"/>
            </a:p>
          </p:txBody>
        </p:sp>
        <p:sp>
          <p:nvSpPr>
            <p:cNvPr id="41" name="TextBox 40">
              <a:extLst>
                <a:ext uri="{FF2B5EF4-FFF2-40B4-BE49-F238E27FC236}">
                  <a16:creationId xmlns:a16="http://schemas.microsoft.com/office/drawing/2014/main" id="{5DD2FFD2-F4A8-177A-A999-3C5CE8573ACD}"/>
                </a:ext>
              </a:extLst>
            </p:cNvPr>
            <p:cNvSpPr txBox="1"/>
            <p:nvPr/>
          </p:nvSpPr>
          <p:spPr>
            <a:xfrm>
              <a:off x="9772389" y="4245561"/>
              <a:ext cx="749384" cy="338554"/>
            </a:xfrm>
            <a:prstGeom prst="rect">
              <a:avLst/>
            </a:prstGeom>
            <a:noFill/>
          </p:spPr>
          <p:txBody>
            <a:bodyPr wrap="square" rtlCol="0">
              <a:spAutoFit/>
            </a:bodyPr>
            <a:lstStyle/>
            <a:p>
              <a:r>
                <a:rPr lang="en-GB" sz="1600" dirty="0"/>
                <a:t>Agents</a:t>
              </a:r>
              <a:endParaRPr lang="en-MT" sz="1600" dirty="0"/>
            </a:p>
          </p:txBody>
        </p:sp>
        <p:cxnSp>
          <p:nvCxnSpPr>
            <p:cNvPr id="44" name="Straight Arrow Connector 43">
              <a:extLst>
                <a:ext uri="{FF2B5EF4-FFF2-40B4-BE49-F238E27FC236}">
                  <a16:creationId xmlns:a16="http://schemas.microsoft.com/office/drawing/2014/main" id="{AF724BD8-0783-5F6A-6865-C36FDE8A1348}"/>
                </a:ext>
              </a:extLst>
            </p:cNvPr>
            <p:cNvCxnSpPr>
              <a:cxnSpLocks/>
              <a:stCxn id="41" idx="1"/>
              <a:endCxn id="40" idx="1"/>
            </p:cNvCxnSpPr>
            <p:nvPr/>
          </p:nvCxnSpPr>
          <p:spPr>
            <a:xfrm flipH="1">
              <a:off x="8258174" y="4414838"/>
              <a:ext cx="151421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10A14AE1-031F-1687-BBE2-2332E46898CB}"/>
                </a:ext>
              </a:extLst>
            </p:cNvPr>
            <p:cNvSpPr/>
            <p:nvPr/>
          </p:nvSpPr>
          <p:spPr>
            <a:xfrm flipH="1" flipV="1">
              <a:off x="3291279" y="5307137"/>
              <a:ext cx="2361804" cy="722862"/>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MT"/>
            </a:p>
          </p:txBody>
        </p:sp>
        <p:sp>
          <p:nvSpPr>
            <p:cNvPr id="54" name="TextBox 53">
              <a:extLst>
                <a:ext uri="{FF2B5EF4-FFF2-40B4-BE49-F238E27FC236}">
                  <a16:creationId xmlns:a16="http://schemas.microsoft.com/office/drawing/2014/main" id="{762EB609-7303-8561-A466-742453A59AAA}"/>
                </a:ext>
              </a:extLst>
            </p:cNvPr>
            <p:cNvSpPr txBox="1"/>
            <p:nvPr/>
          </p:nvSpPr>
          <p:spPr>
            <a:xfrm>
              <a:off x="731371" y="5497454"/>
              <a:ext cx="1313545" cy="338554"/>
            </a:xfrm>
            <a:prstGeom prst="rect">
              <a:avLst/>
            </a:prstGeom>
            <a:noFill/>
          </p:spPr>
          <p:txBody>
            <a:bodyPr wrap="square" rtlCol="0">
              <a:spAutoFit/>
            </a:bodyPr>
            <a:lstStyle/>
            <a:p>
              <a:r>
                <a:rPr lang="en-GB" sz="1600" dirty="0"/>
                <a:t>Danger Zone</a:t>
              </a:r>
              <a:endParaRPr lang="en-MT" sz="1600" dirty="0"/>
            </a:p>
          </p:txBody>
        </p:sp>
        <p:cxnSp>
          <p:nvCxnSpPr>
            <p:cNvPr id="58" name="Straight Arrow Connector 57">
              <a:extLst>
                <a:ext uri="{FF2B5EF4-FFF2-40B4-BE49-F238E27FC236}">
                  <a16:creationId xmlns:a16="http://schemas.microsoft.com/office/drawing/2014/main" id="{AB10BB8C-992B-0CDF-44B9-272DCC94BA4F}"/>
                </a:ext>
              </a:extLst>
            </p:cNvPr>
            <p:cNvCxnSpPr>
              <a:cxnSpLocks/>
              <a:stCxn id="54" idx="3"/>
              <a:endCxn id="53" idx="3"/>
            </p:cNvCxnSpPr>
            <p:nvPr/>
          </p:nvCxnSpPr>
          <p:spPr>
            <a:xfrm>
              <a:off x="2044916" y="5666731"/>
              <a:ext cx="1246363" cy="18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FF277E91-072B-4228-31D2-A2B17F274EF6}"/>
              </a:ext>
            </a:extLst>
          </p:cNvPr>
          <p:cNvSpPr txBox="1"/>
          <p:nvPr/>
        </p:nvSpPr>
        <p:spPr>
          <a:xfrm>
            <a:off x="-649758" y="2402846"/>
            <a:ext cx="4075801" cy="461665"/>
          </a:xfrm>
          <a:prstGeom prst="rect">
            <a:avLst/>
          </a:prstGeom>
          <a:noFill/>
        </p:spPr>
        <p:txBody>
          <a:bodyPr wrap="square" rtlCol="0">
            <a:spAutoFit/>
          </a:bodyPr>
          <a:lstStyle/>
          <a:p>
            <a:pPr algn="ctr"/>
            <a:r>
              <a:rPr lang="en-GB" sz="2400" b="1" dirty="0"/>
              <a:t>Playable Area:</a:t>
            </a:r>
          </a:p>
        </p:txBody>
      </p:sp>
    </p:spTree>
    <p:extLst>
      <p:ext uri="{BB962C8B-B14F-4D97-AF65-F5344CB8AC3E}">
        <p14:creationId xmlns:p14="http://schemas.microsoft.com/office/powerpoint/2010/main" val="177032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Genetic Algorithm ~ Mini-Game </a:t>
            </a:r>
            <a:br>
              <a:rPr lang="en-GB" dirty="0">
                <a:solidFill>
                  <a:srgbClr val="FFFFFF"/>
                </a:solidFill>
              </a:rPr>
            </a:br>
            <a:r>
              <a:rPr lang="en-GB" dirty="0">
                <a:solidFill>
                  <a:srgbClr val="FFFFFF"/>
                </a:solidFill>
              </a:rPr>
              <a:t>Implementation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70B10B2-F034-91EA-DEF3-049227969348}"/>
              </a:ext>
            </a:extLst>
          </p:cNvPr>
          <p:cNvPicPr>
            <a:picLocks noChangeAspect="1"/>
          </p:cNvPicPr>
          <p:nvPr/>
        </p:nvPicPr>
        <p:blipFill>
          <a:blip r:embed="rId3"/>
          <a:stretch>
            <a:fillRect/>
          </a:stretch>
        </p:blipFill>
        <p:spPr>
          <a:xfrm>
            <a:off x="3289008" y="3114000"/>
            <a:ext cx="5613981" cy="2916000"/>
          </a:xfrm>
          <a:prstGeom prst="rect">
            <a:avLst/>
          </a:prstGeom>
        </p:spPr>
      </p:pic>
      <p:sp>
        <p:nvSpPr>
          <p:cNvPr id="4" name="Rectangle 3">
            <a:extLst>
              <a:ext uri="{FF2B5EF4-FFF2-40B4-BE49-F238E27FC236}">
                <a16:creationId xmlns:a16="http://schemas.microsoft.com/office/drawing/2014/main" id="{4849187A-CC7C-AC03-69A8-6C096FB91CC7}"/>
              </a:ext>
            </a:extLst>
          </p:cNvPr>
          <p:cNvSpPr/>
          <p:nvPr/>
        </p:nvSpPr>
        <p:spPr>
          <a:xfrm rot="10800000" flipH="1" flipV="1">
            <a:off x="4065978" y="5073018"/>
            <a:ext cx="1420421" cy="819782"/>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MT"/>
          </a:p>
        </p:txBody>
      </p:sp>
      <p:sp>
        <p:nvSpPr>
          <p:cNvPr id="5" name="Rectangle 4">
            <a:extLst>
              <a:ext uri="{FF2B5EF4-FFF2-40B4-BE49-F238E27FC236}">
                <a16:creationId xmlns:a16="http://schemas.microsoft.com/office/drawing/2014/main" id="{E2B06D19-8EBF-7CA5-6CF4-E2AFC7ACE4A4}"/>
              </a:ext>
            </a:extLst>
          </p:cNvPr>
          <p:cNvSpPr/>
          <p:nvPr/>
        </p:nvSpPr>
        <p:spPr>
          <a:xfrm rot="10800000" flipH="1" flipV="1">
            <a:off x="5848350" y="5591174"/>
            <a:ext cx="490537" cy="18097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MT"/>
          </a:p>
        </p:txBody>
      </p:sp>
      <p:sp>
        <p:nvSpPr>
          <p:cNvPr id="9" name="TextBox 8">
            <a:extLst>
              <a:ext uri="{FF2B5EF4-FFF2-40B4-BE49-F238E27FC236}">
                <a16:creationId xmlns:a16="http://schemas.microsoft.com/office/drawing/2014/main" id="{3F251673-EDF8-2ADA-5C21-3578E43C9434}"/>
              </a:ext>
            </a:extLst>
          </p:cNvPr>
          <p:cNvSpPr txBox="1"/>
          <p:nvPr/>
        </p:nvSpPr>
        <p:spPr>
          <a:xfrm>
            <a:off x="9150248" y="5512385"/>
            <a:ext cx="1750569" cy="338554"/>
          </a:xfrm>
          <a:prstGeom prst="rect">
            <a:avLst/>
          </a:prstGeom>
          <a:noFill/>
        </p:spPr>
        <p:txBody>
          <a:bodyPr wrap="square" rtlCol="0">
            <a:spAutoFit/>
          </a:bodyPr>
          <a:lstStyle/>
          <a:p>
            <a:r>
              <a:rPr lang="en-GB" sz="1600" dirty="0"/>
              <a:t>Successfully landed</a:t>
            </a:r>
            <a:endParaRPr lang="en-MT" sz="1600" dirty="0"/>
          </a:p>
        </p:txBody>
      </p:sp>
      <p:sp>
        <p:nvSpPr>
          <p:cNvPr id="10" name="TextBox 9">
            <a:extLst>
              <a:ext uri="{FF2B5EF4-FFF2-40B4-BE49-F238E27FC236}">
                <a16:creationId xmlns:a16="http://schemas.microsoft.com/office/drawing/2014/main" id="{4A3E501F-3A00-9DC2-4E81-5E1AAA2546F5}"/>
              </a:ext>
            </a:extLst>
          </p:cNvPr>
          <p:cNvSpPr txBox="1"/>
          <p:nvPr/>
        </p:nvSpPr>
        <p:spPr>
          <a:xfrm>
            <a:off x="837285" y="5316942"/>
            <a:ext cx="1329179" cy="338554"/>
          </a:xfrm>
          <a:prstGeom prst="rect">
            <a:avLst/>
          </a:prstGeom>
          <a:noFill/>
        </p:spPr>
        <p:txBody>
          <a:bodyPr wrap="square" rtlCol="0">
            <a:spAutoFit/>
          </a:bodyPr>
          <a:lstStyle/>
          <a:p>
            <a:r>
              <a:rPr lang="en-GB" sz="1600" dirty="0"/>
              <a:t>Crashed Ships</a:t>
            </a:r>
            <a:endParaRPr lang="en-MT" sz="1600" dirty="0"/>
          </a:p>
        </p:txBody>
      </p:sp>
      <p:cxnSp>
        <p:nvCxnSpPr>
          <p:cNvPr id="12" name="Straight Arrow Connector 11">
            <a:extLst>
              <a:ext uri="{FF2B5EF4-FFF2-40B4-BE49-F238E27FC236}">
                <a16:creationId xmlns:a16="http://schemas.microsoft.com/office/drawing/2014/main" id="{9AE2B9A6-5B46-553B-26A5-76239C5D0636}"/>
              </a:ext>
            </a:extLst>
          </p:cNvPr>
          <p:cNvCxnSpPr>
            <a:cxnSpLocks/>
            <a:stCxn id="9" idx="1"/>
            <a:endCxn id="5" idx="3"/>
          </p:cNvCxnSpPr>
          <p:nvPr/>
        </p:nvCxnSpPr>
        <p:spPr>
          <a:xfrm flipH="1">
            <a:off x="6338887" y="5681662"/>
            <a:ext cx="281136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0A04D5E-D582-737E-97C0-192802A5AD96}"/>
              </a:ext>
            </a:extLst>
          </p:cNvPr>
          <p:cNvCxnSpPr>
            <a:cxnSpLocks/>
            <a:stCxn id="10" idx="3"/>
            <a:endCxn id="4" idx="1"/>
          </p:cNvCxnSpPr>
          <p:nvPr/>
        </p:nvCxnSpPr>
        <p:spPr>
          <a:xfrm flipV="1">
            <a:off x="2166464" y="5482909"/>
            <a:ext cx="1899514" cy="33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DDC58CF-8E00-D6C9-62E9-62DCE1650312}"/>
              </a:ext>
            </a:extLst>
          </p:cNvPr>
          <p:cNvSpPr txBox="1"/>
          <p:nvPr/>
        </p:nvSpPr>
        <p:spPr>
          <a:xfrm>
            <a:off x="-649758" y="2402846"/>
            <a:ext cx="4075801" cy="461665"/>
          </a:xfrm>
          <a:prstGeom prst="rect">
            <a:avLst/>
          </a:prstGeom>
          <a:noFill/>
        </p:spPr>
        <p:txBody>
          <a:bodyPr wrap="square" rtlCol="0">
            <a:spAutoFit/>
          </a:bodyPr>
          <a:lstStyle/>
          <a:p>
            <a:pPr algn="ctr"/>
            <a:r>
              <a:rPr lang="en-GB" sz="2400" b="1" dirty="0"/>
              <a:t>Playable Area:</a:t>
            </a:r>
          </a:p>
        </p:txBody>
      </p:sp>
    </p:spTree>
    <p:extLst>
      <p:ext uri="{BB962C8B-B14F-4D97-AF65-F5344CB8AC3E}">
        <p14:creationId xmlns:p14="http://schemas.microsoft.com/office/powerpoint/2010/main" val="2187376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Genetic Algorithm ~ Mini-Game </a:t>
            </a:r>
            <a:br>
              <a:rPr lang="en-GB" dirty="0">
                <a:solidFill>
                  <a:srgbClr val="FFFFFF"/>
                </a:solidFill>
              </a:rPr>
            </a:br>
            <a:r>
              <a:rPr lang="en-GB" dirty="0">
                <a:solidFill>
                  <a:srgbClr val="FFFFFF"/>
                </a:solidFill>
              </a:rPr>
              <a:t>Implementation (3)</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9601196" cy="3263612"/>
          </a:xfrm>
        </p:spPr>
        <p:txBody>
          <a:bodyPr>
            <a:normAutofit fontScale="62500" lnSpcReduction="20000"/>
          </a:bodyPr>
          <a:lstStyle/>
          <a:p>
            <a:pPr algn="just"/>
            <a:r>
              <a:rPr lang="en-GB" dirty="0"/>
              <a:t>The implementation of the GA was inspired from [1] and utilised sprites from [2, 3]. It required three main scripts these being the Brain, DNA and Population. </a:t>
            </a:r>
          </a:p>
          <a:p>
            <a:pPr algn="just"/>
            <a:r>
              <a:rPr lang="en-GB" dirty="0"/>
              <a:t>Brain – This script includes:</a:t>
            </a:r>
          </a:p>
          <a:p>
            <a:pPr lvl="1" algn="just"/>
            <a:r>
              <a:rPr lang="en-GB" sz="2100" dirty="0"/>
              <a:t>The Init() method initialises the agent by assigning it its spawn position, fuel amount and its DNA sequence.</a:t>
            </a:r>
          </a:p>
          <a:p>
            <a:pPr lvl="1" algn="just"/>
            <a:r>
              <a:rPr lang="en-GB" sz="2100" dirty="0"/>
              <a:t>The OnCollisionEnter2D() method is used to detect collisions which the environment so as to reward the agent based on its actions. For instance if the agent lands in the landing zone they get a positive reward whilst a negative reward is assigned based on how quickly the agent crashed.</a:t>
            </a:r>
          </a:p>
          <a:p>
            <a:pPr lvl="1" algn="just"/>
            <a:r>
              <a:rPr lang="en-GB" sz="2100" dirty="0"/>
              <a:t>The Update() method is used to generate the ray casts from the agent which allow it to detect its environment and thus react accordingly by activating specific statements which denote specific actions. For instance if the left boundary of the playable area is detected the agent will to turn and fly away. The turning amount and thrust level applied would then be based on the respective genes. This method also updates the time alive and fuel amount of each agent. The greater time alive the greater the positive reward whilst if the fuel hits zero the agent can no longer move.</a:t>
            </a:r>
          </a:p>
          <a:p>
            <a:pPr lvl="1" algn="just"/>
            <a:r>
              <a:rPr lang="en-GB" sz="2100" dirty="0"/>
              <a:t>The </a:t>
            </a:r>
            <a:r>
              <a:rPr lang="en-GB" sz="2100" dirty="0" err="1"/>
              <a:t>FixedUpdate</a:t>
            </a:r>
            <a:r>
              <a:rPr lang="en-GB" sz="2100" dirty="0"/>
              <a:t>() method is what applies the aforementioned actions onto the agent.</a:t>
            </a:r>
          </a:p>
          <a:p>
            <a:pPr lvl="1" algn="just"/>
            <a:endParaRPr lang="en-GB" sz="2100" dirty="0"/>
          </a:p>
          <a:p>
            <a:pPr lvl="1" algn="just"/>
            <a:endParaRPr lang="en-GB" dirty="0"/>
          </a:p>
        </p:txBody>
      </p:sp>
    </p:spTree>
    <p:extLst>
      <p:ext uri="{BB962C8B-B14F-4D97-AF65-F5344CB8AC3E}">
        <p14:creationId xmlns:p14="http://schemas.microsoft.com/office/powerpoint/2010/main" val="4153599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Genetic Algorithm ~ Mini-Game </a:t>
            </a:r>
            <a:br>
              <a:rPr lang="en-GB" dirty="0">
                <a:solidFill>
                  <a:srgbClr val="FFFFFF"/>
                </a:solidFill>
              </a:rPr>
            </a:br>
            <a:r>
              <a:rPr lang="en-GB" dirty="0">
                <a:solidFill>
                  <a:srgbClr val="FFFFFF"/>
                </a:solidFill>
              </a:rPr>
              <a:t>Implementation (4)</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9601196" cy="3263612"/>
          </a:xfrm>
        </p:spPr>
        <p:txBody>
          <a:bodyPr>
            <a:normAutofit fontScale="92500" lnSpcReduction="20000"/>
          </a:bodyPr>
          <a:lstStyle/>
          <a:p>
            <a:pPr algn="just"/>
            <a:r>
              <a:rPr lang="en-GB" dirty="0"/>
              <a:t>DNA – This script includes:</a:t>
            </a:r>
          </a:p>
          <a:p>
            <a:pPr lvl="1" algn="just"/>
            <a:r>
              <a:rPr lang="en-GB" sz="2100" dirty="0"/>
              <a:t>The DNA() method initialises the DNA by specifying its max length and the maximum that each gene value is allowed to go. The </a:t>
            </a:r>
            <a:r>
              <a:rPr lang="en-GB" sz="2100" dirty="0" err="1"/>
              <a:t>SetRandom</a:t>
            </a:r>
            <a:r>
              <a:rPr lang="en-GB" sz="2100" dirty="0"/>
              <a:t>() is than called to determine the initial values of each gene. </a:t>
            </a:r>
          </a:p>
          <a:p>
            <a:pPr lvl="1" algn="just"/>
            <a:r>
              <a:rPr lang="en-GB" sz="2100" dirty="0"/>
              <a:t>The </a:t>
            </a:r>
            <a:r>
              <a:rPr lang="en-GB" sz="2100" dirty="0" err="1"/>
              <a:t>SetRandom</a:t>
            </a:r>
            <a:r>
              <a:rPr lang="en-GB" sz="2100" dirty="0"/>
              <a:t>() method generates random values for each gene based on the max value denoted in the DNA() method.</a:t>
            </a:r>
          </a:p>
          <a:p>
            <a:pPr lvl="1" algn="just"/>
            <a:r>
              <a:rPr lang="en-GB" sz="2100" dirty="0"/>
              <a:t>The Combine() method randomly chooses values from two passed DNA objects so as to create a new DNA sequence. This method is used to facilitate breeding between two agents.</a:t>
            </a:r>
          </a:p>
          <a:p>
            <a:pPr lvl="1" algn="just"/>
            <a:r>
              <a:rPr lang="en-GB" sz="2100" dirty="0"/>
              <a:t>The  Mutate() method randomly changes a series of gene values in the specified DNA sequence.</a:t>
            </a:r>
          </a:p>
        </p:txBody>
      </p:sp>
    </p:spTree>
    <p:extLst>
      <p:ext uri="{BB962C8B-B14F-4D97-AF65-F5344CB8AC3E}">
        <p14:creationId xmlns:p14="http://schemas.microsoft.com/office/powerpoint/2010/main" val="1949730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Genetic Algorithm ~ Mini-Game </a:t>
            </a:r>
            <a:br>
              <a:rPr lang="en-GB" dirty="0">
                <a:solidFill>
                  <a:srgbClr val="FFFFFF"/>
                </a:solidFill>
              </a:rPr>
            </a:br>
            <a:r>
              <a:rPr lang="en-GB" dirty="0">
                <a:solidFill>
                  <a:srgbClr val="FFFFFF"/>
                </a:solidFill>
              </a:rPr>
              <a:t>Implementation (5)</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9601196" cy="3263612"/>
          </a:xfrm>
        </p:spPr>
        <p:txBody>
          <a:bodyPr>
            <a:normAutofit fontScale="70000" lnSpcReduction="20000"/>
          </a:bodyPr>
          <a:lstStyle/>
          <a:p>
            <a:pPr algn="just"/>
            <a:r>
              <a:rPr lang="en-GB" dirty="0"/>
              <a:t>Population – This script includes:</a:t>
            </a:r>
          </a:p>
          <a:p>
            <a:pPr lvl="1" algn="just"/>
            <a:r>
              <a:rPr lang="en-GB" sz="2100" dirty="0"/>
              <a:t>The Start() method initialises the initial population. </a:t>
            </a:r>
          </a:p>
          <a:p>
            <a:pPr lvl="1" algn="just"/>
            <a:r>
              <a:rPr lang="en-GB" sz="2100" dirty="0"/>
              <a:t>The Breed() method generates an offspring based on the parent objects passed. This is achieved by using the Init() and Combine() methods, note however there is a slight chance that a DNA mutation will occur. (The chance can be increased/lowered by changing the </a:t>
            </a:r>
            <a:r>
              <a:rPr lang="en-GB" sz="2100" dirty="0" err="1"/>
              <a:t>mutationChance</a:t>
            </a:r>
            <a:r>
              <a:rPr lang="en-GB" sz="2100" dirty="0"/>
              <a:t> variable)</a:t>
            </a:r>
          </a:p>
          <a:p>
            <a:pPr lvl="1" algn="just"/>
            <a:r>
              <a:rPr lang="en-GB" sz="2100" dirty="0"/>
              <a:t>The </a:t>
            </a:r>
            <a:r>
              <a:rPr lang="en-GB" sz="2100" dirty="0" err="1"/>
              <a:t>BreedNewPopulation</a:t>
            </a:r>
            <a:r>
              <a:rPr lang="en-GB" sz="2100" dirty="0"/>
              <a:t>() method sorts the agents based on their reward value. This is than followed by the elitism component in which a percentage of the best agents are chosen and copied over to the next generation (This is achieved by breeding the agent with itself). The breeding component involves using a tournament selection in which the resultant agents are bred together to create offspring and finally a random parent  selection is carried out so as to avoid converging to quickly.</a:t>
            </a:r>
          </a:p>
          <a:p>
            <a:pPr lvl="1" algn="just"/>
            <a:r>
              <a:rPr lang="en-GB" sz="2100" dirty="0"/>
              <a:t>The Update() method is used to call the </a:t>
            </a:r>
            <a:r>
              <a:rPr lang="en-GB" sz="2100" dirty="0" err="1"/>
              <a:t>BreedNewPopulation</a:t>
            </a:r>
            <a:r>
              <a:rPr lang="en-GB" sz="2100" dirty="0"/>
              <a:t>() method when all agents run out of fuel.</a:t>
            </a:r>
          </a:p>
          <a:p>
            <a:pPr lvl="1" algn="just"/>
            <a:r>
              <a:rPr lang="en-GB" sz="2100" dirty="0"/>
              <a:t>The </a:t>
            </a:r>
            <a:r>
              <a:rPr lang="en-GB" sz="2100" dirty="0" err="1"/>
              <a:t>onGUI</a:t>
            </a:r>
            <a:r>
              <a:rPr lang="en-GB" sz="2100" dirty="0"/>
              <a:t>() method is used to display useful information to the user such as the current generation, the population size and the number of agents that reached the goal.</a:t>
            </a:r>
          </a:p>
        </p:txBody>
      </p:sp>
    </p:spTree>
    <p:extLst>
      <p:ext uri="{BB962C8B-B14F-4D97-AF65-F5344CB8AC3E}">
        <p14:creationId xmlns:p14="http://schemas.microsoft.com/office/powerpoint/2010/main" val="22271341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812</TotalTime>
  <Words>1561</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Garamond</vt:lpstr>
      <vt:lpstr>Organic</vt:lpstr>
      <vt:lpstr>Game 10 </vt:lpstr>
      <vt:lpstr>Genetic Algorithm ~ Introduction</vt:lpstr>
      <vt:lpstr>Genetic Algorithm ~ AI Explanation (1)</vt:lpstr>
      <vt:lpstr>Genetic Algorithm ~ AI Explanation (2)</vt:lpstr>
      <vt:lpstr>Genetic Algorithm ~ Mini-Game  Implementation (1)</vt:lpstr>
      <vt:lpstr>Genetic Algorithm ~ Mini-Game  Implementation (2)</vt:lpstr>
      <vt:lpstr>Genetic Algorithm ~ Mini-Game  Implementation (3)</vt:lpstr>
      <vt:lpstr>Genetic Algorithm ~ Mini-Game  Implementation (4)</vt:lpstr>
      <vt:lpstr>Genetic Algorithm ~ Mini-Game  Implementation (5)</vt:lpstr>
      <vt:lpstr>Genetic Algorithm ~ Exercise (1)</vt:lpstr>
      <vt:lpstr>Genetic Algorithm ~ Exercise (2)</vt:lpstr>
      <vt:lpstr>Genetic Algorithm ~ Conclusion</vt:lpstr>
      <vt:lpstr>Genetic Algorithm ~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1</dc:title>
  <dc:creator>Isaac Muscat</dc:creator>
  <cp:lastModifiedBy>Isaac Muscat</cp:lastModifiedBy>
  <cp:revision>476</cp:revision>
  <dcterms:created xsi:type="dcterms:W3CDTF">2023-03-16T16:37:53Z</dcterms:created>
  <dcterms:modified xsi:type="dcterms:W3CDTF">2023-05-20T10:10:55Z</dcterms:modified>
</cp:coreProperties>
</file>