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82" r:id="rId3"/>
    <p:sldId id="284" r:id="rId4"/>
    <p:sldId id="285" r:id="rId5"/>
    <p:sldId id="286" r:id="rId6"/>
    <p:sldId id="287" r:id="rId7"/>
    <p:sldId id="288" r:id="rId8"/>
    <p:sldId id="290" r:id="rId9"/>
    <p:sldId id="292" r:id="rId10"/>
    <p:sldId id="296" r:id="rId11"/>
    <p:sldId id="291" r:id="rId12"/>
    <p:sldId id="293" r:id="rId13"/>
    <p:sldId id="294"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5/20/2023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guribemontero/dungeon-generation-using-binary-space-trees-47d4a668e2d0" TargetMode="External"/><Relationship Id="rId2" Type="http://schemas.openxmlformats.org/officeDocument/2006/relationships/hyperlink" Target="https://www.um.edu.mt/vle/pluginfile.php/1122580/mod_resource/content/1/Level5AutomatedContentGeneration.pdf" TargetMode="External"/><Relationship Id="rId1" Type="http://schemas.openxmlformats.org/officeDocument/2006/relationships/slideLayout" Target="../slideLayouts/slideLayout2.xml"/><Relationship Id="rId5" Type="http://schemas.openxmlformats.org/officeDocument/2006/relationships/hyperlink" Target="https://assetstore.unity.com/packages/2d/characters/simple-2d-platformer-assets-pack-188518" TargetMode="External"/><Relationship Id="rId4" Type="http://schemas.openxmlformats.org/officeDocument/2006/relationships/hyperlink" Target="https://eskerda.com/bsp-dungeon-gene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7 </a:t>
            </a:r>
            <a:endParaRPr lang="x-none"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Procedural Generated Dungeon</a:t>
            </a:r>
            <a:endParaRPr lang="x-none"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Mini-Game </a:t>
            </a:r>
            <a:br>
              <a:rPr lang="en-GB" dirty="0">
                <a:solidFill>
                  <a:srgbClr val="FFFFFF"/>
                </a:solidFill>
              </a:rPr>
            </a:br>
            <a:r>
              <a:rPr lang="en-GB" dirty="0">
                <a:solidFill>
                  <a:srgbClr val="FFFFFF"/>
                </a:solidFill>
              </a:rPr>
              <a:t>Implementation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b="1" dirty="0"/>
              <a:t>How to Set Up Package:</a:t>
            </a:r>
          </a:p>
          <a:p>
            <a:pPr lvl="1"/>
            <a:r>
              <a:rPr lang="en-GB" sz="1800" dirty="0"/>
              <a:t>After importing package, navigate to the top right of Unity Editor and do the following:</a:t>
            </a:r>
          </a:p>
          <a:p>
            <a:pPr lvl="2"/>
            <a:r>
              <a:rPr lang="en-GB" sz="1600" b="1" dirty="0"/>
              <a:t>Layers &gt; Edit Layers.</a:t>
            </a:r>
          </a:p>
          <a:p>
            <a:pPr lvl="2"/>
            <a:r>
              <a:rPr lang="en-GB" sz="1600" b="1" dirty="0"/>
              <a:t>Click the Slider button at the top right of the Inspector, in between the question mark and the three dots.</a:t>
            </a:r>
          </a:p>
          <a:p>
            <a:pPr lvl="2"/>
            <a:r>
              <a:rPr lang="en-GB" sz="1600" b="1" dirty="0"/>
              <a:t>Select Preset.</a:t>
            </a:r>
          </a:p>
          <a:p>
            <a:pPr lvl="1"/>
            <a:r>
              <a:rPr lang="en-GB" sz="1800" dirty="0"/>
              <a:t>Now navigate to the top left of Unity Editor and do the following:</a:t>
            </a:r>
          </a:p>
          <a:p>
            <a:pPr lvl="2"/>
            <a:r>
              <a:rPr lang="en-GB" sz="1600" b="1" dirty="0"/>
              <a:t>Edit &gt; Project Settings &gt; Physics 2D &gt; General Settings</a:t>
            </a:r>
          </a:p>
          <a:p>
            <a:pPr lvl="2"/>
            <a:r>
              <a:rPr lang="en-GB" sz="1600" b="1" dirty="0"/>
              <a:t>Make sure the option ‘Queries Start on Colliders’ is unticked.</a:t>
            </a:r>
          </a:p>
          <a:p>
            <a:pPr lvl="2"/>
            <a:r>
              <a:rPr lang="en-GB" sz="1600" b="1" dirty="0"/>
              <a:t>Click Layer Collision 2D and untick all the last 3 rows.</a:t>
            </a:r>
          </a:p>
        </p:txBody>
      </p:sp>
    </p:spTree>
    <p:extLst>
      <p:ext uri="{BB962C8B-B14F-4D97-AF65-F5344CB8AC3E}">
        <p14:creationId xmlns:p14="http://schemas.microsoft.com/office/powerpoint/2010/main" val="325019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Procedural Generated Dungeon ~ Exercise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0" y="2112264"/>
            <a:ext cx="9854681" cy="4191598"/>
          </a:xfrm>
        </p:spPr>
        <p:txBody>
          <a:bodyPr>
            <a:normAutofit lnSpcReduction="10000"/>
          </a:bodyPr>
          <a:lstStyle/>
          <a:p>
            <a:endParaRPr lang="en-GB" dirty="0"/>
          </a:p>
          <a:p>
            <a:r>
              <a:rPr lang="en-GB" b="1" dirty="0"/>
              <a:t>Now Its your turn to Code! – Let’s implement a Procedural Generated Dungeon </a:t>
            </a:r>
            <a:r>
              <a:rPr lang="en-GB" sz="2400" b="1" dirty="0">
                <a:sym typeface="Wingdings" panose="05000000000000000000" pitchFamily="2" charset="2"/>
              </a:rPr>
              <a:t></a:t>
            </a:r>
            <a:endParaRPr lang="en-GB" b="1" dirty="0"/>
          </a:p>
          <a:p>
            <a:pPr marL="457200" indent="-457200">
              <a:buFont typeface="+mj-lt"/>
              <a:buAutoNum type="arabicPeriod"/>
            </a:pPr>
            <a:r>
              <a:rPr lang="en-GB" sz="1800" dirty="0"/>
              <a:t>Find the script BSP and navigate to the Split() function.</a:t>
            </a:r>
          </a:p>
          <a:p>
            <a:pPr marL="457200" indent="-457200">
              <a:buFont typeface="+mj-lt"/>
              <a:buAutoNum type="arabicPeriod"/>
            </a:pPr>
            <a:r>
              <a:rPr lang="en-GB" sz="1800" dirty="0"/>
              <a:t>You must check if the node being split is a leaf, and whether the split will be horizontal or vertical. The code will remain the same for each split but the dimensions being adjust will be alternated.</a:t>
            </a:r>
          </a:p>
          <a:p>
            <a:pPr marL="457200" indent="-457200">
              <a:buFont typeface="+mj-lt"/>
              <a:buAutoNum type="arabicPeriod"/>
            </a:pPr>
            <a:r>
              <a:rPr lang="en-GB" sz="1800" dirty="0"/>
              <a:t>Create two child nodes.</a:t>
            </a:r>
          </a:p>
          <a:p>
            <a:pPr marL="457200" indent="-457200">
              <a:buFont typeface="+mj-lt"/>
              <a:buAutoNum type="arabicPeriod"/>
            </a:pPr>
            <a:r>
              <a:rPr lang="en-GB" sz="1800" dirty="0"/>
              <a:t>Depending on the orientation of the split, find a random value for the new node’s height or width in the range between the maximum room dimensions, and the difference between the node’s dimensions and the maximum dimensions.</a:t>
            </a:r>
          </a:p>
          <a:p>
            <a:pPr marL="457200" indent="-457200">
              <a:buFont typeface="+mj-lt"/>
              <a:buAutoNum type="arabicPeriod"/>
            </a:pPr>
            <a:r>
              <a:rPr lang="en-GB" sz="1800" dirty="0"/>
              <a:t>Assign one child the new dimensions, and the sibling the difference between the original node’s dimensions and the new ones.</a:t>
            </a:r>
          </a:p>
        </p:txBody>
      </p:sp>
    </p:spTree>
    <p:extLst>
      <p:ext uri="{BB962C8B-B14F-4D97-AF65-F5344CB8AC3E}">
        <p14:creationId xmlns:p14="http://schemas.microsoft.com/office/powerpoint/2010/main" val="81638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Procedural Generated Dungeon ~ Exercise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540856"/>
            <a:ext cx="9601196" cy="4191598"/>
          </a:xfrm>
        </p:spPr>
        <p:txBody>
          <a:bodyPr>
            <a:normAutofit/>
          </a:bodyPr>
          <a:lstStyle/>
          <a:p>
            <a:pPr marL="342900" indent="-342900">
              <a:buFont typeface="+mj-lt"/>
              <a:buAutoNum type="arabicPeriod" startAt="6"/>
            </a:pPr>
            <a:r>
              <a:rPr lang="en-GB" sz="1800" dirty="0"/>
              <a:t>Check if each child is big enough for another split using the CheckDimensions() function.</a:t>
            </a:r>
          </a:p>
          <a:p>
            <a:pPr lvl="1"/>
            <a:r>
              <a:rPr lang="en-GB" sz="1400" dirty="0"/>
              <a:t>In this function, you should compare the height and width of the node to the maximum dimensions of a room. (Tip: use 1.5x the maximum dimensions. This is to ensure that no less than 1 room at full size can fit inside the node).</a:t>
            </a:r>
          </a:p>
          <a:p>
            <a:pPr marL="342900" indent="-342900">
              <a:buFont typeface="+mj-lt"/>
              <a:buAutoNum type="arabicPeriod" startAt="6"/>
            </a:pPr>
            <a:r>
              <a:rPr lang="en-GB" sz="1800" dirty="0"/>
              <a:t>Alternate the next split to be the inverse orientation of the current split.</a:t>
            </a:r>
          </a:p>
          <a:p>
            <a:pPr marL="342900" indent="-342900">
              <a:buFont typeface="+mj-lt"/>
              <a:buAutoNum type="arabicPeriod" startAt="6"/>
            </a:pPr>
            <a:r>
              <a:rPr lang="en-GB" sz="1800" dirty="0"/>
              <a:t>If a child can continue being split, pass it to the Split() function, otherwise pass it to the CreateRoom() function.</a:t>
            </a:r>
          </a:p>
        </p:txBody>
      </p:sp>
    </p:spTree>
    <p:extLst>
      <p:ext uri="{BB962C8B-B14F-4D97-AF65-F5344CB8AC3E}">
        <p14:creationId xmlns:p14="http://schemas.microsoft.com/office/powerpoint/2010/main" val="413796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Procedural Generated Dungeon ~ Conclusion</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76201"/>
            <a:ext cx="9601196" cy="4191598"/>
          </a:xfrm>
        </p:spPr>
        <p:txBody>
          <a:bodyPr>
            <a:normAutofit/>
          </a:bodyPr>
          <a:lstStyle/>
          <a:p>
            <a:r>
              <a:rPr lang="en-GB" dirty="0"/>
              <a:t>Procedural Generation is a very useful technique which all game developers should be familiar with.</a:t>
            </a:r>
          </a:p>
          <a:p>
            <a:r>
              <a:rPr lang="en-GB" dirty="0"/>
              <a:t>It adds a certain unpredictability to one’s game which allows for more re-playability and more unique experiences.</a:t>
            </a:r>
          </a:p>
          <a:p>
            <a:r>
              <a:rPr lang="en-GB" dirty="0"/>
              <a:t>It also saves the developer the hassle of having to model each map by their own hand.</a:t>
            </a:r>
          </a:p>
        </p:txBody>
      </p:sp>
    </p:spTree>
    <p:extLst>
      <p:ext uri="{BB962C8B-B14F-4D97-AF65-F5344CB8AC3E}">
        <p14:creationId xmlns:p14="http://schemas.microsoft.com/office/powerpoint/2010/main" val="200285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Procedural Generated Dungeon ~ References</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76201"/>
            <a:ext cx="9601196" cy="4191598"/>
          </a:xfrm>
        </p:spPr>
        <p:txBody>
          <a:bodyPr>
            <a:normAutofit fontScale="70000" lnSpcReduction="20000"/>
          </a:bodyPr>
          <a:lstStyle/>
          <a:p>
            <a:pPr marL="0" indent="0">
              <a:buNone/>
            </a:pPr>
            <a:r>
              <a:rPr lang="en-GB" dirty="0"/>
              <a:t>[1] – Prof. A. Dingli, ICS2211: “Level5AutomatedContentGeneration” [Online]. Available: </a:t>
            </a:r>
            <a:r>
              <a:rPr lang="en-GB" dirty="0">
                <a:solidFill>
                  <a:schemeClr val="tx1"/>
                </a:solidFill>
                <a:hlinkClick r:id="rId2">
                  <a:extLst>
                    <a:ext uri="{A12FA001-AC4F-418D-AE19-62706E023703}">
                      <ahyp:hlinkClr xmlns:ahyp="http://schemas.microsoft.com/office/drawing/2018/hyperlinkcolor" val="tx"/>
                    </a:ext>
                  </a:extLst>
                </a:hlinkClick>
              </a:rPr>
              <a:t>https://www.um.edu.mt/vle/pluginfile.php/1122580/mod_resource/content/1/Level5AutomatedContentGeneration.pdf</a:t>
            </a:r>
            <a:r>
              <a:rPr lang="en-GB" dirty="0">
                <a:solidFill>
                  <a:schemeClr val="tx1"/>
                </a:solidFill>
              </a:rPr>
              <a:t> </a:t>
            </a:r>
            <a:r>
              <a:rPr lang="en-GB" dirty="0"/>
              <a:t>[Accessed: 17-May-2023]</a:t>
            </a:r>
          </a:p>
          <a:p>
            <a:pPr marL="0" indent="0">
              <a:buNone/>
            </a:pPr>
            <a:endParaRPr lang="en-GB" dirty="0"/>
          </a:p>
          <a:p>
            <a:pPr marL="0" indent="0">
              <a:buNone/>
            </a:pPr>
            <a:r>
              <a:rPr lang="en-GB" dirty="0"/>
              <a:t>[2] – G. Uribe, Dungeon Generation using Binary Space Trees, 2019 [Online]. Available: </a:t>
            </a:r>
            <a:r>
              <a:rPr lang="en-GB" dirty="0">
                <a:solidFill>
                  <a:schemeClr val="tx1"/>
                </a:solidFill>
                <a:hlinkClick r:id="rId3">
                  <a:extLst>
                    <a:ext uri="{A12FA001-AC4F-418D-AE19-62706E023703}">
                      <ahyp:hlinkClr xmlns:ahyp="http://schemas.microsoft.com/office/drawing/2018/hyperlinkcolor" val="tx"/>
                    </a:ext>
                  </a:extLst>
                </a:hlinkClick>
              </a:rPr>
              <a:t>https://medium.com/@guribemontero/dungeon-generation-using-binary-space-trees-47d4a668e2d0</a:t>
            </a:r>
            <a:r>
              <a:rPr lang="en-GB" dirty="0">
                <a:solidFill>
                  <a:schemeClr val="tx1"/>
                </a:solidFill>
              </a:rPr>
              <a:t> </a:t>
            </a:r>
            <a:r>
              <a:rPr lang="en-GB" dirty="0"/>
              <a:t>[Accessed: 17-May-2023]</a:t>
            </a:r>
          </a:p>
          <a:p>
            <a:pPr marL="0" indent="0">
              <a:buNone/>
            </a:pPr>
            <a:endParaRPr lang="en-GB" dirty="0"/>
          </a:p>
          <a:p>
            <a:pPr marL="0" indent="0">
              <a:buNone/>
            </a:pPr>
            <a:r>
              <a:rPr lang="en-GB" dirty="0"/>
              <a:t>[3] – your daily cup of tea™, Dungeon generation using BSP trees, 2013 [Online]. Available: </a:t>
            </a:r>
            <a:r>
              <a:rPr lang="en-GB" dirty="0">
                <a:solidFill>
                  <a:schemeClr val="tx1"/>
                </a:solidFill>
                <a:hlinkClick r:id="rId4">
                  <a:extLst>
                    <a:ext uri="{A12FA001-AC4F-418D-AE19-62706E023703}">
                      <ahyp:hlinkClr xmlns:ahyp="http://schemas.microsoft.com/office/drawing/2018/hyperlinkcolor" val="tx"/>
                    </a:ext>
                  </a:extLst>
                </a:hlinkClick>
              </a:rPr>
              <a:t>https://eskerda.com/bsp-dungeon-generation/</a:t>
            </a:r>
            <a:r>
              <a:rPr lang="en-GB" dirty="0">
                <a:solidFill>
                  <a:schemeClr val="tx1"/>
                </a:solidFill>
              </a:rPr>
              <a:t> </a:t>
            </a:r>
            <a:r>
              <a:rPr lang="en-GB" dirty="0"/>
              <a:t>[Accessed: 17-May-2023]</a:t>
            </a:r>
          </a:p>
          <a:p>
            <a:pPr marL="0" indent="0">
              <a:buNone/>
            </a:pPr>
            <a:endParaRPr lang="en-GB" dirty="0"/>
          </a:p>
          <a:p>
            <a:pPr marL="0" indent="0">
              <a:buNone/>
            </a:pPr>
            <a:r>
              <a:rPr lang="en-GB" dirty="0"/>
              <a:t>[4] – Goldmetal, “Unity Asset Store: </a:t>
            </a:r>
            <a:r>
              <a:rPr lang="fr-FR" dirty="0"/>
              <a:t>Simple 2D Platformer Assets Pack</a:t>
            </a:r>
            <a:r>
              <a:rPr lang="en-GB" dirty="0"/>
              <a:t>” 2021 [Online]. Available: </a:t>
            </a:r>
            <a:r>
              <a:rPr lang="en-GB" dirty="0">
                <a:solidFill>
                  <a:schemeClr val="tx1"/>
                </a:solidFill>
                <a:hlinkClick r:id="rId5">
                  <a:extLst>
                    <a:ext uri="{A12FA001-AC4F-418D-AE19-62706E023703}">
                      <ahyp:hlinkClr xmlns:ahyp="http://schemas.microsoft.com/office/drawing/2018/hyperlinkcolor" val="tx"/>
                    </a:ext>
                  </a:extLst>
                </a:hlinkClick>
              </a:rPr>
              <a:t>https://assetstore.unity.com/packages/2d/characters/simple-2d-platformer-assets-pack-188518</a:t>
            </a:r>
            <a:r>
              <a:rPr lang="en-GB" dirty="0"/>
              <a:t> [Accessed: 17-May-2023]</a:t>
            </a:r>
          </a:p>
          <a:p>
            <a:endParaRPr lang="en-GB" dirty="0"/>
          </a:p>
        </p:txBody>
      </p:sp>
    </p:spTree>
    <p:extLst>
      <p:ext uri="{BB962C8B-B14F-4D97-AF65-F5344CB8AC3E}">
        <p14:creationId xmlns:p14="http://schemas.microsoft.com/office/powerpoint/2010/main" val="168742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Procedural Generated Dungeon ~ Introduction</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9601196" cy="4191598"/>
          </a:xfrm>
        </p:spPr>
        <p:txBody>
          <a:bodyPr>
            <a:normAutofit lnSpcReduction="10000"/>
          </a:bodyPr>
          <a:lstStyle/>
          <a:p>
            <a:r>
              <a:rPr lang="en-GB" dirty="0"/>
              <a:t>Procedural Generation is a very useful technique of generating content on the fly.</a:t>
            </a:r>
          </a:p>
          <a:p>
            <a:r>
              <a:rPr lang="en-GB" dirty="0"/>
              <a:t>It allows developers to be more creative with their games, and to give their projects a sense of re-playability.</a:t>
            </a:r>
          </a:p>
          <a:p>
            <a:r>
              <a:rPr lang="en-GB" dirty="0"/>
              <a:t>Content is generated by following a set of pre-defined mathematical algorithms and rules.</a:t>
            </a:r>
          </a:p>
          <a:p>
            <a:r>
              <a:rPr lang="en-GB" dirty="0"/>
              <a:t>The most popular known game to make use of this technique is Minecraft, which generates an essentially infinite world that is unique to each seed, meaning it gives players the opportunity to explore new terrain without any limitations.</a:t>
            </a:r>
          </a:p>
          <a:p>
            <a:endParaRPr lang="en-GB" dirty="0"/>
          </a:p>
          <a:p>
            <a:endParaRPr lang="x-none" dirty="0"/>
          </a:p>
        </p:txBody>
      </p:sp>
    </p:spTree>
    <p:extLst>
      <p:ext uri="{BB962C8B-B14F-4D97-AF65-F5344CB8AC3E}">
        <p14:creationId xmlns:p14="http://schemas.microsoft.com/office/powerpoint/2010/main" val="42493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AI </a:t>
            </a:r>
            <a:br>
              <a:rPr lang="en-GB" dirty="0">
                <a:solidFill>
                  <a:srgbClr val="FFFFFF"/>
                </a:solidFill>
              </a:rPr>
            </a:br>
            <a:r>
              <a:rPr lang="en-GB" dirty="0">
                <a:solidFill>
                  <a:srgbClr val="FFFFFF"/>
                </a:solidFill>
              </a:rPr>
              <a:t>Explanation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8291944" cy="4191598"/>
          </a:xfrm>
        </p:spPr>
        <p:txBody>
          <a:bodyPr>
            <a:normAutofit/>
          </a:bodyPr>
          <a:lstStyle/>
          <a:p>
            <a:r>
              <a:rPr lang="en-GB" dirty="0"/>
              <a:t>In this dungeon game, the procedural generation technique is used to create a layout of a traversable dungeon for the player.</a:t>
            </a:r>
          </a:p>
          <a:p>
            <a:r>
              <a:rPr lang="en-GB" dirty="0"/>
              <a:t>This is done through the use of an algorithm called Binary Space Partitioning (BSP).</a:t>
            </a:r>
          </a:p>
          <a:p>
            <a:r>
              <a:rPr lang="en-GB" dirty="0"/>
              <a:t>BSP works by splitting a map into several different nodes such that each one is approximately the size of a single dungeon room.</a:t>
            </a:r>
          </a:p>
          <a:p>
            <a:r>
              <a:rPr lang="en-GB" dirty="0"/>
              <a:t>Each node is then filled up with a room and, through the use of loops and Raycasts, is connected to one another via corridors.</a:t>
            </a:r>
          </a:p>
          <a:p>
            <a:endParaRPr lang="x-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2634" y="2431472"/>
            <a:ext cx="1254945" cy="4281055"/>
          </a:xfrm>
          <a:prstGeom prst="rect">
            <a:avLst/>
          </a:prstGeom>
        </p:spPr>
      </p:pic>
    </p:spTree>
    <p:extLst>
      <p:ext uri="{BB962C8B-B14F-4D97-AF65-F5344CB8AC3E}">
        <p14:creationId xmlns:p14="http://schemas.microsoft.com/office/powerpoint/2010/main" val="70991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AI </a:t>
            </a:r>
            <a:br>
              <a:rPr lang="en-GB" dirty="0">
                <a:solidFill>
                  <a:srgbClr val="FFFFFF"/>
                </a:solidFill>
              </a:rPr>
            </a:br>
            <a:r>
              <a:rPr lang="en-GB" dirty="0">
                <a:solidFill>
                  <a:srgbClr val="FFFFFF"/>
                </a:solidFill>
              </a:rPr>
              <a:t>Explanation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583274"/>
            <a:ext cx="9601196" cy="4191598"/>
          </a:xfrm>
        </p:spPr>
        <p:txBody>
          <a:bodyPr>
            <a:normAutofit/>
          </a:bodyPr>
          <a:lstStyle/>
          <a:p>
            <a:r>
              <a:rPr lang="en-GB" dirty="0"/>
              <a:t>Firstly, the root node is created. The size is set to the size of the map, and the position to (0, 0, 0).</a:t>
            </a:r>
          </a:p>
          <a:p>
            <a:r>
              <a:rPr lang="en-GB" dirty="0"/>
              <a:t>This node is then passed into the Split() function, where it has a 50/50 chance of either being split horizontally or vertically.</a:t>
            </a:r>
          </a:p>
          <a:p>
            <a:r>
              <a:rPr lang="en-GB" dirty="0"/>
              <a:t>Regardless of which manner it is split, two new children nodes are created and are given either a new height or width.</a:t>
            </a:r>
          </a:p>
          <a:p>
            <a:r>
              <a:rPr lang="en-GB" dirty="0"/>
              <a:t>Their positions are adjusted to their respective parts of the map.</a:t>
            </a:r>
          </a:p>
          <a:p>
            <a:r>
              <a:rPr lang="en-GB" dirty="0"/>
              <a:t>The orientation for the next split is then alternated. This is done before each split to avoid an unnatural layout.</a:t>
            </a:r>
            <a:endParaRPr lang="x-none" dirty="0"/>
          </a:p>
        </p:txBody>
      </p:sp>
    </p:spTree>
    <p:extLst>
      <p:ext uri="{BB962C8B-B14F-4D97-AF65-F5344CB8AC3E}">
        <p14:creationId xmlns:p14="http://schemas.microsoft.com/office/powerpoint/2010/main" val="43247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AI </a:t>
            </a:r>
            <a:br>
              <a:rPr lang="en-GB" dirty="0">
                <a:solidFill>
                  <a:srgbClr val="FFFFFF"/>
                </a:solidFill>
              </a:rPr>
            </a:br>
            <a:r>
              <a:rPr lang="en-GB" dirty="0">
                <a:solidFill>
                  <a:srgbClr val="FFFFFF"/>
                </a:solidFill>
              </a:rPr>
              <a:t>Explanation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9601196" cy="4191598"/>
          </a:xfrm>
        </p:spPr>
        <p:txBody>
          <a:bodyPr>
            <a:normAutofit/>
          </a:bodyPr>
          <a:lstStyle/>
          <a:p>
            <a:r>
              <a:rPr lang="en-GB" dirty="0"/>
              <a:t>However, before the children nodes are split again, each one is placed into another function called CheckDimensions() which ensures that they are still big enough to continue being split further.</a:t>
            </a:r>
          </a:p>
          <a:p>
            <a:r>
              <a:rPr lang="en-GB" dirty="0"/>
              <a:t>The check condition is done by comparing their heights and widths to a pre-set variable with denotes the maximum height of a room.</a:t>
            </a:r>
          </a:p>
          <a:p>
            <a:r>
              <a:rPr lang="en-GB" dirty="0"/>
              <a:t>If both values are too small, the node is labelled as a leaf and is passed into the function CreateRoom().</a:t>
            </a:r>
          </a:p>
          <a:p>
            <a:r>
              <a:rPr lang="en-GB" dirty="0"/>
              <a:t>If only one of the values is too small, the node continues to be split but only in a certain orientation.</a:t>
            </a:r>
            <a:endParaRPr lang="x-none" dirty="0"/>
          </a:p>
        </p:txBody>
      </p:sp>
    </p:spTree>
    <p:extLst>
      <p:ext uri="{BB962C8B-B14F-4D97-AF65-F5344CB8AC3E}">
        <p14:creationId xmlns:p14="http://schemas.microsoft.com/office/powerpoint/2010/main" val="39276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AI </a:t>
            </a:r>
            <a:br>
              <a:rPr lang="en-GB" dirty="0">
                <a:solidFill>
                  <a:srgbClr val="FFFFFF"/>
                </a:solidFill>
              </a:rPr>
            </a:br>
            <a:r>
              <a:rPr lang="en-GB" dirty="0">
                <a:solidFill>
                  <a:srgbClr val="FFFFFF"/>
                </a:solidFill>
              </a:rPr>
              <a:t>Explanation (4)</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583275"/>
            <a:ext cx="9601196" cy="4191598"/>
          </a:xfrm>
        </p:spPr>
        <p:txBody>
          <a:bodyPr>
            <a:normAutofit lnSpcReduction="10000"/>
          </a:bodyPr>
          <a:lstStyle/>
          <a:p>
            <a:r>
              <a:rPr lang="en-GB" dirty="0"/>
              <a:t>The CreateRoom() function simply picks a randomized height and width between specific parameters for the room to be created.</a:t>
            </a:r>
          </a:p>
          <a:p>
            <a:r>
              <a:rPr lang="en-GB" dirty="0"/>
              <a:t>The room Game Object is instantiated at the centre of the node, and rescaled to the new dimensions.</a:t>
            </a:r>
          </a:p>
          <a:p>
            <a:r>
              <a:rPr lang="en-GB" dirty="0"/>
              <a:t>When all the nodes have been split and all the rooms have been created, the corridors start being generated.</a:t>
            </a:r>
          </a:p>
          <a:p>
            <a:r>
              <a:rPr lang="en-GB" dirty="0"/>
              <a:t>This is done by iterating through each room and using Raycasts to check each direction for a neighbouring room. </a:t>
            </a:r>
          </a:p>
          <a:p>
            <a:r>
              <a:rPr lang="en-GB" dirty="0"/>
              <a:t>If the neighbour is still missing a corridor in its direction, then the CreateCorridors() function is called.</a:t>
            </a:r>
            <a:endParaRPr lang="x-none" dirty="0"/>
          </a:p>
        </p:txBody>
      </p:sp>
    </p:spTree>
    <p:extLst>
      <p:ext uri="{BB962C8B-B14F-4D97-AF65-F5344CB8AC3E}">
        <p14:creationId xmlns:p14="http://schemas.microsoft.com/office/powerpoint/2010/main" val="227549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AI </a:t>
            </a:r>
            <a:br>
              <a:rPr lang="en-GB" dirty="0">
                <a:solidFill>
                  <a:srgbClr val="FFFFFF"/>
                </a:solidFill>
              </a:rPr>
            </a:br>
            <a:r>
              <a:rPr lang="en-GB" dirty="0">
                <a:solidFill>
                  <a:srgbClr val="FFFFFF"/>
                </a:solidFill>
              </a:rPr>
              <a:t>Explanation (5)</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8"/>
            <a:ext cx="9601196" cy="3854963"/>
          </a:xfrm>
        </p:spPr>
        <p:txBody>
          <a:bodyPr>
            <a:normAutofit/>
          </a:bodyPr>
          <a:lstStyle/>
          <a:p>
            <a:r>
              <a:rPr lang="en-GB" dirty="0"/>
              <a:t>The CreateCorridors() function simply finds the midpoint between both rooms and then instantiates the corridor Game Object.</a:t>
            </a:r>
          </a:p>
          <a:p>
            <a:r>
              <a:rPr lang="en-GB" dirty="0"/>
              <a:t>The height and width of the corridor are set according to the orientation of the rooms and the distance between them.</a:t>
            </a:r>
          </a:p>
          <a:p>
            <a:r>
              <a:rPr lang="en-GB" dirty="0"/>
              <a:t>Once all the corridors have been generated, the player is finally spawned into the first room and is free to explore the dungeon.</a:t>
            </a:r>
            <a:endParaRPr lang="x-none" dirty="0"/>
          </a:p>
        </p:txBody>
      </p:sp>
    </p:spTree>
    <p:extLst>
      <p:ext uri="{BB962C8B-B14F-4D97-AF65-F5344CB8AC3E}">
        <p14:creationId xmlns:p14="http://schemas.microsoft.com/office/powerpoint/2010/main" val="133701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Mini-Game Implementation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112264"/>
            <a:ext cx="9601196" cy="4191598"/>
          </a:xfrm>
        </p:spPr>
        <p:txBody>
          <a:bodyPr>
            <a:normAutofit/>
          </a:bodyPr>
          <a:lstStyle/>
          <a:p>
            <a:endParaRPr lang="en-GB" dirty="0"/>
          </a:p>
          <a:p>
            <a:endParaRPr lang="en-GB" dirty="0"/>
          </a:p>
        </p:txBody>
      </p:sp>
      <p:pic>
        <p:nvPicPr>
          <p:cNvPr id="4" name="Picture 3"/>
          <p:cNvPicPr>
            <a:picLocks noChangeAspect="1"/>
          </p:cNvPicPr>
          <p:nvPr/>
        </p:nvPicPr>
        <p:blipFill>
          <a:blip r:embed="rId2"/>
          <a:stretch>
            <a:fillRect/>
          </a:stretch>
        </p:blipFill>
        <p:spPr>
          <a:xfrm>
            <a:off x="484630" y="2489628"/>
            <a:ext cx="4164743" cy="4164743"/>
          </a:xfrm>
          <a:prstGeom prst="rect">
            <a:avLst/>
          </a:prstGeom>
        </p:spPr>
      </p:pic>
      <p:pic>
        <p:nvPicPr>
          <p:cNvPr id="5" name="Picture 4"/>
          <p:cNvPicPr>
            <a:picLocks noChangeAspect="1"/>
          </p:cNvPicPr>
          <p:nvPr/>
        </p:nvPicPr>
        <p:blipFill>
          <a:blip r:embed="rId3"/>
          <a:stretch>
            <a:fillRect/>
          </a:stretch>
        </p:blipFill>
        <p:spPr>
          <a:xfrm>
            <a:off x="7522839" y="2489628"/>
            <a:ext cx="4184529" cy="4164743"/>
          </a:xfrm>
          <a:prstGeom prst="rect">
            <a:avLst/>
          </a:prstGeom>
        </p:spPr>
      </p:pic>
      <p:sp>
        <p:nvSpPr>
          <p:cNvPr id="6" name="TextBox 5"/>
          <p:cNvSpPr txBox="1"/>
          <p:nvPr/>
        </p:nvSpPr>
        <p:spPr>
          <a:xfrm>
            <a:off x="5438646" y="2883029"/>
            <a:ext cx="1376218" cy="369332"/>
          </a:xfrm>
          <a:prstGeom prst="rect">
            <a:avLst/>
          </a:prstGeom>
          <a:noFill/>
        </p:spPr>
        <p:txBody>
          <a:bodyPr wrap="square" rtlCol="0">
            <a:spAutoFit/>
          </a:bodyPr>
          <a:lstStyle/>
          <a:p>
            <a:pPr algn="ctr"/>
            <a:r>
              <a:rPr lang="en-GB" b="1" dirty="0"/>
              <a:t>Player</a:t>
            </a:r>
          </a:p>
        </p:txBody>
      </p:sp>
      <p:cxnSp>
        <p:nvCxnSpPr>
          <p:cNvPr id="8" name="Straight Arrow Connector 7"/>
          <p:cNvCxnSpPr/>
          <p:nvPr/>
        </p:nvCxnSpPr>
        <p:spPr>
          <a:xfrm>
            <a:off x="6562168" y="3084125"/>
            <a:ext cx="1307214" cy="1873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5185950" y="3753699"/>
            <a:ext cx="1376218" cy="369332"/>
          </a:xfrm>
          <a:prstGeom prst="rect">
            <a:avLst/>
          </a:prstGeom>
          <a:noFill/>
        </p:spPr>
        <p:txBody>
          <a:bodyPr wrap="square" rtlCol="0">
            <a:spAutoFit/>
          </a:bodyPr>
          <a:lstStyle/>
          <a:p>
            <a:pPr algn="ctr"/>
            <a:r>
              <a:rPr lang="en-GB" b="1" dirty="0"/>
              <a:t>Rooms</a:t>
            </a:r>
          </a:p>
        </p:txBody>
      </p:sp>
      <p:cxnSp>
        <p:nvCxnSpPr>
          <p:cNvPr id="18" name="Straight Arrow Connector 17"/>
          <p:cNvCxnSpPr/>
          <p:nvPr/>
        </p:nvCxnSpPr>
        <p:spPr>
          <a:xfrm flipH="1" flipV="1">
            <a:off x="4163133" y="3174569"/>
            <a:ext cx="1297011" cy="5791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H="1">
            <a:off x="4225279" y="4075433"/>
            <a:ext cx="1234865" cy="2917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a:off x="6372190" y="4030417"/>
            <a:ext cx="1663446" cy="5748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188077" y="5744676"/>
            <a:ext cx="1376218" cy="369332"/>
          </a:xfrm>
          <a:prstGeom prst="rect">
            <a:avLst/>
          </a:prstGeom>
          <a:noFill/>
        </p:spPr>
        <p:txBody>
          <a:bodyPr wrap="square" rtlCol="0">
            <a:spAutoFit/>
          </a:bodyPr>
          <a:lstStyle/>
          <a:p>
            <a:pPr algn="ctr"/>
            <a:r>
              <a:rPr lang="en-GB" b="1" dirty="0"/>
              <a:t>Map</a:t>
            </a:r>
          </a:p>
        </p:txBody>
      </p:sp>
      <p:cxnSp>
        <p:nvCxnSpPr>
          <p:cNvPr id="31" name="Straight Arrow Connector 30"/>
          <p:cNvCxnSpPr/>
          <p:nvPr/>
        </p:nvCxnSpPr>
        <p:spPr>
          <a:xfrm flipH="1">
            <a:off x="4387597" y="6086347"/>
            <a:ext cx="1220321" cy="3655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5407890" y="4806392"/>
            <a:ext cx="1376218" cy="369332"/>
          </a:xfrm>
          <a:prstGeom prst="rect">
            <a:avLst/>
          </a:prstGeom>
          <a:noFill/>
        </p:spPr>
        <p:txBody>
          <a:bodyPr wrap="square" rtlCol="0">
            <a:spAutoFit/>
          </a:bodyPr>
          <a:lstStyle/>
          <a:p>
            <a:pPr algn="ctr"/>
            <a:r>
              <a:rPr lang="en-GB" b="1" dirty="0"/>
              <a:t>Corridors</a:t>
            </a:r>
          </a:p>
        </p:txBody>
      </p:sp>
      <p:cxnSp>
        <p:nvCxnSpPr>
          <p:cNvPr id="44" name="Straight Arrow Connector 43"/>
          <p:cNvCxnSpPr/>
          <p:nvPr/>
        </p:nvCxnSpPr>
        <p:spPr>
          <a:xfrm flipH="1">
            <a:off x="3979687" y="4991058"/>
            <a:ext cx="1488986" cy="145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B486A710-D614-35AE-46ED-5E96C8B36D22}"/>
              </a:ext>
            </a:extLst>
          </p:cNvPr>
          <p:cNvSpPr txBox="1"/>
          <p:nvPr/>
        </p:nvSpPr>
        <p:spPr>
          <a:xfrm>
            <a:off x="4666084" y="2294851"/>
            <a:ext cx="2964337"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95998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Procedural Generated Dungeon ~ Mini-Game Implementation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4082473" y="2112264"/>
            <a:ext cx="6814124" cy="4191598"/>
          </a:xfrm>
        </p:spPr>
        <p:txBody>
          <a:bodyPr>
            <a:normAutofit/>
          </a:bodyPr>
          <a:lstStyle/>
          <a:p>
            <a:endParaRPr lang="en-GB" dirty="0"/>
          </a:p>
          <a:p>
            <a:r>
              <a:rPr lang="en-GB" dirty="0"/>
              <a:t>The dimensions for the rooms may be set through the parameters MinRoomWidth, MinRoomHeight, MaxRoomWidth, and MaxRoomHeight.</a:t>
            </a:r>
          </a:p>
          <a:p>
            <a:r>
              <a:rPr lang="en-GB" dirty="0"/>
              <a:t>The dimensions for the map may also be set through the parameters MinX, MinY, MaxX, and MaxY.</a:t>
            </a:r>
          </a:p>
          <a:p>
            <a:r>
              <a:rPr lang="en-GB" dirty="0"/>
              <a:t>The sprites for the rooms, corridors, player and map can also be set.</a:t>
            </a:r>
          </a:p>
        </p:txBody>
      </p:sp>
      <p:pic>
        <p:nvPicPr>
          <p:cNvPr id="5" name="Picture 4"/>
          <p:cNvPicPr>
            <a:picLocks noChangeAspect="1"/>
          </p:cNvPicPr>
          <p:nvPr/>
        </p:nvPicPr>
        <p:blipFill>
          <a:blip r:embed="rId2"/>
          <a:stretch>
            <a:fillRect/>
          </a:stretch>
        </p:blipFill>
        <p:spPr>
          <a:xfrm>
            <a:off x="650747" y="2448899"/>
            <a:ext cx="2868308" cy="4302462"/>
          </a:xfrm>
          <a:prstGeom prst="rect">
            <a:avLst/>
          </a:prstGeom>
        </p:spPr>
      </p:pic>
    </p:spTree>
    <p:extLst>
      <p:ext uri="{BB962C8B-B14F-4D97-AF65-F5344CB8AC3E}">
        <p14:creationId xmlns:p14="http://schemas.microsoft.com/office/powerpoint/2010/main" val="24337860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619</TotalTime>
  <Words>1303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Game 7 </vt:lpstr>
      <vt:lpstr>Procedural Generated Dungeon ~ Introduction</vt:lpstr>
      <vt:lpstr>Procedural Generated Dungeon ~ AI  Explanation (1)</vt:lpstr>
      <vt:lpstr>Procedural Generated Dungeon ~ AI  Explanation (2)</vt:lpstr>
      <vt:lpstr>Procedural Generated Dungeon ~ AI  Explanation (3)</vt:lpstr>
      <vt:lpstr>Procedural Generated Dungeon ~ AI  Explanation (4)</vt:lpstr>
      <vt:lpstr>Procedural Generated Dungeon ~ AI  Explanation (5)</vt:lpstr>
      <vt:lpstr>Procedural Generated Dungeon ~ Mini-Game Implementation (1)</vt:lpstr>
      <vt:lpstr>Procedural Generated Dungeon ~ Mini-Game Implementation (2)</vt:lpstr>
      <vt:lpstr>Procedural Generated Dungeon ~ Mini-Game  Implementation (3)</vt:lpstr>
      <vt:lpstr>Procedural Generated Dungeon ~ Exercise (1)</vt:lpstr>
      <vt:lpstr>Procedural Generated Dungeon ~ Exercise (2)</vt:lpstr>
      <vt:lpstr>Procedural Generated Dungeon ~ Conclusion</vt:lpstr>
      <vt:lpstr>Procedural Generated Dungeon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196</cp:revision>
  <dcterms:created xsi:type="dcterms:W3CDTF">2023-03-16T16:37:53Z</dcterms:created>
  <dcterms:modified xsi:type="dcterms:W3CDTF">2023-05-20T09:29:49Z</dcterms:modified>
</cp:coreProperties>
</file>