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60" r:id="rId4"/>
    <p:sldId id="261" r:id="rId5"/>
    <p:sldId id="264" r:id="rId6"/>
    <p:sldId id="265" r:id="rId7"/>
    <p:sldId id="266" r:id="rId8"/>
    <p:sldId id="268" r:id="rId9"/>
    <p:sldId id="27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34" y="7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GB"/>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341EE12-F28E-4B03-A404-A8FCAE0F6316}" type="datetime1">
              <a:rPr lang="en-US" smtClean="0"/>
              <a:t>5/18/2023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4A918BC-4D43-4B42-B3C0-E7EBE25E6AF0}"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652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989806E-8E94-473C-AEE7-BE6F15F85533}" type="datetime1">
              <a:rPr lang="en-US" smtClean="0"/>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0005009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33047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19976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8230428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536675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878719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8B8189-0D9C-48A6-9FA3-862227B094CE}" type="datetime1">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6084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6ADDCAE-6443-42C3-9C19-F95985500186}" type="datetime1">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579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62799E-EB8E-4038-8063-81BB57C732D4}" type="datetime1">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49688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17A73C3-B243-44D3-809D-EF8FDFBD85D4}" type="datetime1">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0562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9B6D3E3-28E2-4380-A113-67698215C5F8}" type="datetime1">
              <a:rPr lang="en-US" smtClean="0"/>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139148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9EFCB61-04AD-47C9-BF79-2BD8B9CEC07A}" type="datetime1">
              <a:rPr lang="en-US" smtClean="0"/>
              <a:t>5/18/2023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A918BC-4D43-4B42-B3C0-E7EBE25E6AF0}"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7329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4535E0C-D585-492F-8146-7493F4086301}" type="datetime1">
              <a:rPr lang="en-US" smtClean="0"/>
              <a:t>5/18/2023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A918BC-4D43-4B42-B3C0-E7EBE25E6AF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4197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48390-48B5-49AB-B019-A7C8FB8C31F6}" type="datetime1">
              <a:rPr lang="en-US" smtClean="0"/>
              <a:t>5/18/2023</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887208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62E767E-8A14-4E70-91B9-2101CBC4D7BD}" type="datetime1">
              <a:rPr lang="en-US" smtClean="0"/>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5020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GB"/>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1AF0C4B-5A4A-45CA-ABEC-10F107160D33}" type="datetime1">
              <a:rPr lang="en-US" smtClean="0"/>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2921532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89806E-8E94-473C-AEE7-BE6F15F85533}" type="datetime1">
              <a:rPr lang="en-US" smtClean="0"/>
              <a:t>5/18/2023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09968398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um.edu.mt/vle/pluginfile.php/1103257/mod_resource/content/1/Level2_Movement.pdf"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github.com/zigurous/unity-space-invaders-tutorial/tree/main/Assets/Sprit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9" name="Picture 3" descr="Triangular abstract background">
            <a:extLst>
              <a:ext uri="{FF2B5EF4-FFF2-40B4-BE49-F238E27FC236}">
                <a16:creationId xmlns:a16="http://schemas.microsoft.com/office/drawing/2014/main" id="{FC9F6A25-2988-D5C2-F000-CF9D655C9232}"/>
              </a:ext>
            </a:extLst>
          </p:cNvPr>
          <p:cNvPicPr>
            <a:picLocks noChangeAspect="1"/>
          </p:cNvPicPr>
          <p:nvPr/>
        </p:nvPicPr>
        <p:blipFill rotWithShape="1">
          <a:blip r:embed="rId3"/>
          <a:srcRect t="15730"/>
          <a:stretch/>
        </p:blipFill>
        <p:spPr>
          <a:xfrm>
            <a:off x="20" y="10"/>
            <a:ext cx="12191980" cy="6857990"/>
          </a:xfrm>
          <a:prstGeom prst="rect">
            <a:avLst/>
          </a:prstGeom>
        </p:spPr>
      </p:pic>
      <p:sp>
        <p:nvSpPr>
          <p:cNvPr id="92" name="Rectangle 91">
            <a:extLst>
              <a:ext uri="{FF2B5EF4-FFF2-40B4-BE49-F238E27FC236}">
                <a16:creationId xmlns:a16="http://schemas.microsoft.com/office/drawing/2014/main" id="{C9D262D4-AE8B-4620-949A-609FC366F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4">
              <a:alphaModFix amt="86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93">
            <a:extLst>
              <a:ext uri="{FF2B5EF4-FFF2-40B4-BE49-F238E27FC236}">
                <a16:creationId xmlns:a16="http://schemas.microsoft.com/office/drawing/2014/main" id="{3605853C-E63A-49E2-84A4-4B7DD77A5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96" name="Group 95">
            <a:extLst>
              <a:ext uri="{FF2B5EF4-FFF2-40B4-BE49-F238E27FC236}">
                <a16:creationId xmlns:a16="http://schemas.microsoft.com/office/drawing/2014/main" id="{9500549F-5B68-400C-A605-BDF102BDBB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97" name="Rounded Rectangle 17">
              <a:extLst>
                <a:ext uri="{FF2B5EF4-FFF2-40B4-BE49-F238E27FC236}">
                  <a16:creationId xmlns:a16="http://schemas.microsoft.com/office/drawing/2014/main" id="{CE12C213-76C6-4953-849D-69BD0C074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8" name="Picture 97">
              <a:extLst>
                <a:ext uri="{FF2B5EF4-FFF2-40B4-BE49-F238E27FC236}">
                  <a16:creationId xmlns:a16="http://schemas.microsoft.com/office/drawing/2014/main" id="{85D5C439-F0A9-41AB-BF38-FB38EB00B7C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99" name="Rounded Rectangle 20">
              <a:extLst>
                <a:ext uri="{FF2B5EF4-FFF2-40B4-BE49-F238E27FC236}">
                  <a16:creationId xmlns:a16="http://schemas.microsoft.com/office/drawing/2014/main" id="{CE714C63-2EB2-4CE0-8982-994E7A37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0" name="Picture 99">
              <a:extLst>
                <a:ext uri="{FF2B5EF4-FFF2-40B4-BE49-F238E27FC236}">
                  <a16:creationId xmlns:a16="http://schemas.microsoft.com/office/drawing/2014/main" id="{CE568286-7D0B-4E62-BC33-A99A0FD743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E3849BDF-CAE4-6620-5B93-8901798AB268}"/>
              </a:ext>
            </a:extLst>
          </p:cNvPr>
          <p:cNvSpPr>
            <a:spLocks noGrp="1"/>
          </p:cNvSpPr>
          <p:nvPr>
            <p:ph type="ctrTitle"/>
          </p:nvPr>
        </p:nvSpPr>
        <p:spPr>
          <a:xfrm>
            <a:off x="2692398" y="1871131"/>
            <a:ext cx="6815669" cy="1515533"/>
          </a:xfrm>
        </p:spPr>
        <p:txBody>
          <a:bodyPr>
            <a:normAutofit/>
          </a:bodyPr>
          <a:lstStyle/>
          <a:p>
            <a:r>
              <a:rPr lang="en-GB" dirty="0"/>
              <a:t>Game 2 </a:t>
            </a:r>
            <a:endParaRPr lang="en-MT" dirty="0"/>
          </a:p>
        </p:txBody>
      </p:sp>
      <p:sp>
        <p:nvSpPr>
          <p:cNvPr id="3" name="Subtitle 2">
            <a:extLst>
              <a:ext uri="{FF2B5EF4-FFF2-40B4-BE49-F238E27FC236}">
                <a16:creationId xmlns:a16="http://schemas.microsoft.com/office/drawing/2014/main" id="{6014CF67-B413-EA24-DD7D-C4644E49E925}"/>
              </a:ext>
            </a:extLst>
          </p:cNvPr>
          <p:cNvSpPr>
            <a:spLocks noGrp="1"/>
          </p:cNvSpPr>
          <p:nvPr>
            <p:ph type="subTitle" idx="1"/>
          </p:nvPr>
        </p:nvSpPr>
        <p:spPr>
          <a:xfrm>
            <a:off x="2692398" y="3657597"/>
            <a:ext cx="6815669" cy="1320802"/>
          </a:xfrm>
        </p:spPr>
        <p:txBody>
          <a:bodyPr>
            <a:normAutofit/>
          </a:bodyPr>
          <a:lstStyle/>
          <a:p>
            <a:r>
              <a:rPr lang="en-GB" dirty="0"/>
              <a:t>Space Invaders Movement</a:t>
            </a:r>
            <a:endParaRPr lang="en-MT" dirty="0"/>
          </a:p>
        </p:txBody>
      </p:sp>
      <p:cxnSp>
        <p:nvCxnSpPr>
          <p:cNvPr id="102" name="Straight Connector 101">
            <a:extLst>
              <a:ext uri="{FF2B5EF4-FFF2-40B4-BE49-F238E27FC236}">
                <a16:creationId xmlns:a16="http://schemas.microsoft.com/office/drawing/2014/main" id="{1E22DAF0-5C05-4D01-A6C7-2832665773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2037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Space Invaders Movement ~ Introduction</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612256"/>
            <a:ext cx="9601196" cy="3263612"/>
          </a:xfrm>
        </p:spPr>
        <p:txBody>
          <a:bodyPr>
            <a:normAutofit fontScale="85000" lnSpcReduction="10000"/>
          </a:bodyPr>
          <a:lstStyle/>
          <a:p>
            <a:r>
              <a:rPr lang="en-GB" dirty="0"/>
              <a:t>The main task in relation to game 2 was to implement movement similar to that seen in the popular arcade game space invaders.</a:t>
            </a:r>
          </a:p>
          <a:p>
            <a:r>
              <a:rPr lang="en-GB" dirty="0"/>
              <a:t>Space invaders implements the concept of pattern movement which provides the illusion of intelligent behaviour. </a:t>
            </a:r>
          </a:p>
          <a:p>
            <a:r>
              <a:rPr lang="en-GB" dirty="0"/>
              <a:t>This movement consists of the invaders moving from side to side, whilst simultaneously moving downwards each time they reach the edge of the playable area. </a:t>
            </a:r>
          </a:p>
          <a:p>
            <a:r>
              <a:rPr lang="en-GB" dirty="0"/>
              <a:t>This type of movement can be quite effective in bringing to life both enemy and friendly NPCs (Non-Player Characters) by giving them basic actions such as patrolling and attacking, whilst also being quite simple to implement. </a:t>
            </a:r>
          </a:p>
          <a:p>
            <a:endParaRPr lang="en-MT" dirty="0"/>
          </a:p>
        </p:txBody>
      </p:sp>
    </p:spTree>
    <p:extLst>
      <p:ext uri="{BB962C8B-B14F-4D97-AF65-F5344CB8AC3E}">
        <p14:creationId xmlns:p14="http://schemas.microsoft.com/office/powerpoint/2010/main" val="2937431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Space Invaders Movement ~ AI Explanation</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612256"/>
            <a:ext cx="9601196" cy="3263612"/>
          </a:xfrm>
        </p:spPr>
        <p:txBody>
          <a:bodyPr>
            <a:normAutofit fontScale="70000" lnSpcReduction="20000"/>
          </a:bodyPr>
          <a:lstStyle/>
          <a:p>
            <a:pPr algn="just"/>
            <a:r>
              <a:rPr lang="en-GB" dirty="0"/>
              <a:t>Pattern movement as its name implies works by executing a series of actions repeatedly, thus creating a pattern.</a:t>
            </a:r>
          </a:p>
          <a:p>
            <a:pPr algn="just"/>
            <a:r>
              <a:rPr lang="en-GB" dirty="0"/>
              <a:t>In relation to mimicking the movement seen in space invaders, the pattern involves repeatedly applying a transformation over the object according to specified parameters which will enable the invaders to move to the edge of the screen and then one layer down. Movement in the opposite direction is achieved by inverting the directional movement of said invaders whilst repeating the same pattern.  </a:t>
            </a:r>
          </a:p>
          <a:p>
            <a:pPr algn="just"/>
            <a:r>
              <a:rPr lang="en-GB" dirty="0"/>
              <a:t>This was achieved through the use of a step counter (</a:t>
            </a:r>
            <a:r>
              <a:rPr lang="en-GB" dirty="0" err="1"/>
              <a:t>stepCount</a:t>
            </a:r>
            <a:r>
              <a:rPr lang="en-GB" dirty="0"/>
              <a:t>) which is incremented each time the invaders take a step (move in the indicated direction). When said counter reaches a specified value the invaders are moved downwards and their movement direction is inverted. Thus, the pattern starts once more. </a:t>
            </a:r>
          </a:p>
          <a:p>
            <a:pPr algn="just"/>
            <a:r>
              <a:rPr lang="en-GB" dirty="0"/>
              <a:t>This type of movement can be implemented simply by storing the different action in an array which is than accessed and each action is than applied. An alternative way is to use loops which repeat the movement patterns placed within based on the parameters set.</a:t>
            </a:r>
          </a:p>
        </p:txBody>
      </p:sp>
    </p:spTree>
    <p:extLst>
      <p:ext uri="{BB962C8B-B14F-4D97-AF65-F5344CB8AC3E}">
        <p14:creationId xmlns:p14="http://schemas.microsoft.com/office/powerpoint/2010/main" val="4153599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fontScale="90000"/>
          </a:bodyPr>
          <a:lstStyle/>
          <a:p>
            <a:r>
              <a:rPr lang="en-GB" dirty="0">
                <a:solidFill>
                  <a:srgbClr val="FFFFFF"/>
                </a:solidFill>
              </a:rPr>
              <a:t>Space Invaders Movement ~ Mini-Game Implementation (1)</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71A5A70A-FA23-950B-9618-0CBC136B8026}"/>
              </a:ext>
            </a:extLst>
          </p:cNvPr>
          <p:cNvGrpSpPr/>
          <p:nvPr/>
        </p:nvGrpSpPr>
        <p:grpSpPr>
          <a:xfrm>
            <a:off x="3250549" y="3111286"/>
            <a:ext cx="5690900" cy="2921427"/>
            <a:chOff x="3250549" y="3111286"/>
            <a:chExt cx="5690900" cy="2921427"/>
          </a:xfrm>
        </p:grpSpPr>
        <p:pic>
          <p:nvPicPr>
            <p:cNvPr id="38" name="Picture 37">
              <a:extLst>
                <a:ext uri="{FF2B5EF4-FFF2-40B4-BE49-F238E27FC236}">
                  <a16:creationId xmlns:a16="http://schemas.microsoft.com/office/drawing/2014/main" id="{C16C7A29-DF49-045C-5C80-0D04CE1D2237}"/>
                </a:ext>
              </a:extLst>
            </p:cNvPr>
            <p:cNvPicPr>
              <a:picLocks noChangeAspect="1"/>
            </p:cNvPicPr>
            <p:nvPr/>
          </p:nvPicPr>
          <p:blipFill>
            <a:blip r:embed="rId3"/>
            <a:stretch>
              <a:fillRect/>
            </a:stretch>
          </p:blipFill>
          <p:spPr>
            <a:xfrm>
              <a:off x="5775820" y="4603696"/>
              <a:ext cx="938948" cy="729588"/>
            </a:xfrm>
            <a:prstGeom prst="rect">
              <a:avLst/>
            </a:prstGeom>
          </p:spPr>
        </p:pic>
        <p:grpSp>
          <p:nvGrpSpPr>
            <p:cNvPr id="17" name="Group 16">
              <a:extLst>
                <a:ext uri="{FF2B5EF4-FFF2-40B4-BE49-F238E27FC236}">
                  <a16:creationId xmlns:a16="http://schemas.microsoft.com/office/drawing/2014/main" id="{514D2651-ACA3-7C90-594A-E2758EAC8D60}"/>
                </a:ext>
              </a:extLst>
            </p:cNvPr>
            <p:cNvGrpSpPr/>
            <p:nvPr/>
          </p:nvGrpSpPr>
          <p:grpSpPr>
            <a:xfrm>
              <a:off x="3250549" y="3111286"/>
              <a:ext cx="5690900" cy="2921427"/>
              <a:chOff x="3250549" y="3111286"/>
              <a:chExt cx="5690900" cy="2921427"/>
            </a:xfrm>
          </p:grpSpPr>
          <p:pic>
            <p:nvPicPr>
              <p:cNvPr id="8" name="Picture 7">
                <a:extLst>
                  <a:ext uri="{FF2B5EF4-FFF2-40B4-BE49-F238E27FC236}">
                    <a16:creationId xmlns:a16="http://schemas.microsoft.com/office/drawing/2014/main" id="{356F56D3-C1ED-FAC6-AA55-6C22A2C122D3}"/>
                  </a:ext>
                </a:extLst>
              </p:cNvPr>
              <p:cNvPicPr>
                <a:picLocks noChangeAspect="1"/>
              </p:cNvPicPr>
              <p:nvPr/>
            </p:nvPicPr>
            <p:blipFill>
              <a:blip r:embed="rId4"/>
              <a:stretch>
                <a:fillRect/>
              </a:stretch>
            </p:blipFill>
            <p:spPr>
              <a:xfrm>
                <a:off x="3250549" y="3111286"/>
                <a:ext cx="5690900" cy="2921427"/>
              </a:xfrm>
              <a:prstGeom prst="rect">
                <a:avLst/>
              </a:prstGeom>
            </p:spPr>
          </p:pic>
          <p:sp>
            <p:nvSpPr>
              <p:cNvPr id="10" name="Rectangle 9">
                <a:extLst>
                  <a:ext uri="{FF2B5EF4-FFF2-40B4-BE49-F238E27FC236}">
                    <a16:creationId xmlns:a16="http://schemas.microsoft.com/office/drawing/2014/main" id="{2EAA0936-9E56-BEB5-DA55-737A4B8C4AF8}"/>
                  </a:ext>
                </a:extLst>
              </p:cNvPr>
              <p:cNvSpPr/>
              <p:nvPr/>
            </p:nvSpPr>
            <p:spPr>
              <a:xfrm>
                <a:off x="4613945" y="3355596"/>
                <a:ext cx="2323750" cy="60680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MT">
                  <a:solidFill>
                    <a:srgbClr val="FF0000"/>
                  </a:solidFill>
                </a:endParaRPr>
              </a:p>
            </p:txBody>
          </p:sp>
          <p:sp>
            <p:nvSpPr>
              <p:cNvPr id="14" name="Rectangle 13">
                <a:extLst>
                  <a:ext uri="{FF2B5EF4-FFF2-40B4-BE49-F238E27FC236}">
                    <a16:creationId xmlns:a16="http://schemas.microsoft.com/office/drawing/2014/main" id="{24B16B3A-C28C-14AE-0970-52510094C780}"/>
                  </a:ext>
                </a:extLst>
              </p:cNvPr>
              <p:cNvSpPr/>
              <p:nvPr/>
            </p:nvSpPr>
            <p:spPr>
              <a:xfrm>
                <a:off x="5933961" y="5631542"/>
                <a:ext cx="561182" cy="341086"/>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MT">
                  <a:solidFill>
                    <a:srgbClr val="FF0000"/>
                  </a:solidFill>
                </a:endParaRPr>
              </a:p>
            </p:txBody>
          </p:sp>
          <p:sp>
            <p:nvSpPr>
              <p:cNvPr id="15" name="Rectangle 14">
                <a:extLst>
                  <a:ext uri="{FF2B5EF4-FFF2-40B4-BE49-F238E27FC236}">
                    <a16:creationId xmlns:a16="http://schemas.microsoft.com/office/drawing/2014/main" id="{112ECC6E-6E90-5256-51D4-9F789E4A899D}"/>
                  </a:ext>
                </a:extLst>
              </p:cNvPr>
              <p:cNvSpPr/>
              <p:nvPr/>
            </p:nvSpPr>
            <p:spPr>
              <a:xfrm>
                <a:off x="5072800" y="5631543"/>
                <a:ext cx="561181" cy="341086"/>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MT">
                  <a:solidFill>
                    <a:srgbClr val="FF0000"/>
                  </a:solidFill>
                </a:endParaRPr>
              </a:p>
            </p:txBody>
          </p:sp>
        </p:grpSp>
      </p:grpSp>
      <p:cxnSp>
        <p:nvCxnSpPr>
          <p:cNvPr id="19" name="Straight Arrow Connector 18">
            <a:extLst>
              <a:ext uri="{FF2B5EF4-FFF2-40B4-BE49-F238E27FC236}">
                <a16:creationId xmlns:a16="http://schemas.microsoft.com/office/drawing/2014/main" id="{C7C715A9-15EC-6036-B77F-19951F076972}"/>
              </a:ext>
            </a:extLst>
          </p:cNvPr>
          <p:cNvCxnSpPr>
            <a:cxnSpLocks/>
            <a:stCxn id="24" idx="2"/>
            <a:endCxn id="10" idx="0"/>
          </p:cNvCxnSpPr>
          <p:nvPr/>
        </p:nvCxnSpPr>
        <p:spPr>
          <a:xfrm>
            <a:off x="5775820" y="2840241"/>
            <a:ext cx="0" cy="5153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539BE2A-DF81-47DB-4000-4276CD86A69D}"/>
              </a:ext>
            </a:extLst>
          </p:cNvPr>
          <p:cNvCxnSpPr>
            <a:cxnSpLocks/>
            <a:stCxn id="27" idx="3"/>
            <a:endCxn id="15" idx="1"/>
          </p:cNvCxnSpPr>
          <p:nvPr/>
        </p:nvCxnSpPr>
        <p:spPr>
          <a:xfrm>
            <a:off x="2960914" y="4919945"/>
            <a:ext cx="2111886" cy="8821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D9A2DEC-07E9-D6CE-8741-7A6C7713B228}"/>
              </a:ext>
            </a:extLst>
          </p:cNvPr>
          <p:cNvCxnSpPr>
            <a:cxnSpLocks/>
            <a:stCxn id="32" idx="1"/>
            <a:endCxn id="14" idx="3"/>
          </p:cNvCxnSpPr>
          <p:nvPr/>
        </p:nvCxnSpPr>
        <p:spPr>
          <a:xfrm flipH="1">
            <a:off x="6495143" y="5089222"/>
            <a:ext cx="2640378" cy="7128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884DC32-A93B-A4EB-8A8B-679C0B3DEE65}"/>
              </a:ext>
            </a:extLst>
          </p:cNvPr>
          <p:cNvSpPr txBox="1"/>
          <p:nvPr/>
        </p:nvSpPr>
        <p:spPr>
          <a:xfrm>
            <a:off x="4995677" y="2501687"/>
            <a:ext cx="1560285" cy="338554"/>
          </a:xfrm>
          <a:prstGeom prst="rect">
            <a:avLst/>
          </a:prstGeom>
          <a:noFill/>
        </p:spPr>
        <p:txBody>
          <a:bodyPr wrap="square" rtlCol="0">
            <a:spAutoFit/>
          </a:bodyPr>
          <a:lstStyle/>
          <a:p>
            <a:r>
              <a:rPr lang="en-GB" sz="1600" dirty="0"/>
              <a:t>Space Invaders</a:t>
            </a:r>
            <a:endParaRPr lang="en-MT" sz="1600" dirty="0"/>
          </a:p>
        </p:txBody>
      </p:sp>
      <p:sp>
        <p:nvSpPr>
          <p:cNvPr id="27" name="TextBox 26">
            <a:extLst>
              <a:ext uri="{FF2B5EF4-FFF2-40B4-BE49-F238E27FC236}">
                <a16:creationId xmlns:a16="http://schemas.microsoft.com/office/drawing/2014/main" id="{66C5C0EE-AE98-BC5D-2E21-A355F8420BB9}"/>
              </a:ext>
            </a:extLst>
          </p:cNvPr>
          <p:cNvSpPr txBox="1"/>
          <p:nvPr/>
        </p:nvSpPr>
        <p:spPr>
          <a:xfrm>
            <a:off x="1342572" y="4750668"/>
            <a:ext cx="1618342" cy="338554"/>
          </a:xfrm>
          <a:prstGeom prst="rect">
            <a:avLst/>
          </a:prstGeom>
          <a:noFill/>
        </p:spPr>
        <p:txBody>
          <a:bodyPr wrap="square" rtlCol="0">
            <a:spAutoFit/>
          </a:bodyPr>
          <a:lstStyle/>
          <a:p>
            <a:r>
              <a:rPr lang="en-GB" sz="1600" dirty="0"/>
              <a:t>Enemy Projectiles</a:t>
            </a:r>
            <a:endParaRPr lang="en-MT" sz="1600" dirty="0"/>
          </a:p>
        </p:txBody>
      </p:sp>
      <p:sp>
        <p:nvSpPr>
          <p:cNvPr id="32" name="TextBox 31">
            <a:extLst>
              <a:ext uri="{FF2B5EF4-FFF2-40B4-BE49-F238E27FC236}">
                <a16:creationId xmlns:a16="http://schemas.microsoft.com/office/drawing/2014/main" id="{7CBC0113-2222-23EE-BAF4-B13D7A79B93F}"/>
              </a:ext>
            </a:extLst>
          </p:cNvPr>
          <p:cNvSpPr txBox="1"/>
          <p:nvPr/>
        </p:nvSpPr>
        <p:spPr>
          <a:xfrm>
            <a:off x="9135521" y="4919945"/>
            <a:ext cx="1618342" cy="338554"/>
          </a:xfrm>
          <a:prstGeom prst="rect">
            <a:avLst/>
          </a:prstGeom>
          <a:noFill/>
        </p:spPr>
        <p:txBody>
          <a:bodyPr wrap="square" rtlCol="0">
            <a:spAutoFit/>
          </a:bodyPr>
          <a:lstStyle/>
          <a:p>
            <a:r>
              <a:rPr lang="en-GB" sz="1600" dirty="0"/>
              <a:t>Player Character</a:t>
            </a:r>
            <a:endParaRPr lang="en-MT" sz="1600" dirty="0"/>
          </a:p>
        </p:txBody>
      </p:sp>
      <p:sp>
        <p:nvSpPr>
          <p:cNvPr id="3" name="TextBox 2">
            <a:extLst>
              <a:ext uri="{FF2B5EF4-FFF2-40B4-BE49-F238E27FC236}">
                <a16:creationId xmlns:a16="http://schemas.microsoft.com/office/drawing/2014/main" id="{8A9C5E00-C906-4775-300E-D1E717E697DD}"/>
              </a:ext>
            </a:extLst>
          </p:cNvPr>
          <p:cNvSpPr txBox="1"/>
          <p:nvPr/>
        </p:nvSpPr>
        <p:spPr>
          <a:xfrm>
            <a:off x="381198" y="2520225"/>
            <a:ext cx="2506712" cy="461665"/>
          </a:xfrm>
          <a:prstGeom prst="rect">
            <a:avLst/>
          </a:prstGeom>
          <a:noFill/>
        </p:spPr>
        <p:txBody>
          <a:bodyPr wrap="square" rtlCol="0">
            <a:spAutoFit/>
          </a:bodyPr>
          <a:lstStyle/>
          <a:p>
            <a:pPr algn="ctr"/>
            <a:r>
              <a:rPr lang="en-GB" sz="2400" b="1" dirty="0"/>
              <a:t>Playable Area:</a:t>
            </a:r>
          </a:p>
        </p:txBody>
      </p:sp>
    </p:spTree>
    <p:extLst>
      <p:ext uri="{BB962C8B-B14F-4D97-AF65-F5344CB8AC3E}">
        <p14:creationId xmlns:p14="http://schemas.microsoft.com/office/powerpoint/2010/main" val="3833269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fontScale="90000"/>
          </a:bodyPr>
          <a:lstStyle/>
          <a:p>
            <a:r>
              <a:rPr lang="en-GB" dirty="0">
                <a:solidFill>
                  <a:srgbClr val="FFFFFF"/>
                </a:solidFill>
              </a:rPr>
              <a:t>Space Invaders Movement ~ Mini-Game Implementation (2)</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D5683-6E35-7DCB-1A08-11758A883D84}"/>
              </a:ext>
            </a:extLst>
          </p:cNvPr>
          <p:cNvSpPr>
            <a:spLocks noGrp="1"/>
          </p:cNvSpPr>
          <p:nvPr>
            <p:ph idx="1"/>
          </p:nvPr>
        </p:nvSpPr>
        <p:spPr>
          <a:xfrm>
            <a:off x="1295402" y="2603867"/>
            <a:ext cx="9601196" cy="3263612"/>
          </a:xfrm>
        </p:spPr>
        <p:txBody>
          <a:bodyPr>
            <a:normAutofit fontScale="62500" lnSpcReduction="20000"/>
          </a:bodyPr>
          <a:lstStyle/>
          <a:p>
            <a:pPr marL="0" indent="0">
              <a:buNone/>
            </a:pPr>
            <a:r>
              <a:rPr lang="en-GB" dirty="0"/>
              <a:t>The implementation of the invader movement was inspired from [1] and utilised sprites from [2]. It consisted of the following set of scripts: </a:t>
            </a:r>
          </a:p>
          <a:p>
            <a:r>
              <a:rPr lang="en-GB" dirty="0"/>
              <a:t>The </a:t>
            </a:r>
            <a:r>
              <a:rPr lang="en-GB" b="1" dirty="0" err="1"/>
              <a:t>InvaderMovement</a:t>
            </a:r>
            <a:r>
              <a:rPr lang="en-GB" dirty="0"/>
              <a:t> script is used to implement pattern movement, which moves the invaders from the side to side and downwards.</a:t>
            </a:r>
          </a:p>
          <a:p>
            <a:r>
              <a:rPr lang="en-GB" dirty="0"/>
              <a:t>The </a:t>
            </a:r>
            <a:r>
              <a:rPr lang="en-GB" b="1" dirty="0" err="1"/>
              <a:t>BulletLogic</a:t>
            </a:r>
            <a:r>
              <a:rPr lang="en-GB" dirty="0"/>
              <a:t> &amp; </a:t>
            </a:r>
            <a:r>
              <a:rPr lang="en-GB" b="1" dirty="0" err="1"/>
              <a:t>EnemyBulletLogic</a:t>
            </a:r>
            <a:r>
              <a:rPr lang="en-GB" dirty="0"/>
              <a:t> scripts are used to implement the bullet movement and interaction with respect to player and enemy bullets.</a:t>
            </a:r>
          </a:p>
          <a:p>
            <a:r>
              <a:rPr lang="en-GB" dirty="0"/>
              <a:t>The </a:t>
            </a:r>
            <a:r>
              <a:rPr lang="en-GB" b="1" dirty="0" err="1"/>
              <a:t>InvaderShooting</a:t>
            </a:r>
            <a:r>
              <a:rPr lang="en-GB" dirty="0"/>
              <a:t> script is used to individually determine when and at what intervals each invader fires their shots.</a:t>
            </a:r>
          </a:p>
          <a:p>
            <a:r>
              <a:rPr lang="en-GB" dirty="0"/>
              <a:t>The </a:t>
            </a:r>
            <a:r>
              <a:rPr lang="en-GB" b="1" dirty="0" err="1"/>
              <a:t>PlayerController</a:t>
            </a:r>
            <a:r>
              <a:rPr lang="en-GB" dirty="0"/>
              <a:t> script facilitates player movement along the X-axis as well as providing the player with the ability to shoot.</a:t>
            </a:r>
          </a:p>
          <a:p>
            <a:r>
              <a:rPr lang="en-GB" dirty="0"/>
              <a:t>The </a:t>
            </a:r>
            <a:r>
              <a:rPr lang="en-GB" b="1" dirty="0" err="1"/>
              <a:t>CheckGameStatus</a:t>
            </a:r>
            <a:r>
              <a:rPr lang="en-GB" dirty="0"/>
              <a:t> script checks for the winning/losing conditions. The latter involves the player being hit three times or the invaders reaching the bottom of the screen, whilst the winning condition involves the player killing each invader. </a:t>
            </a:r>
          </a:p>
        </p:txBody>
      </p:sp>
    </p:spTree>
    <p:extLst>
      <p:ext uri="{BB962C8B-B14F-4D97-AF65-F5344CB8AC3E}">
        <p14:creationId xmlns:p14="http://schemas.microsoft.com/office/powerpoint/2010/main" val="3538549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Space Invaders Movement ~ Exercise (1)</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D5683-6E35-7DCB-1A08-11758A883D84}"/>
              </a:ext>
            </a:extLst>
          </p:cNvPr>
          <p:cNvSpPr>
            <a:spLocks noGrp="1"/>
          </p:cNvSpPr>
          <p:nvPr>
            <p:ph idx="1"/>
          </p:nvPr>
        </p:nvSpPr>
        <p:spPr>
          <a:xfrm>
            <a:off x="1295401" y="2612256"/>
            <a:ext cx="9601196" cy="3263612"/>
          </a:xfrm>
        </p:spPr>
        <p:txBody>
          <a:bodyPr>
            <a:normAutofit fontScale="92500"/>
          </a:bodyPr>
          <a:lstStyle/>
          <a:p>
            <a:pPr marL="0" indent="0">
              <a:buNone/>
            </a:pPr>
            <a:r>
              <a:rPr lang="en-GB" sz="2200" b="1" dirty="0"/>
              <a:t>Now it’s your turn to Code ! – Let’s implement the pattern movement algorithm </a:t>
            </a:r>
            <a:r>
              <a:rPr lang="en-GB" sz="2200" b="1" dirty="0">
                <a:sym typeface="Wingdings" panose="05000000000000000000" pitchFamily="2" charset="2"/>
              </a:rPr>
              <a:t></a:t>
            </a:r>
            <a:endParaRPr lang="en-GB" sz="2200" b="1" dirty="0"/>
          </a:p>
          <a:p>
            <a:pPr marL="0" indent="0">
              <a:buNone/>
            </a:pPr>
            <a:r>
              <a:rPr lang="en-GB" sz="1900" dirty="0"/>
              <a:t>Open the </a:t>
            </a:r>
            <a:r>
              <a:rPr lang="en-GB" sz="1900" dirty="0" err="1"/>
              <a:t>InvaderMovement</a:t>
            </a:r>
            <a:r>
              <a:rPr lang="en-GB" sz="1900" dirty="0"/>
              <a:t> script and implement the following code in the </a:t>
            </a:r>
            <a:r>
              <a:rPr lang="en-GB" sz="1900" dirty="0" err="1"/>
              <a:t>FixedUpdate</a:t>
            </a:r>
            <a:r>
              <a:rPr lang="en-GB" sz="1900" dirty="0"/>
              <a:t>() method. </a:t>
            </a:r>
          </a:p>
          <a:p>
            <a:pPr marL="0" indent="0">
              <a:buNone/>
            </a:pPr>
            <a:r>
              <a:rPr lang="en-GB" sz="1900" b="1" dirty="0"/>
              <a:t>Note:</a:t>
            </a:r>
            <a:r>
              <a:rPr lang="en-GB" sz="1900" dirty="0"/>
              <a:t> We will be using the loop variant of pattern movement. </a:t>
            </a:r>
          </a:p>
          <a:p>
            <a:pPr marL="457200" indent="-457200">
              <a:buFont typeface="+mj-lt"/>
              <a:buAutoNum type="arabicPeriod"/>
            </a:pPr>
            <a:r>
              <a:rPr lang="en-US" sz="2000" dirty="0"/>
              <a:t>Check if </a:t>
            </a:r>
            <a:r>
              <a:rPr lang="en-US" sz="2000" dirty="0" err="1"/>
              <a:t>stepCount</a:t>
            </a:r>
            <a:r>
              <a:rPr lang="en-US" sz="2000" dirty="0"/>
              <a:t> is equal to </a:t>
            </a:r>
            <a:r>
              <a:rPr lang="en-US" sz="2000" dirty="0" err="1"/>
              <a:t>stepNumber</a:t>
            </a:r>
            <a:endParaRPr lang="en-US" sz="2000" dirty="0"/>
          </a:p>
          <a:p>
            <a:pPr marL="457200" indent="-457200">
              <a:buFont typeface="+mj-lt"/>
              <a:buAutoNum type="arabicPeriod"/>
            </a:pPr>
            <a:r>
              <a:rPr lang="en-US" sz="2000" dirty="0"/>
              <a:t>If this is the case set </a:t>
            </a:r>
            <a:r>
              <a:rPr lang="en-US" sz="2000" dirty="0" err="1"/>
              <a:t>moveRight</a:t>
            </a:r>
            <a:r>
              <a:rPr lang="en-US" sz="2000" dirty="0"/>
              <a:t> to !</a:t>
            </a:r>
            <a:r>
              <a:rPr lang="en-US" sz="2000" dirty="0" err="1"/>
              <a:t>moveRight</a:t>
            </a:r>
            <a:r>
              <a:rPr lang="en-US" sz="2000" dirty="0"/>
              <a:t> and reset </a:t>
            </a:r>
            <a:r>
              <a:rPr lang="en-US" sz="2000" dirty="0" err="1"/>
              <a:t>stepCount</a:t>
            </a:r>
            <a:endParaRPr lang="en-US" sz="2000" dirty="0"/>
          </a:p>
          <a:p>
            <a:pPr marL="457200" indent="-457200">
              <a:buFont typeface="+mj-lt"/>
              <a:buAutoNum type="arabicPeriod"/>
            </a:pPr>
            <a:r>
              <a:rPr lang="en-US" sz="2000" dirty="0"/>
              <a:t>Apply a transform downwards to each invader </a:t>
            </a:r>
            <a:r>
              <a:rPr lang="en-US" sz="2000" dirty="0" err="1"/>
              <a:t>gameObject</a:t>
            </a:r>
            <a:r>
              <a:rPr lang="en-US" sz="2000" dirty="0"/>
              <a:t> </a:t>
            </a:r>
          </a:p>
          <a:p>
            <a:pPr lvl="1"/>
            <a:r>
              <a:rPr lang="en-US" sz="1600" dirty="0"/>
              <a:t>(Hint: Use </a:t>
            </a:r>
            <a:r>
              <a:rPr lang="en-US" sz="1600" dirty="0" err="1"/>
              <a:t>Time.deltaTime</a:t>
            </a:r>
            <a:r>
              <a:rPr lang="en-US" sz="1600" dirty="0"/>
              <a:t> to make the movement smoother) </a:t>
            </a:r>
          </a:p>
          <a:p>
            <a:pPr lvl="1"/>
            <a:r>
              <a:rPr lang="en-US" sz="1600" dirty="0"/>
              <a:t>(Hint: Use </a:t>
            </a:r>
            <a:r>
              <a:rPr lang="en-US" sz="1600" dirty="0" err="1"/>
              <a:t>this.transform.up</a:t>
            </a:r>
            <a:r>
              <a:rPr lang="en-US" sz="1600" dirty="0"/>
              <a:t> * -</a:t>
            </a:r>
            <a:r>
              <a:rPr lang="en-US" sz="1600" dirty="0" err="1"/>
              <a:t>downMovement</a:t>
            </a:r>
            <a:r>
              <a:rPr lang="en-US" sz="1600" dirty="0"/>
              <a:t>) </a:t>
            </a:r>
          </a:p>
          <a:p>
            <a:pPr lvl="2"/>
            <a:endParaRPr lang="en-GB" dirty="0"/>
          </a:p>
        </p:txBody>
      </p:sp>
    </p:spTree>
    <p:extLst>
      <p:ext uri="{BB962C8B-B14F-4D97-AF65-F5344CB8AC3E}">
        <p14:creationId xmlns:p14="http://schemas.microsoft.com/office/powerpoint/2010/main" val="2877195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Space Invaders Movement ~ Exercise (2)</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D5683-6E35-7DCB-1A08-11758A883D84}"/>
              </a:ext>
            </a:extLst>
          </p:cNvPr>
          <p:cNvSpPr>
            <a:spLocks noGrp="1"/>
          </p:cNvSpPr>
          <p:nvPr>
            <p:ph idx="1"/>
          </p:nvPr>
        </p:nvSpPr>
        <p:spPr>
          <a:xfrm>
            <a:off x="1295401" y="2612256"/>
            <a:ext cx="9601196" cy="3263612"/>
          </a:xfrm>
        </p:spPr>
        <p:txBody>
          <a:bodyPr>
            <a:normAutofit/>
          </a:bodyPr>
          <a:lstStyle/>
          <a:p>
            <a:pPr marL="457200" indent="-457200">
              <a:buFont typeface="+mj-lt"/>
              <a:buAutoNum type="arabicPeriod" startAt="4"/>
            </a:pPr>
            <a:r>
              <a:rPr lang="en-US" sz="2000" dirty="0"/>
              <a:t>For each invader check whether </a:t>
            </a:r>
            <a:r>
              <a:rPr lang="en-US" sz="2000" dirty="0" err="1"/>
              <a:t>moveRight</a:t>
            </a:r>
            <a:r>
              <a:rPr lang="en-US" sz="2000" dirty="0"/>
              <a:t> is set to True</a:t>
            </a:r>
          </a:p>
          <a:p>
            <a:pPr marL="457200" indent="-457200">
              <a:buFont typeface="+mj-lt"/>
              <a:buAutoNum type="arabicPeriod" startAt="4"/>
            </a:pPr>
            <a:r>
              <a:rPr lang="en-US" sz="2000" dirty="0"/>
              <a:t>If this is the case apply a transform to the right to each invader </a:t>
            </a:r>
            <a:r>
              <a:rPr lang="en-US" sz="2000" dirty="0" err="1"/>
              <a:t>gameObject</a:t>
            </a:r>
            <a:endParaRPr lang="en-US" sz="2000" dirty="0"/>
          </a:p>
          <a:p>
            <a:pPr marL="457200" indent="-457200">
              <a:buFont typeface="+mj-lt"/>
              <a:buAutoNum type="arabicPeriod" startAt="4"/>
            </a:pPr>
            <a:r>
              <a:rPr lang="en-US" sz="2000" dirty="0"/>
              <a:t>If this is not the case apply a transform to the left to each invader </a:t>
            </a:r>
            <a:r>
              <a:rPr lang="en-US" sz="2000" dirty="0" err="1"/>
              <a:t>gameObject</a:t>
            </a:r>
            <a:endParaRPr lang="en-US" sz="2000" dirty="0"/>
          </a:p>
          <a:p>
            <a:pPr lvl="1"/>
            <a:r>
              <a:rPr lang="en-US" sz="1600" dirty="0"/>
              <a:t>(Hint: Use </a:t>
            </a:r>
            <a:r>
              <a:rPr lang="en-US" sz="1600" dirty="0" err="1"/>
              <a:t>this.transform.right</a:t>
            </a:r>
            <a:r>
              <a:rPr lang="en-US" sz="1600" dirty="0"/>
              <a:t> * speed)</a:t>
            </a:r>
          </a:p>
          <a:p>
            <a:pPr lvl="1"/>
            <a:r>
              <a:rPr lang="en-US" sz="1700" dirty="0"/>
              <a:t>(Hint: Use -speed to invert movement direction) </a:t>
            </a:r>
          </a:p>
          <a:p>
            <a:pPr lvl="1"/>
            <a:r>
              <a:rPr lang="en-US" sz="1700" dirty="0"/>
              <a:t>(Hint: Use </a:t>
            </a:r>
            <a:r>
              <a:rPr lang="en-US" sz="1700" dirty="0" err="1"/>
              <a:t>Time.deltaTime</a:t>
            </a:r>
            <a:r>
              <a:rPr lang="en-US" sz="1700" dirty="0"/>
              <a:t> to make the movement smoother)</a:t>
            </a:r>
          </a:p>
          <a:p>
            <a:pPr marL="457200" indent="-457200">
              <a:buFont typeface="+mj-lt"/>
              <a:buAutoNum type="arabicPeriod" startAt="4"/>
            </a:pPr>
            <a:r>
              <a:rPr lang="en-US" sz="2000" dirty="0"/>
              <a:t>Increment </a:t>
            </a:r>
            <a:r>
              <a:rPr lang="en-US" sz="2000" dirty="0" err="1"/>
              <a:t>stepCount</a:t>
            </a:r>
            <a:r>
              <a:rPr lang="en-US" sz="2000" dirty="0"/>
              <a:t> for each step taken</a:t>
            </a:r>
          </a:p>
          <a:p>
            <a:pPr lvl="2"/>
            <a:endParaRPr lang="en-GB" dirty="0"/>
          </a:p>
        </p:txBody>
      </p:sp>
    </p:spTree>
    <p:extLst>
      <p:ext uri="{BB962C8B-B14F-4D97-AF65-F5344CB8AC3E}">
        <p14:creationId xmlns:p14="http://schemas.microsoft.com/office/powerpoint/2010/main" val="4285105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Space Invaders Movement ~ Conclusion</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D5683-6E35-7DCB-1A08-11758A883D84}"/>
              </a:ext>
            </a:extLst>
          </p:cNvPr>
          <p:cNvSpPr>
            <a:spLocks noGrp="1"/>
          </p:cNvSpPr>
          <p:nvPr>
            <p:ph idx="1"/>
          </p:nvPr>
        </p:nvSpPr>
        <p:spPr>
          <a:xfrm>
            <a:off x="1295401" y="2612256"/>
            <a:ext cx="9601196" cy="3263612"/>
          </a:xfrm>
        </p:spPr>
        <p:txBody>
          <a:bodyPr>
            <a:normAutofit/>
          </a:bodyPr>
          <a:lstStyle/>
          <a:p>
            <a:r>
              <a:rPr lang="en-GB" dirty="0"/>
              <a:t>In conclusion pattern movement has the benefit of being simple to implement whilst also providing basic behaviour to NPC’s and other facets of game development.</a:t>
            </a:r>
          </a:p>
          <a:p>
            <a:r>
              <a:rPr lang="en-GB" dirty="0"/>
              <a:t>However, it also has its downsides, these being that due to it being a simple method it doesn’t lend itself well to the creation of complex behaviours and due to the utilisation of patterns these could be quickly identified by players which might take them out of the experience or allow for easy exploitation.</a:t>
            </a:r>
          </a:p>
          <a:p>
            <a:pPr lvl="2"/>
            <a:endParaRPr lang="en-GB" dirty="0"/>
          </a:p>
        </p:txBody>
      </p:sp>
    </p:spTree>
    <p:extLst>
      <p:ext uri="{BB962C8B-B14F-4D97-AF65-F5344CB8AC3E}">
        <p14:creationId xmlns:p14="http://schemas.microsoft.com/office/powerpoint/2010/main" val="1755383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Space Invaders Movement ~ References</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2D7B8AAD-6604-A271-3EAE-BB40AC279A36}"/>
              </a:ext>
            </a:extLst>
          </p:cNvPr>
          <p:cNvSpPr txBox="1">
            <a:spLocks/>
          </p:cNvSpPr>
          <p:nvPr/>
        </p:nvSpPr>
        <p:spPr>
          <a:xfrm>
            <a:off x="1269883" y="2618461"/>
            <a:ext cx="9652232" cy="326361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nSpc>
                <a:spcPct val="80000"/>
              </a:lnSpc>
              <a:buNone/>
            </a:pPr>
            <a:r>
              <a:rPr lang="en-US" sz="1700" dirty="0"/>
              <a:t>[1]</a:t>
            </a:r>
            <a:r>
              <a:rPr lang="en-GB" sz="1700" dirty="0"/>
              <a:t> – Prof. A. </a:t>
            </a:r>
            <a:r>
              <a:rPr lang="en-GB" sz="1700" dirty="0" err="1"/>
              <a:t>Dingli</a:t>
            </a:r>
            <a:r>
              <a:rPr lang="en-GB" sz="1700" dirty="0"/>
              <a:t>, ICS2211: “LEVEL 2 MOVEMENT” [Online]. Available:</a:t>
            </a:r>
            <a:r>
              <a:rPr lang="en-US" sz="1700" dirty="0"/>
              <a:t> </a:t>
            </a:r>
            <a:r>
              <a:rPr lang="en-GB" sz="1700" dirty="0">
                <a:hlinkClick r:id="rId3" tooltip="https://www.um.edu.mt/vle/pluginfile.php/1103257/mod_resource/content/1/Level2_Movement.pdf">
                  <a:extLst>
                    <a:ext uri="{A12FA001-AC4F-418D-AE19-62706E023703}">
                      <ahyp:hlinkClr xmlns:ahyp="http://schemas.microsoft.com/office/drawing/2018/hyperlinkcolor" val="tx"/>
                    </a:ext>
                  </a:extLst>
                </a:hlinkClick>
              </a:rPr>
              <a:t>https://www.um.edu.mt/vle/pluginfile.php/1103257/mod_resource/content/1/Level2_Movement.pdf</a:t>
            </a:r>
            <a:r>
              <a:rPr lang="en-GB" sz="1700" dirty="0"/>
              <a:t>                                            [Accessed: 18-Mar-2023]</a:t>
            </a:r>
            <a:endParaRPr lang="en-US" sz="1700" dirty="0"/>
          </a:p>
          <a:p>
            <a:pPr marL="0" indent="0">
              <a:lnSpc>
                <a:spcPct val="80000"/>
              </a:lnSpc>
              <a:buFont typeface="Arial"/>
              <a:buNone/>
            </a:pPr>
            <a:endParaRPr lang="en-US" sz="1700" dirty="0"/>
          </a:p>
          <a:p>
            <a:pPr marL="0" indent="0">
              <a:lnSpc>
                <a:spcPct val="80000"/>
              </a:lnSpc>
              <a:buNone/>
            </a:pPr>
            <a:r>
              <a:rPr lang="en-US" sz="1700" dirty="0"/>
              <a:t>[2] </a:t>
            </a:r>
            <a:r>
              <a:rPr lang="en-US" sz="1700" dirty="0" err="1"/>
              <a:t>Zigurous</a:t>
            </a:r>
            <a:r>
              <a:rPr lang="en-US" sz="1700" dirty="0"/>
              <a:t>. "Unity Space Invaders Tutorial - Sprites." GitHub, Available: </a:t>
            </a:r>
            <a:r>
              <a:rPr lang="en-US" sz="1700" dirty="0">
                <a:hlinkClick r:id="rId4">
                  <a:extLst>
                    <a:ext uri="{A12FA001-AC4F-418D-AE19-62706E023703}">
                      <ahyp:hlinkClr xmlns:ahyp="http://schemas.microsoft.com/office/drawing/2018/hyperlinkcolor" val="tx"/>
                    </a:ext>
                  </a:extLst>
                </a:hlinkClick>
              </a:rPr>
              <a:t>https://github.com/zigurous/unity-space-invaders-tutorial/tree/main/Assets/Sprites</a:t>
            </a:r>
            <a:r>
              <a:rPr lang="en-US" sz="1700" dirty="0"/>
              <a:t> </a:t>
            </a:r>
            <a:r>
              <a:rPr lang="en-GB" sz="1700" dirty="0"/>
              <a:t>[Accessed: 18-Mar-2023]</a:t>
            </a:r>
            <a:endParaRPr lang="en-US" sz="1700" dirty="0"/>
          </a:p>
          <a:p>
            <a:pPr marL="0" indent="0">
              <a:lnSpc>
                <a:spcPct val="80000"/>
              </a:lnSpc>
              <a:buFont typeface="Arial"/>
              <a:buNone/>
            </a:pPr>
            <a:endParaRPr lang="en-GB" sz="1400" dirty="0"/>
          </a:p>
          <a:p>
            <a:pPr marL="0" indent="0">
              <a:buFont typeface="Arial"/>
              <a:buNone/>
            </a:pPr>
            <a:endParaRPr lang="en-US" sz="1900" dirty="0"/>
          </a:p>
        </p:txBody>
      </p:sp>
    </p:spTree>
    <p:extLst>
      <p:ext uri="{BB962C8B-B14F-4D97-AF65-F5344CB8AC3E}">
        <p14:creationId xmlns:p14="http://schemas.microsoft.com/office/powerpoint/2010/main" val="10349830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648</TotalTime>
  <Words>878</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Garamond</vt:lpstr>
      <vt:lpstr>Organic</vt:lpstr>
      <vt:lpstr>Game 2 </vt:lpstr>
      <vt:lpstr>Space Invaders Movement ~ Introduction</vt:lpstr>
      <vt:lpstr>Space Invaders Movement ~ AI Explanation</vt:lpstr>
      <vt:lpstr>Space Invaders Movement ~ Mini-Game Implementation (1)</vt:lpstr>
      <vt:lpstr>Space Invaders Movement ~ Mini-Game Implementation (2)</vt:lpstr>
      <vt:lpstr>Space Invaders Movement ~ Exercise (1)</vt:lpstr>
      <vt:lpstr>Space Invaders Movement ~ Exercise (2)</vt:lpstr>
      <vt:lpstr>Space Invaders Movement ~ Conclusion</vt:lpstr>
      <vt:lpstr>Space Invaders Movement ~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1 </dc:title>
  <dc:creator>Isaac Muscat</dc:creator>
  <cp:lastModifiedBy>Isaac Muscat</cp:lastModifiedBy>
  <cp:revision>161</cp:revision>
  <dcterms:created xsi:type="dcterms:W3CDTF">2023-03-16T16:37:53Z</dcterms:created>
  <dcterms:modified xsi:type="dcterms:W3CDTF">2023-05-18T17:01:23Z</dcterms:modified>
</cp:coreProperties>
</file>