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5/20/2023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eifnode.com/2013/12/flow-field-pathfinding/"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assetstore.unity.com/packages/2d/characters/pixel-adventure-1-155360" TargetMode="External"/><Relationship Id="rId5" Type="http://schemas.openxmlformats.org/officeDocument/2006/relationships/hyperlink" Target="https://www.youtube.com/watch?v=tSe6ZqDKB0Y" TargetMode="External"/><Relationship Id="rId4" Type="http://schemas.openxmlformats.org/officeDocument/2006/relationships/hyperlink" Target="https://www.um.edu.mt/vle/pluginfile.php/1108327/mod_resource/content/1/Level3_PathFinding.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4 </a:t>
            </a:r>
            <a:endParaRPr lang="en-MT"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Vector Field Pathfinding</a:t>
            </a:r>
            <a:endParaRPr lang="en-MT"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fontScale="90000"/>
          </a:bodyPr>
          <a:lstStyle/>
          <a:p>
            <a:r>
              <a:rPr lang="en-GB" dirty="0">
                <a:solidFill>
                  <a:srgbClr val="FFFFFF"/>
                </a:solidFill>
              </a:rPr>
              <a:t>Vector Field Pathfinding ~ Mini-Game Implementation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4" name="TextBox 3">
            <a:extLst>
              <a:ext uri="{FF2B5EF4-FFF2-40B4-BE49-F238E27FC236}">
                <a16:creationId xmlns:a16="http://schemas.microsoft.com/office/drawing/2014/main" id="{CFEB8388-94EF-4869-C47B-CB1F9549467D}"/>
              </a:ext>
            </a:extLst>
          </p:cNvPr>
          <p:cNvSpPr txBox="1"/>
          <p:nvPr/>
        </p:nvSpPr>
        <p:spPr>
          <a:xfrm>
            <a:off x="114460" y="2418691"/>
            <a:ext cx="3223544" cy="461665"/>
          </a:xfrm>
          <a:prstGeom prst="rect">
            <a:avLst/>
          </a:prstGeom>
          <a:noFill/>
        </p:spPr>
        <p:txBody>
          <a:bodyPr wrap="square" rtlCol="0">
            <a:spAutoFit/>
          </a:bodyPr>
          <a:lstStyle/>
          <a:p>
            <a:pPr algn="ctr"/>
            <a:r>
              <a:rPr lang="en-GB" sz="2400" b="1" dirty="0"/>
              <a:t>Developer Interface:</a:t>
            </a:r>
          </a:p>
        </p:txBody>
      </p:sp>
      <p:grpSp>
        <p:nvGrpSpPr>
          <p:cNvPr id="41" name="Group 40">
            <a:extLst>
              <a:ext uri="{FF2B5EF4-FFF2-40B4-BE49-F238E27FC236}">
                <a16:creationId xmlns:a16="http://schemas.microsoft.com/office/drawing/2014/main" id="{67FEC836-C913-F1DD-C097-C741CDD3BAF8}"/>
              </a:ext>
            </a:extLst>
          </p:cNvPr>
          <p:cNvGrpSpPr/>
          <p:nvPr/>
        </p:nvGrpSpPr>
        <p:grpSpPr>
          <a:xfrm>
            <a:off x="484631" y="3236177"/>
            <a:ext cx="6841961" cy="1105085"/>
            <a:chOff x="484631" y="3236177"/>
            <a:chExt cx="6841961" cy="1105085"/>
          </a:xfrm>
        </p:grpSpPr>
        <p:pic>
          <p:nvPicPr>
            <p:cNvPr id="14" name="Picture 13">
              <a:extLst>
                <a:ext uri="{FF2B5EF4-FFF2-40B4-BE49-F238E27FC236}">
                  <a16:creationId xmlns:a16="http://schemas.microsoft.com/office/drawing/2014/main" id="{D6165E10-48A6-1E94-A287-E867CDDE054F}"/>
                </a:ext>
              </a:extLst>
            </p:cNvPr>
            <p:cNvPicPr>
              <a:picLocks noChangeAspect="1"/>
            </p:cNvPicPr>
            <p:nvPr/>
          </p:nvPicPr>
          <p:blipFill>
            <a:blip r:embed="rId3"/>
            <a:stretch>
              <a:fillRect/>
            </a:stretch>
          </p:blipFill>
          <p:spPr>
            <a:xfrm>
              <a:off x="484631" y="3236177"/>
              <a:ext cx="6841961" cy="461665"/>
            </a:xfrm>
            <a:prstGeom prst="rect">
              <a:avLst/>
            </a:prstGeom>
          </p:spPr>
        </p:pic>
        <p:sp>
          <p:nvSpPr>
            <p:cNvPr id="15" name="TextBox 14">
              <a:extLst>
                <a:ext uri="{FF2B5EF4-FFF2-40B4-BE49-F238E27FC236}">
                  <a16:creationId xmlns:a16="http://schemas.microsoft.com/office/drawing/2014/main" id="{491BA939-288C-2C12-03E3-EBD54E78467A}"/>
                </a:ext>
              </a:extLst>
            </p:cNvPr>
            <p:cNvSpPr txBox="1"/>
            <p:nvPr/>
          </p:nvSpPr>
          <p:spPr>
            <a:xfrm>
              <a:off x="4882718" y="4002708"/>
              <a:ext cx="1810253" cy="338554"/>
            </a:xfrm>
            <a:prstGeom prst="rect">
              <a:avLst/>
            </a:prstGeom>
            <a:noFill/>
          </p:spPr>
          <p:txBody>
            <a:bodyPr wrap="square" rtlCol="0">
              <a:spAutoFit/>
            </a:bodyPr>
            <a:lstStyle/>
            <a:p>
              <a:pPr algn="ctr"/>
              <a:r>
                <a:rPr lang="en-GB" sz="1600" b="1" dirty="0"/>
                <a:t>Gizmos Button</a:t>
              </a:r>
            </a:p>
          </p:txBody>
        </p:sp>
        <p:cxnSp>
          <p:nvCxnSpPr>
            <p:cNvPr id="16" name="Straight Arrow Connector 15">
              <a:extLst>
                <a:ext uri="{FF2B5EF4-FFF2-40B4-BE49-F238E27FC236}">
                  <a16:creationId xmlns:a16="http://schemas.microsoft.com/office/drawing/2014/main" id="{1BDD8523-3017-3034-2A90-3BEF454367FE}"/>
                </a:ext>
              </a:extLst>
            </p:cNvPr>
            <p:cNvCxnSpPr>
              <a:cxnSpLocks/>
              <a:endCxn id="17" idx="2"/>
            </p:cNvCxnSpPr>
            <p:nvPr/>
          </p:nvCxnSpPr>
          <p:spPr>
            <a:xfrm flipV="1">
              <a:off x="6617045" y="3697843"/>
              <a:ext cx="473031" cy="4616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815F0CC-672F-C31C-4604-0901033ECC34}"/>
                </a:ext>
              </a:extLst>
            </p:cNvPr>
            <p:cNvSpPr/>
            <p:nvPr/>
          </p:nvSpPr>
          <p:spPr>
            <a:xfrm>
              <a:off x="6853560" y="3559947"/>
              <a:ext cx="473031" cy="1378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grpSp>
      <p:grpSp>
        <p:nvGrpSpPr>
          <p:cNvPr id="42" name="Group 41">
            <a:extLst>
              <a:ext uri="{FF2B5EF4-FFF2-40B4-BE49-F238E27FC236}">
                <a16:creationId xmlns:a16="http://schemas.microsoft.com/office/drawing/2014/main" id="{042D54A9-AF1A-E5CF-4036-32ACE45CF6CC}"/>
              </a:ext>
            </a:extLst>
          </p:cNvPr>
          <p:cNvGrpSpPr/>
          <p:nvPr/>
        </p:nvGrpSpPr>
        <p:grpSpPr>
          <a:xfrm>
            <a:off x="5095784" y="2679982"/>
            <a:ext cx="5930281" cy="3331171"/>
            <a:chOff x="5095784" y="2679982"/>
            <a:chExt cx="5930281" cy="3331171"/>
          </a:xfrm>
        </p:grpSpPr>
        <p:pic>
          <p:nvPicPr>
            <p:cNvPr id="8" name="Picture 7">
              <a:extLst>
                <a:ext uri="{FF2B5EF4-FFF2-40B4-BE49-F238E27FC236}">
                  <a16:creationId xmlns:a16="http://schemas.microsoft.com/office/drawing/2014/main" id="{FD92BE29-4D90-5EDB-75CF-AEE11AC806D6}"/>
                </a:ext>
              </a:extLst>
            </p:cNvPr>
            <p:cNvPicPr>
              <a:picLocks noChangeAspect="1"/>
            </p:cNvPicPr>
            <p:nvPr/>
          </p:nvPicPr>
          <p:blipFill rotWithShape="1">
            <a:blip r:embed="rId4"/>
            <a:srcRect r="183" b="20698"/>
            <a:stretch/>
          </p:blipFill>
          <p:spPr>
            <a:xfrm>
              <a:off x="8212208" y="2679982"/>
              <a:ext cx="2813857" cy="3331171"/>
            </a:xfrm>
            <a:prstGeom prst="rect">
              <a:avLst/>
            </a:prstGeom>
          </p:spPr>
        </p:pic>
        <p:sp>
          <p:nvSpPr>
            <p:cNvPr id="30" name="Rectangle 29">
              <a:extLst>
                <a:ext uri="{FF2B5EF4-FFF2-40B4-BE49-F238E27FC236}">
                  <a16:creationId xmlns:a16="http://schemas.microsoft.com/office/drawing/2014/main" id="{3F2D3CA0-8491-CA6C-BF95-9EA4E2821BAF}"/>
                </a:ext>
              </a:extLst>
            </p:cNvPr>
            <p:cNvSpPr/>
            <p:nvPr/>
          </p:nvSpPr>
          <p:spPr>
            <a:xfrm>
              <a:off x="9314154" y="5070631"/>
              <a:ext cx="176075" cy="540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cxnSp>
          <p:nvCxnSpPr>
            <p:cNvPr id="31" name="Straight Arrow Connector 30">
              <a:extLst>
                <a:ext uri="{FF2B5EF4-FFF2-40B4-BE49-F238E27FC236}">
                  <a16:creationId xmlns:a16="http://schemas.microsoft.com/office/drawing/2014/main" id="{F27C7672-712E-616E-0A07-DFA7BBDC3967}"/>
                </a:ext>
              </a:extLst>
            </p:cNvPr>
            <p:cNvCxnSpPr>
              <a:cxnSpLocks/>
              <a:endCxn id="30" idx="0"/>
            </p:cNvCxnSpPr>
            <p:nvPr/>
          </p:nvCxnSpPr>
          <p:spPr>
            <a:xfrm>
              <a:off x="7988371" y="4851964"/>
              <a:ext cx="1413821" cy="2186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E1F7114-E0C1-22AC-4035-F37F0E3AA830}"/>
                </a:ext>
              </a:extLst>
            </p:cNvPr>
            <p:cNvSpPr txBox="1"/>
            <p:nvPr/>
          </p:nvSpPr>
          <p:spPr>
            <a:xfrm>
              <a:off x="5095784" y="4660785"/>
              <a:ext cx="3028388" cy="584775"/>
            </a:xfrm>
            <a:prstGeom prst="rect">
              <a:avLst/>
            </a:prstGeom>
            <a:noFill/>
          </p:spPr>
          <p:txBody>
            <a:bodyPr wrap="square" rtlCol="0">
              <a:spAutoFit/>
            </a:bodyPr>
            <a:lstStyle/>
            <a:p>
              <a:pPr algn="ctr"/>
              <a:r>
                <a:rPr lang="en-GB" sz="1600" b="1" dirty="0"/>
                <a:t>Different Fields Togglable buttons</a:t>
              </a:r>
            </a:p>
          </p:txBody>
        </p:sp>
      </p:grpSp>
      <p:sp>
        <p:nvSpPr>
          <p:cNvPr id="40" name="Content Placeholder 2">
            <a:extLst>
              <a:ext uri="{FF2B5EF4-FFF2-40B4-BE49-F238E27FC236}">
                <a16:creationId xmlns:a16="http://schemas.microsoft.com/office/drawing/2014/main" id="{E96AB475-38ED-7507-F3B5-CD9F83A23011}"/>
              </a:ext>
            </a:extLst>
          </p:cNvPr>
          <p:cNvSpPr txBox="1">
            <a:spLocks/>
          </p:cNvSpPr>
          <p:nvPr/>
        </p:nvSpPr>
        <p:spPr>
          <a:xfrm>
            <a:off x="396595" y="4159508"/>
            <a:ext cx="4249607" cy="249574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1600" dirty="0"/>
              <a:t>As can be seen in the following images, using the Gizmos button, developers, can enable / disable the visibility of the indicated gizmos, for easier debugging (Gizmos button needs to be enabled to view the different fields).</a:t>
            </a:r>
          </a:p>
          <a:p>
            <a:r>
              <a:rPr lang="en-GB" sz="1600" dirty="0"/>
              <a:t>Developers, can choose to view the different fields outlined in the slides above, through the different togglable buttons, on the Flow Field Game Object.</a:t>
            </a:r>
          </a:p>
        </p:txBody>
      </p:sp>
    </p:spTree>
    <p:extLst>
      <p:ext uri="{BB962C8B-B14F-4D97-AF65-F5344CB8AC3E}">
        <p14:creationId xmlns:p14="http://schemas.microsoft.com/office/powerpoint/2010/main" val="419162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fontScale="90000"/>
          </a:bodyPr>
          <a:lstStyle/>
          <a:p>
            <a:r>
              <a:rPr lang="en-GB" dirty="0">
                <a:solidFill>
                  <a:srgbClr val="FFFFFF"/>
                </a:solidFill>
              </a:rPr>
              <a:t>Vector Field Pathfinding ~ Mini-Game Implementation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230450" y="2448899"/>
            <a:ext cx="7740450" cy="3924469"/>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2200" dirty="0"/>
              <a:t>Implementation of the Mini Game was inspired from [2-3], and sprites used to create the game were retrieved from [4].</a:t>
            </a:r>
          </a:p>
          <a:p>
            <a:r>
              <a:rPr lang="en-GB" sz="2200" b="1" dirty="0"/>
              <a:t>The Game is Composed of the following scripts:</a:t>
            </a:r>
          </a:p>
          <a:p>
            <a:pPr lvl="1"/>
            <a:r>
              <a:rPr lang="en-GB" sz="1800" b="1" dirty="0"/>
              <a:t>Cell </a:t>
            </a:r>
            <a:r>
              <a:rPr lang="en-GB" sz="1800" dirty="0"/>
              <a:t>script – This script is being used as a data structure, to initialise each individual cell which compose the field grid. The cells can be seen in slide 5 as a green box.</a:t>
            </a:r>
          </a:p>
          <a:p>
            <a:pPr lvl="1"/>
            <a:r>
              <a:rPr lang="en-GB" sz="1800" b="1" dirty="0" err="1"/>
              <a:t>FlowField</a:t>
            </a:r>
            <a:r>
              <a:rPr lang="en-GB" sz="1800" dirty="0"/>
              <a:t> script – This script is being used to create the Field Grid, Cost Field, Integration Field and the Flow Field (contains most of the computation for the pathfinding algorithm). </a:t>
            </a:r>
          </a:p>
          <a:p>
            <a:pPr lvl="1"/>
            <a:r>
              <a:rPr lang="en-GB" sz="1800" b="1" dirty="0"/>
              <a:t>Vectors</a:t>
            </a:r>
            <a:r>
              <a:rPr lang="en-GB" sz="1800" dirty="0"/>
              <a:t> script – This script is being used as a data structure, to initialise each cell with a vector, as to indicate the direction of movement.</a:t>
            </a:r>
          </a:p>
          <a:p>
            <a:pPr lvl="1"/>
            <a:r>
              <a:rPr lang="en-GB" sz="1800" b="1" dirty="0" err="1"/>
              <a:t>FollowerController</a:t>
            </a:r>
            <a:r>
              <a:rPr lang="en-GB" sz="1800" dirty="0"/>
              <a:t> script – This script is being used to move the agent / follower from the starting point to the specified end point. The path taken is taken via the Cell Vectors, which indicate to the agent / follower, the direction of movement.</a:t>
            </a:r>
          </a:p>
          <a:p>
            <a:pPr lvl="1"/>
            <a:endParaRPr lang="en-GB" sz="1800" dirty="0"/>
          </a:p>
          <a:p>
            <a:pPr marL="0" indent="0">
              <a:buFont typeface="Arial"/>
              <a:buNone/>
            </a:pPr>
            <a:endParaRPr lang="en-GB" dirty="0"/>
          </a:p>
          <a:p>
            <a:endParaRPr lang="en-MT" dirty="0"/>
          </a:p>
        </p:txBody>
      </p:sp>
      <p:pic>
        <p:nvPicPr>
          <p:cNvPr id="10" name="Picture 9">
            <a:extLst>
              <a:ext uri="{FF2B5EF4-FFF2-40B4-BE49-F238E27FC236}">
                <a16:creationId xmlns:a16="http://schemas.microsoft.com/office/drawing/2014/main" id="{3074F77D-D2CB-9ECD-874E-E9F915D3C2AB}"/>
              </a:ext>
            </a:extLst>
          </p:cNvPr>
          <p:cNvPicPr>
            <a:picLocks noChangeAspect="1"/>
          </p:cNvPicPr>
          <p:nvPr/>
        </p:nvPicPr>
        <p:blipFill>
          <a:blip r:embed="rId3"/>
          <a:stretch>
            <a:fillRect/>
          </a:stretch>
        </p:blipFill>
        <p:spPr>
          <a:xfrm>
            <a:off x="8065824" y="3429000"/>
            <a:ext cx="3895725" cy="1552575"/>
          </a:xfrm>
          <a:prstGeom prst="rect">
            <a:avLst/>
          </a:prstGeom>
        </p:spPr>
      </p:pic>
    </p:spTree>
    <p:extLst>
      <p:ext uri="{BB962C8B-B14F-4D97-AF65-F5344CB8AC3E}">
        <p14:creationId xmlns:p14="http://schemas.microsoft.com/office/powerpoint/2010/main" val="113661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Vector Field Pathfinding ~ Exercise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230451" y="2448899"/>
            <a:ext cx="8949061" cy="3924469"/>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GB" sz="2200" b="1" dirty="0"/>
              <a:t>Now Its your turn to Code! – Let’s implement the Vector Field Pathfinding Algorithm </a:t>
            </a:r>
            <a:r>
              <a:rPr lang="en-GB" sz="2200" b="1" dirty="0">
                <a:sym typeface="Wingdings" panose="05000000000000000000" pitchFamily="2" charset="2"/>
              </a:rPr>
              <a:t></a:t>
            </a:r>
          </a:p>
          <a:p>
            <a:pPr marL="0" indent="0" algn="ctr">
              <a:buNone/>
            </a:pPr>
            <a:r>
              <a:rPr lang="en-GB" sz="2200" b="1" dirty="0">
                <a:sym typeface="Wingdings" panose="05000000000000000000" pitchFamily="2" charset="2"/>
              </a:rPr>
              <a:t> </a:t>
            </a:r>
            <a:endParaRPr lang="en-GB" sz="2200" b="1" dirty="0"/>
          </a:p>
          <a:p>
            <a:pPr marL="457200" indent="-457200">
              <a:buFont typeface="+mj-lt"/>
              <a:buAutoNum type="arabicPeriod"/>
            </a:pPr>
            <a:r>
              <a:rPr lang="en-GB" sz="2200" dirty="0"/>
              <a:t>Navigate to the Assets&gt; Scripts folder, and open the </a:t>
            </a:r>
            <a:r>
              <a:rPr lang="en-GB" sz="2200" b="1" dirty="0" err="1"/>
              <a:t>FlowField</a:t>
            </a:r>
            <a:r>
              <a:rPr lang="en-GB" sz="2200" dirty="0"/>
              <a:t> script</a:t>
            </a:r>
          </a:p>
          <a:p>
            <a:pPr marL="457200" indent="-457200">
              <a:buFont typeface="+mj-lt"/>
              <a:buAutoNum type="arabicPeriod"/>
            </a:pPr>
            <a:r>
              <a:rPr lang="en-GB" sz="2200" dirty="0"/>
              <a:t>In the Flow Field script find the </a:t>
            </a:r>
            <a:r>
              <a:rPr lang="en-GB" sz="2200" b="1" dirty="0" err="1"/>
              <a:t>CreateFlowField</a:t>
            </a:r>
            <a:r>
              <a:rPr lang="en-GB" sz="2200" b="1" dirty="0"/>
              <a:t>() </a:t>
            </a:r>
            <a:r>
              <a:rPr lang="en-GB" sz="2200" dirty="0"/>
              <a:t>method</a:t>
            </a:r>
          </a:p>
          <a:p>
            <a:pPr marL="457200" indent="-457200">
              <a:buFont typeface="+mj-lt"/>
              <a:buAutoNum type="arabicPeriod"/>
            </a:pPr>
            <a:r>
              <a:rPr lang="en-GB" sz="2200" dirty="0"/>
              <a:t>Utilise the following Pseudocode to populate this method (</a:t>
            </a:r>
            <a:r>
              <a:rPr lang="en-GB" sz="2200" dirty="0" err="1"/>
              <a:t>CreateFlowField</a:t>
            </a:r>
            <a:r>
              <a:rPr lang="en-GB" sz="2200" dirty="0"/>
              <a:t>() method)</a:t>
            </a:r>
          </a:p>
          <a:p>
            <a:pPr marL="457200" lvl="1" indent="0">
              <a:buNone/>
            </a:pPr>
            <a:r>
              <a:rPr lang="en-GB" sz="1800" dirty="0"/>
              <a:t>    </a:t>
            </a:r>
            <a:r>
              <a:rPr lang="en-GB" sz="2100" b="1" dirty="0"/>
              <a:t>Pseudocode:</a:t>
            </a:r>
          </a:p>
          <a:p>
            <a:pPr marL="1371600" lvl="2" indent="-457200">
              <a:buClrTx/>
              <a:buFont typeface="+mj-lt"/>
              <a:buAutoNum type="arabicPeriod"/>
            </a:pPr>
            <a:r>
              <a:rPr lang="en-GB" sz="1900" dirty="0"/>
              <a:t>Loop through all the cells in the </a:t>
            </a:r>
            <a:r>
              <a:rPr lang="en-GB" sz="1900" dirty="0" err="1"/>
              <a:t>cellGrid</a:t>
            </a:r>
            <a:endParaRPr lang="en-GB" sz="1900" dirty="0"/>
          </a:p>
          <a:p>
            <a:pPr marL="1371600" lvl="2" indent="-457200">
              <a:buClrTx/>
              <a:buFont typeface="+mj-lt"/>
              <a:buAutoNum type="arabicPeriod"/>
            </a:pPr>
            <a:r>
              <a:rPr lang="en-GB" sz="1900" dirty="0"/>
              <a:t>Retrieve the Cell </a:t>
            </a:r>
            <a:r>
              <a:rPr lang="en-GB" sz="1900" dirty="0" err="1"/>
              <a:t>Neighbors</a:t>
            </a:r>
            <a:r>
              <a:rPr lang="en-GB" sz="1900" dirty="0"/>
              <a:t> and storing them in a list of Cells  </a:t>
            </a:r>
          </a:p>
          <a:p>
            <a:pPr lvl="3">
              <a:buClrTx/>
            </a:pPr>
            <a:r>
              <a:rPr lang="en-GB" sz="1700" dirty="0"/>
              <a:t>(Hint: use the </a:t>
            </a:r>
            <a:r>
              <a:rPr lang="en-GB" sz="1700" dirty="0" err="1"/>
              <a:t>GetNeighboringCells</a:t>
            </a:r>
            <a:r>
              <a:rPr lang="en-GB" sz="1700" dirty="0"/>
              <a:t>(</a:t>
            </a:r>
            <a:r>
              <a:rPr lang="en-GB" sz="1700" dirty="0" err="1"/>
              <a:t>currentCell.gridIndex</a:t>
            </a:r>
            <a:r>
              <a:rPr lang="en-GB" sz="1700" dirty="0"/>
              <a:t>, </a:t>
            </a:r>
            <a:r>
              <a:rPr lang="en-GB" sz="1700" dirty="0" err="1"/>
              <a:t>Vectors.allDirections</a:t>
            </a:r>
            <a:r>
              <a:rPr lang="en-GB" sz="1700" dirty="0"/>
              <a:t>) to retrieve 			</a:t>
            </a:r>
            <a:r>
              <a:rPr lang="en-GB" sz="1700" dirty="0" err="1"/>
              <a:t>neighbors</a:t>
            </a:r>
            <a:r>
              <a:rPr lang="en-GB" sz="1700" dirty="0"/>
              <a:t>)</a:t>
            </a:r>
          </a:p>
          <a:p>
            <a:pPr marL="1371600" lvl="2" indent="-457200">
              <a:buClrTx/>
              <a:buFont typeface="+mj-lt"/>
              <a:buAutoNum type="arabicPeriod"/>
            </a:pPr>
            <a:r>
              <a:rPr lang="en-GB" sz="1900" dirty="0"/>
              <a:t>Store the current Cell's best Cost in a variable</a:t>
            </a:r>
          </a:p>
          <a:p>
            <a:pPr marL="457200" lvl="1" indent="0">
              <a:buNone/>
            </a:pPr>
            <a:r>
              <a:rPr lang="en-GB" sz="1800" dirty="0"/>
              <a:t>         </a:t>
            </a:r>
          </a:p>
          <a:p>
            <a:pPr marL="0" indent="0">
              <a:buFont typeface="Arial"/>
              <a:buNone/>
            </a:pPr>
            <a:endParaRPr lang="en-GB" dirty="0"/>
          </a:p>
          <a:p>
            <a:endParaRPr lang="en-MT" dirty="0"/>
          </a:p>
        </p:txBody>
      </p:sp>
      <p:pic>
        <p:nvPicPr>
          <p:cNvPr id="6" name="Picture 5">
            <a:extLst>
              <a:ext uri="{FF2B5EF4-FFF2-40B4-BE49-F238E27FC236}">
                <a16:creationId xmlns:a16="http://schemas.microsoft.com/office/drawing/2014/main" id="{2DF331B3-C443-92DD-FE5D-0DB19979321C}"/>
              </a:ext>
            </a:extLst>
          </p:cNvPr>
          <p:cNvPicPr>
            <a:picLocks noChangeAspect="1"/>
          </p:cNvPicPr>
          <p:nvPr/>
        </p:nvPicPr>
        <p:blipFill>
          <a:blip r:embed="rId3"/>
          <a:stretch>
            <a:fillRect/>
          </a:stretch>
        </p:blipFill>
        <p:spPr>
          <a:xfrm>
            <a:off x="8389674" y="3116007"/>
            <a:ext cx="3571875" cy="1419225"/>
          </a:xfrm>
          <a:prstGeom prst="rect">
            <a:avLst/>
          </a:prstGeom>
        </p:spPr>
      </p:pic>
    </p:spTree>
    <p:extLst>
      <p:ext uri="{BB962C8B-B14F-4D97-AF65-F5344CB8AC3E}">
        <p14:creationId xmlns:p14="http://schemas.microsoft.com/office/powerpoint/2010/main" val="115445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Vector Field Pathfinding ~ Exercise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230449" y="2448899"/>
            <a:ext cx="11731100" cy="392446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GB" sz="1800" dirty="0"/>
              <a:t>      </a:t>
            </a:r>
            <a:r>
              <a:rPr lang="en-GB" sz="1600" b="1" dirty="0"/>
              <a:t>Pseudocode Continue…</a:t>
            </a:r>
            <a:endParaRPr lang="en-GB" sz="1600" dirty="0"/>
          </a:p>
          <a:p>
            <a:pPr marL="1257300" lvl="2" indent="-342900">
              <a:buClrTx/>
              <a:buFont typeface="+mj-lt"/>
              <a:buAutoNum type="arabicPeriod" startAt="4"/>
            </a:pPr>
            <a:r>
              <a:rPr lang="en-GB" sz="1400" dirty="0"/>
              <a:t>Looping through the list of </a:t>
            </a:r>
            <a:r>
              <a:rPr lang="en-GB" sz="1400" dirty="0" err="1"/>
              <a:t>neighbors</a:t>
            </a:r>
            <a:r>
              <a:rPr lang="en-GB" sz="1400" dirty="0"/>
              <a:t>, obtained in 2.</a:t>
            </a:r>
          </a:p>
          <a:p>
            <a:pPr marL="1257300" lvl="2" indent="-342900">
              <a:buClrTx/>
              <a:buFont typeface="+mj-lt"/>
              <a:buAutoNum type="arabicPeriod" startAt="4"/>
            </a:pPr>
            <a:r>
              <a:rPr lang="en-GB" sz="1400" dirty="0"/>
              <a:t>Inside the secondary loop check whether the </a:t>
            </a:r>
            <a:r>
              <a:rPr lang="en-GB" sz="1400" dirty="0" err="1"/>
              <a:t>neighbor's</a:t>
            </a:r>
            <a:r>
              <a:rPr lang="en-GB" sz="1400" dirty="0"/>
              <a:t> best cost is better than the cell best cost </a:t>
            </a:r>
          </a:p>
          <a:p>
            <a:pPr marL="1600200" lvl="3" indent="-342900">
              <a:buClrTx/>
            </a:pPr>
            <a:r>
              <a:rPr lang="en-GB" sz="1300" dirty="0"/>
              <a:t>(Hint: use the variable obtained in 3.)</a:t>
            </a:r>
          </a:p>
          <a:p>
            <a:pPr marL="1257300" lvl="2" indent="-342900">
              <a:buClrTx/>
              <a:buFont typeface="+mj-lt"/>
              <a:buAutoNum type="arabicPeriod" startAt="4"/>
            </a:pPr>
            <a:r>
              <a:rPr lang="en-GB" sz="1400" dirty="0"/>
              <a:t>If the condition in 5. is satisfied then do the following:</a:t>
            </a:r>
          </a:p>
          <a:p>
            <a:pPr marL="1600200" lvl="3" indent="-342900">
              <a:buClrTx/>
              <a:buFont typeface="+mj-lt"/>
              <a:buAutoNum type="arabicParenR"/>
            </a:pPr>
            <a:r>
              <a:rPr lang="en-GB" sz="1400" dirty="0"/>
              <a:t>Set the </a:t>
            </a:r>
            <a:r>
              <a:rPr lang="en-GB" sz="1400" dirty="0" err="1"/>
              <a:t>bestCost</a:t>
            </a:r>
            <a:r>
              <a:rPr lang="en-GB" sz="1400" dirty="0"/>
              <a:t> variable to the </a:t>
            </a:r>
            <a:r>
              <a:rPr lang="en-GB" sz="1400" dirty="0" err="1"/>
              <a:t>neighbor's</a:t>
            </a:r>
            <a:r>
              <a:rPr lang="en-GB" sz="1400" dirty="0"/>
              <a:t> </a:t>
            </a:r>
            <a:r>
              <a:rPr lang="en-GB" sz="1400" dirty="0" err="1"/>
              <a:t>bestCost</a:t>
            </a:r>
            <a:endParaRPr lang="en-GB" sz="1400" dirty="0"/>
          </a:p>
          <a:p>
            <a:pPr marL="1600200" lvl="3" indent="-342900">
              <a:buClrTx/>
              <a:buFont typeface="+mj-lt"/>
              <a:buAutoNum type="arabicParenR"/>
            </a:pPr>
            <a:r>
              <a:rPr lang="en-GB" sz="1400" dirty="0"/>
              <a:t>Create a new Vector2 variable called vector and store the difference between the </a:t>
            </a:r>
            <a:r>
              <a:rPr lang="en-GB" sz="1400" dirty="0" err="1"/>
              <a:t>neighbor.gridIndex</a:t>
            </a:r>
            <a:r>
              <a:rPr lang="en-GB" sz="1400" dirty="0"/>
              <a:t> and </a:t>
            </a:r>
            <a:r>
              <a:rPr lang="en-GB" sz="1400" dirty="0" err="1"/>
              <a:t>currentCell.gridIndex</a:t>
            </a:r>
            <a:endParaRPr lang="en-GB" sz="1400" dirty="0"/>
          </a:p>
          <a:p>
            <a:pPr marL="1600200" lvl="3" indent="-342900">
              <a:buClrTx/>
              <a:buFont typeface="+mj-lt"/>
              <a:buAutoNum type="arabicParenR"/>
            </a:pPr>
            <a:r>
              <a:rPr lang="en-GB" sz="1400" dirty="0"/>
              <a:t>Set the </a:t>
            </a:r>
            <a:r>
              <a:rPr lang="en-GB" sz="1400" dirty="0" err="1"/>
              <a:t>currentCell.bestDirection</a:t>
            </a:r>
            <a:r>
              <a:rPr lang="en-GB" sz="1400" dirty="0"/>
              <a:t> to new Vectors(</a:t>
            </a:r>
            <a:r>
              <a:rPr lang="en-GB" sz="1400" dirty="0" err="1"/>
              <a:t>vector.x,vector.y</a:t>
            </a:r>
            <a:r>
              <a:rPr lang="en-GB" sz="1400" dirty="0"/>
              <a:t>), where Vectors is a different Class to denote direction, and vectors is the variable declared in 2)</a:t>
            </a:r>
          </a:p>
          <a:p>
            <a:pPr lvl="1"/>
            <a:endParaRPr lang="en-GB" sz="1800" dirty="0"/>
          </a:p>
          <a:p>
            <a:pPr marL="0" indent="0">
              <a:buFont typeface="Arial"/>
              <a:buNone/>
            </a:pPr>
            <a:endParaRPr lang="en-GB" dirty="0"/>
          </a:p>
          <a:p>
            <a:endParaRPr lang="en-MT" dirty="0"/>
          </a:p>
        </p:txBody>
      </p:sp>
    </p:spTree>
    <p:extLst>
      <p:ext uri="{BB962C8B-B14F-4D97-AF65-F5344CB8AC3E}">
        <p14:creationId xmlns:p14="http://schemas.microsoft.com/office/powerpoint/2010/main" val="326180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Vector Field Pathfinding ~ Conclusion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5566299" y="2609765"/>
            <a:ext cx="5821280" cy="3924469"/>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1"/>
            <a:r>
              <a:rPr lang="en-GB" sz="1800" dirty="0"/>
              <a:t>Although Vector Field Pathfinding can be quite tedious to implement when compared to Pattern Movement, it provides a variety of advantages, such as being dynamic, provides wall avoidance, as well as being able to handle multiple agents concurrently. </a:t>
            </a:r>
          </a:p>
          <a:p>
            <a:pPr lvl="1"/>
            <a:r>
              <a:rPr lang="en-GB" sz="1800" dirty="0"/>
              <a:t>Notwithstanding, in some cases, A* Pathfinding provides a better solution, whilst in others, Vector Field Pathfinding provides a better result. </a:t>
            </a:r>
          </a:p>
          <a:p>
            <a:pPr lvl="1"/>
            <a:r>
              <a:rPr lang="en-GB" sz="1800" dirty="0"/>
              <a:t>Through this PowerPoint, the Student would be able to know and identify ways of how Vector Field Pathfinding can be implemented, as well as being able to differentiate between different Pathfinding algorithms.</a:t>
            </a:r>
          </a:p>
          <a:p>
            <a:pPr marL="0" indent="0">
              <a:buFont typeface="Arial"/>
              <a:buNone/>
            </a:pPr>
            <a:endParaRPr lang="en-GB" dirty="0"/>
          </a:p>
          <a:p>
            <a:endParaRPr lang="en-MT" dirty="0"/>
          </a:p>
        </p:txBody>
      </p:sp>
      <p:pic>
        <p:nvPicPr>
          <p:cNvPr id="7" name="Picture 6">
            <a:extLst>
              <a:ext uri="{FF2B5EF4-FFF2-40B4-BE49-F238E27FC236}">
                <a16:creationId xmlns:a16="http://schemas.microsoft.com/office/drawing/2014/main" id="{933D1AA4-E224-8DE6-204E-775312AD9647}"/>
              </a:ext>
            </a:extLst>
          </p:cNvPr>
          <p:cNvPicPr>
            <a:picLocks noChangeAspect="1"/>
          </p:cNvPicPr>
          <p:nvPr/>
        </p:nvPicPr>
        <p:blipFill rotWithShape="1">
          <a:blip r:embed="rId3"/>
          <a:srcRect l="2279" t="8233" r="3933" b="-1"/>
          <a:stretch/>
        </p:blipFill>
        <p:spPr>
          <a:xfrm>
            <a:off x="484631" y="3240349"/>
            <a:ext cx="5081668" cy="2318375"/>
          </a:xfrm>
          <a:prstGeom prst="rect">
            <a:avLst/>
          </a:prstGeom>
        </p:spPr>
      </p:pic>
    </p:spTree>
    <p:extLst>
      <p:ext uri="{BB962C8B-B14F-4D97-AF65-F5344CB8AC3E}">
        <p14:creationId xmlns:p14="http://schemas.microsoft.com/office/powerpoint/2010/main" val="1722767302"/>
      </p:ext>
    </p:extLst>
  </p:cSld>
  <p:clrMapOvr>
    <a:masterClrMapping/>
  </p:clrMapOvr>
  <mc:AlternateContent xmlns:mc="http://schemas.openxmlformats.org/markup-compatibility/2006" xmlns:p14="http://schemas.microsoft.com/office/powerpoint/2010/main">
    <mc:Choice Requires="p14">
      <p:transition spd="slow" p14:dur="2000" advTm="789"/>
    </mc:Choice>
    <mc:Fallback xmlns="">
      <p:transition spd="slow" advTm="78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Vector Field Pathfinding ~ References</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650747" y="2609765"/>
            <a:ext cx="10736832" cy="3924469"/>
          </a:xfrm>
          <a:prstGeom prst="rect">
            <a:avLst/>
          </a:prstGeom>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GB" dirty="0"/>
              <a:t>[1] – L. </a:t>
            </a:r>
            <a:r>
              <a:rPr lang="en-GB" dirty="0" err="1"/>
              <a:t>Erkenbranch</a:t>
            </a:r>
            <a:r>
              <a:rPr lang="en-GB" dirty="0"/>
              <a:t>, “Flow Field Pathfinding” 2013 [Online]. Available: </a:t>
            </a:r>
            <a:r>
              <a:rPr lang="en-GB" dirty="0">
                <a:hlinkClick r:id="rId3">
                  <a:extLst>
                    <a:ext uri="{A12FA001-AC4F-418D-AE19-62706E023703}">
                      <ahyp:hlinkClr xmlns:ahyp="http://schemas.microsoft.com/office/drawing/2018/hyperlinkcolor" val="tx"/>
                    </a:ext>
                  </a:extLst>
                </a:hlinkClick>
              </a:rPr>
              <a:t>https://leifnode.com/2013/12/flow-field-pathfinding/</a:t>
            </a:r>
            <a:r>
              <a:rPr lang="en-GB" dirty="0"/>
              <a:t> [Accessed: 18-Mar-2023]</a:t>
            </a:r>
          </a:p>
          <a:p>
            <a:pPr marL="0" indent="0">
              <a:buFont typeface="Arial"/>
              <a:buNone/>
            </a:pPr>
            <a:endParaRPr lang="en-GB" dirty="0"/>
          </a:p>
          <a:p>
            <a:pPr marL="0" indent="0">
              <a:buNone/>
            </a:pPr>
            <a:r>
              <a:rPr lang="en-GB" dirty="0"/>
              <a:t>[2] – Prof. A. </a:t>
            </a:r>
            <a:r>
              <a:rPr lang="en-GB" dirty="0" err="1"/>
              <a:t>Dingli</a:t>
            </a:r>
            <a:r>
              <a:rPr lang="en-GB" dirty="0"/>
              <a:t>, ICS2211: “Level3_Pathfinding” [Online]. Available: </a:t>
            </a:r>
            <a:r>
              <a:rPr lang="en-GB" dirty="0">
                <a:hlinkClick r:id="rId4">
                  <a:extLst>
                    <a:ext uri="{A12FA001-AC4F-418D-AE19-62706E023703}">
                      <ahyp:hlinkClr xmlns:ahyp="http://schemas.microsoft.com/office/drawing/2018/hyperlinkcolor" val="tx"/>
                    </a:ext>
                  </a:extLst>
                </a:hlinkClick>
              </a:rPr>
              <a:t>https://www.um.edu.mt/vle/pluginfile.php/1108327/mod_resource/content/1/Level3_PathFinding.pdf</a:t>
            </a:r>
            <a:r>
              <a:rPr lang="en-GB" dirty="0"/>
              <a:t> [Accessed: 18-Mar-2023]</a:t>
            </a:r>
          </a:p>
          <a:p>
            <a:pPr marL="0" indent="0">
              <a:buFont typeface="Arial"/>
              <a:buNone/>
            </a:pPr>
            <a:endParaRPr lang="en-GB" dirty="0"/>
          </a:p>
          <a:p>
            <a:pPr marL="0" indent="0">
              <a:buNone/>
            </a:pPr>
            <a:r>
              <a:rPr lang="en-GB" dirty="0"/>
              <a:t>[3] – Turbo Makes Games, Tutorial - Flow Field Pathfinding in Unity, 2020 [Online video]. Available: </a:t>
            </a:r>
            <a:r>
              <a:rPr lang="en-GB" dirty="0">
                <a:hlinkClick r:id="rId5">
                  <a:extLst>
                    <a:ext uri="{A12FA001-AC4F-418D-AE19-62706E023703}">
                      <ahyp:hlinkClr xmlns:ahyp="http://schemas.microsoft.com/office/drawing/2018/hyperlinkcolor" val="tx"/>
                    </a:ext>
                  </a:extLst>
                </a:hlinkClick>
              </a:rPr>
              <a:t>https://www.youtube.com/watch?v=tSe6ZqDKB0Y</a:t>
            </a:r>
            <a:r>
              <a:rPr lang="en-GB" dirty="0"/>
              <a:t> [Accessed: 18-Mar-2023]</a:t>
            </a:r>
          </a:p>
          <a:p>
            <a:pPr marL="0" indent="0">
              <a:buNone/>
            </a:pPr>
            <a:endParaRPr lang="en-GB" dirty="0"/>
          </a:p>
          <a:p>
            <a:pPr marL="0" indent="0">
              <a:buNone/>
            </a:pPr>
            <a:r>
              <a:rPr lang="en-GB" dirty="0"/>
              <a:t>[4] – Pixel Frog, “Unity Asset Store: Pixel Adventure 1” 2019 [Online]. Available: </a:t>
            </a:r>
            <a:r>
              <a:rPr lang="en-GB" dirty="0">
                <a:hlinkClick r:id="rId6">
                  <a:extLst>
                    <a:ext uri="{A12FA001-AC4F-418D-AE19-62706E023703}">
                      <ahyp:hlinkClr xmlns:ahyp="http://schemas.microsoft.com/office/drawing/2018/hyperlinkcolor" val="tx"/>
                    </a:ext>
                  </a:extLst>
                </a:hlinkClick>
              </a:rPr>
              <a:t>https://assetstore.unity.com/packages/2d/characters/pixel-adventure-1-155360</a:t>
            </a:r>
            <a:r>
              <a:rPr lang="en-GB" dirty="0"/>
              <a:t> [Accessed: 18-Mar-2023]</a:t>
            </a:r>
          </a:p>
          <a:p>
            <a:pPr marL="0" indent="0">
              <a:buFont typeface="Arial"/>
              <a:buNone/>
            </a:pPr>
            <a:r>
              <a:rPr lang="en-GB" dirty="0"/>
              <a:t> </a:t>
            </a:r>
          </a:p>
          <a:p>
            <a:endParaRPr lang="en-MT" dirty="0"/>
          </a:p>
        </p:txBody>
      </p:sp>
    </p:spTree>
    <p:extLst>
      <p:ext uri="{BB962C8B-B14F-4D97-AF65-F5344CB8AC3E}">
        <p14:creationId xmlns:p14="http://schemas.microsoft.com/office/powerpoint/2010/main" val="3136416710"/>
      </p:ext>
    </p:extLst>
  </p:cSld>
  <p:clrMapOvr>
    <a:masterClrMapping/>
  </p:clrMapOvr>
  <mc:AlternateContent xmlns:mc="http://schemas.openxmlformats.org/markup-compatibility/2006" xmlns:p14="http://schemas.microsoft.com/office/powerpoint/2010/main">
    <mc:Choice Requires="p14">
      <p:transition spd="slow" p14:dur="2000" advTm="789"/>
    </mc:Choice>
    <mc:Fallback xmlns="">
      <p:transition spd="slow" advTm="7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Field Pathfinding ~ Introduction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fontScale="92500" lnSpcReduction="10000"/>
          </a:bodyPr>
          <a:lstStyle/>
          <a:p>
            <a:r>
              <a:rPr lang="en-GB" dirty="0"/>
              <a:t>Pathfinding can be considered as a staple AI algorithm, used extensively throughout games. </a:t>
            </a:r>
          </a:p>
          <a:p>
            <a:r>
              <a:rPr lang="en-GB" dirty="0"/>
              <a:t>In today’s market, one of the most frequently used pathfinding algorithms is the </a:t>
            </a:r>
            <a:r>
              <a:rPr lang="en-GB" b="1" dirty="0"/>
              <a:t>A* Pathfinding Algorithm</a:t>
            </a:r>
            <a:r>
              <a:rPr lang="en-GB" dirty="0"/>
              <a:t>, which works by calculating the shortest route when given a graph to navigate. However, this algorithm is </a:t>
            </a:r>
            <a:r>
              <a:rPr lang="en-GB" b="1" dirty="0"/>
              <a:t>not always optimal </a:t>
            </a:r>
            <a:r>
              <a:rPr lang="en-GB" dirty="0"/>
              <a:t>in all scenarios [1].</a:t>
            </a:r>
          </a:p>
          <a:p>
            <a:r>
              <a:rPr lang="en-GB" dirty="0"/>
              <a:t>The A* Pathfinding Algorithm may not always present the optimal solution in the following scenarios:</a:t>
            </a:r>
          </a:p>
          <a:p>
            <a:pPr lvl="1"/>
            <a:r>
              <a:rPr lang="en-GB" dirty="0"/>
              <a:t>An abnormal number of agents who are concurrently attempting to arrive to the same destination.</a:t>
            </a:r>
          </a:p>
          <a:p>
            <a:pPr lvl="1"/>
            <a:r>
              <a:rPr lang="en-GB" dirty="0"/>
              <a:t>A highly dynamic Environment.</a:t>
            </a:r>
          </a:p>
          <a:p>
            <a:endParaRPr lang="en-GB" dirty="0"/>
          </a:p>
          <a:p>
            <a:endParaRPr lang="en-MT" dirty="0"/>
          </a:p>
        </p:txBody>
      </p:sp>
    </p:spTree>
    <p:extLst>
      <p:ext uri="{BB962C8B-B14F-4D97-AF65-F5344CB8AC3E}">
        <p14:creationId xmlns:p14="http://schemas.microsoft.com/office/powerpoint/2010/main" val="293743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Field Pathfinding ~ Introduction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a:bodyPr>
          <a:lstStyle/>
          <a:p>
            <a:r>
              <a:rPr lang="en-GB" sz="2200" dirty="0"/>
              <a:t>Enter </a:t>
            </a:r>
            <a:r>
              <a:rPr lang="en-GB" sz="2200" b="1" dirty="0"/>
              <a:t>Vector Field Pathfinding</a:t>
            </a:r>
            <a:r>
              <a:rPr lang="en-GB" sz="2200" dirty="0"/>
              <a:t>, a pathfinding algorithm which addresses the previously mentioned limitations of the A* Pathfinding Algorithm [1]. </a:t>
            </a:r>
          </a:p>
          <a:p>
            <a:r>
              <a:rPr lang="en-GB" sz="2200" dirty="0"/>
              <a:t>As the name suggests, this algorithm utilises vectors to guide agents to the required destination. </a:t>
            </a:r>
          </a:p>
          <a:p>
            <a:r>
              <a:rPr lang="en-GB" sz="2200" dirty="0"/>
              <a:t>Moreover, this pathfinding algorithm makes use of a Grid of Cells, whereby each cell contains a vector that points in the direction of the neighbour which is nearest to the goal / destination.</a:t>
            </a:r>
          </a:p>
          <a:p>
            <a:r>
              <a:rPr lang="en-GB" sz="2200" dirty="0"/>
              <a:t> Once the Vector Field is calculated, an agent situated on a cell would utilise the vector of that cell in the calculation of the agent’s final velocity to reach the target.</a:t>
            </a:r>
          </a:p>
          <a:p>
            <a:endParaRPr lang="en-GB" dirty="0"/>
          </a:p>
          <a:p>
            <a:endParaRPr lang="en-MT" dirty="0"/>
          </a:p>
        </p:txBody>
      </p:sp>
    </p:spTree>
    <p:extLst>
      <p:ext uri="{BB962C8B-B14F-4D97-AF65-F5344CB8AC3E}">
        <p14:creationId xmlns:p14="http://schemas.microsoft.com/office/powerpoint/2010/main" val="5869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Field Pathfinding ~ AI Explanation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6099698" cy="4191598"/>
          </a:xfrm>
        </p:spPr>
        <p:txBody>
          <a:bodyPr>
            <a:normAutofit/>
          </a:bodyPr>
          <a:lstStyle/>
          <a:p>
            <a:r>
              <a:rPr lang="en-GB" sz="2200" dirty="0"/>
              <a:t>Implementation of the Vector Field Pathfinding requires the construction of the Flow Field.</a:t>
            </a:r>
          </a:p>
          <a:p>
            <a:r>
              <a:rPr lang="en-GB" sz="2200" dirty="0"/>
              <a:t>Moreover, calculation of the such Field can be partitioned into four processes, as can be seen in the following diagram:</a:t>
            </a:r>
          </a:p>
          <a:p>
            <a:pPr marL="0" indent="0">
              <a:buNone/>
            </a:pPr>
            <a:endParaRPr lang="en-GB" sz="2000" dirty="0"/>
          </a:p>
          <a:p>
            <a:pPr marL="800100" lvl="1" indent="-342900">
              <a:buFont typeface="+mj-lt"/>
              <a:buAutoNum type="arabicPeriod"/>
            </a:pPr>
            <a:r>
              <a:rPr lang="en-GB" sz="1800" b="1" dirty="0"/>
              <a:t>Creation of Field Grid</a:t>
            </a:r>
          </a:p>
          <a:p>
            <a:pPr marL="800100" lvl="1" indent="-342900">
              <a:buFont typeface="+mj-lt"/>
              <a:buAutoNum type="arabicPeriod"/>
            </a:pPr>
            <a:r>
              <a:rPr lang="en-GB" sz="1800" b="1" dirty="0"/>
              <a:t>Creation of Cost Field</a:t>
            </a:r>
          </a:p>
          <a:p>
            <a:pPr marL="800100" lvl="1" indent="-342900">
              <a:buFont typeface="+mj-lt"/>
              <a:buAutoNum type="arabicPeriod"/>
            </a:pPr>
            <a:r>
              <a:rPr lang="en-GB" sz="1800" b="1" dirty="0"/>
              <a:t>Creation of Integration Field</a:t>
            </a:r>
          </a:p>
          <a:p>
            <a:pPr marL="800100" lvl="1" indent="-342900">
              <a:buFont typeface="+mj-lt"/>
              <a:buAutoNum type="arabicPeriod"/>
            </a:pPr>
            <a:r>
              <a:rPr lang="en-GB" sz="1800" b="1" dirty="0"/>
              <a:t>Creation of Flow Field</a:t>
            </a:r>
          </a:p>
          <a:p>
            <a:endParaRPr lang="en-GB" dirty="0"/>
          </a:p>
          <a:p>
            <a:endParaRPr lang="en-MT" dirty="0"/>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4A30CA36-02CB-2453-7574-ACEE55003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0500" y="2448899"/>
            <a:ext cx="1684479" cy="4073811"/>
          </a:xfrm>
          <a:prstGeom prst="rect">
            <a:avLst/>
          </a:prstGeom>
        </p:spPr>
      </p:pic>
    </p:spTree>
    <p:extLst>
      <p:ext uri="{BB962C8B-B14F-4D97-AF65-F5344CB8AC3E}">
        <p14:creationId xmlns:p14="http://schemas.microsoft.com/office/powerpoint/2010/main" val="217586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Field Pathfinding ~ AI Explanation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3711605" cy="4191598"/>
          </a:xfrm>
        </p:spPr>
        <p:txBody>
          <a:bodyPr>
            <a:normAutofit/>
          </a:bodyPr>
          <a:lstStyle/>
          <a:p>
            <a:pPr marL="457200" indent="-457200">
              <a:buFont typeface="+mj-lt"/>
              <a:buAutoNum type="arabicPeriod"/>
            </a:pPr>
            <a:r>
              <a:rPr lang="en-GB" sz="2200" b="1" dirty="0"/>
              <a:t>Creation of Field Grid:</a:t>
            </a:r>
          </a:p>
          <a:p>
            <a:pPr marL="0" indent="0">
              <a:buNone/>
            </a:pPr>
            <a:endParaRPr lang="en-GB" sz="2200" b="1" dirty="0"/>
          </a:p>
          <a:p>
            <a:r>
              <a:rPr lang="en-GB" sz="2200" dirty="0"/>
              <a:t>What is the Field Grid ?</a:t>
            </a:r>
          </a:p>
          <a:p>
            <a:r>
              <a:rPr lang="en-GB" sz="1800" dirty="0"/>
              <a:t>The Field Grid determines the area over which the Flow Field will apply, in other words it determines the area where AI agents are able to move in.</a:t>
            </a:r>
          </a:p>
          <a:p>
            <a:endParaRPr lang="en-GB" sz="2200" dirty="0"/>
          </a:p>
          <a:p>
            <a:pPr marL="0" indent="0">
              <a:buNone/>
            </a:pPr>
            <a:endParaRPr lang="en-GB" dirty="0"/>
          </a:p>
          <a:p>
            <a:endParaRPr lang="en-MT" dirty="0"/>
          </a:p>
        </p:txBody>
      </p:sp>
      <p:grpSp>
        <p:nvGrpSpPr>
          <p:cNvPr id="27" name="Group 26">
            <a:extLst>
              <a:ext uri="{FF2B5EF4-FFF2-40B4-BE49-F238E27FC236}">
                <a16:creationId xmlns:a16="http://schemas.microsoft.com/office/drawing/2014/main" id="{37863484-6F34-8C4F-EA3F-C1051AA1FEAD}"/>
              </a:ext>
            </a:extLst>
          </p:cNvPr>
          <p:cNvGrpSpPr/>
          <p:nvPr/>
        </p:nvGrpSpPr>
        <p:grpSpPr>
          <a:xfrm>
            <a:off x="5044157" y="2658164"/>
            <a:ext cx="6497094" cy="3827672"/>
            <a:chOff x="5044157" y="2545696"/>
            <a:chExt cx="6497094" cy="3827672"/>
          </a:xfrm>
        </p:grpSpPr>
        <p:cxnSp>
          <p:nvCxnSpPr>
            <p:cNvPr id="13" name="Connector: Elbow 12">
              <a:extLst>
                <a:ext uri="{FF2B5EF4-FFF2-40B4-BE49-F238E27FC236}">
                  <a16:creationId xmlns:a16="http://schemas.microsoft.com/office/drawing/2014/main" id="{C2330EFE-9C82-01D6-FCBB-8ADF01F1D0FD}"/>
                </a:ext>
              </a:extLst>
            </p:cNvPr>
            <p:cNvCxnSpPr>
              <a:cxnSpLocks/>
              <a:stCxn id="6" idx="1"/>
              <a:endCxn id="8" idx="1"/>
            </p:cNvCxnSpPr>
            <p:nvPr/>
          </p:nvCxnSpPr>
          <p:spPr>
            <a:xfrm rot="10800000" flipH="1" flipV="1">
              <a:off x="5574700" y="3447414"/>
              <a:ext cx="1705389" cy="2024154"/>
            </a:xfrm>
            <a:prstGeom prst="bentConnector3">
              <a:avLst>
                <a:gd name="adj1" fmla="val -2902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227FB1B7-9B6C-A4B0-08D9-950CE8861DE4}"/>
                </a:ext>
              </a:extLst>
            </p:cNvPr>
            <p:cNvGrpSpPr/>
            <p:nvPr/>
          </p:nvGrpSpPr>
          <p:grpSpPr>
            <a:xfrm>
              <a:off x="5044157" y="2545696"/>
              <a:ext cx="6497094" cy="3827672"/>
              <a:chOff x="5044157" y="2520626"/>
              <a:chExt cx="6497094" cy="3827672"/>
            </a:xfrm>
          </p:grpSpPr>
          <p:pic>
            <p:nvPicPr>
              <p:cNvPr id="6" name="Picture 5">
                <a:extLst>
                  <a:ext uri="{FF2B5EF4-FFF2-40B4-BE49-F238E27FC236}">
                    <a16:creationId xmlns:a16="http://schemas.microsoft.com/office/drawing/2014/main" id="{B3C0C3C2-C3EC-3A97-45FC-0D208A145D69}"/>
                  </a:ext>
                </a:extLst>
              </p:cNvPr>
              <p:cNvPicPr>
                <a:picLocks noChangeAspect="1"/>
              </p:cNvPicPr>
              <p:nvPr/>
            </p:nvPicPr>
            <p:blipFill>
              <a:blip r:embed="rId3"/>
              <a:stretch>
                <a:fillRect/>
              </a:stretch>
            </p:blipFill>
            <p:spPr>
              <a:xfrm>
                <a:off x="5574701" y="2520626"/>
                <a:ext cx="4270635" cy="1803435"/>
              </a:xfrm>
              <a:prstGeom prst="rect">
                <a:avLst/>
              </a:prstGeom>
            </p:spPr>
          </p:pic>
          <p:pic>
            <p:nvPicPr>
              <p:cNvPr id="8" name="Picture 7">
                <a:extLst>
                  <a:ext uri="{FF2B5EF4-FFF2-40B4-BE49-F238E27FC236}">
                    <a16:creationId xmlns:a16="http://schemas.microsoft.com/office/drawing/2014/main" id="{37B289E3-D4CD-1666-493E-08BC8750D8D6}"/>
                  </a:ext>
                </a:extLst>
              </p:cNvPr>
              <p:cNvPicPr>
                <a:picLocks noChangeAspect="1"/>
              </p:cNvPicPr>
              <p:nvPr/>
            </p:nvPicPr>
            <p:blipFill>
              <a:blip r:embed="rId4"/>
              <a:stretch>
                <a:fillRect/>
              </a:stretch>
            </p:blipFill>
            <p:spPr>
              <a:xfrm>
                <a:off x="7280090" y="4544698"/>
                <a:ext cx="4261161" cy="1803600"/>
              </a:xfrm>
              <a:prstGeom prst="rect">
                <a:avLst/>
              </a:prstGeom>
            </p:spPr>
          </p:pic>
          <p:sp>
            <p:nvSpPr>
              <p:cNvPr id="23" name="TextBox 22">
                <a:extLst>
                  <a:ext uri="{FF2B5EF4-FFF2-40B4-BE49-F238E27FC236}">
                    <a16:creationId xmlns:a16="http://schemas.microsoft.com/office/drawing/2014/main" id="{995E56CF-D5CF-FF8D-D947-9F3F2174C8C1}"/>
                  </a:ext>
                </a:extLst>
              </p:cNvPr>
              <p:cNvSpPr txBox="1"/>
              <p:nvPr/>
            </p:nvSpPr>
            <p:spPr>
              <a:xfrm>
                <a:off x="5044157" y="5056502"/>
                <a:ext cx="2235932" cy="338554"/>
              </a:xfrm>
              <a:prstGeom prst="rect">
                <a:avLst/>
              </a:prstGeom>
              <a:noFill/>
            </p:spPr>
            <p:txBody>
              <a:bodyPr wrap="square" rtlCol="0">
                <a:spAutoFit/>
              </a:bodyPr>
              <a:lstStyle/>
              <a:p>
                <a:r>
                  <a:rPr lang="en-GB" sz="1600" b="1" dirty="0"/>
                  <a:t>Creation of Field Grid</a:t>
                </a:r>
              </a:p>
            </p:txBody>
          </p:sp>
        </p:grpSp>
      </p:grpSp>
    </p:spTree>
    <p:extLst>
      <p:ext uri="{BB962C8B-B14F-4D97-AF65-F5344CB8AC3E}">
        <p14:creationId xmlns:p14="http://schemas.microsoft.com/office/powerpoint/2010/main" val="401860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Field Pathfinding ~ AI Explanation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3950203" cy="4191598"/>
          </a:xfrm>
        </p:spPr>
        <p:txBody>
          <a:bodyPr>
            <a:normAutofit/>
          </a:bodyPr>
          <a:lstStyle/>
          <a:p>
            <a:pPr marL="457200" indent="-457200">
              <a:buFont typeface="+mj-lt"/>
              <a:buAutoNum type="arabicPeriod" startAt="2"/>
            </a:pPr>
            <a:r>
              <a:rPr lang="en-GB" sz="2200" b="1" dirty="0"/>
              <a:t>Creation of Cost Field:</a:t>
            </a:r>
          </a:p>
          <a:p>
            <a:pPr marL="0" indent="0">
              <a:buNone/>
            </a:pPr>
            <a:endParaRPr lang="en-GB" sz="2200" b="1" dirty="0"/>
          </a:p>
          <a:p>
            <a:r>
              <a:rPr lang="en-GB" sz="2200" dirty="0"/>
              <a:t>What is the Cost Field?</a:t>
            </a:r>
          </a:p>
          <a:p>
            <a:r>
              <a:rPr lang="en-GB" sz="1800" dirty="0"/>
              <a:t>By observing the terrain which collides with the Field Grid, depending on the type of terrain, a cost is issued to each cell in the Field Grid, by default cells are given a cost of 1, and walls are given a cost of 255 [1].</a:t>
            </a:r>
          </a:p>
          <a:p>
            <a:endParaRPr lang="en-GB" sz="2200" dirty="0"/>
          </a:p>
          <a:p>
            <a:pPr marL="0" indent="0">
              <a:buNone/>
            </a:pPr>
            <a:endParaRPr lang="en-GB" dirty="0"/>
          </a:p>
          <a:p>
            <a:endParaRPr lang="en-MT" dirty="0"/>
          </a:p>
        </p:txBody>
      </p:sp>
      <p:grpSp>
        <p:nvGrpSpPr>
          <p:cNvPr id="9" name="Group 8">
            <a:extLst>
              <a:ext uri="{FF2B5EF4-FFF2-40B4-BE49-F238E27FC236}">
                <a16:creationId xmlns:a16="http://schemas.microsoft.com/office/drawing/2014/main" id="{4ADC9D61-11D6-369A-8870-4A8FE1236729}"/>
              </a:ext>
            </a:extLst>
          </p:cNvPr>
          <p:cNvGrpSpPr/>
          <p:nvPr/>
        </p:nvGrpSpPr>
        <p:grpSpPr>
          <a:xfrm>
            <a:off x="5685259" y="3033572"/>
            <a:ext cx="6022109" cy="3021604"/>
            <a:chOff x="5685259" y="3033572"/>
            <a:chExt cx="6022109" cy="3021604"/>
          </a:xfrm>
        </p:grpSpPr>
        <p:pic>
          <p:nvPicPr>
            <p:cNvPr id="5" name="Picture 4">
              <a:extLst>
                <a:ext uri="{FF2B5EF4-FFF2-40B4-BE49-F238E27FC236}">
                  <a16:creationId xmlns:a16="http://schemas.microsoft.com/office/drawing/2014/main" id="{ADEBD903-20CA-462F-1797-3C1AC05B5583}"/>
                </a:ext>
              </a:extLst>
            </p:cNvPr>
            <p:cNvPicPr>
              <a:picLocks noChangeAspect="1"/>
            </p:cNvPicPr>
            <p:nvPr/>
          </p:nvPicPr>
          <p:blipFill>
            <a:blip r:embed="rId3"/>
            <a:stretch>
              <a:fillRect/>
            </a:stretch>
          </p:blipFill>
          <p:spPr>
            <a:xfrm>
              <a:off x="5685259" y="3033572"/>
              <a:ext cx="6022109" cy="2557334"/>
            </a:xfrm>
            <a:prstGeom prst="rect">
              <a:avLst/>
            </a:prstGeom>
          </p:spPr>
        </p:pic>
        <p:sp>
          <p:nvSpPr>
            <p:cNvPr id="7" name="TextBox 6">
              <a:extLst>
                <a:ext uri="{FF2B5EF4-FFF2-40B4-BE49-F238E27FC236}">
                  <a16:creationId xmlns:a16="http://schemas.microsoft.com/office/drawing/2014/main" id="{C86476EF-3B6F-5703-981C-E75AB3CCEF60}"/>
                </a:ext>
              </a:extLst>
            </p:cNvPr>
            <p:cNvSpPr txBox="1"/>
            <p:nvPr/>
          </p:nvSpPr>
          <p:spPr>
            <a:xfrm>
              <a:off x="7578347" y="5716622"/>
              <a:ext cx="2235932" cy="338554"/>
            </a:xfrm>
            <a:prstGeom prst="rect">
              <a:avLst/>
            </a:prstGeom>
            <a:noFill/>
          </p:spPr>
          <p:txBody>
            <a:bodyPr wrap="square" rtlCol="0">
              <a:spAutoFit/>
            </a:bodyPr>
            <a:lstStyle/>
            <a:p>
              <a:pPr algn="ctr"/>
              <a:r>
                <a:rPr lang="en-GB" sz="1600" b="1" dirty="0"/>
                <a:t>Creation of Cost Field</a:t>
              </a:r>
            </a:p>
          </p:txBody>
        </p:sp>
      </p:grpSp>
    </p:spTree>
    <p:extLst>
      <p:ext uri="{BB962C8B-B14F-4D97-AF65-F5344CB8AC3E}">
        <p14:creationId xmlns:p14="http://schemas.microsoft.com/office/powerpoint/2010/main" val="213200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Field Pathfinding ~ AI Explanation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4164366" cy="4191598"/>
          </a:xfrm>
        </p:spPr>
        <p:txBody>
          <a:bodyPr>
            <a:normAutofit lnSpcReduction="10000"/>
          </a:bodyPr>
          <a:lstStyle/>
          <a:p>
            <a:pPr marL="457200" indent="-457200">
              <a:buFont typeface="+mj-lt"/>
              <a:buAutoNum type="arabicPeriod" startAt="3"/>
            </a:pPr>
            <a:r>
              <a:rPr lang="en-GB" sz="2200" b="1" dirty="0"/>
              <a:t>Creation of Integration Field:</a:t>
            </a:r>
          </a:p>
          <a:p>
            <a:pPr marL="0" indent="0">
              <a:buNone/>
            </a:pPr>
            <a:endParaRPr lang="en-GB" sz="2200" b="1" dirty="0"/>
          </a:p>
          <a:p>
            <a:r>
              <a:rPr lang="en-GB" sz="2200" dirty="0"/>
              <a:t>What is the Integration Field?</a:t>
            </a:r>
          </a:p>
          <a:p>
            <a:r>
              <a:rPr lang="en-GB" sz="1800" dirty="0"/>
              <a:t>Most of the computation, when creating a Vector Flow Field falls in this stage. </a:t>
            </a:r>
          </a:p>
          <a:p>
            <a:r>
              <a:rPr lang="en-GB" sz="1800" dirty="0"/>
              <a:t>To explain it briefly; a destination Cell is outlined (Cost of 0), and a queue of Cells is created. </a:t>
            </a:r>
          </a:p>
          <a:p>
            <a:r>
              <a:rPr lang="en-GB" sz="1800" dirty="0"/>
              <a:t>Next, a Breadth First Search is initiated from the destination Cell, to facilitate the calculation of each cell’s best cost to reach the goal [2]. </a:t>
            </a:r>
          </a:p>
          <a:p>
            <a:endParaRPr lang="en-GB" sz="1800" dirty="0"/>
          </a:p>
          <a:p>
            <a:endParaRPr lang="en-GB" sz="2200" dirty="0"/>
          </a:p>
          <a:p>
            <a:pPr marL="0" indent="0">
              <a:buNone/>
            </a:pPr>
            <a:endParaRPr lang="en-GB" dirty="0"/>
          </a:p>
          <a:p>
            <a:endParaRPr lang="en-MT" dirty="0"/>
          </a:p>
        </p:txBody>
      </p:sp>
      <p:grpSp>
        <p:nvGrpSpPr>
          <p:cNvPr id="10" name="Group 9">
            <a:extLst>
              <a:ext uri="{FF2B5EF4-FFF2-40B4-BE49-F238E27FC236}">
                <a16:creationId xmlns:a16="http://schemas.microsoft.com/office/drawing/2014/main" id="{2E5F405F-D2E9-6ACE-F28A-F3D6735D85FF}"/>
              </a:ext>
            </a:extLst>
          </p:cNvPr>
          <p:cNvGrpSpPr/>
          <p:nvPr/>
        </p:nvGrpSpPr>
        <p:grpSpPr>
          <a:xfrm>
            <a:off x="5723871" y="2378262"/>
            <a:ext cx="5983497" cy="3641015"/>
            <a:chOff x="5723871" y="2378262"/>
            <a:chExt cx="5983497" cy="3641015"/>
          </a:xfrm>
        </p:grpSpPr>
        <p:grpSp>
          <p:nvGrpSpPr>
            <p:cNvPr id="8" name="Group 7">
              <a:extLst>
                <a:ext uri="{FF2B5EF4-FFF2-40B4-BE49-F238E27FC236}">
                  <a16:creationId xmlns:a16="http://schemas.microsoft.com/office/drawing/2014/main" id="{476E9653-DCBF-793A-3331-F4A2E5E79879}"/>
                </a:ext>
              </a:extLst>
            </p:cNvPr>
            <p:cNvGrpSpPr/>
            <p:nvPr/>
          </p:nvGrpSpPr>
          <p:grpSpPr>
            <a:xfrm>
              <a:off x="5723871" y="2972267"/>
              <a:ext cx="5983497" cy="3047010"/>
              <a:chOff x="5723871" y="2972267"/>
              <a:chExt cx="5983497" cy="3047010"/>
            </a:xfrm>
          </p:grpSpPr>
          <p:pic>
            <p:nvPicPr>
              <p:cNvPr id="6" name="Picture 5">
                <a:extLst>
                  <a:ext uri="{FF2B5EF4-FFF2-40B4-BE49-F238E27FC236}">
                    <a16:creationId xmlns:a16="http://schemas.microsoft.com/office/drawing/2014/main" id="{0A08E91E-801E-CCFF-CE49-0FA3922D53EC}"/>
                  </a:ext>
                </a:extLst>
              </p:cNvPr>
              <p:cNvPicPr>
                <a:picLocks noChangeAspect="1"/>
              </p:cNvPicPr>
              <p:nvPr/>
            </p:nvPicPr>
            <p:blipFill>
              <a:blip r:embed="rId3"/>
              <a:stretch>
                <a:fillRect/>
              </a:stretch>
            </p:blipFill>
            <p:spPr>
              <a:xfrm>
                <a:off x="5723871" y="2972267"/>
                <a:ext cx="5983497" cy="2556000"/>
              </a:xfrm>
              <a:prstGeom prst="rect">
                <a:avLst/>
              </a:prstGeom>
            </p:spPr>
          </p:pic>
          <p:sp>
            <p:nvSpPr>
              <p:cNvPr id="7" name="TextBox 6">
                <a:extLst>
                  <a:ext uri="{FF2B5EF4-FFF2-40B4-BE49-F238E27FC236}">
                    <a16:creationId xmlns:a16="http://schemas.microsoft.com/office/drawing/2014/main" id="{BE57E169-02EE-13CE-94F4-2D253DA508C9}"/>
                  </a:ext>
                </a:extLst>
              </p:cNvPr>
              <p:cNvSpPr txBox="1"/>
              <p:nvPr/>
            </p:nvSpPr>
            <p:spPr>
              <a:xfrm>
                <a:off x="7336191" y="5680723"/>
                <a:ext cx="2758856" cy="338554"/>
              </a:xfrm>
              <a:prstGeom prst="rect">
                <a:avLst/>
              </a:prstGeom>
              <a:noFill/>
            </p:spPr>
            <p:txBody>
              <a:bodyPr wrap="square" rtlCol="0">
                <a:spAutoFit/>
              </a:bodyPr>
              <a:lstStyle/>
              <a:p>
                <a:pPr algn="ctr"/>
                <a:r>
                  <a:rPr lang="en-GB" sz="1600" b="1" dirty="0"/>
                  <a:t>Creation of Integration Field</a:t>
                </a:r>
              </a:p>
            </p:txBody>
          </p:sp>
        </p:grpSp>
        <p:cxnSp>
          <p:nvCxnSpPr>
            <p:cNvPr id="4" name="Straight Arrow Connector 3">
              <a:extLst>
                <a:ext uri="{FF2B5EF4-FFF2-40B4-BE49-F238E27FC236}">
                  <a16:creationId xmlns:a16="http://schemas.microsoft.com/office/drawing/2014/main" id="{69501A8F-2DF4-1D4A-2D47-4D71CD65367B}"/>
                </a:ext>
              </a:extLst>
            </p:cNvPr>
            <p:cNvCxnSpPr>
              <a:cxnSpLocks/>
            </p:cNvCxnSpPr>
            <p:nvPr/>
          </p:nvCxnSpPr>
          <p:spPr>
            <a:xfrm flipH="1">
              <a:off x="8939814" y="2709704"/>
              <a:ext cx="941033" cy="17380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F314909-328F-6DFD-ACAB-61439D4F90B9}"/>
                </a:ext>
              </a:extLst>
            </p:cNvPr>
            <p:cNvSpPr txBox="1"/>
            <p:nvPr/>
          </p:nvSpPr>
          <p:spPr>
            <a:xfrm>
              <a:off x="8130680" y="2378262"/>
              <a:ext cx="3576688" cy="338554"/>
            </a:xfrm>
            <a:prstGeom prst="rect">
              <a:avLst/>
            </a:prstGeom>
            <a:noFill/>
          </p:spPr>
          <p:txBody>
            <a:bodyPr wrap="square" rtlCol="0">
              <a:spAutoFit/>
            </a:bodyPr>
            <a:lstStyle/>
            <a:p>
              <a:pPr algn="ctr"/>
              <a:r>
                <a:rPr lang="en-GB" sz="1600" b="1" dirty="0"/>
                <a:t>Destination (BFS starts from here)</a:t>
              </a:r>
            </a:p>
          </p:txBody>
        </p:sp>
      </p:grpSp>
    </p:spTree>
    <p:extLst>
      <p:ext uri="{BB962C8B-B14F-4D97-AF65-F5344CB8AC3E}">
        <p14:creationId xmlns:p14="http://schemas.microsoft.com/office/powerpoint/2010/main" val="170694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Vector Field Pathfinding ~ AI Explanation (5)</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4217632" cy="4191598"/>
          </a:xfrm>
        </p:spPr>
        <p:txBody>
          <a:bodyPr>
            <a:normAutofit fontScale="92500" lnSpcReduction="10000"/>
          </a:bodyPr>
          <a:lstStyle/>
          <a:p>
            <a:pPr marL="457200" indent="-457200">
              <a:buFont typeface="+mj-lt"/>
              <a:buAutoNum type="arabicPeriod" startAt="4"/>
            </a:pPr>
            <a:r>
              <a:rPr lang="en-GB" sz="2200" b="1" dirty="0"/>
              <a:t>Creation of Flow Field:</a:t>
            </a:r>
          </a:p>
          <a:p>
            <a:pPr marL="0" indent="0">
              <a:buNone/>
            </a:pPr>
            <a:endParaRPr lang="en-GB" sz="2200" b="1" dirty="0"/>
          </a:p>
          <a:p>
            <a:r>
              <a:rPr lang="en-GB" sz="2200" dirty="0"/>
              <a:t>What is the Flow Field?</a:t>
            </a:r>
          </a:p>
          <a:p>
            <a:r>
              <a:rPr lang="en-GB" sz="1800" dirty="0"/>
              <a:t>The Flow Field will determine the direction of the vectors in each cell of the Field. </a:t>
            </a:r>
          </a:p>
          <a:p>
            <a:r>
              <a:rPr lang="en-GB" sz="1800" dirty="0"/>
              <a:t>Explaining it briefly; for each cell in the field, the algorithm, will observe the cell’s valid neighbours, and depending on each neighbour’s best cost calculated in the previous stage (Integration Field), the cell will be initialised with a vector which points to the neighbour with the smallest (best) cost [1].</a:t>
            </a:r>
          </a:p>
          <a:p>
            <a:endParaRPr lang="en-GB" sz="1800" dirty="0"/>
          </a:p>
          <a:p>
            <a:endParaRPr lang="en-GB" sz="1800" dirty="0"/>
          </a:p>
          <a:p>
            <a:endParaRPr lang="en-GB" sz="2200" dirty="0"/>
          </a:p>
          <a:p>
            <a:pPr marL="0" indent="0">
              <a:buNone/>
            </a:pPr>
            <a:endParaRPr lang="en-GB" dirty="0"/>
          </a:p>
          <a:p>
            <a:endParaRPr lang="en-MT" dirty="0"/>
          </a:p>
        </p:txBody>
      </p:sp>
      <p:grpSp>
        <p:nvGrpSpPr>
          <p:cNvPr id="9" name="Group 8">
            <a:extLst>
              <a:ext uri="{FF2B5EF4-FFF2-40B4-BE49-F238E27FC236}">
                <a16:creationId xmlns:a16="http://schemas.microsoft.com/office/drawing/2014/main" id="{831E7C38-5487-2B2B-6AA5-29ADB85C1C76}"/>
              </a:ext>
            </a:extLst>
          </p:cNvPr>
          <p:cNvGrpSpPr/>
          <p:nvPr/>
        </p:nvGrpSpPr>
        <p:grpSpPr>
          <a:xfrm>
            <a:off x="5590403" y="3014616"/>
            <a:ext cx="6030747" cy="3047010"/>
            <a:chOff x="5510504" y="2972267"/>
            <a:chExt cx="6030747" cy="3047010"/>
          </a:xfrm>
        </p:grpSpPr>
        <p:sp>
          <p:nvSpPr>
            <p:cNvPr id="7" name="TextBox 6">
              <a:extLst>
                <a:ext uri="{FF2B5EF4-FFF2-40B4-BE49-F238E27FC236}">
                  <a16:creationId xmlns:a16="http://schemas.microsoft.com/office/drawing/2014/main" id="{BE57E169-02EE-13CE-94F4-2D253DA508C9}"/>
                </a:ext>
              </a:extLst>
            </p:cNvPr>
            <p:cNvSpPr txBox="1"/>
            <p:nvPr/>
          </p:nvSpPr>
          <p:spPr>
            <a:xfrm>
              <a:off x="7146449" y="5680723"/>
              <a:ext cx="2758856" cy="338554"/>
            </a:xfrm>
            <a:prstGeom prst="rect">
              <a:avLst/>
            </a:prstGeom>
            <a:noFill/>
          </p:spPr>
          <p:txBody>
            <a:bodyPr wrap="square" rtlCol="0">
              <a:spAutoFit/>
            </a:bodyPr>
            <a:lstStyle/>
            <a:p>
              <a:pPr algn="ctr"/>
              <a:r>
                <a:rPr lang="en-GB" sz="1600" b="1" dirty="0"/>
                <a:t>Creation of Flow Field</a:t>
              </a:r>
            </a:p>
          </p:txBody>
        </p:sp>
        <p:pic>
          <p:nvPicPr>
            <p:cNvPr id="8" name="Picture 7">
              <a:extLst>
                <a:ext uri="{FF2B5EF4-FFF2-40B4-BE49-F238E27FC236}">
                  <a16:creationId xmlns:a16="http://schemas.microsoft.com/office/drawing/2014/main" id="{45A82A9F-6372-6826-996A-FED7F21DCDFF}"/>
                </a:ext>
              </a:extLst>
            </p:cNvPr>
            <p:cNvPicPr>
              <a:picLocks noChangeAspect="1"/>
            </p:cNvPicPr>
            <p:nvPr/>
          </p:nvPicPr>
          <p:blipFill>
            <a:blip r:embed="rId3"/>
            <a:stretch>
              <a:fillRect/>
            </a:stretch>
          </p:blipFill>
          <p:spPr>
            <a:xfrm>
              <a:off x="5510504" y="2972267"/>
              <a:ext cx="6030747" cy="2556000"/>
            </a:xfrm>
            <a:prstGeom prst="rect">
              <a:avLst/>
            </a:prstGeom>
          </p:spPr>
        </p:pic>
      </p:grpSp>
      <p:cxnSp>
        <p:nvCxnSpPr>
          <p:cNvPr id="10" name="Straight Arrow Connector 9">
            <a:extLst>
              <a:ext uri="{FF2B5EF4-FFF2-40B4-BE49-F238E27FC236}">
                <a16:creationId xmlns:a16="http://schemas.microsoft.com/office/drawing/2014/main" id="{4D6BAB9A-083E-0783-674E-7525E884A50A}"/>
              </a:ext>
            </a:extLst>
          </p:cNvPr>
          <p:cNvCxnSpPr>
            <a:cxnSpLocks/>
          </p:cNvCxnSpPr>
          <p:nvPr/>
        </p:nvCxnSpPr>
        <p:spPr>
          <a:xfrm>
            <a:off x="6303146" y="2692883"/>
            <a:ext cx="754602" cy="15573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2AE8D9-971B-B8DE-1B11-2F8FC2D269EE}"/>
              </a:ext>
            </a:extLst>
          </p:cNvPr>
          <p:cNvSpPr txBox="1"/>
          <p:nvPr/>
        </p:nvSpPr>
        <p:spPr>
          <a:xfrm>
            <a:off x="4750566" y="2371150"/>
            <a:ext cx="3576688" cy="338554"/>
          </a:xfrm>
          <a:prstGeom prst="rect">
            <a:avLst/>
          </a:prstGeom>
          <a:noFill/>
        </p:spPr>
        <p:txBody>
          <a:bodyPr wrap="square" rtlCol="0">
            <a:spAutoFit/>
          </a:bodyPr>
          <a:lstStyle/>
          <a:p>
            <a:pPr algn="ctr"/>
            <a:r>
              <a:rPr lang="en-GB" sz="1600" b="1" dirty="0"/>
              <a:t>AI Agent moving towards destination</a:t>
            </a:r>
          </a:p>
        </p:txBody>
      </p:sp>
      <p:cxnSp>
        <p:nvCxnSpPr>
          <p:cNvPr id="14" name="Straight Arrow Connector 13">
            <a:extLst>
              <a:ext uri="{FF2B5EF4-FFF2-40B4-BE49-F238E27FC236}">
                <a16:creationId xmlns:a16="http://schemas.microsoft.com/office/drawing/2014/main" id="{EDB24C51-F242-A88E-8E99-278D2698975B}"/>
              </a:ext>
            </a:extLst>
          </p:cNvPr>
          <p:cNvCxnSpPr>
            <a:cxnSpLocks/>
          </p:cNvCxnSpPr>
          <p:nvPr/>
        </p:nvCxnSpPr>
        <p:spPr>
          <a:xfrm flipH="1">
            <a:off x="9188388" y="2709704"/>
            <a:ext cx="692459" cy="13740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8A96058-675B-CAF1-4B3F-CBFD970C8FE6}"/>
              </a:ext>
            </a:extLst>
          </p:cNvPr>
          <p:cNvSpPr txBox="1"/>
          <p:nvPr/>
        </p:nvSpPr>
        <p:spPr>
          <a:xfrm>
            <a:off x="8130680" y="2378262"/>
            <a:ext cx="3576688" cy="338554"/>
          </a:xfrm>
          <a:prstGeom prst="rect">
            <a:avLst/>
          </a:prstGeom>
          <a:noFill/>
        </p:spPr>
        <p:txBody>
          <a:bodyPr wrap="square" rtlCol="0">
            <a:spAutoFit/>
          </a:bodyPr>
          <a:lstStyle/>
          <a:p>
            <a:pPr algn="ctr"/>
            <a:r>
              <a:rPr lang="en-GB" sz="1600" b="1" dirty="0"/>
              <a:t>Destination</a:t>
            </a:r>
          </a:p>
        </p:txBody>
      </p:sp>
    </p:spTree>
    <p:extLst>
      <p:ext uri="{BB962C8B-B14F-4D97-AF65-F5344CB8AC3E}">
        <p14:creationId xmlns:p14="http://schemas.microsoft.com/office/powerpoint/2010/main" val="258357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fontScale="90000"/>
          </a:bodyPr>
          <a:lstStyle/>
          <a:p>
            <a:r>
              <a:rPr lang="en-GB" dirty="0">
                <a:solidFill>
                  <a:srgbClr val="FFFFFF"/>
                </a:solidFill>
              </a:rPr>
              <a:t>Vector Field Pathfinding ~ Mini-Game Implementation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0" y="2448898"/>
            <a:ext cx="9730665"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grpSp>
        <p:nvGrpSpPr>
          <p:cNvPr id="29" name="Group 28">
            <a:extLst>
              <a:ext uri="{FF2B5EF4-FFF2-40B4-BE49-F238E27FC236}">
                <a16:creationId xmlns:a16="http://schemas.microsoft.com/office/drawing/2014/main" id="{5CB6D036-314C-C270-EDE5-91CC262B80E0}"/>
              </a:ext>
            </a:extLst>
          </p:cNvPr>
          <p:cNvGrpSpPr/>
          <p:nvPr/>
        </p:nvGrpSpPr>
        <p:grpSpPr>
          <a:xfrm>
            <a:off x="902017" y="2522618"/>
            <a:ext cx="10517429" cy="3687005"/>
            <a:chOff x="902018" y="2374622"/>
            <a:chExt cx="10517429" cy="3687005"/>
          </a:xfrm>
        </p:grpSpPr>
        <p:sp>
          <p:nvSpPr>
            <p:cNvPr id="13" name="TextBox 12">
              <a:extLst>
                <a:ext uri="{FF2B5EF4-FFF2-40B4-BE49-F238E27FC236}">
                  <a16:creationId xmlns:a16="http://schemas.microsoft.com/office/drawing/2014/main" id="{AE2AE8D9-971B-B8DE-1B11-2F8FC2D269EE}"/>
                </a:ext>
              </a:extLst>
            </p:cNvPr>
            <p:cNvSpPr txBox="1"/>
            <p:nvPr/>
          </p:nvSpPr>
          <p:spPr>
            <a:xfrm>
              <a:off x="902018" y="4029785"/>
              <a:ext cx="1241861" cy="338555"/>
            </a:xfrm>
            <a:prstGeom prst="rect">
              <a:avLst/>
            </a:prstGeom>
            <a:noFill/>
          </p:spPr>
          <p:txBody>
            <a:bodyPr wrap="square" rtlCol="0">
              <a:spAutoFit/>
            </a:bodyPr>
            <a:lstStyle/>
            <a:p>
              <a:pPr algn="ctr"/>
              <a:r>
                <a:rPr lang="en-GB" sz="1600" b="1" dirty="0"/>
                <a:t>AI Agent</a:t>
              </a:r>
            </a:p>
          </p:txBody>
        </p:sp>
        <p:pic>
          <p:nvPicPr>
            <p:cNvPr id="5" name="Picture 4">
              <a:extLst>
                <a:ext uri="{FF2B5EF4-FFF2-40B4-BE49-F238E27FC236}">
                  <a16:creationId xmlns:a16="http://schemas.microsoft.com/office/drawing/2014/main" id="{5F41DCE3-D45B-5C57-848D-70191901CA6A}"/>
                </a:ext>
              </a:extLst>
            </p:cNvPr>
            <p:cNvPicPr>
              <a:picLocks noChangeAspect="1"/>
            </p:cNvPicPr>
            <p:nvPr/>
          </p:nvPicPr>
          <p:blipFill>
            <a:blip r:embed="rId3"/>
            <a:stretch>
              <a:fillRect/>
            </a:stretch>
          </p:blipFill>
          <p:spPr>
            <a:xfrm>
              <a:off x="2211834" y="2915763"/>
              <a:ext cx="7408001" cy="3145863"/>
            </a:xfrm>
            <a:prstGeom prst="rect">
              <a:avLst/>
            </a:prstGeom>
          </p:spPr>
        </p:pic>
        <p:cxnSp>
          <p:nvCxnSpPr>
            <p:cNvPr id="10" name="Straight Arrow Connector 9">
              <a:extLst>
                <a:ext uri="{FF2B5EF4-FFF2-40B4-BE49-F238E27FC236}">
                  <a16:creationId xmlns:a16="http://schemas.microsoft.com/office/drawing/2014/main" id="{4D6BAB9A-083E-0783-674E-7525E884A50A}"/>
                </a:ext>
              </a:extLst>
            </p:cNvPr>
            <p:cNvCxnSpPr>
              <a:cxnSpLocks/>
            </p:cNvCxnSpPr>
            <p:nvPr/>
          </p:nvCxnSpPr>
          <p:spPr>
            <a:xfrm>
              <a:off x="1757779" y="4394448"/>
              <a:ext cx="960990" cy="8611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303B141-4A7C-683D-1995-0481F765F669}"/>
                </a:ext>
              </a:extLst>
            </p:cNvPr>
            <p:cNvSpPr/>
            <p:nvPr/>
          </p:nvSpPr>
          <p:spPr>
            <a:xfrm>
              <a:off x="2211834" y="2895169"/>
              <a:ext cx="7408001" cy="31664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11" name="Rectangle 10">
              <a:extLst>
                <a:ext uri="{FF2B5EF4-FFF2-40B4-BE49-F238E27FC236}">
                  <a16:creationId xmlns:a16="http://schemas.microsoft.com/office/drawing/2014/main" id="{2C083CA9-B447-D1D1-ECC0-6B686AFAEEEE}"/>
                </a:ext>
              </a:extLst>
            </p:cNvPr>
            <p:cNvSpPr/>
            <p:nvPr/>
          </p:nvSpPr>
          <p:spPr>
            <a:xfrm>
              <a:off x="2718769" y="5255580"/>
              <a:ext cx="397654" cy="4499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12" name="Rectangle 11">
              <a:extLst>
                <a:ext uri="{FF2B5EF4-FFF2-40B4-BE49-F238E27FC236}">
                  <a16:creationId xmlns:a16="http://schemas.microsoft.com/office/drawing/2014/main" id="{8D69D0A9-0570-BAAE-DD09-8642D6E3EA89}"/>
                </a:ext>
              </a:extLst>
            </p:cNvPr>
            <p:cNvSpPr/>
            <p:nvPr/>
          </p:nvSpPr>
          <p:spPr>
            <a:xfrm>
              <a:off x="4687410" y="4394448"/>
              <a:ext cx="302853" cy="15003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18" name="TextBox 17">
              <a:extLst>
                <a:ext uri="{FF2B5EF4-FFF2-40B4-BE49-F238E27FC236}">
                  <a16:creationId xmlns:a16="http://schemas.microsoft.com/office/drawing/2014/main" id="{E5C77A44-803A-7AB8-9464-D704C407B29B}"/>
                </a:ext>
              </a:extLst>
            </p:cNvPr>
            <p:cNvSpPr txBox="1"/>
            <p:nvPr/>
          </p:nvSpPr>
          <p:spPr>
            <a:xfrm>
              <a:off x="9860149" y="3115388"/>
              <a:ext cx="1559298" cy="338554"/>
            </a:xfrm>
            <a:prstGeom prst="rect">
              <a:avLst/>
            </a:prstGeom>
            <a:noFill/>
          </p:spPr>
          <p:txBody>
            <a:bodyPr wrap="square" rtlCol="0">
              <a:spAutoFit/>
            </a:bodyPr>
            <a:lstStyle/>
            <a:p>
              <a:pPr algn="ctr"/>
              <a:r>
                <a:rPr lang="en-GB" sz="1600" b="1" dirty="0"/>
                <a:t>Game Board</a:t>
              </a:r>
            </a:p>
          </p:txBody>
        </p:sp>
        <p:cxnSp>
          <p:nvCxnSpPr>
            <p:cNvPr id="19" name="Straight Arrow Connector 18">
              <a:extLst>
                <a:ext uri="{FF2B5EF4-FFF2-40B4-BE49-F238E27FC236}">
                  <a16:creationId xmlns:a16="http://schemas.microsoft.com/office/drawing/2014/main" id="{A7E5B02E-D017-701F-3D2C-95F47003F0B0}"/>
                </a:ext>
              </a:extLst>
            </p:cNvPr>
            <p:cNvCxnSpPr>
              <a:cxnSpLocks/>
              <a:endCxn id="6" idx="3"/>
            </p:cNvCxnSpPr>
            <p:nvPr/>
          </p:nvCxnSpPr>
          <p:spPr>
            <a:xfrm flipH="1">
              <a:off x="9619835" y="3480051"/>
              <a:ext cx="1096075" cy="9983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ECC254-8279-1FC5-2F56-52BAC6A22446}"/>
                </a:ext>
              </a:extLst>
            </p:cNvPr>
            <p:cNvSpPr txBox="1"/>
            <p:nvPr/>
          </p:nvSpPr>
          <p:spPr>
            <a:xfrm>
              <a:off x="3303659" y="2374622"/>
              <a:ext cx="1907180" cy="338554"/>
            </a:xfrm>
            <a:prstGeom prst="rect">
              <a:avLst/>
            </a:prstGeom>
            <a:noFill/>
          </p:spPr>
          <p:txBody>
            <a:bodyPr wrap="square" rtlCol="0">
              <a:spAutoFit/>
            </a:bodyPr>
            <a:lstStyle/>
            <a:p>
              <a:pPr algn="ctr"/>
              <a:r>
                <a:rPr lang="en-GB" sz="1600" b="1" dirty="0"/>
                <a:t>Wall (Gold Tiles)</a:t>
              </a:r>
            </a:p>
          </p:txBody>
        </p:sp>
        <p:cxnSp>
          <p:nvCxnSpPr>
            <p:cNvPr id="22" name="Straight Arrow Connector 21">
              <a:extLst>
                <a:ext uri="{FF2B5EF4-FFF2-40B4-BE49-F238E27FC236}">
                  <a16:creationId xmlns:a16="http://schemas.microsoft.com/office/drawing/2014/main" id="{EC66A248-67FA-62D7-0DFB-D2CD10AE00E9}"/>
                </a:ext>
              </a:extLst>
            </p:cNvPr>
            <p:cNvCxnSpPr>
              <a:cxnSpLocks/>
              <a:endCxn id="12" idx="0"/>
            </p:cNvCxnSpPr>
            <p:nvPr/>
          </p:nvCxnSpPr>
          <p:spPr>
            <a:xfrm>
              <a:off x="4257249" y="2713176"/>
              <a:ext cx="581588" cy="16812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5C4CCAB-CB2A-FDC0-10AB-E171C02ABA74}"/>
                </a:ext>
              </a:extLst>
            </p:cNvPr>
            <p:cNvSpPr/>
            <p:nvPr/>
          </p:nvSpPr>
          <p:spPr>
            <a:xfrm>
              <a:off x="7356315" y="3260744"/>
              <a:ext cx="173872" cy="168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26" name="TextBox 25">
              <a:extLst>
                <a:ext uri="{FF2B5EF4-FFF2-40B4-BE49-F238E27FC236}">
                  <a16:creationId xmlns:a16="http://schemas.microsoft.com/office/drawing/2014/main" id="{4A73A80C-6474-6FC8-D1E6-411AC8C94751}"/>
                </a:ext>
              </a:extLst>
            </p:cNvPr>
            <p:cNvSpPr txBox="1"/>
            <p:nvPr/>
          </p:nvSpPr>
          <p:spPr>
            <a:xfrm>
              <a:off x="7873715" y="2419831"/>
              <a:ext cx="2152042" cy="338554"/>
            </a:xfrm>
            <a:prstGeom prst="rect">
              <a:avLst/>
            </a:prstGeom>
            <a:noFill/>
          </p:spPr>
          <p:txBody>
            <a:bodyPr wrap="square" rtlCol="0">
              <a:spAutoFit/>
            </a:bodyPr>
            <a:lstStyle/>
            <a:p>
              <a:pPr algn="ctr"/>
              <a:r>
                <a:rPr lang="en-GB" sz="1600" b="1" dirty="0"/>
                <a:t>Floor (Ground Tiles)</a:t>
              </a:r>
            </a:p>
          </p:txBody>
        </p:sp>
        <p:cxnSp>
          <p:nvCxnSpPr>
            <p:cNvPr id="27" name="Straight Arrow Connector 26">
              <a:extLst>
                <a:ext uri="{FF2B5EF4-FFF2-40B4-BE49-F238E27FC236}">
                  <a16:creationId xmlns:a16="http://schemas.microsoft.com/office/drawing/2014/main" id="{80CA6B97-54A2-722B-71CF-6363C5E59953}"/>
                </a:ext>
              </a:extLst>
            </p:cNvPr>
            <p:cNvCxnSpPr>
              <a:cxnSpLocks/>
              <a:endCxn id="25" idx="3"/>
            </p:cNvCxnSpPr>
            <p:nvPr/>
          </p:nvCxnSpPr>
          <p:spPr>
            <a:xfrm flipH="1">
              <a:off x="7530187" y="2784494"/>
              <a:ext cx="1403398" cy="56037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9E29261F-977F-FE55-8F3F-52B073550B7A}"/>
              </a:ext>
            </a:extLst>
          </p:cNvPr>
          <p:cNvSpPr txBox="1"/>
          <p:nvPr/>
        </p:nvSpPr>
        <p:spPr>
          <a:xfrm>
            <a:off x="114460" y="2418691"/>
            <a:ext cx="2506712" cy="461665"/>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40424647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341</TotalTime>
  <Words>1465</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Game 4 </vt:lpstr>
      <vt:lpstr>Vector Field Pathfinding ~ Introduction (1)</vt:lpstr>
      <vt:lpstr>Vector Field Pathfinding ~ Introduction (2)</vt:lpstr>
      <vt:lpstr>Vector Field Pathfinding ~ AI Explanation (1)</vt:lpstr>
      <vt:lpstr>Vector Field Pathfinding ~ AI Explanation (2)</vt:lpstr>
      <vt:lpstr>Vector Field Pathfinding ~ AI Explanation (3)</vt:lpstr>
      <vt:lpstr>Vector Field Pathfinding ~ AI Explanation (4)</vt:lpstr>
      <vt:lpstr>Vector Field Pathfinding ~ AI Explanation (5)</vt:lpstr>
      <vt:lpstr>Vector Field Pathfinding ~ Mini-Game Implementation (1)</vt:lpstr>
      <vt:lpstr>Vector Field Pathfinding ~ Mini-Game Implementation (2)</vt:lpstr>
      <vt:lpstr>Vector Field Pathfinding ~ Mini-Game Implementation (3)</vt:lpstr>
      <vt:lpstr>Vector Field Pathfinding ~ Exercise (1)</vt:lpstr>
      <vt:lpstr>Vector Field Pathfinding ~ Exercise (2)</vt:lpstr>
      <vt:lpstr>Vector Field Pathfinding ~ Conclusion</vt:lpstr>
      <vt:lpstr>Vector Field Pathfinding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dc:title>
  <dc:creator>Isaac Muscat</dc:creator>
  <cp:lastModifiedBy>Isaac Muscat</cp:lastModifiedBy>
  <cp:revision>177</cp:revision>
  <dcterms:created xsi:type="dcterms:W3CDTF">2023-03-16T16:37:53Z</dcterms:created>
  <dcterms:modified xsi:type="dcterms:W3CDTF">2023-05-20T07:31:00Z</dcterms:modified>
</cp:coreProperties>
</file>