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9" r:id="rId4"/>
    <p:sldId id="274" r:id="rId5"/>
    <p:sldId id="275" r:id="rId6"/>
    <p:sldId id="276" r:id="rId7"/>
    <p:sldId id="277" r:id="rId8"/>
    <p:sldId id="261" r:id="rId9"/>
    <p:sldId id="264" r:id="rId10"/>
    <p:sldId id="278" r:id="rId11"/>
    <p:sldId id="279" r:id="rId12"/>
    <p:sldId id="280" r:id="rId13"/>
    <p:sldId id="281" r:id="rId14"/>
    <p:sldId id="282" r:id="rId15"/>
    <p:sldId id="284" r:id="rId16"/>
    <p:sldId id="285" r:id="rId17"/>
    <p:sldId id="286" r:id="rId18"/>
    <p:sldId id="287" r:id="rId19"/>
    <p:sldId id="288" r:id="rId20"/>
    <p:sldId id="289" r:id="rId21"/>
    <p:sldId id="290" r:id="rId22"/>
    <p:sldId id="291" r:id="rId23"/>
    <p:sldId id="268" r:id="rId24"/>
    <p:sldId id="2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5/18/2023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Pennywise881/Steering-Behaviors/tree/master/2D%20Steering%20Behaviors/Assets/Script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youtube.com/watch?v=Mx9M0ieR1M0&amp;ab_channel=TheCodersCat" TargetMode="External"/><Relationship Id="rId5" Type="http://schemas.openxmlformats.org/officeDocument/2006/relationships/hyperlink" Target="https://www.um.edu.mt/vle/pluginfile.php/1103257/mod_resource/content/1/Level2_Movement.pdf" TargetMode="External"/><Relationship Id="rId4" Type="http://schemas.openxmlformats.org/officeDocument/2006/relationships/hyperlink" Target="https://www.youtube.com/watch?v=Z6qBeuN-H1M&amp;ab_channel=Tarode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5</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Vector Movements</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Vector Movements ~ Mini-Game Implementation (3)</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fontScale="92500" lnSpcReduction="10000"/>
          </a:bodyPr>
          <a:lstStyle/>
          <a:p>
            <a:r>
              <a:rPr lang="en-GB" dirty="0"/>
              <a:t>The scripts found in the Behaviours sub-directory include the:</a:t>
            </a:r>
          </a:p>
          <a:p>
            <a:pPr lvl="1"/>
            <a:r>
              <a:rPr lang="en-GB" dirty="0" err="1"/>
              <a:t>VectorBehavior</a:t>
            </a:r>
            <a:r>
              <a:rPr lang="en-GB" dirty="0"/>
              <a:t> – This script serves as the abstract class for the implementation of any vector movement script.</a:t>
            </a:r>
          </a:p>
          <a:p>
            <a:pPr lvl="1"/>
            <a:r>
              <a:rPr lang="en-GB" dirty="0" err="1"/>
              <a:t>CompositeBehavior</a:t>
            </a:r>
            <a:r>
              <a:rPr lang="en-GB" dirty="0"/>
              <a:t> – This script combines calls all the </a:t>
            </a:r>
            <a:r>
              <a:rPr lang="en-GB" dirty="0" err="1"/>
              <a:t>behavior</a:t>
            </a:r>
            <a:r>
              <a:rPr lang="en-GB" dirty="0"/>
              <a:t> </a:t>
            </a:r>
            <a:r>
              <a:rPr lang="en-GB" dirty="0" err="1"/>
              <a:t>objects’s</a:t>
            </a:r>
            <a:r>
              <a:rPr lang="en-GB" dirty="0"/>
              <a:t> </a:t>
            </a:r>
            <a:r>
              <a:rPr lang="en-GB" dirty="0" err="1"/>
              <a:t>calculateMove</a:t>
            </a:r>
            <a:r>
              <a:rPr lang="en-GB" dirty="0"/>
              <a:t>() function attached to it and calculated their sum depending on the weighting assigned to each of them. The </a:t>
            </a:r>
            <a:r>
              <a:rPr lang="en-GB" dirty="0" err="1"/>
              <a:t>calculateMove</a:t>
            </a:r>
            <a:r>
              <a:rPr lang="en-GB" dirty="0"/>
              <a:t>() function is present in each behaviour object and it is responsible for returning a Vector3 position to move towards.</a:t>
            </a:r>
          </a:p>
          <a:p>
            <a:pPr lvl="1"/>
            <a:r>
              <a:rPr lang="en-GB" dirty="0"/>
              <a:t>The remaining scripts (</a:t>
            </a:r>
            <a:r>
              <a:rPr lang="en-GB" dirty="0" err="1"/>
              <a:t>ArriveObject</a:t>
            </a:r>
            <a:r>
              <a:rPr lang="en-GB" dirty="0"/>
              <a:t>, </a:t>
            </a:r>
            <a:r>
              <a:rPr lang="en-GB" dirty="0" err="1"/>
              <a:t>AvoidanceObject</a:t>
            </a:r>
            <a:r>
              <a:rPr lang="en-GB" dirty="0"/>
              <a:t>, </a:t>
            </a:r>
            <a:r>
              <a:rPr lang="en-GB" dirty="0" err="1"/>
              <a:t>EvadeObject</a:t>
            </a:r>
            <a:r>
              <a:rPr lang="en-GB" dirty="0"/>
              <a:t>, </a:t>
            </a:r>
            <a:r>
              <a:rPr lang="en-GB" dirty="0" err="1"/>
              <a:t>FleeObject</a:t>
            </a:r>
            <a:r>
              <a:rPr lang="en-GB" dirty="0"/>
              <a:t>, </a:t>
            </a:r>
            <a:r>
              <a:rPr lang="en-GB" dirty="0" err="1"/>
              <a:t>FollowTheLeaderObject</a:t>
            </a:r>
            <a:r>
              <a:rPr lang="en-GB" dirty="0"/>
              <a:t>, </a:t>
            </a:r>
            <a:r>
              <a:rPr lang="en-GB" dirty="0" err="1"/>
              <a:t>PursuitObject</a:t>
            </a:r>
            <a:r>
              <a:rPr lang="en-GB" dirty="0"/>
              <a:t>, </a:t>
            </a:r>
            <a:r>
              <a:rPr lang="en-GB" dirty="0" err="1"/>
              <a:t>SeekObject</a:t>
            </a:r>
            <a:r>
              <a:rPr lang="en-GB" dirty="0"/>
              <a:t>, </a:t>
            </a:r>
            <a:r>
              <a:rPr lang="en-GB" dirty="0" err="1"/>
              <a:t>WanderObject</a:t>
            </a:r>
            <a:r>
              <a:rPr lang="en-GB" dirty="0"/>
              <a:t>) perform their respective functionality as indicated by their name.</a:t>
            </a:r>
          </a:p>
        </p:txBody>
      </p:sp>
    </p:spTree>
    <p:extLst>
      <p:ext uri="{BB962C8B-B14F-4D97-AF65-F5344CB8AC3E}">
        <p14:creationId xmlns:p14="http://schemas.microsoft.com/office/powerpoint/2010/main" val="118681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Vector Movements ~ Mini-Game Implementation (4)</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r>
              <a:rPr lang="en-GB" dirty="0"/>
              <a:t>Each of the remaining behaviour scripts </a:t>
            </a:r>
            <a:r>
              <a:rPr lang="en-GB"/>
              <a:t>mentioned has </a:t>
            </a:r>
            <a:r>
              <a:rPr lang="en-GB" dirty="0"/>
              <a:t>the following functions:</a:t>
            </a:r>
          </a:p>
          <a:p>
            <a:pPr lvl="1"/>
            <a:r>
              <a:rPr lang="en-GB" dirty="0" err="1"/>
              <a:t>CalculateMove</a:t>
            </a:r>
            <a:r>
              <a:rPr lang="en-GB" dirty="0"/>
              <a:t>() – Responsible for calling the other functions and returning the Vector3 to move towards.</a:t>
            </a:r>
          </a:p>
          <a:p>
            <a:pPr lvl="1"/>
            <a:r>
              <a:rPr lang="en-GB" dirty="0" err="1"/>
              <a:t>SteeringFunction</a:t>
            </a:r>
            <a:r>
              <a:rPr lang="en-GB" dirty="0"/>
              <a:t>() – Calculates and updates the acceleration variable.</a:t>
            </a:r>
          </a:p>
          <a:p>
            <a:pPr lvl="1"/>
            <a:r>
              <a:rPr lang="en-GB" dirty="0" err="1"/>
              <a:t>ApplySteering</a:t>
            </a:r>
            <a:r>
              <a:rPr lang="en-GB" dirty="0"/>
              <a:t>() – Calculates the Vector3 to move towards using the current velocity and acceleration.</a:t>
            </a:r>
          </a:p>
        </p:txBody>
      </p:sp>
    </p:spTree>
    <p:extLst>
      <p:ext uri="{BB962C8B-B14F-4D97-AF65-F5344CB8AC3E}">
        <p14:creationId xmlns:p14="http://schemas.microsoft.com/office/powerpoint/2010/main" val="176568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4470917" cy="3263612"/>
          </a:xfrm>
        </p:spPr>
        <p:txBody>
          <a:bodyPr>
            <a:normAutofit/>
          </a:bodyPr>
          <a:lstStyle/>
          <a:p>
            <a:r>
              <a:rPr lang="en-GB" dirty="0"/>
              <a:t>Replace the dummy program with the functionality mentioned earlier. Each type of vector movement is based on a </a:t>
            </a:r>
            <a:r>
              <a:rPr lang="en-GB" dirty="0" err="1"/>
              <a:t>DummyBehaviour</a:t>
            </a:r>
            <a:r>
              <a:rPr lang="en-GB" dirty="0"/>
              <a:t> script.</a:t>
            </a:r>
          </a:p>
          <a:p>
            <a:r>
              <a:rPr lang="en-GB" dirty="0"/>
              <a:t>A guide is provided in the next few slides.</a:t>
            </a:r>
          </a:p>
          <a:p>
            <a:pPr lvl="1"/>
            <a:endParaRPr lang="en-GB" dirty="0"/>
          </a:p>
        </p:txBody>
      </p:sp>
      <p:pic>
        <p:nvPicPr>
          <p:cNvPr id="5" name="Picture 4">
            <a:extLst>
              <a:ext uri="{FF2B5EF4-FFF2-40B4-BE49-F238E27FC236}">
                <a16:creationId xmlns:a16="http://schemas.microsoft.com/office/drawing/2014/main" id="{E4621B1C-2EDB-7A43-4F6F-51175AED39BC}"/>
              </a:ext>
            </a:extLst>
          </p:cNvPr>
          <p:cNvPicPr>
            <a:picLocks noChangeAspect="1"/>
          </p:cNvPicPr>
          <p:nvPr/>
        </p:nvPicPr>
        <p:blipFill>
          <a:blip r:embed="rId3"/>
          <a:stretch>
            <a:fillRect/>
          </a:stretch>
        </p:blipFill>
        <p:spPr>
          <a:xfrm>
            <a:off x="5927536" y="2763989"/>
            <a:ext cx="5779832" cy="2960145"/>
          </a:xfrm>
          <a:prstGeom prst="rect">
            <a:avLst/>
          </a:prstGeom>
        </p:spPr>
      </p:pic>
    </p:spTree>
    <p:extLst>
      <p:ext uri="{BB962C8B-B14F-4D97-AF65-F5344CB8AC3E}">
        <p14:creationId xmlns:p14="http://schemas.microsoft.com/office/powerpoint/2010/main" val="210982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fontScale="92500" lnSpcReduction="10000"/>
          </a:bodyPr>
          <a:lstStyle/>
          <a:p>
            <a:pPr lvl="1"/>
            <a:r>
              <a:rPr lang="en-GB" sz="2000" b="1" dirty="0"/>
              <a:t>Now it’s your turn to Code ! – Let’s implement some Vector Movements </a:t>
            </a:r>
            <a:r>
              <a:rPr lang="en-GB" sz="2000" b="1" dirty="0">
                <a:sym typeface="Wingdings" panose="05000000000000000000" pitchFamily="2" charset="2"/>
              </a:rPr>
              <a:t></a:t>
            </a:r>
            <a:endParaRPr lang="en-GB" dirty="0"/>
          </a:p>
          <a:p>
            <a:pPr lvl="1"/>
            <a:r>
              <a:rPr lang="en-GB" dirty="0"/>
              <a:t>Seek Behaviour</a:t>
            </a:r>
          </a:p>
          <a:p>
            <a:pPr lvl="2"/>
            <a:r>
              <a:rPr lang="en-GB" dirty="0"/>
              <a:t>In the </a:t>
            </a:r>
            <a:r>
              <a:rPr lang="en-GB" dirty="0" err="1"/>
              <a:t>CalculateMove</a:t>
            </a:r>
            <a:r>
              <a:rPr lang="en-GB" dirty="0"/>
              <a:t>() function, call the </a:t>
            </a:r>
            <a:r>
              <a:rPr lang="en-GB" dirty="0" err="1"/>
              <a:t>SteeringFunction</a:t>
            </a:r>
            <a:r>
              <a:rPr lang="en-GB" dirty="0"/>
              <a:t> and pass current and target. Also, return the Vector3 returned by calling the </a:t>
            </a:r>
            <a:r>
              <a:rPr lang="en-GB" dirty="0" err="1"/>
              <a:t>ApplySteering</a:t>
            </a:r>
            <a:r>
              <a:rPr lang="en-GB" dirty="0"/>
              <a:t>() function.</a:t>
            </a:r>
          </a:p>
          <a:p>
            <a:pPr lvl="2"/>
            <a:r>
              <a:rPr lang="en-GB" dirty="0"/>
              <a:t>In the </a:t>
            </a:r>
            <a:r>
              <a:rPr lang="en-GB" dirty="0" err="1"/>
              <a:t>SteeringFunction</a:t>
            </a:r>
            <a:r>
              <a:rPr lang="en-GB" dirty="0"/>
              <a:t>() function, calculate the difference between the two positions and normalize it. Multiply the resulting Vector3 by the </a:t>
            </a:r>
            <a:r>
              <a:rPr lang="en-GB" dirty="0" err="1"/>
              <a:t>maxSpeed</a:t>
            </a:r>
            <a:r>
              <a:rPr lang="en-GB" dirty="0"/>
              <a:t> variable. Calculate the difference between the calculated Vector3 and velocity, clamping it by </a:t>
            </a:r>
            <a:r>
              <a:rPr lang="en-GB" dirty="0" err="1"/>
              <a:t>maxForce</a:t>
            </a:r>
            <a:r>
              <a:rPr lang="en-GB" dirty="0"/>
              <a:t>. Add the result to acceleration.</a:t>
            </a:r>
          </a:p>
          <a:p>
            <a:pPr lvl="2"/>
            <a:r>
              <a:rPr lang="en-GB" dirty="0"/>
              <a:t>In the </a:t>
            </a:r>
            <a:r>
              <a:rPr lang="en-GB" dirty="0" err="1"/>
              <a:t>ApplySteering</a:t>
            </a:r>
            <a:r>
              <a:rPr lang="en-GB" dirty="0"/>
              <a:t>() function, set velocity to itself added to acceleration, clamped by the </a:t>
            </a:r>
            <a:r>
              <a:rPr lang="en-GB" dirty="0" err="1"/>
              <a:t>maxSpeed</a:t>
            </a:r>
            <a:r>
              <a:rPr lang="en-GB" dirty="0"/>
              <a:t>. Add velocity multiplied by </a:t>
            </a:r>
            <a:r>
              <a:rPr lang="en-GB" dirty="0" err="1"/>
              <a:t>Time.deltaTime</a:t>
            </a:r>
            <a:r>
              <a:rPr lang="en-GB" dirty="0"/>
              <a:t> to velocity. Reset acceleration back to the zero Vector and return location.</a:t>
            </a:r>
          </a:p>
        </p:txBody>
      </p:sp>
    </p:spTree>
    <p:extLst>
      <p:ext uri="{BB962C8B-B14F-4D97-AF65-F5344CB8AC3E}">
        <p14:creationId xmlns:p14="http://schemas.microsoft.com/office/powerpoint/2010/main" val="429320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lvl="1"/>
            <a:r>
              <a:rPr lang="en-GB" dirty="0"/>
              <a:t>Flee Behaviour</a:t>
            </a:r>
          </a:p>
          <a:p>
            <a:pPr lvl="2"/>
            <a:r>
              <a:rPr lang="en-GB" dirty="0"/>
              <a:t>Copy the Seek Behaviour’s script and change the subtraction of the positions in the </a:t>
            </a:r>
            <a:r>
              <a:rPr lang="en-GB" dirty="0" err="1"/>
              <a:t>SteeringFunction</a:t>
            </a:r>
            <a:r>
              <a:rPr lang="en-GB" dirty="0"/>
              <a:t>() function to be the current position minus the target’s position.</a:t>
            </a:r>
          </a:p>
          <a:p>
            <a:pPr lvl="1"/>
            <a:r>
              <a:rPr lang="en-GB" dirty="0"/>
              <a:t>Arrive Behaviour</a:t>
            </a:r>
          </a:p>
          <a:p>
            <a:pPr lvl="2"/>
            <a:r>
              <a:rPr lang="en-GB" dirty="0"/>
              <a:t>Copy the Seek Behaviour’s script and in the Steering Function replace the </a:t>
            </a:r>
            <a:r>
              <a:rPr lang="en-GB" dirty="0" err="1"/>
              <a:t>maxSpeed</a:t>
            </a:r>
            <a:r>
              <a:rPr lang="en-GB" dirty="0"/>
              <a:t> multiplication with the following:</a:t>
            </a:r>
          </a:p>
          <a:p>
            <a:pPr lvl="3"/>
            <a:r>
              <a:rPr lang="en-GB" dirty="0"/>
              <a:t>Calculate the distance between the target and the location </a:t>
            </a:r>
            <a:r>
              <a:rPr lang="en-GB" dirty="0" err="1"/>
              <a:t>variablne</a:t>
            </a:r>
            <a:r>
              <a:rPr lang="en-GB" dirty="0"/>
              <a:t> using Vector3.Distance.</a:t>
            </a:r>
          </a:p>
          <a:p>
            <a:pPr lvl="3"/>
            <a:r>
              <a:rPr lang="en-GB" dirty="0"/>
              <a:t>If the calculated distance is smaller than the </a:t>
            </a:r>
            <a:r>
              <a:rPr lang="en-GB" dirty="0" err="1"/>
              <a:t>maxRadius</a:t>
            </a:r>
            <a:r>
              <a:rPr lang="en-GB" dirty="0"/>
              <a:t> variable, multiply </a:t>
            </a:r>
            <a:r>
              <a:rPr lang="en-GB" dirty="0" err="1"/>
              <a:t>changeVelocity</a:t>
            </a:r>
            <a:r>
              <a:rPr lang="en-GB" dirty="0"/>
              <a:t> by distance, otherwise multiply it by </a:t>
            </a:r>
            <a:r>
              <a:rPr lang="en-GB" dirty="0" err="1"/>
              <a:t>maxSpeed</a:t>
            </a:r>
            <a:r>
              <a:rPr lang="en-GB" dirty="0"/>
              <a:t>.</a:t>
            </a:r>
          </a:p>
        </p:txBody>
      </p:sp>
    </p:spTree>
    <p:extLst>
      <p:ext uri="{BB962C8B-B14F-4D97-AF65-F5344CB8AC3E}">
        <p14:creationId xmlns:p14="http://schemas.microsoft.com/office/powerpoint/2010/main" val="58805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lvl="1"/>
            <a:r>
              <a:rPr lang="en-GB" dirty="0"/>
              <a:t>Pursuit Behaviour</a:t>
            </a:r>
          </a:p>
          <a:p>
            <a:pPr lvl="2"/>
            <a:r>
              <a:rPr lang="en-GB" dirty="0"/>
              <a:t>Copy the Seek Behaviour’s script and add the following:</a:t>
            </a:r>
          </a:p>
          <a:p>
            <a:pPr lvl="3"/>
            <a:r>
              <a:rPr lang="en-GB" dirty="0"/>
              <a:t>In the </a:t>
            </a:r>
            <a:r>
              <a:rPr lang="en-GB" dirty="0" err="1"/>
              <a:t>SteeringFunction</a:t>
            </a:r>
            <a:r>
              <a:rPr lang="en-GB" dirty="0"/>
              <a:t>() function, add the Vector3 prediction to the calculated Vector3 before normalising it.</a:t>
            </a:r>
          </a:p>
          <a:p>
            <a:pPr lvl="3"/>
            <a:r>
              <a:rPr lang="en-GB" dirty="0"/>
              <a:t>Create a new function </a:t>
            </a:r>
            <a:r>
              <a:rPr lang="en-GB" dirty="0" err="1"/>
              <a:t>PredictionMovement</a:t>
            </a:r>
            <a:r>
              <a:rPr lang="en-GB" dirty="0"/>
              <a:t>() which takes current and target as parameters. In this function, calculate the distance between current and target using Vector3.Distance. Set prediction to the target’s up vector multiplied by the distance calculated divided by two.</a:t>
            </a:r>
          </a:p>
          <a:p>
            <a:pPr lvl="3"/>
            <a:r>
              <a:rPr lang="en-GB" dirty="0"/>
              <a:t>In the </a:t>
            </a:r>
            <a:r>
              <a:rPr lang="en-GB" dirty="0" err="1"/>
              <a:t>ApplySteering</a:t>
            </a:r>
            <a:r>
              <a:rPr lang="en-GB" dirty="0"/>
              <a:t>(), call the </a:t>
            </a:r>
            <a:r>
              <a:rPr lang="en-GB" dirty="0" err="1"/>
              <a:t>PredictionMovement</a:t>
            </a:r>
            <a:r>
              <a:rPr lang="en-GB" dirty="0"/>
              <a:t>() function after resetting the acceleration variable, pass current and target.</a:t>
            </a:r>
          </a:p>
        </p:txBody>
      </p:sp>
    </p:spTree>
    <p:extLst>
      <p:ext uri="{BB962C8B-B14F-4D97-AF65-F5344CB8AC3E}">
        <p14:creationId xmlns:p14="http://schemas.microsoft.com/office/powerpoint/2010/main" val="161212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lvl="1"/>
            <a:r>
              <a:rPr lang="en-GB" dirty="0"/>
              <a:t>Evade Behaviour</a:t>
            </a:r>
          </a:p>
          <a:p>
            <a:pPr lvl="2"/>
            <a:r>
              <a:rPr lang="en-GB" dirty="0"/>
              <a:t>Copy the Pursuit Behaviour’s script and change the subtraction of positions in the </a:t>
            </a:r>
            <a:r>
              <a:rPr lang="en-GB" dirty="0" err="1"/>
              <a:t>SteeringFunction</a:t>
            </a:r>
            <a:r>
              <a:rPr lang="en-GB" dirty="0"/>
              <a:t>() function to be the current position minus the sum of the target’s position and the prediction variable.</a:t>
            </a:r>
          </a:p>
        </p:txBody>
      </p:sp>
    </p:spTree>
    <p:extLst>
      <p:ext uri="{BB962C8B-B14F-4D97-AF65-F5344CB8AC3E}">
        <p14:creationId xmlns:p14="http://schemas.microsoft.com/office/powerpoint/2010/main" val="142445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(6)</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lnSpcReduction="10000"/>
          </a:bodyPr>
          <a:lstStyle/>
          <a:p>
            <a:pPr lvl="1"/>
            <a:r>
              <a:rPr lang="en-GB" dirty="0"/>
              <a:t>Follow the Leader Behaviour</a:t>
            </a:r>
          </a:p>
          <a:p>
            <a:pPr lvl="2"/>
            <a:r>
              <a:rPr lang="en-GB" dirty="0"/>
              <a:t>From the base dummy behaviour, add two public </a:t>
            </a:r>
            <a:r>
              <a:rPr lang="en-GB" dirty="0" err="1"/>
              <a:t>VectorBehaviours</a:t>
            </a:r>
            <a:r>
              <a:rPr lang="en-GB" dirty="0"/>
              <a:t>, and in Unity set them to the evade and seek behaviour. Also add a public float variable called </a:t>
            </a:r>
            <a:r>
              <a:rPr lang="en-GB" dirty="0" err="1"/>
              <a:t>seperationDistance</a:t>
            </a:r>
            <a:r>
              <a:rPr lang="en-GB" dirty="0"/>
              <a:t>.</a:t>
            </a:r>
          </a:p>
          <a:p>
            <a:pPr lvl="2"/>
            <a:r>
              <a:rPr lang="en-GB" dirty="0"/>
              <a:t>In the </a:t>
            </a:r>
            <a:r>
              <a:rPr lang="en-GB" dirty="0" err="1"/>
              <a:t>CalculateMove</a:t>
            </a:r>
            <a:r>
              <a:rPr lang="en-GB" dirty="0"/>
              <a:t>() function, if the distance between the current position and the target’s position is greater than or equal to the </a:t>
            </a:r>
            <a:r>
              <a:rPr lang="en-GB" dirty="0" err="1"/>
              <a:t>seperationDistance</a:t>
            </a:r>
            <a:r>
              <a:rPr lang="en-GB" dirty="0"/>
              <a:t> variable, return the Vector3 returned from calling the </a:t>
            </a:r>
            <a:r>
              <a:rPr lang="en-GB" dirty="0" err="1"/>
              <a:t>CalculateMove</a:t>
            </a:r>
            <a:r>
              <a:rPr lang="en-GB" dirty="0"/>
              <a:t>() function on the seek behaviour, by passing current and target. Otherwise, if the distance is smaller than the </a:t>
            </a:r>
            <a:r>
              <a:rPr lang="en-GB" dirty="0" err="1"/>
              <a:t>seperationDistance</a:t>
            </a:r>
            <a:r>
              <a:rPr lang="en-GB" dirty="0"/>
              <a:t> multiplied by some value, for instance 0.75 (used to create a gap where the game object is neither seeking or evading), return the Vector3 returned from calling the </a:t>
            </a:r>
            <a:r>
              <a:rPr lang="en-GB" dirty="0" err="1"/>
              <a:t>CalculateMove</a:t>
            </a:r>
            <a:r>
              <a:rPr lang="en-GB" dirty="0"/>
              <a:t>() function on the evade behaviour, by passing current and target. Otherwise, simply return the current position.</a:t>
            </a:r>
          </a:p>
        </p:txBody>
      </p:sp>
    </p:spTree>
    <p:extLst>
      <p:ext uri="{BB962C8B-B14F-4D97-AF65-F5344CB8AC3E}">
        <p14:creationId xmlns:p14="http://schemas.microsoft.com/office/powerpoint/2010/main" val="214053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(7)</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lvl="1"/>
            <a:r>
              <a:rPr lang="en-GB" dirty="0"/>
              <a:t>Wander Behaviour</a:t>
            </a:r>
          </a:p>
          <a:p>
            <a:pPr lvl="2"/>
            <a:r>
              <a:rPr lang="en-GB" dirty="0"/>
              <a:t>Copy the Seek Behaviour’s script and add the following to the </a:t>
            </a:r>
            <a:r>
              <a:rPr lang="en-GB" dirty="0" err="1"/>
              <a:t>CalculateMove</a:t>
            </a:r>
            <a:r>
              <a:rPr lang="en-GB" dirty="0"/>
              <a:t>() function:</a:t>
            </a:r>
          </a:p>
          <a:p>
            <a:pPr lvl="3"/>
            <a:r>
              <a:rPr lang="en-GB" dirty="0"/>
              <a:t>Add the variables below to the script.</a:t>
            </a:r>
          </a:p>
          <a:p>
            <a:pPr lvl="3"/>
            <a:r>
              <a:rPr lang="en-GB" dirty="0"/>
              <a:t>After calculating the </a:t>
            </a:r>
            <a:r>
              <a:rPr lang="en-GB" dirty="0" err="1"/>
              <a:t>startPosition</a:t>
            </a:r>
            <a:r>
              <a:rPr lang="en-GB" dirty="0"/>
              <a:t>, decrease the </a:t>
            </a:r>
            <a:r>
              <a:rPr lang="en-GB" dirty="0" err="1"/>
              <a:t>tempTimer</a:t>
            </a:r>
            <a:r>
              <a:rPr lang="en-GB" dirty="0"/>
              <a:t> by </a:t>
            </a:r>
            <a:r>
              <a:rPr lang="en-GB" dirty="0" err="1"/>
              <a:t>Time.deltaTime</a:t>
            </a:r>
            <a:r>
              <a:rPr lang="en-GB" dirty="0"/>
              <a:t>. Set centre to the current position added with the multiplication of the current up vector and the </a:t>
            </a:r>
            <a:r>
              <a:rPr lang="en-GB" dirty="0" err="1"/>
              <a:t>seeAhead</a:t>
            </a:r>
            <a:r>
              <a:rPr lang="en-GB" dirty="0"/>
              <a:t> variable.</a:t>
            </a:r>
          </a:p>
          <a:p>
            <a:pPr lvl="3"/>
            <a:r>
              <a:rPr lang="en-GB" dirty="0"/>
              <a:t>If the </a:t>
            </a:r>
            <a:r>
              <a:rPr lang="en-GB" dirty="0" err="1"/>
              <a:t>tempTimer</a:t>
            </a:r>
            <a:r>
              <a:rPr lang="en-GB" dirty="0"/>
              <a:t> has reached zero, set direction to a random direction using direction = </a:t>
            </a:r>
            <a:r>
              <a:rPr lang="en-GB" dirty="0" err="1"/>
              <a:t>Random.insideUnitCircle.normalized</a:t>
            </a:r>
            <a:r>
              <a:rPr lang="en-GB" dirty="0"/>
              <a:t>; and reset </a:t>
            </a:r>
            <a:r>
              <a:rPr lang="en-GB" dirty="0" err="1"/>
              <a:t>tempTimer</a:t>
            </a:r>
            <a:r>
              <a:rPr lang="en-GB" dirty="0"/>
              <a:t> to </a:t>
            </a:r>
            <a:r>
              <a:rPr lang="en-GB" dirty="0" err="1"/>
              <a:t>timePerDirection</a:t>
            </a:r>
            <a:r>
              <a:rPr lang="en-GB" dirty="0"/>
              <a:t>.</a:t>
            </a:r>
          </a:p>
          <a:p>
            <a:pPr lvl="3"/>
            <a:r>
              <a:rPr lang="en-GB" dirty="0"/>
              <a:t>Set the target’s position to the centre added with the multiplication of direction and radius.</a:t>
            </a:r>
          </a:p>
          <a:p>
            <a:pPr lvl="2"/>
            <a:endParaRPr lang="en-GB" dirty="0"/>
          </a:p>
        </p:txBody>
      </p:sp>
      <p:pic>
        <p:nvPicPr>
          <p:cNvPr id="7" name="Picture 6">
            <a:extLst>
              <a:ext uri="{FF2B5EF4-FFF2-40B4-BE49-F238E27FC236}">
                <a16:creationId xmlns:a16="http://schemas.microsoft.com/office/drawing/2014/main" id="{68846D3E-26F2-68B6-861A-AAD87B3E7F76}"/>
              </a:ext>
            </a:extLst>
          </p:cNvPr>
          <p:cNvPicPr>
            <a:picLocks noChangeAspect="1"/>
          </p:cNvPicPr>
          <p:nvPr/>
        </p:nvPicPr>
        <p:blipFill>
          <a:blip r:embed="rId3"/>
          <a:stretch>
            <a:fillRect/>
          </a:stretch>
        </p:blipFill>
        <p:spPr>
          <a:xfrm>
            <a:off x="3996507" y="5441390"/>
            <a:ext cx="4198984" cy="1051651"/>
          </a:xfrm>
          <a:prstGeom prst="rect">
            <a:avLst/>
          </a:prstGeom>
        </p:spPr>
      </p:pic>
    </p:spTree>
    <p:extLst>
      <p:ext uri="{BB962C8B-B14F-4D97-AF65-F5344CB8AC3E}">
        <p14:creationId xmlns:p14="http://schemas.microsoft.com/office/powerpoint/2010/main" val="289688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(8)</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lvl="1"/>
            <a:r>
              <a:rPr lang="en-GB" dirty="0"/>
              <a:t>Avoid Behaviour</a:t>
            </a:r>
          </a:p>
          <a:p>
            <a:pPr lvl="2"/>
            <a:r>
              <a:rPr lang="en-GB" dirty="0"/>
              <a:t>Copy the Seek Behaviour’s script and add the following:</a:t>
            </a:r>
          </a:p>
          <a:p>
            <a:pPr lvl="3"/>
            <a:r>
              <a:rPr lang="en-GB" dirty="0"/>
              <a:t>Add the variables below to the script.</a:t>
            </a:r>
          </a:p>
          <a:p>
            <a:pPr lvl="3"/>
            <a:r>
              <a:rPr lang="en-GB" dirty="0"/>
              <a:t>Add a function called </a:t>
            </a:r>
            <a:r>
              <a:rPr lang="en-GB" dirty="0" err="1"/>
              <a:t>CreateBox</a:t>
            </a:r>
            <a:r>
              <a:rPr lang="en-GB" dirty="0"/>
              <a:t>() which takes current and target as parameters. Set </a:t>
            </a:r>
            <a:r>
              <a:rPr lang="en-GB" dirty="0" err="1"/>
              <a:t>bottomRight</a:t>
            </a:r>
            <a:r>
              <a:rPr lang="en-GB" dirty="0"/>
              <a:t>, </a:t>
            </a:r>
            <a:r>
              <a:rPr lang="en-GB" dirty="0" err="1"/>
              <a:t>bottomLeft</a:t>
            </a:r>
            <a:r>
              <a:rPr lang="en-GB" dirty="0"/>
              <a:t>, </a:t>
            </a:r>
            <a:r>
              <a:rPr lang="en-GB" dirty="0" err="1"/>
              <a:t>topRight</a:t>
            </a:r>
            <a:r>
              <a:rPr lang="en-GB" dirty="0"/>
              <a:t> and </a:t>
            </a:r>
            <a:r>
              <a:rPr lang="en-GB" dirty="0" err="1"/>
              <a:t>topLeft</a:t>
            </a:r>
            <a:r>
              <a:rPr lang="en-GB" dirty="0"/>
              <a:t> as follows:</a:t>
            </a:r>
          </a:p>
          <a:p>
            <a:pPr lvl="4"/>
            <a:r>
              <a:rPr lang="en-GB" dirty="0" err="1"/>
              <a:t>bottomRight</a:t>
            </a:r>
            <a:r>
              <a:rPr lang="en-GB" dirty="0"/>
              <a:t> = </a:t>
            </a:r>
            <a:r>
              <a:rPr lang="en-GB" dirty="0" err="1"/>
              <a:t>current.position</a:t>
            </a:r>
            <a:r>
              <a:rPr lang="en-GB" dirty="0"/>
              <a:t> + (</a:t>
            </a:r>
            <a:r>
              <a:rPr lang="en-GB" dirty="0" err="1"/>
              <a:t>current.right</a:t>
            </a:r>
            <a:r>
              <a:rPr lang="en-GB" dirty="0"/>
              <a:t> * (</a:t>
            </a:r>
            <a:r>
              <a:rPr lang="en-GB" dirty="0" err="1"/>
              <a:t>sizeX</a:t>
            </a:r>
            <a:r>
              <a:rPr lang="en-GB" dirty="0"/>
              <a:t> / 2f)) + (-</a:t>
            </a:r>
            <a:r>
              <a:rPr lang="en-GB" dirty="0" err="1"/>
              <a:t>current.up</a:t>
            </a:r>
            <a:r>
              <a:rPr lang="en-GB" dirty="0"/>
              <a:t> * (</a:t>
            </a:r>
            <a:r>
              <a:rPr lang="en-GB" dirty="0" err="1"/>
              <a:t>sizeY</a:t>
            </a:r>
            <a:r>
              <a:rPr lang="en-GB" dirty="0"/>
              <a:t> / 2f));</a:t>
            </a:r>
          </a:p>
          <a:p>
            <a:pPr lvl="4"/>
            <a:r>
              <a:rPr lang="en-GB" dirty="0" err="1"/>
              <a:t>bottomLeft</a:t>
            </a:r>
            <a:r>
              <a:rPr lang="en-GB" dirty="0"/>
              <a:t> = </a:t>
            </a:r>
            <a:r>
              <a:rPr lang="en-GB" dirty="0" err="1"/>
              <a:t>current.position</a:t>
            </a:r>
            <a:r>
              <a:rPr lang="en-GB" dirty="0"/>
              <a:t> + (-</a:t>
            </a:r>
            <a:r>
              <a:rPr lang="en-GB" dirty="0" err="1"/>
              <a:t>current.right</a:t>
            </a:r>
            <a:r>
              <a:rPr lang="en-GB" dirty="0"/>
              <a:t> * (</a:t>
            </a:r>
            <a:r>
              <a:rPr lang="en-GB" dirty="0" err="1"/>
              <a:t>sizeX</a:t>
            </a:r>
            <a:r>
              <a:rPr lang="en-GB" dirty="0"/>
              <a:t> / 2f)) + (-</a:t>
            </a:r>
            <a:r>
              <a:rPr lang="en-GB" dirty="0" err="1"/>
              <a:t>current.up</a:t>
            </a:r>
            <a:r>
              <a:rPr lang="en-GB" dirty="0"/>
              <a:t> * (</a:t>
            </a:r>
            <a:r>
              <a:rPr lang="en-GB" dirty="0" err="1"/>
              <a:t>sizeY</a:t>
            </a:r>
            <a:r>
              <a:rPr lang="en-GB" dirty="0"/>
              <a:t> / 2f));</a:t>
            </a:r>
          </a:p>
          <a:p>
            <a:pPr lvl="4"/>
            <a:r>
              <a:rPr lang="en-GB" dirty="0" err="1"/>
              <a:t>topRight</a:t>
            </a:r>
            <a:r>
              <a:rPr lang="en-GB" dirty="0"/>
              <a:t> = </a:t>
            </a:r>
            <a:r>
              <a:rPr lang="en-GB" dirty="0" err="1"/>
              <a:t>current.position</a:t>
            </a:r>
            <a:r>
              <a:rPr lang="en-GB" dirty="0"/>
              <a:t> + ((</a:t>
            </a:r>
            <a:r>
              <a:rPr lang="en-GB" dirty="0" err="1"/>
              <a:t>current.right</a:t>
            </a:r>
            <a:r>
              <a:rPr lang="en-GB" dirty="0"/>
              <a:t> * (</a:t>
            </a:r>
            <a:r>
              <a:rPr lang="en-GB" dirty="0" err="1"/>
              <a:t>sizeX</a:t>
            </a:r>
            <a:r>
              <a:rPr lang="en-GB" dirty="0"/>
              <a:t> / 2f)) + (</a:t>
            </a:r>
            <a:r>
              <a:rPr lang="en-GB" dirty="0" err="1"/>
              <a:t>current.up</a:t>
            </a:r>
            <a:r>
              <a:rPr lang="en-GB" dirty="0"/>
              <a:t> * </a:t>
            </a:r>
            <a:r>
              <a:rPr lang="en-GB" dirty="0" err="1"/>
              <a:t>seeAhead</a:t>
            </a:r>
            <a:r>
              <a:rPr lang="en-GB" dirty="0"/>
              <a:t>));</a:t>
            </a:r>
          </a:p>
          <a:p>
            <a:pPr lvl="4"/>
            <a:r>
              <a:rPr lang="en-GB" dirty="0" err="1"/>
              <a:t>topLeft</a:t>
            </a:r>
            <a:r>
              <a:rPr lang="en-GB" dirty="0"/>
              <a:t> = </a:t>
            </a:r>
            <a:r>
              <a:rPr lang="en-GB" dirty="0" err="1"/>
              <a:t>current.position</a:t>
            </a:r>
            <a:r>
              <a:rPr lang="en-GB" dirty="0"/>
              <a:t> + (-</a:t>
            </a:r>
            <a:r>
              <a:rPr lang="en-GB" dirty="0" err="1"/>
              <a:t>current.right</a:t>
            </a:r>
            <a:r>
              <a:rPr lang="en-GB" dirty="0"/>
              <a:t> * (</a:t>
            </a:r>
            <a:r>
              <a:rPr lang="en-GB" dirty="0" err="1"/>
              <a:t>sizeX</a:t>
            </a:r>
            <a:r>
              <a:rPr lang="en-GB" dirty="0"/>
              <a:t> / 2f)) + (</a:t>
            </a:r>
            <a:r>
              <a:rPr lang="en-GB" dirty="0" err="1"/>
              <a:t>current.up</a:t>
            </a:r>
            <a:r>
              <a:rPr lang="en-GB" dirty="0"/>
              <a:t> * </a:t>
            </a:r>
            <a:r>
              <a:rPr lang="en-GB" dirty="0" err="1"/>
              <a:t>seeAhead</a:t>
            </a:r>
            <a:r>
              <a:rPr lang="en-GB" dirty="0"/>
              <a:t>);</a:t>
            </a:r>
          </a:p>
        </p:txBody>
      </p:sp>
      <p:pic>
        <p:nvPicPr>
          <p:cNvPr id="5" name="Picture 4">
            <a:extLst>
              <a:ext uri="{FF2B5EF4-FFF2-40B4-BE49-F238E27FC236}">
                <a16:creationId xmlns:a16="http://schemas.microsoft.com/office/drawing/2014/main" id="{99652795-1F38-85DB-718C-861C83A47DD5}"/>
              </a:ext>
            </a:extLst>
          </p:cNvPr>
          <p:cNvPicPr>
            <a:picLocks noChangeAspect="1"/>
          </p:cNvPicPr>
          <p:nvPr/>
        </p:nvPicPr>
        <p:blipFill>
          <a:blip r:embed="rId3"/>
          <a:stretch>
            <a:fillRect/>
          </a:stretch>
        </p:blipFill>
        <p:spPr>
          <a:xfrm>
            <a:off x="1988463" y="5725711"/>
            <a:ext cx="8215072" cy="967824"/>
          </a:xfrm>
          <a:prstGeom prst="rect">
            <a:avLst/>
          </a:prstGeom>
        </p:spPr>
      </p:pic>
    </p:spTree>
    <p:extLst>
      <p:ext uri="{BB962C8B-B14F-4D97-AF65-F5344CB8AC3E}">
        <p14:creationId xmlns:p14="http://schemas.microsoft.com/office/powerpoint/2010/main" val="160846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Introduction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a:bodyPr>
          <a:lstStyle/>
          <a:p>
            <a:r>
              <a:rPr lang="en-GB" dirty="0"/>
              <a:t>Vector Movements are an AI technique used to apply realistic physics in games. </a:t>
            </a:r>
          </a:p>
          <a:p>
            <a:r>
              <a:rPr lang="en-GB" dirty="0"/>
              <a:t>Game objects travelling in a direction should not turn instantaneously. Instead, they should gradually slow down and then turn around. </a:t>
            </a:r>
          </a:p>
          <a:p>
            <a:r>
              <a:rPr lang="en-GB" dirty="0"/>
              <a:t>Similarly, they should also face the direction they are moving to steadily, rather than suddenly.</a:t>
            </a:r>
            <a:endParaRPr lang="en-MT" dirty="0"/>
          </a:p>
        </p:txBody>
      </p:sp>
    </p:spTree>
    <p:extLst>
      <p:ext uri="{BB962C8B-B14F-4D97-AF65-F5344CB8AC3E}">
        <p14:creationId xmlns:p14="http://schemas.microsoft.com/office/powerpoint/2010/main" val="293743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(9)</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lnSpcReduction="10000"/>
          </a:bodyPr>
          <a:lstStyle/>
          <a:p>
            <a:pPr lvl="1"/>
            <a:r>
              <a:rPr lang="en-GB" dirty="0"/>
              <a:t>Avoid Behaviour</a:t>
            </a:r>
          </a:p>
          <a:p>
            <a:pPr lvl="2"/>
            <a:r>
              <a:rPr lang="en-GB" dirty="0"/>
              <a:t>Copy the Seek Behaviour’s script and add the following:</a:t>
            </a:r>
          </a:p>
          <a:p>
            <a:pPr lvl="3"/>
            <a:r>
              <a:rPr lang="en-GB" dirty="0"/>
              <a:t>Create a function called </a:t>
            </a:r>
            <a:r>
              <a:rPr lang="en-GB" dirty="0" err="1"/>
              <a:t>SetBox</a:t>
            </a:r>
            <a:r>
              <a:rPr lang="en-GB" dirty="0"/>
              <a:t>() which takes current and target as parameters. In the function calculate the current game object’s z rotation and save it using </a:t>
            </a:r>
            <a:r>
              <a:rPr lang="en-GB" dirty="0" err="1"/>
              <a:t>eulerAngles.z</a:t>
            </a:r>
            <a:r>
              <a:rPr lang="en-GB" dirty="0"/>
              <a:t>. </a:t>
            </a:r>
          </a:p>
          <a:p>
            <a:pPr lvl="3"/>
            <a:r>
              <a:rPr lang="en-GB" dirty="0"/>
              <a:t>Set the current rotation to zero using </a:t>
            </a:r>
            <a:r>
              <a:rPr lang="en-GB" dirty="0" err="1"/>
              <a:t>Quaternion.Euler</a:t>
            </a:r>
            <a:r>
              <a:rPr lang="en-GB" dirty="0"/>
              <a:t>(Vector3.zero) and then rotate it by </a:t>
            </a:r>
            <a:r>
              <a:rPr lang="en-GB" dirty="0" err="1"/>
              <a:t>zRot</a:t>
            </a:r>
            <a:r>
              <a:rPr lang="en-GB" dirty="0"/>
              <a:t> using the same function.</a:t>
            </a:r>
          </a:p>
          <a:p>
            <a:pPr lvl="3"/>
            <a:r>
              <a:rPr lang="en-GB" dirty="0"/>
              <a:t>Create a function called </a:t>
            </a:r>
            <a:r>
              <a:rPr lang="en-GB" dirty="0" err="1"/>
              <a:t>CollisionsCheck</a:t>
            </a:r>
            <a:r>
              <a:rPr lang="en-GB" dirty="0"/>
              <a:t> which takes current and target as parameters. In the function create an array of two elements of type RaycastHit2D. Set its elements as follows:</a:t>
            </a:r>
          </a:p>
          <a:p>
            <a:pPr lvl="4"/>
            <a:r>
              <a:rPr lang="en-GB" dirty="0" err="1"/>
              <a:t>checkHit</a:t>
            </a:r>
            <a:r>
              <a:rPr lang="en-GB" dirty="0"/>
              <a:t>[0] = Physics2D.Raycast(</a:t>
            </a:r>
            <a:r>
              <a:rPr lang="en-GB" dirty="0" err="1"/>
              <a:t>bottomLeft</a:t>
            </a:r>
            <a:r>
              <a:rPr lang="en-GB" dirty="0"/>
              <a:t>, </a:t>
            </a:r>
            <a:r>
              <a:rPr lang="en-GB" dirty="0" err="1"/>
              <a:t>topLeft</a:t>
            </a:r>
            <a:r>
              <a:rPr lang="en-GB" dirty="0"/>
              <a:t> - </a:t>
            </a:r>
            <a:r>
              <a:rPr lang="en-GB" dirty="0" err="1"/>
              <a:t>bottomLeft</a:t>
            </a:r>
            <a:r>
              <a:rPr lang="en-GB" dirty="0"/>
              <a:t>, </a:t>
            </a:r>
            <a:r>
              <a:rPr lang="en-GB" dirty="0" err="1"/>
              <a:t>seeAhead</a:t>
            </a:r>
            <a:r>
              <a:rPr lang="en-GB" dirty="0"/>
              <a:t>, 1 &lt;&lt; 8);</a:t>
            </a:r>
          </a:p>
          <a:p>
            <a:pPr lvl="4"/>
            <a:r>
              <a:rPr lang="en-GB" dirty="0" err="1"/>
              <a:t>checkHit</a:t>
            </a:r>
            <a:r>
              <a:rPr lang="en-GB" dirty="0"/>
              <a:t>[1] = Physics2D.Raycast(</a:t>
            </a:r>
            <a:r>
              <a:rPr lang="en-GB" dirty="0" err="1"/>
              <a:t>bottomRight</a:t>
            </a:r>
            <a:r>
              <a:rPr lang="en-GB" dirty="0"/>
              <a:t>, </a:t>
            </a:r>
            <a:r>
              <a:rPr lang="en-GB" dirty="0" err="1"/>
              <a:t>topRight</a:t>
            </a:r>
            <a:r>
              <a:rPr lang="en-GB" dirty="0"/>
              <a:t> - </a:t>
            </a:r>
            <a:r>
              <a:rPr lang="en-GB" dirty="0" err="1"/>
              <a:t>bottomRight</a:t>
            </a:r>
            <a:r>
              <a:rPr lang="en-GB" dirty="0"/>
              <a:t>, </a:t>
            </a:r>
            <a:r>
              <a:rPr lang="en-GB" dirty="0" err="1"/>
              <a:t>seeAhead</a:t>
            </a:r>
            <a:r>
              <a:rPr lang="en-GB" dirty="0"/>
              <a:t>, 1 &lt;&lt; 8);</a:t>
            </a:r>
          </a:p>
        </p:txBody>
      </p:sp>
    </p:spTree>
    <p:extLst>
      <p:ext uri="{BB962C8B-B14F-4D97-AF65-F5344CB8AC3E}">
        <p14:creationId xmlns:p14="http://schemas.microsoft.com/office/powerpoint/2010/main" val="277935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(10)</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lnSpcReduction="10000"/>
          </a:bodyPr>
          <a:lstStyle/>
          <a:p>
            <a:pPr lvl="1"/>
            <a:r>
              <a:rPr lang="en-GB" dirty="0"/>
              <a:t>Avoid Behaviour</a:t>
            </a:r>
          </a:p>
          <a:p>
            <a:pPr lvl="2"/>
            <a:r>
              <a:rPr lang="en-GB" dirty="0"/>
              <a:t>Copy the Seek Behaviour’s script and add the following:</a:t>
            </a:r>
          </a:p>
          <a:p>
            <a:pPr lvl="3"/>
            <a:r>
              <a:rPr lang="en-GB" dirty="0"/>
              <a:t>In the </a:t>
            </a:r>
            <a:r>
              <a:rPr lang="en-GB" dirty="0" err="1"/>
              <a:t>CollisionsCheck</a:t>
            </a:r>
            <a:r>
              <a:rPr lang="en-GB" dirty="0"/>
              <a:t>() function, check if the left </a:t>
            </a:r>
            <a:r>
              <a:rPr lang="en-GB" dirty="0" err="1"/>
              <a:t>raycast</a:t>
            </a:r>
            <a:r>
              <a:rPr lang="en-GB" dirty="0"/>
              <a:t> has collided. If it has calculate the difference between </a:t>
            </a:r>
            <a:r>
              <a:rPr lang="en-GB" dirty="0" err="1"/>
              <a:t>topRight</a:t>
            </a:r>
            <a:r>
              <a:rPr lang="en-GB" dirty="0"/>
              <a:t> and the collider’s position. Multiply this difference b the distance between the current position and the collider’s position. Call the </a:t>
            </a:r>
            <a:r>
              <a:rPr lang="en-GB" dirty="0" err="1"/>
              <a:t>SteeringFunction</a:t>
            </a:r>
            <a:r>
              <a:rPr lang="en-GB" dirty="0"/>
              <a:t>() function and pass the calculated value and current. Else if the right </a:t>
            </a:r>
            <a:r>
              <a:rPr lang="en-GB" dirty="0" err="1"/>
              <a:t>raycast</a:t>
            </a:r>
            <a:r>
              <a:rPr lang="en-GB" dirty="0"/>
              <a:t> has collided, perform similar functionality but in the opposite direction. Else, call the </a:t>
            </a:r>
            <a:r>
              <a:rPr lang="en-GB" dirty="0" err="1"/>
              <a:t>SteeringFunction</a:t>
            </a:r>
            <a:r>
              <a:rPr lang="en-GB" dirty="0"/>
              <a:t>() function and pass the current position and the current.</a:t>
            </a:r>
          </a:p>
          <a:p>
            <a:pPr lvl="3"/>
            <a:r>
              <a:rPr lang="en-GB" dirty="0"/>
              <a:t>In the </a:t>
            </a:r>
            <a:r>
              <a:rPr lang="en-GB" dirty="0" err="1"/>
              <a:t>CalculateMove</a:t>
            </a:r>
            <a:r>
              <a:rPr lang="en-GB" dirty="0"/>
              <a:t>() function, after calculating the </a:t>
            </a:r>
            <a:r>
              <a:rPr lang="en-GB" dirty="0" err="1"/>
              <a:t>startPosition</a:t>
            </a:r>
            <a:r>
              <a:rPr lang="en-GB" dirty="0"/>
              <a:t>, call the </a:t>
            </a:r>
            <a:r>
              <a:rPr lang="en-GB" dirty="0" err="1"/>
              <a:t>CreateBox</a:t>
            </a:r>
            <a:r>
              <a:rPr lang="en-GB" dirty="0"/>
              <a:t>() function and pass current and target. Call the </a:t>
            </a:r>
            <a:r>
              <a:rPr lang="en-GB" dirty="0" err="1"/>
              <a:t>CollisionsCheck</a:t>
            </a:r>
            <a:r>
              <a:rPr lang="en-GB" dirty="0"/>
              <a:t>() function and pass current and target.</a:t>
            </a:r>
          </a:p>
          <a:p>
            <a:pPr lvl="3"/>
            <a:r>
              <a:rPr lang="en-GB" dirty="0"/>
              <a:t>In the </a:t>
            </a:r>
            <a:r>
              <a:rPr lang="en-GB" dirty="0" err="1"/>
              <a:t>SteeringFunction</a:t>
            </a:r>
            <a:r>
              <a:rPr lang="en-GB" dirty="0"/>
              <a:t>() function, replace target with a Vector3 </a:t>
            </a:r>
            <a:r>
              <a:rPr lang="en-GB" dirty="0" err="1"/>
              <a:t>targetPosition</a:t>
            </a:r>
            <a:r>
              <a:rPr lang="en-GB" dirty="0"/>
              <a:t>.</a:t>
            </a:r>
          </a:p>
        </p:txBody>
      </p:sp>
    </p:spTree>
    <p:extLst>
      <p:ext uri="{BB962C8B-B14F-4D97-AF65-F5344CB8AC3E}">
        <p14:creationId xmlns:p14="http://schemas.microsoft.com/office/powerpoint/2010/main" val="188036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Exercise (11)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761112"/>
          </a:xfrm>
        </p:spPr>
        <p:txBody>
          <a:bodyPr>
            <a:normAutofit/>
          </a:bodyPr>
          <a:lstStyle/>
          <a:p>
            <a:pPr lvl="1"/>
            <a:r>
              <a:rPr lang="en-GB" dirty="0"/>
              <a:t>Finally, replace the following code with the script’s appropriate name:</a:t>
            </a:r>
          </a:p>
          <a:p>
            <a:pPr lvl="1"/>
            <a:endParaRPr lang="en-GB" dirty="0"/>
          </a:p>
          <a:p>
            <a:pPr lvl="1"/>
            <a:endParaRPr lang="en-GB" dirty="0"/>
          </a:p>
          <a:p>
            <a:pPr lvl="1"/>
            <a:r>
              <a:rPr lang="en-GB" dirty="0"/>
              <a:t>In the </a:t>
            </a:r>
            <a:r>
              <a:rPr lang="en-GB" dirty="0" err="1"/>
              <a:t>ObjectScripts</a:t>
            </a:r>
            <a:r>
              <a:rPr lang="en-GB" dirty="0"/>
              <a:t> folder, press right click -&gt; Create -&gt; Behaviours and choose your behaviour.</a:t>
            </a:r>
          </a:p>
          <a:p>
            <a:pPr lvl="1"/>
            <a:endParaRPr lang="en-GB" dirty="0"/>
          </a:p>
          <a:p>
            <a:pPr lvl="1"/>
            <a:endParaRPr lang="en-GB" dirty="0"/>
          </a:p>
          <a:p>
            <a:pPr lvl="1"/>
            <a:r>
              <a:rPr lang="en-GB" dirty="0"/>
              <a:t>Add the created object to the composite object and set its weight appropriately.</a:t>
            </a:r>
          </a:p>
          <a:p>
            <a:pPr lvl="1"/>
            <a:endParaRPr lang="en-GB" dirty="0"/>
          </a:p>
        </p:txBody>
      </p:sp>
      <p:pic>
        <p:nvPicPr>
          <p:cNvPr id="5" name="Picture 4">
            <a:extLst>
              <a:ext uri="{FF2B5EF4-FFF2-40B4-BE49-F238E27FC236}">
                <a16:creationId xmlns:a16="http://schemas.microsoft.com/office/drawing/2014/main" id="{4FE7D4DC-880B-4D28-AC86-526F19A6B869}"/>
              </a:ext>
            </a:extLst>
          </p:cNvPr>
          <p:cNvPicPr>
            <a:picLocks noChangeAspect="1"/>
          </p:cNvPicPr>
          <p:nvPr/>
        </p:nvPicPr>
        <p:blipFill>
          <a:blip r:embed="rId3"/>
          <a:stretch>
            <a:fillRect/>
          </a:stretch>
        </p:blipFill>
        <p:spPr>
          <a:xfrm>
            <a:off x="3745025" y="3173708"/>
            <a:ext cx="4701947" cy="510584"/>
          </a:xfrm>
          <a:prstGeom prst="rect">
            <a:avLst/>
          </a:prstGeom>
        </p:spPr>
      </p:pic>
      <p:pic>
        <p:nvPicPr>
          <p:cNvPr id="9" name="Picture 8">
            <a:extLst>
              <a:ext uri="{FF2B5EF4-FFF2-40B4-BE49-F238E27FC236}">
                <a16:creationId xmlns:a16="http://schemas.microsoft.com/office/drawing/2014/main" id="{4555CFCD-9EEE-A6F5-9D2F-301BBDE49E5A}"/>
              </a:ext>
            </a:extLst>
          </p:cNvPr>
          <p:cNvPicPr>
            <a:picLocks noChangeAspect="1"/>
          </p:cNvPicPr>
          <p:nvPr/>
        </p:nvPicPr>
        <p:blipFill>
          <a:blip r:embed="rId4"/>
          <a:stretch>
            <a:fillRect/>
          </a:stretch>
        </p:blipFill>
        <p:spPr>
          <a:xfrm>
            <a:off x="2563822" y="4572000"/>
            <a:ext cx="7064352" cy="762066"/>
          </a:xfrm>
          <a:prstGeom prst="rect">
            <a:avLst/>
          </a:prstGeom>
        </p:spPr>
      </p:pic>
    </p:spTree>
    <p:extLst>
      <p:ext uri="{BB962C8B-B14F-4D97-AF65-F5344CB8AC3E}">
        <p14:creationId xmlns:p14="http://schemas.microsoft.com/office/powerpoint/2010/main" val="389331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Conclusion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r>
              <a:rPr lang="en-GB" dirty="0"/>
              <a:t>In conclusion vector movements has the benefit of making movement seem less rigid and more smooth. Similarly this makes the game passage more naturally and realistically, providing a better user experience.</a:t>
            </a:r>
          </a:p>
          <a:p>
            <a:pPr lvl="2"/>
            <a:endParaRPr lang="en-GB" dirty="0"/>
          </a:p>
        </p:txBody>
      </p:sp>
    </p:spTree>
    <p:extLst>
      <p:ext uri="{BB962C8B-B14F-4D97-AF65-F5344CB8AC3E}">
        <p14:creationId xmlns:p14="http://schemas.microsoft.com/office/powerpoint/2010/main" val="175538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612256"/>
            <a:ext cx="9601196" cy="3449370"/>
          </a:xfrm>
        </p:spPr>
        <p:txBody>
          <a:bodyPr>
            <a:normAutofit lnSpcReduction="10000"/>
          </a:bodyPr>
          <a:lstStyle/>
          <a:p>
            <a:pPr marL="0" indent="0">
              <a:buNone/>
            </a:pPr>
            <a:r>
              <a:rPr lang="en-GB" sz="1700" dirty="0"/>
              <a:t>[1] - Pennywise881, “Steering-</a:t>
            </a:r>
            <a:r>
              <a:rPr lang="en-GB" sz="1700" dirty="0" err="1"/>
              <a:t>behaviors</a:t>
            </a:r>
            <a:r>
              <a:rPr lang="en-GB" sz="1700" dirty="0"/>
              <a:t>/2d steering </a:t>
            </a:r>
            <a:r>
              <a:rPr lang="en-GB" sz="1700" dirty="0" err="1"/>
              <a:t>behaviors</a:t>
            </a:r>
            <a:r>
              <a:rPr lang="en-GB" sz="1700" dirty="0"/>
              <a:t>/assets/scripts at master · PENNYWISE881/steering-</a:t>
            </a:r>
            <a:r>
              <a:rPr lang="en-GB" sz="1700" dirty="0" err="1"/>
              <a:t>behaviors</a:t>
            </a:r>
            <a:r>
              <a:rPr lang="en-GB" sz="1700" dirty="0"/>
              <a:t>,” GitHub. [Online]. Available: </a:t>
            </a:r>
            <a:r>
              <a:rPr lang="en-GB" sz="1700" dirty="0">
                <a:solidFill>
                  <a:schemeClr val="tx1"/>
                </a:solidFill>
                <a:hlinkClick r:id="rId3">
                  <a:extLst>
                    <a:ext uri="{A12FA001-AC4F-418D-AE19-62706E023703}">
                      <ahyp:hlinkClr xmlns:ahyp="http://schemas.microsoft.com/office/drawing/2018/hyperlinkcolor" val="tx"/>
                    </a:ext>
                  </a:extLst>
                </a:hlinkClick>
              </a:rPr>
              <a:t>https://github.com/Pennywise881/Steering-Behaviors/tree/master/2D%20Steering%20Behaviors/Assets/Scripts</a:t>
            </a:r>
            <a:r>
              <a:rPr lang="en-GB" sz="1700" dirty="0"/>
              <a:t> [Accessed: 26-Mar-2023]. </a:t>
            </a:r>
          </a:p>
          <a:p>
            <a:pPr marL="0" indent="0">
              <a:buNone/>
            </a:pPr>
            <a:r>
              <a:rPr lang="en-GB" sz="1700" dirty="0"/>
              <a:t>[2] - “How to make a homing missile in unity with trajectory prediction (source included),” YouTube, 26-Jan-2022. [Online]. Available: </a:t>
            </a:r>
            <a:r>
              <a:rPr lang="en-GB" sz="1700" dirty="0">
                <a:solidFill>
                  <a:schemeClr val="tx1"/>
                </a:solidFill>
                <a:hlinkClick r:id="rId4">
                  <a:extLst>
                    <a:ext uri="{A12FA001-AC4F-418D-AE19-62706E023703}">
                      <ahyp:hlinkClr xmlns:ahyp="http://schemas.microsoft.com/office/drawing/2018/hyperlinkcolor" val="tx"/>
                    </a:ext>
                  </a:extLst>
                </a:hlinkClick>
              </a:rPr>
              <a:t>https://www.youtube.com/watch?v=Z6qBeuN-H1M&amp;ab_channel=Tarodev</a:t>
            </a:r>
            <a:r>
              <a:rPr lang="en-GB" sz="1700" dirty="0">
                <a:solidFill>
                  <a:schemeClr val="tx1"/>
                </a:solidFill>
              </a:rPr>
              <a:t>  </a:t>
            </a:r>
            <a:r>
              <a:rPr lang="en-GB" sz="1700" dirty="0"/>
              <a:t>[Accessed: 26-Mar-2023]. </a:t>
            </a:r>
          </a:p>
          <a:p>
            <a:pPr marL="0" indent="0">
              <a:buNone/>
            </a:pPr>
            <a:r>
              <a:rPr lang="en-GB" sz="1700" dirty="0"/>
              <a:t>[3] - Prof. A. </a:t>
            </a:r>
            <a:r>
              <a:rPr lang="en-GB" sz="1700" dirty="0" err="1"/>
              <a:t>Dingli</a:t>
            </a:r>
            <a:r>
              <a:rPr lang="en-GB" sz="1700" dirty="0"/>
              <a:t>, ICS2211: “LEVEL 2 MOVEMENT” [Online]. Available:</a:t>
            </a:r>
            <a:r>
              <a:rPr lang="en-US" sz="1700" dirty="0"/>
              <a:t> </a:t>
            </a:r>
            <a:r>
              <a:rPr lang="en-US" sz="1700" dirty="0">
                <a:solidFill>
                  <a:schemeClr val="tx1"/>
                </a:solidFill>
                <a:hlinkClick r:id="rId5">
                  <a:extLst>
                    <a:ext uri="{A12FA001-AC4F-418D-AE19-62706E023703}">
                      <ahyp:hlinkClr xmlns:ahyp="http://schemas.microsoft.com/office/drawing/2018/hyperlinkcolor" val="tx"/>
                    </a:ext>
                  </a:extLst>
                </a:hlinkClick>
              </a:rPr>
              <a:t>https://www.um.edu.mt/vle/pluginfile.php/1103257/mod_resource/content/1/Level2_Movement.pdf</a:t>
            </a:r>
            <a:r>
              <a:rPr lang="en-US" sz="1700" dirty="0">
                <a:solidFill>
                  <a:schemeClr val="tx1"/>
                </a:solidFill>
              </a:rPr>
              <a:t>    </a:t>
            </a:r>
            <a:r>
              <a:rPr lang="en-GB" sz="1700" dirty="0"/>
              <a:t>[Accessed: 18-Mar-2023]</a:t>
            </a:r>
          </a:p>
          <a:p>
            <a:pPr marL="0" indent="0">
              <a:buNone/>
            </a:pPr>
            <a:r>
              <a:rPr lang="en-GB" sz="1700" dirty="0"/>
              <a:t>[4] - “Character follow player Ai - Mini unity tutorial,” YouTube, 05-Feb-2020. [Online]. Available: </a:t>
            </a:r>
            <a:r>
              <a:rPr lang="en-GB" sz="1700" dirty="0">
                <a:solidFill>
                  <a:schemeClr val="tx1"/>
                </a:solidFill>
                <a:hlinkClick r:id="rId6">
                  <a:extLst>
                    <a:ext uri="{A12FA001-AC4F-418D-AE19-62706E023703}">
                      <ahyp:hlinkClr xmlns:ahyp="http://schemas.microsoft.com/office/drawing/2018/hyperlinkcolor" val="tx"/>
                    </a:ext>
                  </a:extLst>
                </a:hlinkClick>
              </a:rPr>
              <a:t>https://www.youtube.com/watch?v=Mx9M0ieR1M0&amp;ab_channel=TheCodersCat</a:t>
            </a:r>
            <a:r>
              <a:rPr lang="en-GB" sz="1700" dirty="0">
                <a:solidFill>
                  <a:schemeClr val="tx1"/>
                </a:solidFill>
              </a:rPr>
              <a:t> </a:t>
            </a:r>
            <a:r>
              <a:rPr lang="en-GB" sz="1700" dirty="0"/>
              <a:t>[Accessed: 26-Mar-2023]. </a:t>
            </a:r>
          </a:p>
          <a:p>
            <a:pPr marL="0" indent="0">
              <a:buNone/>
            </a:pPr>
            <a:endParaRPr lang="en-GB" sz="1400" dirty="0">
              <a:effectLst/>
            </a:endParaRPr>
          </a:p>
          <a:p>
            <a:pPr marL="0" indent="0">
              <a:buNone/>
            </a:pPr>
            <a:endParaRPr lang="en-GB" sz="1700" dirty="0">
              <a:effectLst/>
            </a:endParaRPr>
          </a:p>
          <a:p>
            <a:pPr marL="0" indent="0">
              <a:buNone/>
            </a:pPr>
            <a:endParaRPr lang="en-GB" sz="1700" dirty="0">
              <a:effectLst/>
            </a:endParaRPr>
          </a:p>
        </p:txBody>
      </p:sp>
    </p:spTree>
    <p:extLst>
      <p:ext uri="{BB962C8B-B14F-4D97-AF65-F5344CB8AC3E}">
        <p14:creationId xmlns:p14="http://schemas.microsoft.com/office/powerpoint/2010/main" val="79270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77500" lnSpcReduction="20000"/>
          </a:bodyPr>
          <a:lstStyle/>
          <a:p>
            <a:r>
              <a:rPr lang="en-GB" dirty="0"/>
              <a:t>There are various different types of Vector Movements. We will be implementing the following:</a:t>
            </a:r>
          </a:p>
          <a:p>
            <a:pPr lvl="1"/>
            <a:r>
              <a:rPr lang="en-GB" dirty="0"/>
              <a:t>Arrive</a:t>
            </a:r>
          </a:p>
          <a:p>
            <a:pPr lvl="1"/>
            <a:r>
              <a:rPr lang="en-GB" dirty="0"/>
              <a:t>Avoid</a:t>
            </a:r>
          </a:p>
          <a:p>
            <a:pPr lvl="1"/>
            <a:r>
              <a:rPr lang="en-GB" dirty="0"/>
              <a:t>Evade</a:t>
            </a:r>
          </a:p>
          <a:p>
            <a:pPr lvl="1"/>
            <a:r>
              <a:rPr lang="en-GB" dirty="0"/>
              <a:t>Flee</a:t>
            </a:r>
          </a:p>
          <a:p>
            <a:pPr lvl="1"/>
            <a:r>
              <a:rPr lang="en-GB" dirty="0"/>
              <a:t>Follow the Leader</a:t>
            </a:r>
          </a:p>
          <a:p>
            <a:pPr lvl="1"/>
            <a:r>
              <a:rPr lang="en-GB" dirty="0"/>
              <a:t>Pursuit</a:t>
            </a:r>
          </a:p>
          <a:p>
            <a:pPr lvl="1"/>
            <a:r>
              <a:rPr lang="en-GB" dirty="0"/>
              <a:t>Seek</a:t>
            </a:r>
          </a:p>
          <a:p>
            <a:pPr lvl="1"/>
            <a:r>
              <a:rPr lang="en-GB" dirty="0"/>
              <a:t>Wander</a:t>
            </a:r>
          </a:p>
        </p:txBody>
      </p:sp>
    </p:spTree>
    <p:extLst>
      <p:ext uri="{BB962C8B-B14F-4D97-AF65-F5344CB8AC3E}">
        <p14:creationId xmlns:p14="http://schemas.microsoft.com/office/powerpoint/2010/main" val="95603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6610349" cy="3263612"/>
          </a:xfrm>
        </p:spPr>
        <p:txBody>
          <a:bodyPr>
            <a:normAutofit fontScale="32500" lnSpcReduction="20000"/>
          </a:bodyPr>
          <a:lstStyle/>
          <a:p>
            <a:r>
              <a:rPr lang="en-GB" sz="6800" dirty="0"/>
              <a:t>Seek</a:t>
            </a:r>
          </a:p>
          <a:p>
            <a:pPr lvl="1"/>
            <a:r>
              <a:rPr lang="en-GB" sz="4300" dirty="0"/>
              <a:t>This type of movement steers moves towards the target’s current position.</a:t>
            </a:r>
          </a:p>
          <a:p>
            <a:r>
              <a:rPr lang="en-GB" sz="6800" dirty="0"/>
              <a:t>Pursuit</a:t>
            </a:r>
          </a:p>
          <a:p>
            <a:pPr lvl="1"/>
            <a:r>
              <a:rPr lang="en-GB" sz="4300" dirty="0"/>
              <a:t>This movement builds onto seek by moving towards the target’s predicted position rather than its current position, this is calculated using the distance between the target and itself as well as the direction the target is facing.</a:t>
            </a:r>
          </a:p>
          <a:p>
            <a:r>
              <a:rPr lang="en-GB" sz="6800" dirty="0"/>
              <a:t>Note: </a:t>
            </a:r>
          </a:p>
          <a:p>
            <a:pPr lvl="1"/>
            <a:r>
              <a:rPr lang="en-GB" sz="4200" dirty="0"/>
              <a:t>Blue line represents the direction the game object is currently facing.</a:t>
            </a:r>
          </a:p>
          <a:p>
            <a:pPr lvl="1"/>
            <a:r>
              <a:rPr lang="en-GB" sz="4200" dirty="0"/>
              <a:t>Red line represents the line to the current position of the target.</a:t>
            </a:r>
          </a:p>
          <a:p>
            <a:pPr lvl="1"/>
            <a:r>
              <a:rPr lang="en-GB" sz="4200" dirty="0"/>
              <a:t>Magenta line represents the line to the predicted position of the target.</a:t>
            </a:r>
          </a:p>
          <a:p>
            <a:pPr lvl="1"/>
            <a:endParaRPr lang="en-GB" dirty="0"/>
          </a:p>
        </p:txBody>
      </p:sp>
      <p:pic>
        <p:nvPicPr>
          <p:cNvPr id="5" name="Picture 4">
            <a:extLst>
              <a:ext uri="{FF2B5EF4-FFF2-40B4-BE49-F238E27FC236}">
                <a16:creationId xmlns:a16="http://schemas.microsoft.com/office/drawing/2014/main" id="{1C0C6AC3-0042-A391-45B9-CB4B4C57439F}"/>
              </a:ext>
            </a:extLst>
          </p:cNvPr>
          <p:cNvPicPr>
            <a:picLocks noChangeAspect="1"/>
          </p:cNvPicPr>
          <p:nvPr/>
        </p:nvPicPr>
        <p:blipFill rotWithShape="1">
          <a:blip r:embed="rId3"/>
          <a:srcRect l="15198" t="1059" r="4745" b="-1059"/>
          <a:stretch/>
        </p:blipFill>
        <p:spPr>
          <a:xfrm>
            <a:off x="8223640" y="2895205"/>
            <a:ext cx="2239025" cy="1348857"/>
          </a:xfrm>
          <a:prstGeom prst="rect">
            <a:avLst/>
          </a:prstGeom>
        </p:spPr>
      </p:pic>
      <p:pic>
        <p:nvPicPr>
          <p:cNvPr id="9" name="Picture 8">
            <a:extLst>
              <a:ext uri="{FF2B5EF4-FFF2-40B4-BE49-F238E27FC236}">
                <a16:creationId xmlns:a16="http://schemas.microsoft.com/office/drawing/2014/main" id="{4D440807-F124-F641-343D-07A406036B25}"/>
              </a:ext>
            </a:extLst>
          </p:cNvPr>
          <p:cNvPicPr>
            <a:picLocks noChangeAspect="1"/>
          </p:cNvPicPr>
          <p:nvPr/>
        </p:nvPicPr>
        <p:blipFill>
          <a:blip r:embed="rId4"/>
          <a:stretch>
            <a:fillRect/>
          </a:stretch>
        </p:blipFill>
        <p:spPr>
          <a:xfrm>
            <a:off x="8223639" y="4453736"/>
            <a:ext cx="2239025" cy="1350000"/>
          </a:xfrm>
          <a:prstGeom prst="rect">
            <a:avLst/>
          </a:prstGeom>
        </p:spPr>
      </p:pic>
    </p:spTree>
    <p:extLst>
      <p:ext uri="{BB962C8B-B14F-4D97-AF65-F5344CB8AC3E}">
        <p14:creationId xmlns:p14="http://schemas.microsoft.com/office/powerpoint/2010/main" val="171354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AI Explanation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6610349" cy="3263612"/>
          </a:xfrm>
        </p:spPr>
        <p:txBody>
          <a:bodyPr>
            <a:normAutofit lnSpcReduction="10000"/>
          </a:bodyPr>
          <a:lstStyle/>
          <a:p>
            <a:r>
              <a:rPr lang="en-GB" dirty="0"/>
              <a:t>Flee</a:t>
            </a:r>
          </a:p>
          <a:p>
            <a:pPr lvl="1"/>
            <a:r>
              <a:rPr lang="en-GB" dirty="0"/>
              <a:t>This type of movement steers and moves away from the target’s current position.</a:t>
            </a:r>
          </a:p>
          <a:p>
            <a:r>
              <a:rPr lang="en-GB" dirty="0"/>
              <a:t>Evade</a:t>
            </a:r>
          </a:p>
          <a:p>
            <a:pPr lvl="1"/>
            <a:r>
              <a:rPr lang="en-GB" dirty="0"/>
              <a:t>This movement builds onto evade by moving away from the target’s predicted position rather than its current position, this is calculated using the distance between the target and itself as well as the direction the target is facing.</a:t>
            </a:r>
          </a:p>
          <a:p>
            <a:pPr lvl="1"/>
            <a:endParaRPr lang="en-GB" dirty="0"/>
          </a:p>
        </p:txBody>
      </p:sp>
      <p:pic>
        <p:nvPicPr>
          <p:cNvPr id="6" name="Picture 5">
            <a:extLst>
              <a:ext uri="{FF2B5EF4-FFF2-40B4-BE49-F238E27FC236}">
                <a16:creationId xmlns:a16="http://schemas.microsoft.com/office/drawing/2014/main" id="{356F7382-2AA3-3156-2AC6-4E581D926CCF}"/>
              </a:ext>
            </a:extLst>
          </p:cNvPr>
          <p:cNvPicPr>
            <a:picLocks noChangeAspect="1"/>
          </p:cNvPicPr>
          <p:nvPr/>
        </p:nvPicPr>
        <p:blipFill rotWithShape="1">
          <a:blip r:embed="rId3"/>
          <a:srcRect r="2400"/>
          <a:stretch/>
        </p:blipFill>
        <p:spPr>
          <a:xfrm>
            <a:off x="8168713" y="2894062"/>
            <a:ext cx="1880162" cy="1350000"/>
          </a:xfrm>
          <a:prstGeom prst="rect">
            <a:avLst/>
          </a:prstGeom>
        </p:spPr>
      </p:pic>
      <p:pic>
        <p:nvPicPr>
          <p:cNvPr id="8" name="Picture 7">
            <a:extLst>
              <a:ext uri="{FF2B5EF4-FFF2-40B4-BE49-F238E27FC236}">
                <a16:creationId xmlns:a16="http://schemas.microsoft.com/office/drawing/2014/main" id="{1AF61051-B620-C655-1B3E-16E3B2C5B37B}"/>
              </a:ext>
            </a:extLst>
          </p:cNvPr>
          <p:cNvPicPr>
            <a:picLocks noChangeAspect="1"/>
          </p:cNvPicPr>
          <p:nvPr/>
        </p:nvPicPr>
        <p:blipFill>
          <a:blip r:embed="rId4"/>
          <a:stretch>
            <a:fillRect/>
          </a:stretch>
        </p:blipFill>
        <p:spPr>
          <a:xfrm>
            <a:off x="8168713" y="4525868"/>
            <a:ext cx="1880162" cy="1350000"/>
          </a:xfrm>
          <a:prstGeom prst="rect">
            <a:avLst/>
          </a:prstGeom>
        </p:spPr>
      </p:pic>
    </p:spTree>
    <p:extLst>
      <p:ext uri="{BB962C8B-B14F-4D97-AF65-F5344CB8AC3E}">
        <p14:creationId xmlns:p14="http://schemas.microsoft.com/office/powerpoint/2010/main" val="11737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AI Explanation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6610349" cy="3263612"/>
          </a:xfrm>
        </p:spPr>
        <p:txBody>
          <a:bodyPr>
            <a:normAutofit fontScale="62500" lnSpcReduction="20000"/>
          </a:bodyPr>
          <a:lstStyle/>
          <a:p>
            <a:r>
              <a:rPr lang="en-GB" dirty="0"/>
              <a:t>Arrival</a:t>
            </a:r>
          </a:p>
          <a:p>
            <a:pPr lvl="1"/>
            <a:r>
              <a:rPr lang="en-GB" dirty="0"/>
              <a:t>This type of movement, similar to seek, steers towards the target and moves towards its current position. However, when it reaches a certain distance away from the target’s position, it starts slowing down. </a:t>
            </a:r>
          </a:p>
          <a:p>
            <a:r>
              <a:rPr lang="en-GB" dirty="0"/>
              <a:t>Follow the Leader</a:t>
            </a:r>
          </a:p>
          <a:p>
            <a:pPr lvl="1"/>
            <a:r>
              <a:rPr lang="en-GB" dirty="0"/>
              <a:t>This type of movement combines arrival and evasion. When the game object is a set radius away from the target, its performs arrival until it reaches the set radius. If the game object is within a set distance of the target, it evades from it. Thus, the game object tries to stay between the arrival and evasion radius.</a:t>
            </a:r>
          </a:p>
          <a:p>
            <a:r>
              <a:rPr lang="en-GB" dirty="0"/>
              <a:t>Note: </a:t>
            </a:r>
          </a:p>
          <a:p>
            <a:pPr lvl="1"/>
            <a:r>
              <a:rPr lang="en-GB" dirty="0"/>
              <a:t>Green circle represents the radius at which the game object starts slowing down. (Arrival)</a:t>
            </a:r>
          </a:p>
          <a:p>
            <a:pPr lvl="1"/>
            <a:r>
              <a:rPr lang="en-GB" dirty="0"/>
              <a:t>Yellow circle represents the radius at which the game object starts evading from the target’s predicted position. (Evade)</a:t>
            </a:r>
          </a:p>
          <a:p>
            <a:pPr lvl="1"/>
            <a:endParaRPr lang="en-GB" dirty="0"/>
          </a:p>
        </p:txBody>
      </p:sp>
      <p:pic>
        <p:nvPicPr>
          <p:cNvPr id="5" name="Picture 4">
            <a:extLst>
              <a:ext uri="{FF2B5EF4-FFF2-40B4-BE49-F238E27FC236}">
                <a16:creationId xmlns:a16="http://schemas.microsoft.com/office/drawing/2014/main" id="{A4BCD1FB-D44A-9C71-43A0-59E97E8659D3}"/>
              </a:ext>
            </a:extLst>
          </p:cNvPr>
          <p:cNvPicPr>
            <a:picLocks noChangeAspect="1"/>
          </p:cNvPicPr>
          <p:nvPr/>
        </p:nvPicPr>
        <p:blipFill rotWithShape="1">
          <a:blip r:embed="rId3"/>
          <a:srcRect t="9344" r="26821"/>
          <a:stretch/>
        </p:blipFill>
        <p:spPr>
          <a:xfrm>
            <a:off x="8163418" y="2613097"/>
            <a:ext cx="2075466" cy="1631806"/>
          </a:xfrm>
          <a:prstGeom prst="rect">
            <a:avLst/>
          </a:prstGeom>
        </p:spPr>
      </p:pic>
      <p:pic>
        <p:nvPicPr>
          <p:cNvPr id="9" name="Picture 8">
            <a:extLst>
              <a:ext uri="{FF2B5EF4-FFF2-40B4-BE49-F238E27FC236}">
                <a16:creationId xmlns:a16="http://schemas.microsoft.com/office/drawing/2014/main" id="{63BF1B9D-F0F5-75AE-9A04-010C64760A78}"/>
              </a:ext>
            </a:extLst>
          </p:cNvPr>
          <p:cNvPicPr>
            <a:picLocks noChangeAspect="1"/>
          </p:cNvPicPr>
          <p:nvPr/>
        </p:nvPicPr>
        <p:blipFill rotWithShape="1">
          <a:blip r:embed="rId4"/>
          <a:srcRect l="14874" r="17932"/>
          <a:stretch/>
        </p:blipFill>
        <p:spPr>
          <a:xfrm>
            <a:off x="8163418" y="4572667"/>
            <a:ext cx="2075466" cy="1630800"/>
          </a:xfrm>
          <a:prstGeom prst="rect">
            <a:avLst/>
          </a:prstGeom>
        </p:spPr>
      </p:pic>
    </p:spTree>
    <p:extLst>
      <p:ext uri="{BB962C8B-B14F-4D97-AF65-F5344CB8AC3E}">
        <p14:creationId xmlns:p14="http://schemas.microsoft.com/office/powerpoint/2010/main" val="303263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Movements ~ AI Explanation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6610349" cy="3263612"/>
          </a:xfrm>
        </p:spPr>
        <p:txBody>
          <a:bodyPr>
            <a:normAutofit fontScale="62500" lnSpcReduction="20000"/>
          </a:bodyPr>
          <a:lstStyle/>
          <a:p>
            <a:r>
              <a:rPr lang="en-GB" dirty="0"/>
              <a:t>Avoidance</a:t>
            </a:r>
          </a:p>
          <a:p>
            <a:pPr lvl="1"/>
            <a:r>
              <a:rPr lang="en-GB" dirty="0"/>
              <a:t>In this type of movement, the game object is given two rays at its sides. If the ray collides with an obstacle, the current object steers away from the direction of the ray it hit. For instance, if its left ray is colliding with a game object, it will steer towards the right.</a:t>
            </a:r>
          </a:p>
          <a:p>
            <a:r>
              <a:rPr lang="en-GB" dirty="0"/>
              <a:t>Wander</a:t>
            </a:r>
          </a:p>
          <a:p>
            <a:pPr lvl="1"/>
            <a:r>
              <a:rPr lang="en-GB" dirty="0"/>
              <a:t>This movement decides a random position to move towards for a set amount of time. When the timer reaches zero, another random position is selected. </a:t>
            </a:r>
          </a:p>
          <a:p>
            <a:r>
              <a:rPr lang="en-GB" dirty="0"/>
              <a:t>Note: </a:t>
            </a:r>
          </a:p>
          <a:p>
            <a:pPr lvl="1"/>
            <a:r>
              <a:rPr lang="en-GB" dirty="0"/>
              <a:t>Green Rays are the avoidance rays, if they collide with an obstacle, the target will steer away from it.</a:t>
            </a:r>
          </a:p>
          <a:p>
            <a:pPr lvl="1"/>
            <a:r>
              <a:rPr lang="en-GB" dirty="0"/>
              <a:t>Red line represents the line between the ray and the object it is colliding with.</a:t>
            </a:r>
          </a:p>
          <a:p>
            <a:pPr lvl="1"/>
            <a:r>
              <a:rPr lang="en-GB" dirty="0"/>
              <a:t>White line represents the direction it is wandering to.</a:t>
            </a:r>
          </a:p>
          <a:p>
            <a:pPr lvl="1"/>
            <a:endParaRPr lang="en-GB" dirty="0"/>
          </a:p>
          <a:p>
            <a:pPr lvl="1"/>
            <a:endParaRPr lang="en-GB" dirty="0"/>
          </a:p>
          <a:p>
            <a:pPr lvl="1"/>
            <a:endParaRPr lang="en-GB" dirty="0"/>
          </a:p>
        </p:txBody>
      </p:sp>
      <p:pic>
        <p:nvPicPr>
          <p:cNvPr id="5" name="Picture 4">
            <a:extLst>
              <a:ext uri="{FF2B5EF4-FFF2-40B4-BE49-F238E27FC236}">
                <a16:creationId xmlns:a16="http://schemas.microsoft.com/office/drawing/2014/main" id="{6FDCC50D-3CAF-6C54-3360-3298F54B5F0A}"/>
              </a:ext>
            </a:extLst>
          </p:cNvPr>
          <p:cNvPicPr>
            <a:picLocks noChangeAspect="1"/>
          </p:cNvPicPr>
          <p:nvPr/>
        </p:nvPicPr>
        <p:blipFill rotWithShape="1">
          <a:blip r:embed="rId3"/>
          <a:srcRect l="25045" r="7163"/>
          <a:stretch/>
        </p:blipFill>
        <p:spPr>
          <a:xfrm>
            <a:off x="8168713" y="2804062"/>
            <a:ext cx="2124198" cy="1440000"/>
          </a:xfrm>
          <a:prstGeom prst="rect">
            <a:avLst/>
          </a:prstGeom>
        </p:spPr>
      </p:pic>
      <p:pic>
        <p:nvPicPr>
          <p:cNvPr id="9" name="Picture 8">
            <a:extLst>
              <a:ext uri="{FF2B5EF4-FFF2-40B4-BE49-F238E27FC236}">
                <a16:creationId xmlns:a16="http://schemas.microsoft.com/office/drawing/2014/main" id="{26A81C76-04A8-45B0-CF35-405396C3A10B}"/>
              </a:ext>
            </a:extLst>
          </p:cNvPr>
          <p:cNvPicPr>
            <a:picLocks noChangeAspect="1"/>
          </p:cNvPicPr>
          <p:nvPr/>
        </p:nvPicPr>
        <p:blipFill>
          <a:blip r:embed="rId4"/>
          <a:stretch>
            <a:fillRect/>
          </a:stretch>
        </p:blipFill>
        <p:spPr>
          <a:xfrm>
            <a:off x="8168713" y="4572000"/>
            <a:ext cx="2124198" cy="1440000"/>
          </a:xfrm>
          <a:prstGeom prst="rect">
            <a:avLst/>
          </a:prstGeom>
        </p:spPr>
      </p:pic>
    </p:spTree>
    <p:extLst>
      <p:ext uri="{BB962C8B-B14F-4D97-AF65-F5344CB8AC3E}">
        <p14:creationId xmlns:p14="http://schemas.microsoft.com/office/powerpoint/2010/main" val="179506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Vector Movements ~ Mini-Game Implementation (1)</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2A00BAE-770D-7A9F-9668-BA7435800051}"/>
              </a:ext>
            </a:extLst>
          </p:cNvPr>
          <p:cNvPicPr>
            <a:picLocks noChangeAspect="1"/>
          </p:cNvPicPr>
          <p:nvPr/>
        </p:nvPicPr>
        <p:blipFill>
          <a:blip r:embed="rId3"/>
          <a:stretch>
            <a:fillRect/>
          </a:stretch>
        </p:blipFill>
        <p:spPr>
          <a:xfrm>
            <a:off x="2214016" y="2921592"/>
            <a:ext cx="7763965" cy="3451776"/>
          </a:xfrm>
          <a:prstGeom prst="rect">
            <a:avLst/>
          </a:prstGeom>
        </p:spPr>
      </p:pic>
      <p:sp>
        <p:nvSpPr>
          <p:cNvPr id="10" name="TextBox 9">
            <a:extLst>
              <a:ext uri="{FF2B5EF4-FFF2-40B4-BE49-F238E27FC236}">
                <a16:creationId xmlns:a16="http://schemas.microsoft.com/office/drawing/2014/main" id="{11489DE6-D203-1088-FE36-0504BAF00A29}"/>
              </a:ext>
            </a:extLst>
          </p:cNvPr>
          <p:cNvSpPr txBox="1"/>
          <p:nvPr/>
        </p:nvSpPr>
        <p:spPr>
          <a:xfrm>
            <a:off x="5391148" y="2450068"/>
            <a:ext cx="1409700" cy="369332"/>
          </a:xfrm>
          <a:prstGeom prst="rect">
            <a:avLst/>
          </a:prstGeom>
          <a:noFill/>
        </p:spPr>
        <p:txBody>
          <a:bodyPr wrap="square" rtlCol="0">
            <a:spAutoFit/>
          </a:bodyPr>
          <a:lstStyle/>
          <a:p>
            <a:pPr algn="ctr"/>
            <a:r>
              <a:rPr lang="en-GB" dirty="0"/>
              <a:t>Legend</a:t>
            </a:r>
            <a:endParaRPr lang="en-MT" dirty="0"/>
          </a:p>
        </p:txBody>
      </p:sp>
      <p:cxnSp>
        <p:nvCxnSpPr>
          <p:cNvPr id="12" name="Straight Arrow Connector 11">
            <a:extLst>
              <a:ext uri="{FF2B5EF4-FFF2-40B4-BE49-F238E27FC236}">
                <a16:creationId xmlns:a16="http://schemas.microsoft.com/office/drawing/2014/main" id="{F5EF155A-B875-3252-2D5E-7A47BAC0EE46}"/>
              </a:ext>
            </a:extLst>
          </p:cNvPr>
          <p:cNvCxnSpPr>
            <a:cxnSpLocks/>
            <a:stCxn id="10" idx="1"/>
          </p:cNvCxnSpPr>
          <p:nvPr/>
        </p:nvCxnSpPr>
        <p:spPr>
          <a:xfrm flipH="1">
            <a:off x="3564294" y="2634734"/>
            <a:ext cx="1826854" cy="4257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DE5A30-1FEC-B4CE-4DDE-15BFC7E7DC25}"/>
              </a:ext>
            </a:extLst>
          </p:cNvPr>
          <p:cNvCxnSpPr>
            <a:cxnSpLocks/>
            <a:stCxn id="10" idx="3"/>
          </p:cNvCxnSpPr>
          <p:nvPr/>
        </p:nvCxnSpPr>
        <p:spPr>
          <a:xfrm>
            <a:off x="6800848" y="2634734"/>
            <a:ext cx="1419421" cy="3487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664DFEF-677F-3F8F-3DBD-4B50A76CE44F}"/>
              </a:ext>
            </a:extLst>
          </p:cNvPr>
          <p:cNvSpPr/>
          <p:nvPr/>
        </p:nvSpPr>
        <p:spPr>
          <a:xfrm>
            <a:off x="8220269" y="2921592"/>
            <a:ext cx="1757712" cy="4257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21" name="Rectangle 20">
            <a:extLst>
              <a:ext uri="{FF2B5EF4-FFF2-40B4-BE49-F238E27FC236}">
                <a16:creationId xmlns:a16="http://schemas.microsoft.com/office/drawing/2014/main" id="{7F9CE80B-562B-F7A7-7A24-B93D09A882C5}"/>
              </a:ext>
            </a:extLst>
          </p:cNvPr>
          <p:cNvSpPr/>
          <p:nvPr/>
        </p:nvSpPr>
        <p:spPr>
          <a:xfrm>
            <a:off x="2214020" y="2921591"/>
            <a:ext cx="1350274" cy="4257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22" name="TextBox 21">
            <a:extLst>
              <a:ext uri="{FF2B5EF4-FFF2-40B4-BE49-F238E27FC236}">
                <a16:creationId xmlns:a16="http://schemas.microsoft.com/office/drawing/2014/main" id="{6DD86EF6-06A3-7621-A83B-E62124650C1E}"/>
              </a:ext>
            </a:extLst>
          </p:cNvPr>
          <p:cNvSpPr txBox="1"/>
          <p:nvPr/>
        </p:nvSpPr>
        <p:spPr>
          <a:xfrm>
            <a:off x="9977981" y="5840291"/>
            <a:ext cx="1409700" cy="369332"/>
          </a:xfrm>
          <a:prstGeom prst="rect">
            <a:avLst/>
          </a:prstGeom>
          <a:noFill/>
        </p:spPr>
        <p:txBody>
          <a:bodyPr wrap="square" rtlCol="0">
            <a:spAutoFit/>
          </a:bodyPr>
          <a:lstStyle/>
          <a:p>
            <a:pPr algn="ctr"/>
            <a:r>
              <a:rPr lang="en-GB" dirty="0"/>
              <a:t>Cursor</a:t>
            </a:r>
            <a:endParaRPr lang="en-MT" dirty="0"/>
          </a:p>
        </p:txBody>
      </p:sp>
      <p:sp>
        <p:nvSpPr>
          <p:cNvPr id="23" name="TextBox 22">
            <a:extLst>
              <a:ext uri="{FF2B5EF4-FFF2-40B4-BE49-F238E27FC236}">
                <a16:creationId xmlns:a16="http://schemas.microsoft.com/office/drawing/2014/main" id="{EEA56A9A-4A65-72C4-E303-507B1A3529A4}"/>
              </a:ext>
            </a:extLst>
          </p:cNvPr>
          <p:cNvSpPr txBox="1"/>
          <p:nvPr/>
        </p:nvSpPr>
        <p:spPr>
          <a:xfrm>
            <a:off x="9977878" y="4719220"/>
            <a:ext cx="1729489" cy="369332"/>
          </a:xfrm>
          <a:prstGeom prst="rect">
            <a:avLst/>
          </a:prstGeom>
          <a:noFill/>
        </p:spPr>
        <p:txBody>
          <a:bodyPr wrap="square" rtlCol="0">
            <a:spAutoFit/>
          </a:bodyPr>
          <a:lstStyle/>
          <a:p>
            <a:pPr algn="ctr"/>
            <a:r>
              <a:rPr lang="en-GB" dirty="0"/>
              <a:t>Moving Object</a:t>
            </a:r>
            <a:endParaRPr lang="en-MT" dirty="0"/>
          </a:p>
        </p:txBody>
      </p:sp>
      <p:cxnSp>
        <p:nvCxnSpPr>
          <p:cNvPr id="24" name="Straight Arrow Connector 23">
            <a:extLst>
              <a:ext uri="{FF2B5EF4-FFF2-40B4-BE49-F238E27FC236}">
                <a16:creationId xmlns:a16="http://schemas.microsoft.com/office/drawing/2014/main" id="{F1CCA8A3-BCAF-58DD-182E-1456BE33C075}"/>
              </a:ext>
            </a:extLst>
          </p:cNvPr>
          <p:cNvCxnSpPr>
            <a:cxnSpLocks/>
            <a:stCxn id="23" idx="1"/>
          </p:cNvCxnSpPr>
          <p:nvPr/>
        </p:nvCxnSpPr>
        <p:spPr>
          <a:xfrm flipH="1">
            <a:off x="6951306" y="4903886"/>
            <a:ext cx="3026572" cy="921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88438A4-A700-981D-0248-506647D47F8E}"/>
              </a:ext>
            </a:extLst>
          </p:cNvPr>
          <p:cNvCxnSpPr>
            <a:cxnSpLocks/>
            <a:stCxn id="22" idx="1"/>
          </p:cNvCxnSpPr>
          <p:nvPr/>
        </p:nvCxnSpPr>
        <p:spPr>
          <a:xfrm flipH="1" flipV="1">
            <a:off x="8630816" y="5710335"/>
            <a:ext cx="1347165" cy="3146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D24A1E1-0027-F769-3080-8BE6E46368B0}"/>
              </a:ext>
            </a:extLst>
          </p:cNvPr>
          <p:cNvSpPr txBox="1"/>
          <p:nvPr/>
        </p:nvSpPr>
        <p:spPr>
          <a:xfrm>
            <a:off x="242264" y="3777735"/>
            <a:ext cx="1729489" cy="369332"/>
          </a:xfrm>
          <a:prstGeom prst="rect">
            <a:avLst/>
          </a:prstGeom>
          <a:noFill/>
        </p:spPr>
        <p:txBody>
          <a:bodyPr wrap="square" rtlCol="0">
            <a:spAutoFit/>
          </a:bodyPr>
          <a:lstStyle/>
          <a:p>
            <a:pPr algn="ctr"/>
            <a:r>
              <a:rPr lang="en-GB" dirty="0"/>
              <a:t>Obstacle</a:t>
            </a:r>
            <a:endParaRPr lang="en-MT" dirty="0"/>
          </a:p>
        </p:txBody>
      </p:sp>
      <p:cxnSp>
        <p:nvCxnSpPr>
          <p:cNvPr id="31" name="Straight Arrow Connector 30">
            <a:extLst>
              <a:ext uri="{FF2B5EF4-FFF2-40B4-BE49-F238E27FC236}">
                <a16:creationId xmlns:a16="http://schemas.microsoft.com/office/drawing/2014/main" id="{D2BDDAC5-A85F-70B3-6BD0-AEA2F8936B94}"/>
              </a:ext>
            </a:extLst>
          </p:cNvPr>
          <p:cNvCxnSpPr>
            <a:cxnSpLocks/>
            <a:stCxn id="30" idx="3"/>
          </p:cNvCxnSpPr>
          <p:nvPr/>
        </p:nvCxnSpPr>
        <p:spPr>
          <a:xfrm>
            <a:off x="1971753" y="3962401"/>
            <a:ext cx="696802" cy="522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26D9454-99CE-65B4-9E3E-6EF46BD32DD8}"/>
              </a:ext>
            </a:extLst>
          </p:cNvPr>
          <p:cNvSpPr txBox="1"/>
          <p:nvPr/>
        </p:nvSpPr>
        <p:spPr>
          <a:xfrm>
            <a:off x="-649758" y="2402846"/>
            <a:ext cx="4075801"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383326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Vector Movements ~ Mini-Game Implementation (2)</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r>
              <a:rPr lang="en-GB" sz="2400" dirty="0"/>
              <a:t>Implementation of the Mini Game was inspired from </a:t>
            </a:r>
            <a:r>
              <a:rPr lang="en-GB" sz="2400"/>
              <a:t>[1-4].</a:t>
            </a:r>
            <a:endParaRPr lang="en-GB" dirty="0"/>
          </a:p>
          <a:p>
            <a:r>
              <a:rPr lang="en-GB" dirty="0"/>
              <a:t>The scripts found in the Scripts sub-directory include the:</a:t>
            </a:r>
          </a:p>
          <a:p>
            <a:pPr lvl="1"/>
            <a:r>
              <a:rPr lang="en-GB" dirty="0"/>
              <a:t>Target – This script handles cursor movement and its visibility.</a:t>
            </a:r>
          </a:p>
          <a:p>
            <a:pPr lvl="1"/>
            <a:r>
              <a:rPr lang="en-GB" dirty="0" err="1"/>
              <a:t>ManageScripts</a:t>
            </a:r>
            <a:r>
              <a:rPr lang="en-GB" dirty="0"/>
              <a:t> – This script manages the legend and debug lines shown in the game. It also calls transforms the position of the game object to the result of the </a:t>
            </a:r>
            <a:r>
              <a:rPr lang="en-GB" dirty="0" err="1"/>
              <a:t>calculateMove</a:t>
            </a:r>
            <a:r>
              <a:rPr lang="en-GB" dirty="0"/>
              <a:t>() function call.</a:t>
            </a:r>
          </a:p>
        </p:txBody>
      </p:sp>
    </p:spTree>
    <p:extLst>
      <p:ext uri="{BB962C8B-B14F-4D97-AF65-F5344CB8AC3E}">
        <p14:creationId xmlns:p14="http://schemas.microsoft.com/office/powerpoint/2010/main" val="35385490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662</TotalTime>
  <Words>2283</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Game 5</vt:lpstr>
      <vt:lpstr>Vector Movements ~ Introduction</vt:lpstr>
      <vt:lpstr>Vector Movements ~ AI Explanation (1)</vt:lpstr>
      <vt:lpstr>Vector Movements ~ AI Explanation (2)</vt:lpstr>
      <vt:lpstr>Vector Movements ~ AI Explanation (3)</vt:lpstr>
      <vt:lpstr>Vector Movements ~ AI Explanation (4)</vt:lpstr>
      <vt:lpstr>Vector Movements ~ AI Explanation (5)</vt:lpstr>
      <vt:lpstr>Vector Movements ~ Mini-Game Implementation (1)</vt:lpstr>
      <vt:lpstr>Vector Movements ~ Mini-Game Implementation (2)</vt:lpstr>
      <vt:lpstr>Vector Movements ~ Mini-Game Implementation (3)</vt:lpstr>
      <vt:lpstr>Vector Movements ~ Mini-Game Implementation (4)</vt:lpstr>
      <vt:lpstr>Vector Movements ~ Exercise (1)</vt:lpstr>
      <vt:lpstr>Vector Movements ~ Exercise (2)</vt:lpstr>
      <vt:lpstr>Vector Movements ~ Exercise (3)</vt:lpstr>
      <vt:lpstr>Vector Movements ~ Exercise (4)</vt:lpstr>
      <vt:lpstr>Vector Movements ~ Exercise (5)</vt:lpstr>
      <vt:lpstr>Vector Movements ~ Exercise (6)</vt:lpstr>
      <vt:lpstr>Vector Movements ~ Exercise (7)</vt:lpstr>
      <vt:lpstr>Vector Movements ~ Exercise (8)</vt:lpstr>
      <vt:lpstr>Vector Movements ~ Exercise (9)</vt:lpstr>
      <vt:lpstr>Vector Movements ~ Exercise (10)</vt:lpstr>
      <vt:lpstr>Vector Movements ~ Exercise (11)</vt:lpstr>
      <vt:lpstr>Vector Movements ~ Conclusion</vt:lpstr>
      <vt:lpstr>Vector Movements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328</cp:revision>
  <dcterms:created xsi:type="dcterms:W3CDTF">2023-03-16T16:37:53Z</dcterms:created>
  <dcterms:modified xsi:type="dcterms:W3CDTF">2023-05-18T17:53:26Z</dcterms:modified>
</cp:coreProperties>
</file>