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sldIdLst>
    <p:sldId id="256" r:id="rId2"/>
    <p:sldId id="257" r:id="rId3"/>
    <p:sldId id="269" r:id="rId4"/>
    <p:sldId id="284" r:id="rId5"/>
    <p:sldId id="285" r:id="rId6"/>
    <p:sldId id="286" r:id="rId7"/>
    <p:sldId id="287" r:id="rId8"/>
    <p:sldId id="289" r:id="rId9"/>
    <p:sldId id="293" r:id="rId10"/>
    <p:sldId id="290" r:id="rId11"/>
    <p:sldId id="291" r:id="rId12"/>
    <p:sldId id="292" r:id="rId13"/>
    <p:sldId id="28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GB"/>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341EE12-F28E-4B03-A404-A8FCAE0F6316}" type="datetime1">
              <a:rPr lang="en-US" smtClean="0"/>
              <a:t>5/20/2023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B4A918BC-4D43-4B42-B3C0-E7EBE25E6AF0}"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6520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6989806E-8E94-473C-AEE7-BE6F15F85533}" type="datetime1">
              <a:rPr lang="en-US" smtClean="0"/>
              <a:t>5/20/2023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A918BC-4D43-4B42-B3C0-E7EBE25E6AF0}" type="slidenum">
              <a:rPr lang="en-US" smtClean="0"/>
              <a:pPr/>
              <a:t>‹#›</a:t>
            </a:fld>
            <a:endParaRPr lang="en-US" dirty="0"/>
          </a:p>
        </p:txBody>
      </p:sp>
    </p:spTree>
    <p:extLst>
      <p:ext uri="{BB962C8B-B14F-4D97-AF65-F5344CB8AC3E}">
        <p14:creationId xmlns:p14="http://schemas.microsoft.com/office/powerpoint/2010/main" val="300050092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989806E-8E94-473C-AEE7-BE6F15F85533}" type="datetime1">
              <a:rPr lang="en-US" smtClean="0"/>
              <a:t>5/20/2023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7330474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989806E-8E94-473C-AEE7-BE6F15F85533}" type="datetime1">
              <a:rPr lang="en-US" smtClean="0"/>
              <a:t>5/20/2023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199764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989806E-8E94-473C-AEE7-BE6F15F85533}" type="datetime1">
              <a:rPr lang="en-US" smtClean="0"/>
              <a:t>5/20/2023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pPr/>
              <a:t>‹#›</a:t>
            </a:fld>
            <a:endParaRPr lang="en-US" dirty="0"/>
          </a:p>
        </p:txBody>
      </p:sp>
    </p:spTree>
    <p:extLst>
      <p:ext uri="{BB962C8B-B14F-4D97-AF65-F5344CB8AC3E}">
        <p14:creationId xmlns:p14="http://schemas.microsoft.com/office/powerpoint/2010/main" val="382304284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GB"/>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989806E-8E94-473C-AEE7-BE6F15F85533}" type="datetime1">
              <a:rPr lang="en-US" smtClean="0"/>
              <a:t>5/20/2023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536675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989806E-8E94-473C-AEE7-BE6F15F85533}" type="datetime1">
              <a:rPr lang="en-US" smtClean="0"/>
              <a:t>5/20/2023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878719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8B8189-0D9C-48A6-9FA3-862227B094CE}" type="datetime1">
              <a:rPr lang="en-US" smtClean="0"/>
              <a:t>5/20/2023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A918BC-4D43-4B42-B3C0-E7EBE25E6AF0}"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60848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6ADDCAE-6443-42C3-9C19-F95985500186}" type="datetime1">
              <a:rPr lang="en-US" smtClean="0"/>
              <a:t>5/20/2023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579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962799E-EB8E-4038-8063-81BB57C732D4}" type="datetime1">
              <a:rPr lang="en-US" smtClean="0"/>
              <a:t>5/20/2023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49688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17A73C3-B243-44D3-809D-EF8FDFBD85D4}" type="datetime1">
              <a:rPr lang="en-US" smtClean="0"/>
              <a:t>5/20/2023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0562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9B6D3E3-28E2-4380-A113-67698215C5F8}" type="datetime1">
              <a:rPr lang="en-US" smtClean="0"/>
              <a:t>5/20/2023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139148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A9EFCB61-04AD-47C9-BF79-2BD8B9CEC07A}" type="datetime1">
              <a:rPr lang="en-US" smtClean="0"/>
              <a:t>5/20/2023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4A918BC-4D43-4B42-B3C0-E7EBE25E6AF0}"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7329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A4535E0C-D585-492F-8146-7493F4086301}" type="datetime1">
              <a:rPr lang="en-US" smtClean="0"/>
              <a:t>5/20/2023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A918BC-4D43-4B42-B3C0-E7EBE25E6AF0}"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4197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E48390-48B5-49AB-B019-A7C8FB8C31F6}" type="datetime1">
              <a:rPr lang="en-US" smtClean="0"/>
              <a:t>5/20/2023</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887208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GB"/>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62E767E-8A14-4E70-91B9-2101CBC4D7BD}" type="datetime1">
              <a:rPr lang="en-US" smtClean="0"/>
              <a:t>5/20/2023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A918BC-4D43-4B42-B3C0-E7EBE25E6AF0}"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5020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GB"/>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01AF0C4B-5A4A-45CA-ABEC-10F107160D33}" type="datetime1">
              <a:rPr lang="en-US" smtClean="0"/>
              <a:t>5/20/2023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A918BC-4D43-4B42-B3C0-E7EBE25E6AF0}" type="slidenum">
              <a:rPr lang="en-US" smtClean="0"/>
              <a:t>‹#›</a:t>
            </a:fld>
            <a:endParaRPr lang="en-US" dirty="0"/>
          </a:p>
        </p:txBody>
      </p:sp>
    </p:spTree>
    <p:extLst>
      <p:ext uri="{BB962C8B-B14F-4D97-AF65-F5344CB8AC3E}">
        <p14:creationId xmlns:p14="http://schemas.microsoft.com/office/powerpoint/2010/main" val="2921532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89806E-8E94-473C-AEE7-BE6F15F85533}" type="datetime1">
              <a:rPr lang="en-US" smtClean="0"/>
              <a:t>5/20/2023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4A918BC-4D43-4B42-B3C0-E7EBE25E6AF0}" type="slidenum">
              <a:rPr lang="en-US" smtClean="0"/>
              <a:pPr/>
              <a:t>‹#›</a:t>
            </a:fld>
            <a:endParaRPr lang="en-US" dirty="0"/>
          </a:p>
        </p:txBody>
      </p:sp>
    </p:spTree>
    <p:extLst>
      <p:ext uri="{BB962C8B-B14F-4D97-AF65-F5344CB8AC3E}">
        <p14:creationId xmlns:p14="http://schemas.microsoft.com/office/powerpoint/2010/main" val="3099683989"/>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 id="2147483754" r:id="rId15"/>
    <p:sldLayoutId id="2147483755" r:id="rId16"/>
    <p:sldLayoutId id="2147483756"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um.edu.mt/vle/pluginfile.php/1108327/mod_resource/content/1/Level3_PathFinding.pdf" TargetMode="External"/><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hyperlink" Target="https://assetstore.unity.com/packages/2d/characters/simple-2d-platformer-assets-pack-188518" TargetMode="External"/><Relationship Id="rId4" Type="http://schemas.openxmlformats.org/officeDocument/2006/relationships/hyperlink" Target="https://www.youtube.com/watch?v=KsePvOltIKM"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9" name="Picture 3" descr="Triangular abstract background">
            <a:extLst>
              <a:ext uri="{FF2B5EF4-FFF2-40B4-BE49-F238E27FC236}">
                <a16:creationId xmlns:a16="http://schemas.microsoft.com/office/drawing/2014/main" id="{FC9F6A25-2988-D5C2-F000-CF9D655C9232}"/>
              </a:ext>
            </a:extLst>
          </p:cNvPr>
          <p:cNvPicPr>
            <a:picLocks noChangeAspect="1"/>
          </p:cNvPicPr>
          <p:nvPr/>
        </p:nvPicPr>
        <p:blipFill rotWithShape="1">
          <a:blip r:embed="rId3"/>
          <a:srcRect t="15730"/>
          <a:stretch/>
        </p:blipFill>
        <p:spPr>
          <a:xfrm>
            <a:off x="20" y="10"/>
            <a:ext cx="12191980" cy="6857990"/>
          </a:xfrm>
          <a:prstGeom prst="rect">
            <a:avLst/>
          </a:prstGeom>
        </p:spPr>
      </p:pic>
      <p:sp>
        <p:nvSpPr>
          <p:cNvPr id="92" name="Rectangle 91">
            <a:extLst>
              <a:ext uri="{FF2B5EF4-FFF2-40B4-BE49-F238E27FC236}">
                <a16:creationId xmlns:a16="http://schemas.microsoft.com/office/drawing/2014/main" id="{C9D262D4-AE8B-4620-949A-609FC366F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2616" y="1411015"/>
            <a:ext cx="7808159" cy="4103960"/>
          </a:xfrm>
          <a:prstGeom prst="rect">
            <a:avLst/>
          </a:prstGeom>
          <a:blipFill dpi="0" rotWithShape="1">
            <a:blip r:embed="rId4">
              <a:alphaModFix amt="86000"/>
              <a:duotone>
                <a:schemeClr val="bg2">
                  <a:shade val="45000"/>
                  <a:satMod val="135000"/>
                </a:schemeClr>
                <a:prstClr val="white"/>
              </a:duotone>
            </a:blip>
            <a:srcRect/>
            <a:tile tx="0" ty="0" sx="90000" sy="100000" flip="none" algn="ctr"/>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3605853C-E63A-49E2-84A4-4B7DD77A56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grpSp>
        <p:nvGrpSpPr>
          <p:cNvPr id="96" name="Group 95">
            <a:extLst>
              <a:ext uri="{FF2B5EF4-FFF2-40B4-BE49-F238E27FC236}">
                <a16:creationId xmlns:a16="http://schemas.microsoft.com/office/drawing/2014/main" id="{9500549F-5B68-400C-A605-BDF102BDBB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97" name="Rounded Rectangle 17">
              <a:extLst>
                <a:ext uri="{FF2B5EF4-FFF2-40B4-BE49-F238E27FC236}">
                  <a16:creationId xmlns:a16="http://schemas.microsoft.com/office/drawing/2014/main" id="{CE12C213-76C6-4953-849D-69BD0C074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Picture 97">
              <a:extLst>
                <a:ext uri="{FF2B5EF4-FFF2-40B4-BE49-F238E27FC236}">
                  <a16:creationId xmlns:a16="http://schemas.microsoft.com/office/drawing/2014/main" id="{85D5C439-F0A9-41AB-BF38-FB38EB00B7C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99" name="Rounded Rectangle 20">
              <a:extLst>
                <a:ext uri="{FF2B5EF4-FFF2-40B4-BE49-F238E27FC236}">
                  <a16:creationId xmlns:a16="http://schemas.microsoft.com/office/drawing/2014/main" id="{CE714C63-2EB2-4CE0-8982-994E7A37AA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0" name="Picture 99">
              <a:extLst>
                <a:ext uri="{FF2B5EF4-FFF2-40B4-BE49-F238E27FC236}">
                  <a16:creationId xmlns:a16="http://schemas.microsoft.com/office/drawing/2014/main" id="{CE568286-7D0B-4E62-BC33-A99A0FD743D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2" name="Title 1">
            <a:extLst>
              <a:ext uri="{FF2B5EF4-FFF2-40B4-BE49-F238E27FC236}">
                <a16:creationId xmlns:a16="http://schemas.microsoft.com/office/drawing/2014/main" id="{E3849BDF-CAE4-6620-5B93-8901798AB268}"/>
              </a:ext>
            </a:extLst>
          </p:cNvPr>
          <p:cNvSpPr>
            <a:spLocks noGrp="1"/>
          </p:cNvSpPr>
          <p:nvPr>
            <p:ph type="ctrTitle"/>
          </p:nvPr>
        </p:nvSpPr>
        <p:spPr>
          <a:xfrm>
            <a:off x="2692398" y="1871131"/>
            <a:ext cx="6815669" cy="1515533"/>
          </a:xfrm>
        </p:spPr>
        <p:txBody>
          <a:bodyPr>
            <a:normAutofit/>
          </a:bodyPr>
          <a:lstStyle/>
          <a:p>
            <a:r>
              <a:rPr lang="en-GB" dirty="0"/>
              <a:t>Game 3 </a:t>
            </a:r>
            <a:endParaRPr lang="x-none" dirty="0"/>
          </a:p>
        </p:txBody>
      </p:sp>
      <p:sp>
        <p:nvSpPr>
          <p:cNvPr id="3" name="Subtitle 2">
            <a:extLst>
              <a:ext uri="{FF2B5EF4-FFF2-40B4-BE49-F238E27FC236}">
                <a16:creationId xmlns:a16="http://schemas.microsoft.com/office/drawing/2014/main" id="{6014CF67-B413-EA24-DD7D-C4644E49E925}"/>
              </a:ext>
            </a:extLst>
          </p:cNvPr>
          <p:cNvSpPr>
            <a:spLocks noGrp="1"/>
          </p:cNvSpPr>
          <p:nvPr>
            <p:ph type="subTitle" idx="1"/>
          </p:nvPr>
        </p:nvSpPr>
        <p:spPr>
          <a:xfrm>
            <a:off x="2692398" y="3657597"/>
            <a:ext cx="6815669" cy="1320802"/>
          </a:xfrm>
        </p:spPr>
        <p:txBody>
          <a:bodyPr>
            <a:normAutofit/>
          </a:bodyPr>
          <a:lstStyle/>
          <a:p>
            <a:r>
              <a:rPr lang="en-GB" dirty="0"/>
              <a:t>Waypoint Navigation</a:t>
            </a:r>
            <a:endParaRPr lang="x-none" dirty="0"/>
          </a:p>
        </p:txBody>
      </p:sp>
      <p:cxnSp>
        <p:nvCxnSpPr>
          <p:cNvPr id="102" name="Straight Connector 101">
            <a:extLst>
              <a:ext uri="{FF2B5EF4-FFF2-40B4-BE49-F238E27FC236}">
                <a16:creationId xmlns:a16="http://schemas.microsoft.com/office/drawing/2014/main" id="{1E22DAF0-5C05-4D01-A6C7-2832665773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72037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Waypoint Navigation ~ Exercise (1)</a:t>
            </a:r>
            <a:endParaRPr lang="x-none"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4F5B35-F06E-F928-4F36-1A2BF70F7B82}"/>
              </a:ext>
            </a:extLst>
          </p:cNvPr>
          <p:cNvSpPr>
            <a:spLocks noGrp="1"/>
          </p:cNvSpPr>
          <p:nvPr>
            <p:ph idx="1"/>
          </p:nvPr>
        </p:nvSpPr>
        <p:spPr>
          <a:xfrm>
            <a:off x="1295401" y="2448899"/>
            <a:ext cx="9601196" cy="4191598"/>
          </a:xfrm>
        </p:spPr>
        <p:txBody>
          <a:bodyPr>
            <a:normAutofit/>
          </a:bodyPr>
          <a:lstStyle/>
          <a:p>
            <a:r>
              <a:rPr lang="en-GB" b="1" dirty="0"/>
              <a:t>Now it’s time to implement this yourself!</a:t>
            </a:r>
          </a:p>
          <a:p>
            <a:pPr marL="457200" indent="-457200">
              <a:buFont typeface="+mj-lt"/>
              <a:buAutoNum type="arabicPeriod"/>
            </a:pPr>
            <a:r>
              <a:rPr lang="en-GB" sz="1800" dirty="0"/>
              <a:t>Open the Waypoint script and navigate to the CreateLookupTable() function.</a:t>
            </a:r>
          </a:p>
          <a:p>
            <a:pPr marL="457200" indent="-457200">
              <a:buFont typeface="+mj-lt"/>
              <a:buAutoNum type="arabicPeriod"/>
            </a:pPr>
            <a:r>
              <a:rPr lang="en-GB" sz="1800" dirty="0"/>
              <a:t>Create a 2D Array of type Integer. This is where you will store your paths!</a:t>
            </a:r>
          </a:p>
          <a:p>
            <a:pPr marL="457200" indent="-457200">
              <a:buFont typeface="+mj-lt"/>
              <a:buAutoNum type="arabicPeriod"/>
            </a:pPr>
            <a:r>
              <a:rPr lang="en-GB" sz="1800" dirty="0"/>
              <a:t>Open up a loop (</a:t>
            </a:r>
            <a:r>
              <a:rPr lang="en-GB" sz="1800" dirty="0" err="1"/>
              <a:t>i</a:t>
            </a:r>
            <a:r>
              <a:rPr lang="en-GB" sz="1800" dirty="0"/>
              <a:t>) to iterate through each waypoint from the Points list. Then create a nested loop (j) within it that does the same thing. The first loop will be used for the starting points, while the nested one will be used for the target points.</a:t>
            </a:r>
          </a:p>
          <a:p>
            <a:pPr marL="457200" indent="-457200">
              <a:buFont typeface="+mj-lt"/>
              <a:buAutoNum type="arabicPeriod"/>
            </a:pPr>
            <a:r>
              <a:rPr lang="en-GB" sz="1800" dirty="0"/>
              <a:t>Use a Raycast to find the colliders between the start and end points.</a:t>
            </a:r>
          </a:p>
          <a:p>
            <a:pPr marL="457200" indent="-457200">
              <a:buFont typeface="+mj-lt"/>
              <a:buAutoNum type="arabicPeriod"/>
            </a:pPr>
            <a:r>
              <a:rPr lang="en-GB" sz="1800" dirty="0"/>
              <a:t>Check the name of the Game Object the collider is attached to. </a:t>
            </a:r>
          </a:p>
        </p:txBody>
      </p:sp>
    </p:spTree>
    <p:extLst>
      <p:ext uri="{BB962C8B-B14F-4D97-AF65-F5344CB8AC3E}">
        <p14:creationId xmlns:p14="http://schemas.microsoft.com/office/powerpoint/2010/main" val="1886694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Waypoint Navigation ~ Exercise (2)</a:t>
            </a:r>
            <a:endParaRPr lang="x-none"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4F5B35-F06E-F928-4F36-1A2BF70F7B82}"/>
              </a:ext>
            </a:extLst>
          </p:cNvPr>
          <p:cNvSpPr>
            <a:spLocks noGrp="1"/>
          </p:cNvSpPr>
          <p:nvPr>
            <p:ph idx="1"/>
          </p:nvPr>
        </p:nvSpPr>
        <p:spPr>
          <a:xfrm>
            <a:off x="1295401" y="2286000"/>
            <a:ext cx="9601196" cy="4191598"/>
          </a:xfrm>
        </p:spPr>
        <p:txBody>
          <a:bodyPr>
            <a:normAutofit/>
          </a:bodyPr>
          <a:lstStyle/>
          <a:p>
            <a:pPr marL="457200" indent="-457200">
              <a:buFont typeface="+mj-lt"/>
              <a:buAutoNum type="arabicPeriod" startAt="6"/>
            </a:pPr>
            <a:endParaRPr lang="en-GB" sz="1800" dirty="0"/>
          </a:p>
          <a:p>
            <a:pPr marL="457200" indent="-457200">
              <a:buFont typeface="+mj-lt"/>
              <a:buAutoNum type="arabicPeriod" startAt="6"/>
            </a:pPr>
            <a:r>
              <a:rPr lang="en-GB" sz="1800" dirty="0"/>
              <a:t>If the name of the Game Object the collider is attached to is equal to j:</a:t>
            </a:r>
          </a:p>
          <a:p>
            <a:pPr lvl="1"/>
            <a:r>
              <a:rPr lang="en-GB" sz="1400" dirty="0"/>
              <a:t>Update the Paths Array at </a:t>
            </a:r>
            <a:r>
              <a:rPr lang="en-GB" sz="1400" dirty="0" err="1"/>
              <a:t>i</a:t>
            </a:r>
            <a:r>
              <a:rPr lang="en-GB" sz="1400" dirty="0"/>
              <a:t> and j and insert j into it.</a:t>
            </a:r>
          </a:p>
          <a:p>
            <a:pPr marL="342900" indent="-342900">
              <a:buFont typeface="+mj-lt"/>
              <a:buAutoNum type="arabicPeriod" startAt="7"/>
            </a:pPr>
            <a:r>
              <a:rPr lang="en-GB" sz="1800" dirty="0"/>
              <a:t>Else do the following:</a:t>
            </a:r>
          </a:p>
          <a:p>
            <a:pPr lvl="1"/>
            <a:r>
              <a:rPr lang="en-GB" sz="1400" dirty="0"/>
              <a:t>Compare </a:t>
            </a:r>
            <a:r>
              <a:rPr lang="en-GB" sz="1400" dirty="0" err="1"/>
              <a:t>i</a:t>
            </a:r>
            <a:r>
              <a:rPr lang="en-GB" sz="1400" dirty="0"/>
              <a:t> to j.</a:t>
            </a:r>
          </a:p>
          <a:p>
            <a:pPr lvl="1"/>
            <a:r>
              <a:rPr lang="en-GB" sz="1400" dirty="0"/>
              <a:t>If it is smaller, then loop backwards from j until you hit 0, and at each point, use a Raycast to see if you can find the end position like before.</a:t>
            </a:r>
          </a:p>
          <a:p>
            <a:pPr lvl="1"/>
            <a:r>
              <a:rPr lang="en-GB" sz="1400" dirty="0"/>
              <a:t>If you find it, update the Path Array with the new iteration number you have from this loop and break the loop.</a:t>
            </a:r>
          </a:p>
          <a:p>
            <a:pPr lvl="1"/>
            <a:r>
              <a:rPr lang="en-GB" sz="1400" dirty="0"/>
              <a:t>If </a:t>
            </a:r>
            <a:r>
              <a:rPr lang="en-GB" sz="1400" dirty="0" err="1"/>
              <a:t>i</a:t>
            </a:r>
            <a:r>
              <a:rPr lang="en-GB" sz="1400" dirty="0"/>
              <a:t> is greater than j, you must include another nested if-statement to check if </a:t>
            </a:r>
            <a:r>
              <a:rPr lang="en-GB" sz="1400" dirty="0" err="1"/>
              <a:t>i</a:t>
            </a:r>
            <a:r>
              <a:rPr lang="en-GB" sz="1400" dirty="0"/>
              <a:t> is greater than 10, and if j is between 7 and 9. This is because in that specific range of waypoints, the direction of the player is inverted depending on where they’re coming from.</a:t>
            </a:r>
          </a:p>
          <a:p>
            <a:pPr lvl="1"/>
            <a:r>
              <a:rPr lang="en-GB" sz="1400" dirty="0"/>
              <a:t>If </a:t>
            </a:r>
            <a:r>
              <a:rPr lang="en-GB" sz="1400" dirty="0" err="1"/>
              <a:t>i</a:t>
            </a:r>
            <a:r>
              <a:rPr lang="en-GB" sz="1400" dirty="0"/>
              <a:t> and j are in between that range, redo the same code from the previous if-statement, else, loop forwards until you reach </a:t>
            </a:r>
            <a:r>
              <a:rPr lang="en-GB" sz="1400" dirty="0" err="1"/>
              <a:t>i</a:t>
            </a:r>
            <a:r>
              <a:rPr lang="en-GB" sz="1400" dirty="0"/>
              <a:t> instead of looping backwards.</a:t>
            </a:r>
          </a:p>
          <a:p>
            <a:pPr lvl="1"/>
            <a:endParaRPr lang="en-GB" sz="1400" dirty="0"/>
          </a:p>
        </p:txBody>
      </p:sp>
    </p:spTree>
    <p:extLst>
      <p:ext uri="{BB962C8B-B14F-4D97-AF65-F5344CB8AC3E}">
        <p14:creationId xmlns:p14="http://schemas.microsoft.com/office/powerpoint/2010/main" val="775665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Waypoint Navigation ~ Conclusion</a:t>
            </a:r>
            <a:endParaRPr lang="x-none"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4F5B35-F06E-F928-4F36-1A2BF70F7B82}"/>
              </a:ext>
            </a:extLst>
          </p:cNvPr>
          <p:cNvSpPr>
            <a:spLocks noGrp="1"/>
          </p:cNvSpPr>
          <p:nvPr>
            <p:ph idx="1"/>
          </p:nvPr>
        </p:nvSpPr>
        <p:spPr>
          <a:xfrm>
            <a:off x="1295401" y="2448899"/>
            <a:ext cx="9601196" cy="4191598"/>
          </a:xfrm>
        </p:spPr>
        <p:txBody>
          <a:bodyPr>
            <a:normAutofit/>
          </a:bodyPr>
          <a:lstStyle/>
          <a:p>
            <a:r>
              <a:rPr lang="en-GB" dirty="0"/>
              <a:t>Overall, Waypoint Navigation is a very handy pathfinding technique which is easy and quick to implement.</a:t>
            </a:r>
          </a:p>
          <a:p>
            <a:r>
              <a:rPr lang="en-GB" dirty="0"/>
              <a:t>It is very useful for agents with limited movement, or for maze games such as this one.</a:t>
            </a:r>
          </a:p>
          <a:p>
            <a:r>
              <a:rPr lang="en-GB" dirty="0"/>
              <a:t>However, it has many limitations and is very computationally expensive.</a:t>
            </a:r>
          </a:p>
          <a:p>
            <a:r>
              <a:rPr lang="en-GB" dirty="0"/>
              <a:t>Another disadvantage is that it would be tedious to update the waypoints after finishing the code.</a:t>
            </a:r>
          </a:p>
          <a:p>
            <a:endParaRPr lang="en-GB" dirty="0"/>
          </a:p>
        </p:txBody>
      </p:sp>
    </p:spTree>
    <p:extLst>
      <p:ext uri="{BB962C8B-B14F-4D97-AF65-F5344CB8AC3E}">
        <p14:creationId xmlns:p14="http://schemas.microsoft.com/office/powerpoint/2010/main" val="474542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930858"/>
          </a:xfrm>
        </p:spPr>
        <p:txBody>
          <a:bodyPr>
            <a:normAutofit/>
          </a:bodyPr>
          <a:lstStyle/>
          <a:p>
            <a:r>
              <a:rPr lang="en-GB" dirty="0">
                <a:solidFill>
                  <a:srgbClr val="FFFFFF"/>
                </a:solidFill>
              </a:rPr>
              <a:t>Waypoint Navigation ~ References</a:t>
            </a:r>
            <a:endParaRPr lang="x-none"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2">
            <a:extLst>
              <a:ext uri="{FF2B5EF4-FFF2-40B4-BE49-F238E27FC236}">
                <a16:creationId xmlns:a16="http://schemas.microsoft.com/office/drawing/2014/main" id="{313D3D66-89E4-90D2-4C96-85D65190D05B}"/>
              </a:ext>
            </a:extLst>
          </p:cNvPr>
          <p:cNvSpPr txBox="1">
            <a:spLocks/>
          </p:cNvSpPr>
          <p:nvPr/>
        </p:nvSpPr>
        <p:spPr>
          <a:xfrm>
            <a:off x="650747" y="2609765"/>
            <a:ext cx="10736832" cy="3924469"/>
          </a:xfrm>
          <a:prstGeom prst="rect">
            <a:avLst/>
          </a:prstGeom>
        </p:spPr>
        <p:txBody>
          <a:bodyPr vert="horz" lIns="91440" tIns="45720" rIns="91440" bIns="45720" rtlCol="0" anchor="t">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GB" sz="1800" dirty="0"/>
              <a:t>[1] – Prof. A. Dingli, ICS2211: “Level3_Pathfinding” [Online]. Available: </a:t>
            </a:r>
            <a:r>
              <a:rPr lang="en-GB" sz="1800" dirty="0">
                <a:hlinkClick r:id="rId3">
                  <a:extLst>
                    <a:ext uri="{A12FA001-AC4F-418D-AE19-62706E023703}">
                      <ahyp:hlinkClr xmlns:ahyp="http://schemas.microsoft.com/office/drawing/2018/hyperlinkcolor" val="tx"/>
                    </a:ext>
                  </a:extLst>
                </a:hlinkClick>
              </a:rPr>
              <a:t>https://www.um.edu.mt/vle/pluginfile.php/1108327/mod_resource/content/1/Level3_PathFinding.pdf</a:t>
            </a:r>
            <a:r>
              <a:rPr lang="en-GB" sz="1800" dirty="0"/>
              <a:t> [Accessed: 16-May-2023]</a:t>
            </a:r>
          </a:p>
          <a:p>
            <a:pPr marL="0" indent="0">
              <a:buNone/>
            </a:pPr>
            <a:endParaRPr lang="en-GB" sz="1800" dirty="0"/>
          </a:p>
          <a:p>
            <a:pPr marL="0" indent="0">
              <a:buNone/>
            </a:pPr>
            <a:r>
              <a:rPr lang="en-GB" sz="1800" dirty="0"/>
              <a:t>[2] – UnityTutorial World, How to Create Simple Waypoint System for 2D Unity Game? Simple Tutorial (Beginner Tutorial )., 2019 [Online video]. Available: </a:t>
            </a:r>
            <a:r>
              <a:rPr lang="en-GB" sz="1800" dirty="0">
                <a:solidFill>
                  <a:schemeClr val="tx1"/>
                </a:solidFill>
                <a:hlinkClick r:id="rId4">
                  <a:extLst>
                    <a:ext uri="{A12FA001-AC4F-418D-AE19-62706E023703}">
                      <ahyp:hlinkClr xmlns:ahyp="http://schemas.microsoft.com/office/drawing/2018/hyperlinkcolor" val="tx"/>
                    </a:ext>
                  </a:extLst>
                </a:hlinkClick>
              </a:rPr>
              <a:t>https://www.youtube.com/watch?v=KsePvOltIKM</a:t>
            </a:r>
            <a:r>
              <a:rPr lang="en-GB" sz="1800" dirty="0">
                <a:solidFill>
                  <a:schemeClr val="tx1"/>
                </a:solidFill>
              </a:rPr>
              <a:t> </a:t>
            </a:r>
            <a:r>
              <a:rPr lang="en-GB" sz="1800" dirty="0"/>
              <a:t>[Accessed: 16-May-2023]</a:t>
            </a:r>
          </a:p>
          <a:p>
            <a:pPr marL="0" indent="0">
              <a:buNone/>
            </a:pPr>
            <a:endParaRPr lang="en-GB" sz="1800" dirty="0"/>
          </a:p>
          <a:p>
            <a:pPr marL="0" indent="0">
              <a:buNone/>
            </a:pPr>
            <a:r>
              <a:rPr lang="en-GB" sz="1800" dirty="0"/>
              <a:t>[3] – </a:t>
            </a:r>
            <a:r>
              <a:rPr lang="en-GB" sz="1800" dirty="0" err="1"/>
              <a:t>Goldmetal</a:t>
            </a:r>
            <a:r>
              <a:rPr lang="en-GB" sz="1800" dirty="0"/>
              <a:t>, “Unity Asset Store: </a:t>
            </a:r>
            <a:r>
              <a:rPr lang="fr-FR" sz="1800" dirty="0"/>
              <a:t>Simple 2D </a:t>
            </a:r>
            <a:r>
              <a:rPr lang="fr-FR" sz="1800" dirty="0" err="1"/>
              <a:t>Platformer</a:t>
            </a:r>
            <a:r>
              <a:rPr lang="fr-FR" sz="1800" dirty="0"/>
              <a:t> </a:t>
            </a:r>
            <a:r>
              <a:rPr lang="fr-FR" sz="1800" dirty="0" err="1"/>
              <a:t>Assets</a:t>
            </a:r>
            <a:r>
              <a:rPr lang="fr-FR" sz="1800" dirty="0"/>
              <a:t> Pack</a:t>
            </a:r>
            <a:r>
              <a:rPr lang="en-GB" sz="1800" dirty="0"/>
              <a:t>” 2021 [Online]. Available: </a:t>
            </a:r>
            <a:r>
              <a:rPr lang="en-GB" sz="1800" dirty="0">
                <a:solidFill>
                  <a:schemeClr val="tx1"/>
                </a:solidFill>
                <a:hlinkClick r:id="rId5">
                  <a:extLst>
                    <a:ext uri="{A12FA001-AC4F-418D-AE19-62706E023703}">
                      <ahyp:hlinkClr xmlns:ahyp="http://schemas.microsoft.com/office/drawing/2018/hyperlinkcolor" val="tx"/>
                    </a:ext>
                  </a:extLst>
                </a:hlinkClick>
              </a:rPr>
              <a:t>https://assetstore.unity.com/packages/2d/characters/simple-2d-platformer-assets-pack-188518</a:t>
            </a:r>
            <a:r>
              <a:rPr lang="en-GB" sz="1800" dirty="0">
                <a:solidFill>
                  <a:schemeClr val="tx1"/>
                </a:solidFill>
              </a:rPr>
              <a:t> </a:t>
            </a:r>
            <a:r>
              <a:rPr lang="en-GB" sz="1800" dirty="0"/>
              <a:t>[Accessed: 16-May-2023]</a:t>
            </a:r>
          </a:p>
          <a:p>
            <a:pPr marL="0" indent="0">
              <a:buFont typeface="Arial"/>
              <a:buNone/>
            </a:pPr>
            <a:r>
              <a:rPr lang="en-GB" sz="2000" dirty="0"/>
              <a:t> </a:t>
            </a:r>
          </a:p>
          <a:p>
            <a:endParaRPr lang="x-none" dirty="0"/>
          </a:p>
        </p:txBody>
      </p:sp>
    </p:spTree>
    <p:extLst>
      <p:ext uri="{BB962C8B-B14F-4D97-AF65-F5344CB8AC3E}">
        <p14:creationId xmlns:p14="http://schemas.microsoft.com/office/powerpoint/2010/main" val="3136416710"/>
      </p:ext>
    </p:extLst>
  </p:cSld>
  <p:clrMapOvr>
    <a:masterClrMapping/>
  </p:clrMapOvr>
  <mc:AlternateContent xmlns:mc="http://schemas.openxmlformats.org/markup-compatibility/2006" xmlns:p14="http://schemas.microsoft.com/office/powerpoint/2010/main">
    <mc:Choice Requires="p14">
      <p:transition spd="slow" p14:dur="2000" advTm="789"/>
    </mc:Choice>
    <mc:Fallback xmlns="">
      <p:transition spd="slow" advTm="789"/>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Waypoint Navigation ~ Introduction</a:t>
            </a:r>
            <a:endParaRPr lang="x-none"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4F5B35-F06E-F928-4F36-1A2BF70F7B82}"/>
              </a:ext>
            </a:extLst>
          </p:cNvPr>
          <p:cNvSpPr>
            <a:spLocks noGrp="1"/>
          </p:cNvSpPr>
          <p:nvPr>
            <p:ph idx="1"/>
          </p:nvPr>
        </p:nvSpPr>
        <p:spPr>
          <a:xfrm>
            <a:off x="1295401" y="2578208"/>
            <a:ext cx="9601196" cy="4191598"/>
          </a:xfrm>
        </p:spPr>
        <p:txBody>
          <a:bodyPr>
            <a:normAutofit/>
          </a:bodyPr>
          <a:lstStyle/>
          <a:p>
            <a:r>
              <a:rPr lang="en-GB" dirty="0"/>
              <a:t>Waypoint Navigation is a simple pathfinding technique which uses a series of points, or nodes, to reach a target position.</a:t>
            </a:r>
          </a:p>
          <a:p>
            <a:r>
              <a:rPr lang="en-GB" dirty="0"/>
              <a:t>It is very useful for small point-and-click games which do not require too much character or AI movement.</a:t>
            </a:r>
          </a:p>
          <a:p>
            <a:r>
              <a:rPr lang="en-GB" dirty="0"/>
              <a:t>All paths are typically pre-calculated and placed into a lookup table so that the agent can know where to pass from.</a:t>
            </a:r>
          </a:p>
          <a:p>
            <a:r>
              <a:rPr lang="en-GB" dirty="0"/>
              <a:t>Because of this, it is also computationally expensive on larger maps due to the amount of possible paths it can take.</a:t>
            </a:r>
          </a:p>
          <a:p>
            <a:endParaRPr lang="en-GB" dirty="0"/>
          </a:p>
          <a:p>
            <a:endParaRPr lang="en-GB" dirty="0"/>
          </a:p>
        </p:txBody>
      </p:sp>
    </p:spTree>
    <p:extLst>
      <p:ext uri="{BB962C8B-B14F-4D97-AF65-F5344CB8AC3E}">
        <p14:creationId xmlns:p14="http://schemas.microsoft.com/office/powerpoint/2010/main" val="2937431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Waypoint Navigation ~ AI Explanation (1)</a:t>
            </a:r>
            <a:endParaRPr lang="x-none"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4F5B35-F06E-F928-4F36-1A2BF70F7B82}"/>
              </a:ext>
            </a:extLst>
          </p:cNvPr>
          <p:cNvSpPr>
            <a:spLocks noGrp="1"/>
          </p:cNvSpPr>
          <p:nvPr>
            <p:ph idx="1"/>
          </p:nvPr>
        </p:nvSpPr>
        <p:spPr>
          <a:xfrm>
            <a:off x="1295401" y="2448899"/>
            <a:ext cx="7418831" cy="4191598"/>
          </a:xfrm>
        </p:spPr>
        <p:txBody>
          <a:bodyPr>
            <a:normAutofit lnSpcReduction="10000"/>
          </a:bodyPr>
          <a:lstStyle/>
          <a:p>
            <a:r>
              <a:rPr lang="en-GB" dirty="0"/>
              <a:t>As soon as the game runs, the lookup table is automatically created using a list of transforms called Points, which are each passed as parameters.</a:t>
            </a:r>
          </a:p>
          <a:p>
            <a:r>
              <a:rPr lang="en-GB" dirty="0"/>
              <a:t>It loops through the list, and then performs another nested loop through the list. This is done because the lookup table needs to be 2-dimensional so that the agent can later provide a start position and end position.</a:t>
            </a:r>
          </a:p>
          <a:p>
            <a:r>
              <a:rPr lang="en-GB" dirty="0"/>
              <a:t>After checking whether the two positions are equal to each other, a RaycastHit2D is performed between them. This is done to ensure that there are no obstacles blocking the path between them.</a:t>
            </a:r>
          </a:p>
        </p:txBody>
      </p:sp>
      <p:pic>
        <p:nvPicPr>
          <p:cNvPr id="1026" name="Picture 2">
            <a:extLst>
              <a:ext uri="{FF2B5EF4-FFF2-40B4-BE49-F238E27FC236}">
                <a16:creationId xmlns:a16="http://schemas.microsoft.com/office/drawing/2014/main" id="{21307664-55CE-B178-972E-A395A5C356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46830" y="2448899"/>
            <a:ext cx="1358152" cy="4015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691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Waypoint Navigation ~ AI Explanation (2)</a:t>
            </a:r>
            <a:endParaRPr lang="x-none"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4F5B35-F06E-F928-4F36-1A2BF70F7B82}"/>
              </a:ext>
            </a:extLst>
          </p:cNvPr>
          <p:cNvSpPr>
            <a:spLocks noGrp="1"/>
          </p:cNvSpPr>
          <p:nvPr>
            <p:ph idx="1"/>
          </p:nvPr>
        </p:nvSpPr>
        <p:spPr>
          <a:xfrm>
            <a:off x="1295401" y="2448899"/>
            <a:ext cx="9601196" cy="4191598"/>
          </a:xfrm>
        </p:spPr>
        <p:txBody>
          <a:bodyPr>
            <a:normAutofit/>
          </a:bodyPr>
          <a:lstStyle/>
          <a:p>
            <a:r>
              <a:rPr lang="en-GB" dirty="0"/>
              <a:t>After the Raycast is fired and a Collider is hit, two scenarios can happen:</a:t>
            </a:r>
          </a:p>
          <a:p>
            <a:pPr lvl="1"/>
            <a:r>
              <a:rPr lang="en-GB" dirty="0"/>
              <a:t>If the name of the Game Object that the Collider is attached to is the same number as the iteration of the nested loop, then the list is updated to create a path between the two positions.</a:t>
            </a:r>
          </a:p>
          <a:p>
            <a:pPr lvl="1"/>
            <a:r>
              <a:rPr lang="en-GB" dirty="0"/>
              <a:t>If the name and iteration number are not the same then another nested for-loop is created to iterate either backwards or forwards, depending on the iteration of the start position.</a:t>
            </a:r>
          </a:p>
          <a:p>
            <a:pPr lvl="2"/>
            <a:r>
              <a:rPr lang="en-GB" dirty="0"/>
              <a:t>If the iteration number of the start position is greater than that of the end position, it iterates forwards, and vice-versa.</a:t>
            </a:r>
          </a:p>
          <a:p>
            <a:pPr lvl="2"/>
            <a:r>
              <a:rPr lang="en-GB" dirty="0"/>
              <a:t>When it manages to detect a possible path to the end position, the loop ends and the list is updated.</a:t>
            </a:r>
          </a:p>
        </p:txBody>
      </p:sp>
    </p:spTree>
    <p:extLst>
      <p:ext uri="{BB962C8B-B14F-4D97-AF65-F5344CB8AC3E}">
        <p14:creationId xmlns:p14="http://schemas.microsoft.com/office/powerpoint/2010/main" val="2623413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Waypoint Navigation ~ AI Explanation (3)</a:t>
            </a:r>
            <a:endParaRPr lang="x-none"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4F5B35-F06E-F928-4F36-1A2BF70F7B82}"/>
              </a:ext>
            </a:extLst>
          </p:cNvPr>
          <p:cNvSpPr>
            <a:spLocks noGrp="1"/>
          </p:cNvSpPr>
          <p:nvPr>
            <p:ph idx="1"/>
          </p:nvPr>
        </p:nvSpPr>
        <p:spPr>
          <a:xfrm>
            <a:off x="1295401" y="2448899"/>
            <a:ext cx="9601196" cy="4191598"/>
          </a:xfrm>
        </p:spPr>
        <p:txBody>
          <a:bodyPr>
            <a:normAutofit/>
          </a:bodyPr>
          <a:lstStyle/>
          <a:p>
            <a:r>
              <a:rPr lang="en-GB" dirty="0"/>
              <a:t>Once all the paths have been created, the game can start taking input from the user through the mouse.</a:t>
            </a:r>
          </a:p>
          <a:p>
            <a:r>
              <a:rPr lang="en-GB" dirty="0"/>
              <a:t>When a new position is selected, the function FindTargetWaypoint() is executed to retrieve the agent’s current waypoint and the target waypoint.</a:t>
            </a:r>
          </a:p>
          <a:p>
            <a:r>
              <a:rPr lang="en-GB" dirty="0"/>
              <a:t>This function works by iterating through the Points list and finding the closest waypoint to either the player or the target position through the use of </a:t>
            </a:r>
            <a:r>
              <a:rPr lang="en-GB" dirty="0" err="1"/>
              <a:t>Raycasts</a:t>
            </a:r>
            <a:r>
              <a:rPr lang="en-GB" dirty="0"/>
              <a:t>.</a:t>
            </a:r>
          </a:p>
        </p:txBody>
      </p:sp>
    </p:spTree>
    <p:extLst>
      <p:ext uri="{BB962C8B-B14F-4D97-AF65-F5344CB8AC3E}">
        <p14:creationId xmlns:p14="http://schemas.microsoft.com/office/powerpoint/2010/main" val="843467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Waypoint Navigation ~ AI Explanation (4)</a:t>
            </a:r>
            <a:endParaRPr lang="x-none"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4F5B35-F06E-F928-4F36-1A2BF70F7B82}"/>
              </a:ext>
            </a:extLst>
          </p:cNvPr>
          <p:cNvSpPr>
            <a:spLocks noGrp="1"/>
          </p:cNvSpPr>
          <p:nvPr>
            <p:ph idx="1"/>
          </p:nvPr>
        </p:nvSpPr>
        <p:spPr>
          <a:xfrm>
            <a:off x="1295401" y="2448899"/>
            <a:ext cx="6650735" cy="4191598"/>
          </a:xfrm>
        </p:spPr>
        <p:txBody>
          <a:bodyPr>
            <a:normAutofit fontScale="85000" lnSpcReduction="10000"/>
          </a:bodyPr>
          <a:lstStyle/>
          <a:p>
            <a:r>
              <a:rPr lang="en-GB" dirty="0"/>
              <a:t>Now that the lookup table is complete, and the current and target waypoints are set, all that’s left is to search the table with the waypoints to find the path that needs to be followed. This is performed by the function CreatePath().</a:t>
            </a:r>
          </a:p>
          <a:p>
            <a:r>
              <a:rPr lang="en-GB" dirty="0"/>
              <a:t>For example, if the starting waypoint is 0, and the target waypoint is 4, then the table is searched with [0, 4], which in this case returns 3 since the player can’t reach waypoint 4 directly from 0.</a:t>
            </a:r>
          </a:p>
          <a:p>
            <a:r>
              <a:rPr lang="en-GB" dirty="0"/>
              <a:t>When the path is created, the player’s position is simply updated to follow it by popping each target waypoint from a stack.</a:t>
            </a:r>
          </a:p>
          <a:p>
            <a:r>
              <a:rPr lang="en-GB" dirty="0"/>
              <a:t>Since the path was pre-defined, it is impossible for the player to get stuck.</a:t>
            </a:r>
          </a:p>
          <a:p>
            <a:endParaRPr lang="en-GB" dirty="0"/>
          </a:p>
        </p:txBody>
      </p:sp>
      <p:pic>
        <p:nvPicPr>
          <p:cNvPr id="4" name="Picture 3"/>
          <p:cNvPicPr>
            <a:picLocks noChangeAspect="1"/>
          </p:cNvPicPr>
          <p:nvPr/>
        </p:nvPicPr>
        <p:blipFill>
          <a:blip r:embed="rId2"/>
          <a:stretch>
            <a:fillRect/>
          </a:stretch>
        </p:blipFill>
        <p:spPr>
          <a:xfrm>
            <a:off x="8490204" y="2473448"/>
            <a:ext cx="3157727" cy="4197104"/>
          </a:xfrm>
          <a:prstGeom prst="rect">
            <a:avLst/>
          </a:prstGeom>
        </p:spPr>
      </p:pic>
      <p:sp>
        <p:nvSpPr>
          <p:cNvPr id="5" name="TextBox 4"/>
          <p:cNvSpPr txBox="1"/>
          <p:nvPr/>
        </p:nvSpPr>
        <p:spPr>
          <a:xfrm>
            <a:off x="9451849" y="3845622"/>
            <a:ext cx="320040" cy="369332"/>
          </a:xfrm>
          <a:prstGeom prst="rect">
            <a:avLst/>
          </a:prstGeom>
          <a:noFill/>
        </p:spPr>
        <p:txBody>
          <a:bodyPr wrap="square" rtlCol="0">
            <a:spAutoFit/>
          </a:bodyPr>
          <a:lstStyle/>
          <a:p>
            <a:r>
              <a:rPr lang="en-GB" b="1" dirty="0"/>
              <a:t>0</a:t>
            </a:r>
          </a:p>
        </p:txBody>
      </p:sp>
      <p:sp>
        <p:nvSpPr>
          <p:cNvPr id="11" name="Down Arrow 10"/>
          <p:cNvSpPr/>
          <p:nvPr/>
        </p:nvSpPr>
        <p:spPr>
          <a:xfrm>
            <a:off x="9500617" y="4214954"/>
            <a:ext cx="222503" cy="139031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6" name="TextBox 15"/>
          <p:cNvSpPr txBox="1"/>
          <p:nvPr/>
        </p:nvSpPr>
        <p:spPr>
          <a:xfrm>
            <a:off x="9771888" y="5587128"/>
            <a:ext cx="320040" cy="369332"/>
          </a:xfrm>
          <a:prstGeom prst="rect">
            <a:avLst/>
          </a:prstGeom>
          <a:noFill/>
        </p:spPr>
        <p:txBody>
          <a:bodyPr wrap="square" rtlCol="0">
            <a:spAutoFit/>
          </a:bodyPr>
          <a:lstStyle/>
          <a:p>
            <a:r>
              <a:rPr lang="en-GB" b="1" dirty="0"/>
              <a:t>1</a:t>
            </a:r>
          </a:p>
        </p:txBody>
      </p:sp>
      <p:sp>
        <p:nvSpPr>
          <p:cNvPr id="17" name="TextBox 16"/>
          <p:cNvSpPr txBox="1"/>
          <p:nvPr/>
        </p:nvSpPr>
        <p:spPr>
          <a:xfrm>
            <a:off x="10549889" y="5586698"/>
            <a:ext cx="320040" cy="369332"/>
          </a:xfrm>
          <a:prstGeom prst="rect">
            <a:avLst/>
          </a:prstGeom>
          <a:noFill/>
        </p:spPr>
        <p:txBody>
          <a:bodyPr wrap="square" rtlCol="0">
            <a:spAutoFit/>
          </a:bodyPr>
          <a:lstStyle/>
          <a:p>
            <a:r>
              <a:rPr lang="en-GB" b="1" dirty="0"/>
              <a:t>2</a:t>
            </a:r>
          </a:p>
        </p:txBody>
      </p:sp>
      <p:sp>
        <p:nvSpPr>
          <p:cNvPr id="18" name="TextBox 17"/>
          <p:cNvSpPr txBox="1"/>
          <p:nvPr/>
        </p:nvSpPr>
        <p:spPr>
          <a:xfrm>
            <a:off x="10778870" y="5354495"/>
            <a:ext cx="320040" cy="369332"/>
          </a:xfrm>
          <a:prstGeom prst="rect">
            <a:avLst/>
          </a:prstGeom>
          <a:noFill/>
        </p:spPr>
        <p:txBody>
          <a:bodyPr wrap="square" rtlCol="0">
            <a:spAutoFit/>
          </a:bodyPr>
          <a:lstStyle/>
          <a:p>
            <a:r>
              <a:rPr lang="en-GB" b="1" dirty="0"/>
              <a:t>3</a:t>
            </a:r>
          </a:p>
        </p:txBody>
      </p:sp>
      <p:sp>
        <p:nvSpPr>
          <p:cNvPr id="19" name="TextBox 18"/>
          <p:cNvSpPr txBox="1"/>
          <p:nvPr/>
        </p:nvSpPr>
        <p:spPr>
          <a:xfrm>
            <a:off x="10778870" y="4540781"/>
            <a:ext cx="320040" cy="369332"/>
          </a:xfrm>
          <a:prstGeom prst="rect">
            <a:avLst/>
          </a:prstGeom>
          <a:noFill/>
        </p:spPr>
        <p:txBody>
          <a:bodyPr wrap="square" rtlCol="0">
            <a:spAutoFit/>
          </a:bodyPr>
          <a:lstStyle/>
          <a:p>
            <a:r>
              <a:rPr lang="en-GB" b="1" dirty="0"/>
              <a:t>4</a:t>
            </a:r>
          </a:p>
        </p:txBody>
      </p:sp>
      <p:sp>
        <p:nvSpPr>
          <p:cNvPr id="20" name="TextBox 19"/>
          <p:cNvSpPr txBox="1"/>
          <p:nvPr/>
        </p:nvSpPr>
        <p:spPr>
          <a:xfrm>
            <a:off x="10784204" y="3466501"/>
            <a:ext cx="320040" cy="369332"/>
          </a:xfrm>
          <a:prstGeom prst="rect">
            <a:avLst/>
          </a:prstGeom>
          <a:noFill/>
        </p:spPr>
        <p:txBody>
          <a:bodyPr wrap="square" rtlCol="0">
            <a:spAutoFit/>
          </a:bodyPr>
          <a:lstStyle/>
          <a:p>
            <a:r>
              <a:rPr lang="en-GB" b="1" dirty="0"/>
              <a:t>5</a:t>
            </a:r>
          </a:p>
        </p:txBody>
      </p:sp>
      <p:sp>
        <p:nvSpPr>
          <p:cNvPr id="12" name="Right Arrow 11"/>
          <p:cNvSpPr/>
          <p:nvPr/>
        </p:nvSpPr>
        <p:spPr>
          <a:xfrm>
            <a:off x="10063733" y="5701450"/>
            <a:ext cx="480822" cy="23220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3" name="Up Arrow 12"/>
          <p:cNvSpPr/>
          <p:nvPr/>
        </p:nvSpPr>
        <p:spPr>
          <a:xfrm>
            <a:off x="10824399" y="4880659"/>
            <a:ext cx="228981" cy="504697"/>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98960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fontScale="90000"/>
          </a:bodyPr>
          <a:lstStyle/>
          <a:p>
            <a:r>
              <a:rPr lang="en-GB" dirty="0">
                <a:solidFill>
                  <a:srgbClr val="FFFFFF"/>
                </a:solidFill>
              </a:rPr>
              <a:t>Waypoint Navigation ~ Mini-Game </a:t>
            </a:r>
            <a:br>
              <a:rPr lang="en-GB" dirty="0">
                <a:solidFill>
                  <a:srgbClr val="FFFFFF"/>
                </a:solidFill>
              </a:rPr>
            </a:br>
            <a:r>
              <a:rPr lang="en-GB" dirty="0">
                <a:solidFill>
                  <a:srgbClr val="FFFFFF"/>
                </a:solidFill>
              </a:rPr>
              <a:t>Implementation (1)</a:t>
            </a:r>
            <a:endParaRPr lang="x-none"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2830838" y="2579779"/>
            <a:ext cx="6530321" cy="3984442"/>
          </a:xfrm>
          <a:prstGeom prst="rect">
            <a:avLst/>
          </a:prstGeom>
        </p:spPr>
      </p:pic>
      <p:sp>
        <p:nvSpPr>
          <p:cNvPr id="5" name="TextBox 4"/>
          <p:cNvSpPr txBox="1"/>
          <p:nvPr/>
        </p:nvSpPr>
        <p:spPr>
          <a:xfrm>
            <a:off x="741155" y="3087748"/>
            <a:ext cx="1880017" cy="369332"/>
          </a:xfrm>
          <a:prstGeom prst="rect">
            <a:avLst/>
          </a:prstGeom>
          <a:noFill/>
        </p:spPr>
        <p:txBody>
          <a:bodyPr wrap="square" rtlCol="0">
            <a:spAutoFit/>
          </a:bodyPr>
          <a:lstStyle/>
          <a:p>
            <a:pPr algn="ctr"/>
            <a:r>
              <a:rPr lang="en-GB" b="1" dirty="0"/>
              <a:t>Player</a:t>
            </a:r>
          </a:p>
        </p:txBody>
      </p:sp>
      <p:cxnSp>
        <p:nvCxnSpPr>
          <p:cNvPr id="7" name="Straight Arrow Connector 6"/>
          <p:cNvCxnSpPr/>
          <p:nvPr/>
        </p:nvCxnSpPr>
        <p:spPr>
          <a:xfrm>
            <a:off x="2078182" y="3297259"/>
            <a:ext cx="1579418" cy="406523"/>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9507561" y="4290985"/>
            <a:ext cx="1880017" cy="646331"/>
          </a:xfrm>
          <a:prstGeom prst="rect">
            <a:avLst/>
          </a:prstGeom>
          <a:noFill/>
        </p:spPr>
        <p:txBody>
          <a:bodyPr wrap="square" rtlCol="0">
            <a:spAutoFit/>
          </a:bodyPr>
          <a:lstStyle/>
          <a:p>
            <a:pPr algn="ctr"/>
            <a:r>
              <a:rPr lang="en-GB" b="1" dirty="0"/>
              <a:t>Waypoints</a:t>
            </a:r>
          </a:p>
          <a:p>
            <a:pPr algn="ctr"/>
            <a:r>
              <a:rPr lang="en-GB" b="1" dirty="0"/>
              <a:t>(Gizmos)</a:t>
            </a:r>
          </a:p>
        </p:txBody>
      </p:sp>
      <p:cxnSp>
        <p:nvCxnSpPr>
          <p:cNvPr id="14" name="Straight Arrow Connector 13"/>
          <p:cNvCxnSpPr/>
          <p:nvPr/>
        </p:nvCxnSpPr>
        <p:spPr>
          <a:xfrm flipH="1" flipV="1">
            <a:off x="8552873" y="3833091"/>
            <a:ext cx="1108361" cy="554244"/>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p:cNvCxnSpPr/>
          <p:nvPr/>
        </p:nvCxnSpPr>
        <p:spPr>
          <a:xfrm flipH="1">
            <a:off x="8552874" y="4775017"/>
            <a:ext cx="1274617" cy="608304"/>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21" name="TextBox 20"/>
          <p:cNvSpPr txBox="1"/>
          <p:nvPr/>
        </p:nvSpPr>
        <p:spPr>
          <a:xfrm>
            <a:off x="574493" y="5383321"/>
            <a:ext cx="1880017" cy="646331"/>
          </a:xfrm>
          <a:prstGeom prst="rect">
            <a:avLst/>
          </a:prstGeom>
          <a:noFill/>
        </p:spPr>
        <p:txBody>
          <a:bodyPr wrap="square" rtlCol="0">
            <a:spAutoFit/>
          </a:bodyPr>
          <a:lstStyle/>
          <a:p>
            <a:pPr algn="ctr"/>
            <a:r>
              <a:rPr lang="en-GB" b="1" dirty="0"/>
              <a:t>Walkable Area</a:t>
            </a:r>
            <a:br>
              <a:rPr lang="en-GB" b="1" dirty="0"/>
            </a:br>
            <a:r>
              <a:rPr lang="en-GB" b="1" dirty="0"/>
              <a:t>(Pathway)</a:t>
            </a:r>
          </a:p>
        </p:txBody>
      </p:sp>
      <p:cxnSp>
        <p:nvCxnSpPr>
          <p:cNvPr id="22" name="Straight Arrow Connector 21"/>
          <p:cNvCxnSpPr>
            <a:stCxn id="21" idx="3"/>
          </p:cNvCxnSpPr>
          <p:nvPr/>
        </p:nvCxnSpPr>
        <p:spPr>
          <a:xfrm flipV="1">
            <a:off x="2454510" y="5209309"/>
            <a:ext cx="1387817" cy="497178"/>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27" name="TextBox 26"/>
          <p:cNvSpPr txBox="1"/>
          <p:nvPr/>
        </p:nvSpPr>
        <p:spPr>
          <a:xfrm>
            <a:off x="9507562" y="2912655"/>
            <a:ext cx="1880017" cy="646331"/>
          </a:xfrm>
          <a:prstGeom prst="rect">
            <a:avLst/>
          </a:prstGeom>
          <a:noFill/>
        </p:spPr>
        <p:txBody>
          <a:bodyPr wrap="square" rtlCol="0">
            <a:spAutoFit/>
          </a:bodyPr>
          <a:lstStyle/>
          <a:p>
            <a:pPr algn="ctr"/>
            <a:r>
              <a:rPr lang="en-GB" b="1" dirty="0"/>
              <a:t>Blocked Area</a:t>
            </a:r>
            <a:br>
              <a:rPr lang="en-GB" b="1" dirty="0"/>
            </a:br>
            <a:r>
              <a:rPr lang="en-GB" b="1" dirty="0"/>
              <a:t>(Grass)</a:t>
            </a:r>
          </a:p>
        </p:txBody>
      </p:sp>
      <p:cxnSp>
        <p:nvCxnSpPr>
          <p:cNvPr id="28" name="Straight Arrow Connector 27"/>
          <p:cNvCxnSpPr/>
          <p:nvPr/>
        </p:nvCxnSpPr>
        <p:spPr>
          <a:xfrm flipH="1" flipV="1">
            <a:off x="8703144" y="3097322"/>
            <a:ext cx="958089" cy="1527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3" name="TextBox 2">
            <a:extLst>
              <a:ext uri="{FF2B5EF4-FFF2-40B4-BE49-F238E27FC236}">
                <a16:creationId xmlns:a16="http://schemas.microsoft.com/office/drawing/2014/main" id="{E92928D7-A5C1-93EC-933E-BD2E243C819E}"/>
              </a:ext>
            </a:extLst>
          </p:cNvPr>
          <p:cNvSpPr txBox="1"/>
          <p:nvPr/>
        </p:nvSpPr>
        <p:spPr>
          <a:xfrm>
            <a:off x="114460" y="2418691"/>
            <a:ext cx="2506712" cy="461665"/>
          </a:xfrm>
          <a:prstGeom prst="rect">
            <a:avLst/>
          </a:prstGeom>
          <a:noFill/>
        </p:spPr>
        <p:txBody>
          <a:bodyPr wrap="square" rtlCol="0">
            <a:spAutoFit/>
          </a:bodyPr>
          <a:lstStyle/>
          <a:p>
            <a:pPr algn="ctr"/>
            <a:r>
              <a:rPr lang="en-GB" sz="2400" b="1" dirty="0"/>
              <a:t>Playable Area:</a:t>
            </a:r>
          </a:p>
        </p:txBody>
      </p:sp>
    </p:spTree>
    <p:extLst>
      <p:ext uri="{BB962C8B-B14F-4D97-AF65-F5344CB8AC3E}">
        <p14:creationId xmlns:p14="http://schemas.microsoft.com/office/powerpoint/2010/main" val="4038765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fontScale="90000"/>
          </a:bodyPr>
          <a:lstStyle/>
          <a:p>
            <a:r>
              <a:rPr lang="en-GB" dirty="0">
                <a:solidFill>
                  <a:srgbClr val="FFFFFF"/>
                </a:solidFill>
              </a:rPr>
              <a:t>Waypoint Navigation ~ Mini-Game </a:t>
            </a:r>
            <a:br>
              <a:rPr lang="en-GB" dirty="0">
                <a:solidFill>
                  <a:srgbClr val="FFFFFF"/>
                </a:solidFill>
              </a:rPr>
            </a:br>
            <a:r>
              <a:rPr lang="en-GB" dirty="0">
                <a:solidFill>
                  <a:srgbClr val="FFFFFF"/>
                </a:solidFill>
              </a:rPr>
              <a:t>Implementation (2)</a:t>
            </a:r>
            <a:endParaRPr lang="x-none"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stretch>
            <a:fillRect/>
          </a:stretch>
        </p:blipFill>
        <p:spPr>
          <a:xfrm>
            <a:off x="804421" y="2669433"/>
            <a:ext cx="2452744" cy="3796021"/>
          </a:xfrm>
          <a:prstGeom prst="rect">
            <a:avLst/>
          </a:prstGeom>
        </p:spPr>
      </p:pic>
      <p:sp>
        <p:nvSpPr>
          <p:cNvPr id="19" name="Content Placeholder 2">
            <a:extLst>
              <a:ext uri="{FF2B5EF4-FFF2-40B4-BE49-F238E27FC236}">
                <a16:creationId xmlns:a16="http://schemas.microsoft.com/office/drawing/2014/main" id="{864F5B35-F06E-F928-4F36-1A2BF70F7B82}"/>
              </a:ext>
            </a:extLst>
          </p:cNvPr>
          <p:cNvSpPr>
            <a:spLocks noGrp="1"/>
          </p:cNvSpPr>
          <p:nvPr>
            <p:ph idx="1"/>
          </p:nvPr>
        </p:nvSpPr>
        <p:spPr>
          <a:xfrm>
            <a:off x="4165599" y="2448899"/>
            <a:ext cx="6730997" cy="4191598"/>
          </a:xfrm>
        </p:spPr>
        <p:txBody>
          <a:bodyPr>
            <a:normAutofit/>
          </a:bodyPr>
          <a:lstStyle/>
          <a:p>
            <a:endParaRPr lang="en-GB" dirty="0"/>
          </a:p>
          <a:p>
            <a:r>
              <a:rPr lang="en-GB" dirty="0"/>
              <a:t>The waypoints created should be placed as parameters under the Player Game Object into the Points list, where their transforms are taken for the code.</a:t>
            </a:r>
            <a:br>
              <a:rPr lang="en-GB" dirty="0"/>
            </a:br>
            <a:endParaRPr lang="en-GB" dirty="0"/>
          </a:p>
          <a:p>
            <a:r>
              <a:rPr lang="en-GB" dirty="0"/>
              <a:t>The speed at which the player moves can also be set from here.</a:t>
            </a:r>
          </a:p>
        </p:txBody>
      </p:sp>
    </p:spTree>
    <p:extLst>
      <p:ext uri="{BB962C8B-B14F-4D97-AF65-F5344CB8AC3E}">
        <p14:creationId xmlns:p14="http://schemas.microsoft.com/office/powerpoint/2010/main" val="2293273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fontScale="90000"/>
          </a:bodyPr>
          <a:lstStyle/>
          <a:p>
            <a:r>
              <a:rPr lang="en-GB" dirty="0">
                <a:solidFill>
                  <a:srgbClr val="FFFFFF"/>
                </a:solidFill>
              </a:rPr>
              <a:t>Waypoint Navigation ~ Mini-Game </a:t>
            </a:r>
            <a:br>
              <a:rPr lang="en-GB" dirty="0">
                <a:solidFill>
                  <a:srgbClr val="FFFFFF"/>
                </a:solidFill>
              </a:rPr>
            </a:br>
            <a:r>
              <a:rPr lang="en-GB" dirty="0">
                <a:solidFill>
                  <a:srgbClr val="FFFFFF"/>
                </a:solidFill>
              </a:rPr>
              <a:t>Implementation (3)</a:t>
            </a:r>
            <a:endParaRPr lang="x-none"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4F5B35-F06E-F928-4F36-1A2BF70F7B82}"/>
              </a:ext>
            </a:extLst>
          </p:cNvPr>
          <p:cNvSpPr>
            <a:spLocks noGrp="1"/>
          </p:cNvSpPr>
          <p:nvPr>
            <p:ph idx="1"/>
          </p:nvPr>
        </p:nvSpPr>
        <p:spPr>
          <a:xfrm>
            <a:off x="1295401" y="2448899"/>
            <a:ext cx="9601196" cy="4191598"/>
          </a:xfrm>
        </p:spPr>
        <p:txBody>
          <a:bodyPr>
            <a:normAutofit/>
          </a:bodyPr>
          <a:lstStyle/>
          <a:p>
            <a:r>
              <a:rPr lang="en-GB" b="1" dirty="0"/>
              <a:t>How to Set Up Package:</a:t>
            </a:r>
          </a:p>
          <a:p>
            <a:pPr lvl="1"/>
            <a:r>
              <a:rPr lang="en-GB" sz="1800" dirty="0"/>
              <a:t>After importing package, navigate to the top right of Unity Editor and do the following:</a:t>
            </a:r>
          </a:p>
          <a:p>
            <a:pPr lvl="2"/>
            <a:r>
              <a:rPr lang="en-GB" sz="1600" b="1" dirty="0"/>
              <a:t>Layers &gt; Edit Layers.</a:t>
            </a:r>
          </a:p>
          <a:p>
            <a:pPr lvl="2"/>
            <a:r>
              <a:rPr lang="en-GB" sz="1600" b="1" dirty="0"/>
              <a:t>Click the Slider button at the top right of the Inspector, in between the question mark and the three dots.</a:t>
            </a:r>
          </a:p>
          <a:p>
            <a:pPr lvl="2"/>
            <a:r>
              <a:rPr lang="en-GB" sz="1600" b="1" dirty="0"/>
              <a:t>Select Preset.</a:t>
            </a:r>
          </a:p>
          <a:p>
            <a:pPr lvl="1"/>
            <a:r>
              <a:rPr lang="en-GB" sz="1800" dirty="0"/>
              <a:t>Now navigate to the top left of Unity Editor and do the following:</a:t>
            </a:r>
          </a:p>
          <a:p>
            <a:pPr lvl="2"/>
            <a:r>
              <a:rPr lang="en-GB" sz="1600" b="1" dirty="0"/>
              <a:t>Edit &gt; Project Settings &gt; Physics 2D &gt; General Settings</a:t>
            </a:r>
          </a:p>
          <a:p>
            <a:pPr lvl="2"/>
            <a:r>
              <a:rPr lang="en-GB" sz="1600" b="1" dirty="0"/>
              <a:t>Make sure the option ‘Queries Start on Colliders’ is unticked.</a:t>
            </a:r>
          </a:p>
        </p:txBody>
      </p:sp>
    </p:spTree>
    <p:extLst>
      <p:ext uri="{BB962C8B-B14F-4D97-AF65-F5344CB8AC3E}">
        <p14:creationId xmlns:p14="http://schemas.microsoft.com/office/powerpoint/2010/main" val="228696331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1674</TotalTime>
  <Words>1299</Words>
  <Application>Microsoft Office PowerPoint</Application>
  <PresentationFormat>Widescreen</PresentationFormat>
  <Paragraphs>81</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Garamond</vt:lpstr>
      <vt:lpstr>Organic</vt:lpstr>
      <vt:lpstr>Game 3 </vt:lpstr>
      <vt:lpstr>Waypoint Navigation ~ Introduction</vt:lpstr>
      <vt:lpstr>Waypoint Navigation ~ AI Explanation (1)</vt:lpstr>
      <vt:lpstr>Waypoint Navigation ~ AI Explanation (2)</vt:lpstr>
      <vt:lpstr>Waypoint Navigation ~ AI Explanation (3)</vt:lpstr>
      <vt:lpstr>Waypoint Navigation ~ AI Explanation (4)</vt:lpstr>
      <vt:lpstr>Waypoint Navigation ~ Mini-Game  Implementation (1)</vt:lpstr>
      <vt:lpstr>Waypoint Navigation ~ Mini-Game  Implementation (2)</vt:lpstr>
      <vt:lpstr>Waypoint Navigation ~ Mini-Game  Implementation (3)</vt:lpstr>
      <vt:lpstr>Waypoint Navigation ~ Exercise (1)</vt:lpstr>
      <vt:lpstr>Waypoint Navigation ~ Exercise (2)</vt:lpstr>
      <vt:lpstr>Waypoint Navigation ~ Conclusion</vt:lpstr>
      <vt:lpstr>Waypoint Navigation ~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1</dc:title>
  <dc:creator>Isaac Muscat</dc:creator>
  <cp:lastModifiedBy>Isaac Muscat</cp:lastModifiedBy>
  <cp:revision>209</cp:revision>
  <dcterms:created xsi:type="dcterms:W3CDTF">2023-03-16T16:37:53Z</dcterms:created>
  <dcterms:modified xsi:type="dcterms:W3CDTF">2023-05-20T09:28:39Z</dcterms:modified>
</cp:coreProperties>
</file>