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2"/>
  </p:notes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4050" autoAdjust="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8B5A4-4BEC-4129-98BD-DB87842EBC0B}" type="datetimeFigureOut">
              <a:rPr lang="fr-FR" smtClean="0"/>
              <a:pPr/>
              <a:t>09/03/2011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B361E-3491-425A-8BA8-EDF0233467A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B361E-3491-425A-8BA8-EDF0233467A8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B361E-3491-425A-8BA8-EDF0233467A8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B361E-3491-425A-8BA8-EDF0233467A8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B361E-3491-425A-8BA8-EDF0233467A8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B361E-3491-425A-8BA8-EDF0233467A8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B361E-3491-425A-8BA8-EDF0233467A8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B361E-3491-425A-8BA8-EDF0233467A8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4AA2-C6FF-474A-9B49-4542E9DB3DAE}" type="datetime1">
              <a:rPr lang="en-GB" smtClean="0"/>
              <a:pPr/>
              <a:t>09/03/2011</a:t>
            </a:fld>
            <a:endParaRPr lang="en-GB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BA1E-6F64-4B47-BA76-D0FFDC0942C1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F032-0603-4C1A-99A3-2460E00FDBDC}" type="datetime1">
              <a:rPr lang="en-GB" smtClean="0"/>
              <a:pPr/>
              <a:t>09/03/2011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BA1E-6F64-4B47-BA76-D0FFDC0942C1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50E04-657A-456A-B9B1-600271D11B95}" type="datetime1">
              <a:rPr lang="en-GB" smtClean="0"/>
              <a:pPr/>
              <a:t>09/03/2011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BA1E-6F64-4B47-BA76-D0FFDC0942C1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EDE2-5FE3-4DD4-B328-31764F7FA627}" type="datetime1">
              <a:rPr lang="en-GB" smtClean="0"/>
              <a:pPr/>
              <a:t>09/03/2011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BA1E-6F64-4B47-BA76-D0FFDC0942C1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B517-FFC7-4A70-92FA-6904F5B30449}" type="datetime1">
              <a:rPr lang="en-GB" smtClean="0"/>
              <a:pPr/>
              <a:t>09/03/2011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BA1E-6F64-4B47-BA76-D0FFDC0942C1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62A4-A9E1-4989-8811-0B8FB7108F13}" type="datetime1">
              <a:rPr lang="en-GB" smtClean="0"/>
              <a:pPr/>
              <a:t>09/03/2011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BA1E-6F64-4B47-BA76-D0FFDC0942C1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BA586-C8DA-4E24-BFA8-ECADDA21E735}" type="datetime1">
              <a:rPr lang="en-GB" smtClean="0"/>
              <a:pPr/>
              <a:t>09/03/2011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BA1E-6F64-4B47-BA76-D0FFDC0942C1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50EA-08F6-4402-A658-28F8B7BEA657}" type="datetime1">
              <a:rPr lang="en-GB" smtClean="0"/>
              <a:pPr/>
              <a:t>09/03/2011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BA1E-6F64-4B47-BA76-D0FFDC0942C1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A5F2-DFB3-41DA-BAF8-AA6D228CA2CE}" type="datetime1">
              <a:rPr lang="en-GB" smtClean="0"/>
              <a:pPr/>
              <a:t>09/03/2011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BA1E-6F64-4B47-BA76-D0FFDC0942C1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63C9-F0F5-493E-BE21-BC5E3214CF5F}" type="datetime1">
              <a:rPr lang="en-GB" smtClean="0"/>
              <a:pPr/>
              <a:t>09/03/2011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BA1E-6F64-4B47-BA76-D0FFDC0942C1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59CC-7342-49B9-A6AD-8C24DE21EF93}" type="datetime1">
              <a:rPr lang="en-GB" smtClean="0"/>
              <a:pPr/>
              <a:t>09/03/2011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A31BA1E-6F64-4B47-BA76-D0FFDC0942C1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E07436B-ABAC-40C5-8658-59BE9AABE7A9}" type="datetime1">
              <a:rPr lang="en-GB" smtClean="0"/>
              <a:pPr/>
              <a:t>09/03/2011</a:t>
            </a:fld>
            <a:endParaRPr lang="en-GB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A31BA1E-6F64-4B47-BA76-D0FFDC0942C1}" type="slidenum">
              <a:rPr lang="en-GB" smtClean="0"/>
              <a:pPr/>
              <a:t>‹N°›</a:t>
            </a:fld>
            <a:endParaRPr lang="en-GB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fr-FR" sz="4000" dirty="0" smtClean="0"/>
              <a:t>Logiciel</a:t>
            </a:r>
            <a:r>
              <a:rPr lang="en-GB" sz="4000" dirty="0" smtClean="0"/>
              <a:t> de gestion de </a:t>
            </a:r>
            <a:r>
              <a:rPr lang="fr-FR" sz="4000" dirty="0" smtClean="0"/>
              <a:t>bande</a:t>
            </a:r>
            <a:r>
              <a:rPr lang="en-GB" sz="4000" dirty="0" smtClean="0"/>
              <a:t> </a:t>
            </a:r>
            <a:r>
              <a:rPr lang="fr-FR" sz="4000" dirty="0" smtClean="0"/>
              <a:t>dessinées</a:t>
            </a:r>
            <a:r>
              <a:rPr lang="en-GB" sz="4000" dirty="0" smtClean="0"/>
              <a:t> </a:t>
            </a:r>
            <a:endParaRPr lang="en-GB" sz="4000" dirty="0"/>
          </a:p>
        </p:txBody>
      </p:sp>
      <p:sp>
        <p:nvSpPr>
          <p:cNvPr id="9" name="ZoneTexte 8"/>
          <p:cNvSpPr txBox="1"/>
          <p:nvPr/>
        </p:nvSpPr>
        <p:spPr>
          <a:xfrm>
            <a:off x="0" y="62068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tx2"/>
                </a:solidFill>
              </a:rPr>
              <a:t>Projet tutoré </a:t>
            </a:r>
            <a:endParaRPr lang="fr-FR" sz="2400" dirty="0">
              <a:solidFill>
                <a:schemeClr val="tx2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331640" y="5445224"/>
            <a:ext cx="795637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tx2"/>
                </a:solidFill>
              </a:rPr>
              <a:t> Pierre Martin &amp; Fabien Monnet</a:t>
            </a:r>
          </a:p>
          <a:p>
            <a:pPr algn="ctr"/>
            <a:r>
              <a:rPr lang="fr-FR" sz="1600" dirty="0" smtClean="0">
                <a:solidFill>
                  <a:schemeClr val="tx2"/>
                </a:solidFill>
              </a:rPr>
              <a:t>Licence informatique</a:t>
            </a:r>
          </a:p>
          <a:p>
            <a:pPr algn="ctr"/>
            <a:r>
              <a:rPr lang="fr-FR" sz="1600" dirty="0" smtClean="0">
                <a:solidFill>
                  <a:schemeClr val="tx2"/>
                </a:solidFill>
              </a:rPr>
              <a:t>Année 2010/2011</a:t>
            </a:r>
          </a:p>
          <a:p>
            <a:pPr algn="ctr"/>
            <a:r>
              <a:rPr lang="fr-FR" sz="1600" dirty="0" smtClean="0">
                <a:solidFill>
                  <a:schemeClr val="tx2"/>
                </a:solidFill>
              </a:rPr>
              <a:t>Projet proposé et encadré par Fabrice BOUQUET &amp; Mathias COQBLIN</a:t>
            </a:r>
            <a:endParaRPr lang="fr-FR" sz="1600" dirty="0">
              <a:solidFill>
                <a:schemeClr val="tx2"/>
              </a:solidFill>
            </a:endParaRPr>
          </a:p>
        </p:txBody>
      </p:sp>
      <p:pic>
        <p:nvPicPr>
          <p:cNvPr id="1027" name="Picture 3" descr="C:\Users\Pierre\Desktop\Mes documents\Cours\S6\project\Rapport\Images rapport\uf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5229200"/>
            <a:ext cx="1615274" cy="1412776"/>
          </a:xfrm>
          <a:prstGeom prst="rect">
            <a:avLst/>
          </a:prstGeom>
          <a:noFill/>
        </p:spPr>
      </p:pic>
      <p:pic>
        <p:nvPicPr>
          <p:cNvPr id="1030" name="Picture 6" descr="C:\Users\Pierre\Desktop\asterix20fond_20_1024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628800"/>
            <a:ext cx="6477779" cy="3600400"/>
          </a:xfrm>
          <a:prstGeom prst="rect">
            <a:avLst/>
          </a:prstGeom>
          <a:noFill/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BA1E-6F64-4B47-BA76-D0FFDC0942C1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56792"/>
          </a:xfrm>
        </p:spPr>
        <p:txBody>
          <a:bodyPr/>
          <a:lstStyle/>
          <a:p>
            <a:pPr algn="ctr"/>
            <a:r>
              <a:rPr lang="fr-FR" dirty="0" smtClean="0"/>
              <a:t>Mise à jour et synchronisation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63080" y="2996952"/>
            <a:ext cx="8280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tx2"/>
                </a:solidFill>
              </a:rPr>
              <a:t>1. Mise à jour de la base de données</a:t>
            </a:r>
          </a:p>
          <a:p>
            <a:pPr>
              <a:buFontTx/>
              <a:buChar char="-"/>
            </a:pPr>
            <a:endParaRPr lang="fr-FR" sz="2800" dirty="0" smtClean="0">
              <a:solidFill>
                <a:schemeClr val="tx2"/>
              </a:solidFill>
            </a:endParaRPr>
          </a:p>
          <a:p>
            <a:r>
              <a:rPr lang="fr-FR" sz="2800" dirty="0" smtClean="0">
                <a:solidFill>
                  <a:schemeClr val="tx2"/>
                </a:solidFill>
              </a:rPr>
              <a:t>2. Synchronisation du compte utilisateur</a:t>
            </a:r>
            <a:endParaRPr lang="fr-FR" sz="2800" dirty="0">
              <a:solidFill>
                <a:schemeClr val="tx2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BA1E-6F64-4B47-BA76-D0FFDC0942C1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56792"/>
          </a:xfrm>
        </p:spPr>
        <p:txBody>
          <a:bodyPr/>
          <a:lstStyle/>
          <a:p>
            <a:pPr algn="ctr"/>
            <a:r>
              <a:rPr lang="fr-FR" dirty="0" smtClean="0"/>
              <a:t>Mise à jour et synchronisation</a:t>
            </a:r>
            <a:endParaRPr lang="fr-FR" dirty="0"/>
          </a:p>
        </p:txBody>
      </p:sp>
      <p:pic>
        <p:nvPicPr>
          <p:cNvPr id="2050" name="Picture 2" descr="C:\Users\Pierre\Desktop\soap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276872"/>
            <a:ext cx="5546234" cy="3247466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0" y="587727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tx2"/>
                </a:solidFill>
              </a:rPr>
              <a:t>Connexion au web service grâce au protocole SOAP</a:t>
            </a:r>
            <a:endParaRPr lang="fr-FR" sz="2400" dirty="0">
              <a:solidFill>
                <a:schemeClr val="tx2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BA1E-6F64-4B47-BA76-D0FFDC0942C1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56792"/>
          </a:xfrm>
        </p:spPr>
        <p:txBody>
          <a:bodyPr/>
          <a:lstStyle/>
          <a:p>
            <a:pPr algn="ctr"/>
            <a:r>
              <a:rPr lang="fr-FR" dirty="0" smtClean="0"/>
              <a:t>Mise à jour et synchronisation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11560" y="2060848"/>
            <a:ext cx="784887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2"/>
                </a:solidFill>
              </a:rPr>
              <a:t>1. Mise à jour de la base de données</a:t>
            </a:r>
          </a:p>
          <a:p>
            <a:endParaRPr lang="fr-FR" sz="2400" dirty="0" smtClean="0">
              <a:solidFill>
                <a:schemeClr val="tx2"/>
              </a:solidFill>
            </a:endParaRPr>
          </a:p>
          <a:p>
            <a:r>
              <a:rPr lang="fr-FR" sz="2400" dirty="0" smtClean="0">
                <a:solidFill>
                  <a:schemeClr val="tx2"/>
                </a:solidFill>
              </a:rPr>
              <a:t>Objectif: </a:t>
            </a:r>
          </a:p>
          <a:p>
            <a:endParaRPr lang="fr-FR" sz="2400" dirty="0" smtClean="0">
              <a:solidFill>
                <a:schemeClr val="tx2"/>
              </a:solidFill>
            </a:endParaRPr>
          </a:p>
          <a:p>
            <a:r>
              <a:rPr lang="fr-FR" sz="2400" i="1" dirty="0" smtClean="0">
                <a:solidFill>
                  <a:schemeClr val="tx2"/>
                </a:solidFill>
              </a:rPr>
              <a:t>Mettre à jour les tables de la base de données du logiciel.</a:t>
            </a:r>
          </a:p>
          <a:p>
            <a:r>
              <a:rPr lang="fr-FR" sz="2400" i="1" dirty="0" smtClean="0">
                <a:solidFill>
                  <a:schemeClr val="tx2"/>
                </a:solidFill>
              </a:rPr>
              <a:t>Liste des tables à mettre à jour :</a:t>
            </a:r>
          </a:p>
          <a:p>
            <a:r>
              <a:rPr lang="fr-FR" sz="2400" i="1" dirty="0" smtClean="0">
                <a:solidFill>
                  <a:schemeClr val="tx2"/>
                </a:solidFill>
              </a:rPr>
              <a:t>GENRE, SERIE, EDITEUR, AUTEUR, TOME, EDITION</a:t>
            </a:r>
          </a:p>
          <a:p>
            <a:endParaRPr lang="fr-FR" sz="2400" i="1" dirty="0" smtClean="0">
              <a:solidFill>
                <a:schemeClr val="tx2"/>
              </a:solidFill>
            </a:endParaRPr>
          </a:p>
          <a:p>
            <a:r>
              <a:rPr lang="fr-FR" sz="2400" dirty="0" smtClean="0">
                <a:solidFill>
                  <a:schemeClr val="tx2"/>
                </a:solidFill>
              </a:rPr>
              <a:t>Méthode:</a:t>
            </a:r>
          </a:p>
          <a:p>
            <a:endParaRPr lang="fr-FR" sz="2400" i="1" dirty="0" smtClean="0">
              <a:solidFill>
                <a:schemeClr val="tx2"/>
              </a:solidFill>
            </a:endParaRPr>
          </a:p>
          <a:p>
            <a:r>
              <a:rPr lang="fr-FR" sz="2400" i="1" dirty="0" smtClean="0">
                <a:solidFill>
                  <a:schemeClr val="tx2"/>
                </a:solidFill>
              </a:rPr>
              <a:t>On ne récupère que les nouveautés ajoutées depuis la dernière mise à jour.</a:t>
            </a:r>
          </a:p>
          <a:p>
            <a:endParaRPr lang="fr-FR" sz="2400" dirty="0" smtClean="0">
              <a:solidFill>
                <a:schemeClr val="tx2"/>
              </a:solidFill>
            </a:endParaRPr>
          </a:p>
          <a:p>
            <a:endParaRPr lang="fr-FR" sz="2400" dirty="0" smtClean="0">
              <a:solidFill>
                <a:schemeClr val="tx2"/>
              </a:solidFill>
            </a:endParaRP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BA1E-6F64-4B47-BA76-D0FFDC0942C1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56792"/>
          </a:xfrm>
        </p:spPr>
        <p:txBody>
          <a:bodyPr/>
          <a:lstStyle/>
          <a:p>
            <a:pPr algn="ctr"/>
            <a:r>
              <a:rPr lang="fr-FR" dirty="0" smtClean="0"/>
              <a:t>Mise à jour et synchronisation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611560" y="2060848"/>
            <a:ext cx="784887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2"/>
                </a:solidFill>
              </a:rPr>
              <a:t>2. Synchronisation du compte utilisateur</a:t>
            </a:r>
          </a:p>
          <a:p>
            <a:endParaRPr lang="fr-FR" sz="2400" dirty="0" smtClean="0">
              <a:solidFill>
                <a:schemeClr val="tx2"/>
              </a:solidFill>
            </a:endParaRPr>
          </a:p>
          <a:p>
            <a:r>
              <a:rPr lang="fr-FR" sz="2400" dirty="0" smtClean="0">
                <a:solidFill>
                  <a:schemeClr val="tx2"/>
                </a:solidFill>
              </a:rPr>
              <a:t>Objectif: </a:t>
            </a:r>
          </a:p>
          <a:p>
            <a:endParaRPr lang="fr-FR" sz="2400" dirty="0" smtClean="0">
              <a:solidFill>
                <a:schemeClr val="tx2"/>
              </a:solidFill>
            </a:endParaRPr>
          </a:p>
          <a:p>
            <a:r>
              <a:rPr lang="fr-FR" sz="2400" i="1" dirty="0" smtClean="0">
                <a:solidFill>
                  <a:schemeClr val="tx2"/>
                </a:solidFill>
              </a:rPr>
              <a:t>Répercuter les changements apportés sur le logiciel vers le site et inversement.</a:t>
            </a:r>
          </a:p>
          <a:p>
            <a:pPr>
              <a:buFontTx/>
              <a:buChar char="-"/>
            </a:pPr>
            <a:endParaRPr lang="fr-FR" sz="2400" dirty="0" smtClean="0">
              <a:solidFill>
                <a:schemeClr val="tx2"/>
              </a:solidFill>
            </a:endParaRPr>
          </a:p>
          <a:p>
            <a:r>
              <a:rPr lang="fr-FR" sz="2400" dirty="0" smtClean="0">
                <a:solidFill>
                  <a:schemeClr val="tx2"/>
                </a:solidFill>
              </a:rPr>
              <a:t>Méthode:</a:t>
            </a:r>
          </a:p>
          <a:p>
            <a:endParaRPr lang="fr-FR" sz="2400" dirty="0" smtClean="0">
              <a:solidFill>
                <a:schemeClr val="tx2"/>
              </a:solidFill>
            </a:endParaRPr>
          </a:p>
          <a:p>
            <a:r>
              <a:rPr lang="fr-FR" sz="2400" i="1" dirty="0" smtClean="0">
                <a:solidFill>
                  <a:schemeClr val="tx2"/>
                </a:solidFill>
              </a:rPr>
              <a:t>Il faut garder une trace de chaque changements effectués sur le logiciel grâce à la table Transaction.</a:t>
            </a:r>
          </a:p>
          <a:p>
            <a:endParaRPr lang="fr-FR" sz="2400" dirty="0" smtClean="0">
              <a:solidFill>
                <a:schemeClr val="tx2"/>
              </a:solidFill>
            </a:endParaRPr>
          </a:p>
          <a:p>
            <a:endParaRPr lang="fr-FR" sz="2400" dirty="0" smtClean="0">
              <a:solidFill>
                <a:schemeClr val="tx2"/>
              </a:solidFill>
            </a:endParaRPr>
          </a:p>
          <a:p>
            <a:endParaRPr lang="fr-FR" sz="2400" dirty="0" smtClean="0">
              <a:solidFill>
                <a:schemeClr val="tx2"/>
              </a:solidFill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BA1E-6F64-4B47-BA76-D0FFDC0942C1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56792"/>
          </a:xfrm>
        </p:spPr>
        <p:txBody>
          <a:bodyPr/>
          <a:lstStyle/>
          <a:p>
            <a:pPr algn="ctr"/>
            <a:r>
              <a:rPr lang="fr-FR" dirty="0" smtClean="0"/>
              <a:t>Mise à jour et synchronisation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39552" y="2276872"/>
            <a:ext cx="7992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Principe de la table de transaction</a:t>
            </a:r>
          </a:p>
          <a:p>
            <a:endParaRPr lang="fr-FR" sz="2400" dirty="0" smtClean="0">
              <a:solidFill>
                <a:schemeClr val="tx2"/>
              </a:solidFill>
            </a:endParaRPr>
          </a:p>
          <a:p>
            <a:r>
              <a:rPr lang="fr-FR" sz="2400" dirty="0" smtClean="0">
                <a:solidFill>
                  <a:schemeClr val="tx2"/>
                </a:solidFill>
              </a:rPr>
              <a:t>Une transaction: (</a:t>
            </a:r>
            <a:r>
              <a:rPr lang="fr-FR" sz="2400" dirty="0" err="1" smtClean="0">
                <a:solidFill>
                  <a:schemeClr val="tx2"/>
                </a:solidFill>
              </a:rPr>
              <a:t>idEdition</a:t>
            </a:r>
            <a:r>
              <a:rPr lang="fr-FR" sz="2400" dirty="0" smtClean="0">
                <a:solidFill>
                  <a:schemeClr val="tx2"/>
                </a:solidFill>
              </a:rPr>
              <a:t>, </a:t>
            </a:r>
            <a:r>
              <a:rPr lang="fr-FR" sz="2400" dirty="0" err="1" smtClean="0">
                <a:solidFill>
                  <a:schemeClr val="tx2"/>
                </a:solidFill>
              </a:rPr>
              <a:t>typeTransaction</a:t>
            </a:r>
            <a:r>
              <a:rPr lang="fr-FR" sz="2400" dirty="0" smtClean="0">
                <a:solidFill>
                  <a:schemeClr val="tx2"/>
                </a:solidFill>
              </a:rPr>
              <a:t>, Date)</a:t>
            </a:r>
          </a:p>
          <a:p>
            <a:endParaRPr lang="fr-FR" sz="2400" dirty="0" smtClean="0">
              <a:solidFill>
                <a:schemeClr val="tx2"/>
              </a:solidFill>
            </a:endParaRPr>
          </a:p>
          <a:p>
            <a:r>
              <a:rPr lang="fr-FR" sz="2400" dirty="0" smtClean="0">
                <a:solidFill>
                  <a:schemeClr val="tx2"/>
                </a:solidFill>
              </a:rPr>
              <a:t>Trois types de transaction: 	- Ajout</a:t>
            </a:r>
          </a:p>
          <a:p>
            <a:r>
              <a:rPr lang="fr-FR" sz="2400" dirty="0" smtClean="0">
                <a:solidFill>
                  <a:schemeClr val="tx2"/>
                </a:solidFill>
              </a:rPr>
              <a:t>				- Modification</a:t>
            </a:r>
          </a:p>
          <a:p>
            <a:r>
              <a:rPr lang="fr-FR" sz="2400" dirty="0" smtClean="0">
                <a:solidFill>
                  <a:schemeClr val="tx2"/>
                </a:solidFill>
              </a:rPr>
              <a:t>				- Suppression</a:t>
            </a:r>
          </a:p>
          <a:p>
            <a:endParaRPr lang="fr-FR" sz="2400" dirty="0" smtClean="0">
              <a:solidFill>
                <a:schemeClr val="tx2"/>
              </a:solidFill>
            </a:endParaRPr>
          </a:p>
          <a:p>
            <a:r>
              <a:rPr lang="fr-FR" sz="2400" dirty="0" smtClean="0">
                <a:solidFill>
                  <a:schemeClr val="tx2"/>
                </a:solidFill>
              </a:rPr>
              <a:t>Une seule transaction par édition</a:t>
            </a:r>
            <a:endParaRPr lang="fr-FR" sz="2400" dirty="0">
              <a:solidFill>
                <a:schemeClr val="tx2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BA1E-6F64-4B47-BA76-D0FFDC0942C1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56792"/>
          </a:xfrm>
        </p:spPr>
        <p:txBody>
          <a:bodyPr/>
          <a:lstStyle/>
          <a:p>
            <a:pPr algn="ctr"/>
            <a:r>
              <a:rPr lang="fr-FR" dirty="0" smtClean="0"/>
              <a:t>Mise à jour et synchronisation</a:t>
            </a:r>
            <a:endParaRPr lang="fr-FR" dirty="0"/>
          </a:p>
        </p:txBody>
      </p:sp>
      <p:pic>
        <p:nvPicPr>
          <p:cNvPr id="3074" name="Picture 2" descr="C:\Users\Pierre\Desktop\tab-transac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556792"/>
            <a:ext cx="5760640" cy="4955491"/>
          </a:xfrm>
          <a:prstGeom prst="rect">
            <a:avLst/>
          </a:prstGeom>
          <a:noFill/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BA1E-6F64-4B47-BA76-D0FFDC0942C1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5" name="ZoneTexte 4"/>
          <p:cNvSpPr txBox="1"/>
          <p:nvPr/>
        </p:nvSpPr>
        <p:spPr>
          <a:xfrm>
            <a:off x="0" y="645789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i="1" dirty="0" smtClean="0">
                <a:solidFill>
                  <a:schemeClr val="tx2"/>
                </a:solidFill>
              </a:rPr>
              <a:t>Table d’enchainement des transactions</a:t>
            </a:r>
            <a:endParaRPr lang="fr-FR" sz="2000" b="1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56792"/>
          </a:xfrm>
        </p:spPr>
        <p:txBody>
          <a:bodyPr/>
          <a:lstStyle/>
          <a:p>
            <a:pPr algn="ctr"/>
            <a:r>
              <a:rPr lang="fr-FR" dirty="0" smtClean="0"/>
              <a:t>Mise à jour et synchronisation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39552" y="2276872"/>
            <a:ext cx="79928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Utilisation des transactions</a:t>
            </a:r>
          </a:p>
          <a:p>
            <a:endParaRPr lang="fr-FR" sz="2400" dirty="0" smtClean="0">
              <a:solidFill>
                <a:schemeClr val="tx2"/>
              </a:solidFill>
            </a:endParaRPr>
          </a:p>
          <a:p>
            <a:r>
              <a:rPr lang="fr-FR" sz="2400" i="1" dirty="0" smtClean="0">
                <a:solidFill>
                  <a:schemeClr val="tx2"/>
                </a:solidFill>
              </a:rPr>
              <a:t>Test de la présence ou non d’un ouvrage possédé en local et sur le site afin de déterminer l’action à effectuer dans les différents cas possibles en fonction de la table transaction.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BA1E-6F64-4B47-BA76-D0FFDC0942C1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ierre\Desktop\tab_test_synchr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1" y="0"/>
            <a:ext cx="5544617" cy="6480971"/>
          </a:xfrm>
          <a:prstGeom prst="rect">
            <a:avLst/>
          </a:prstGeom>
          <a:noFill/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BA1E-6F64-4B47-BA76-D0FFDC0942C1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4" name="ZoneTexte 3"/>
          <p:cNvSpPr txBox="1"/>
          <p:nvPr/>
        </p:nvSpPr>
        <p:spPr>
          <a:xfrm>
            <a:off x="0" y="645789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i="1" dirty="0" smtClean="0">
                <a:solidFill>
                  <a:schemeClr val="tx2"/>
                </a:solidFill>
              </a:rPr>
              <a:t>Table d’actions à effectuer en fonction des présences et des transactions</a:t>
            </a:r>
            <a:endParaRPr lang="fr-FR" sz="2000" b="1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56792"/>
          </a:xfrm>
        </p:spPr>
        <p:txBody>
          <a:bodyPr/>
          <a:lstStyle/>
          <a:p>
            <a:pPr algn="ctr"/>
            <a:r>
              <a:rPr lang="fr-FR" dirty="0" smtClean="0"/>
              <a:t>Mise à jour et synchronisation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39552" y="2276872"/>
            <a:ext cx="79928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Utilisation du tableau des actions à effectuer</a:t>
            </a:r>
          </a:p>
          <a:p>
            <a:endParaRPr lang="fr-FR" sz="2400" dirty="0" smtClean="0">
              <a:solidFill>
                <a:schemeClr val="tx2"/>
              </a:solidFill>
            </a:endParaRPr>
          </a:p>
          <a:p>
            <a:r>
              <a:rPr lang="fr-FR" sz="2400" i="1" dirty="0" smtClean="0">
                <a:solidFill>
                  <a:schemeClr val="tx2"/>
                </a:solidFill>
              </a:rPr>
              <a:t>On parcourt la table utilisateur, que l’on compare avec la liste des ouvrages possédés sur le site et on détermine l’action à effectuer en fonction du tableau précédent.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BA1E-6F64-4B47-BA76-D0FFDC0942C1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56792"/>
          </a:xfrm>
        </p:spPr>
        <p:txBody>
          <a:bodyPr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BA1E-6F64-4B47-BA76-D0FFDC0942C1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5" name="ZoneTexte 4"/>
          <p:cNvSpPr txBox="1"/>
          <p:nvPr/>
        </p:nvSpPr>
        <p:spPr>
          <a:xfrm>
            <a:off x="755576" y="2852936"/>
            <a:ext cx="69847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2"/>
                </a:solidFill>
              </a:rPr>
              <a:t>Point sur le projet </a:t>
            </a:r>
          </a:p>
          <a:p>
            <a:endParaRPr lang="fr-FR" sz="2400" dirty="0" smtClean="0">
              <a:solidFill>
                <a:schemeClr val="tx2"/>
              </a:solidFill>
            </a:endParaRPr>
          </a:p>
          <a:p>
            <a:r>
              <a:rPr lang="fr-FR" sz="2400" dirty="0" smtClean="0">
                <a:solidFill>
                  <a:schemeClr val="tx2"/>
                </a:solidFill>
              </a:rPr>
              <a:t>Perspectives des évolutions pour le projet</a:t>
            </a:r>
          </a:p>
          <a:p>
            <a:endParaRPr lang="fr-FR" sz="2400" dirty="0" smtClean="0">
              <a:solidFill>
                <a:schemeClr val="tx2"/>
              </a:solidFill>
            </a:endParaRPr>
          </a:p>
          <a:p>
            <a:r>
              <a:rPr lang="fr-FR" sz="2400" dirty="0" smtClean="0">
                <a:solidFill>
                  <a:schemeClr val="tx2"/>
                </a:solidFill>
              </a:rPr>
              <a:t>Sentiments personnels</a:t>
            </a:r>
            <a:endParaRPr lang="fr-FR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305800" cy="1143000"/>
          </a:xfrm>
        </p:spPr>
        <p:txBody>
          <a:bodyPr/>
          <a:lstStyle/>
          <a:p>
            <a:pPr algn="ctr"/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251520" y="2276872"/>
            <a:ext cx="87129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AutoNum type="arabicParenR"/>
            </a:pPr>
            <a:r>
              <a:rPr lang="fr-FR" sz="2400" dirty="0" smtClean="0">
                <a:solidFill>
                  <a:schemeClr val="tx2"/>
                </a:solidFill>
              </a:rPr>
              <a:t>Introduction</a:t>
            </a:r>
          </a:p>
          <a:p>
            <a:pPr marL="800100" lvl="1" indent="-342900">
              <a:buAutoNum type="arabicParenR"/>
            </a:pPr>
            <a:endParaRPr lang="fr-FR" sz="2400" dirty="0" smtClean="0">
              <a:solidFill>
                <a:schemeClr val="tx2"/>
              </a:solidFill>
            </a:endParaRPr>
          </a:p>
          <a:p>
            <a:pPr marL="800100" lvl="1" indent="-342900">
              <a:buAutoNum type="arabicParenR"/>
            </a:pPr>
            <a:r>
              <a:rPr lang="fr-FR" sz="2400" dirty="0" smtClean="0">
                <a:solidFill>
                  <a:schemeClr val="tx2"/>
                </a:solidFill>
              </a:rPr>
              <a:t>Analyse du logiciel existant</a:t>
            </a:r>
          </a:p>
          <a:p>
            <a:pPr marL="800100" lvl="1" indent="-342900">
              <a:buAutoNum type="arabicParenR"/>
            </a:pPr>
            <a:endParaRPr lang="fr-FR" sz="2400" dirty="0" smtClean="0">
              <a:solidFill>
                <a:schemeClr val="tx2"/>
              </a:solidFill>
            </a:endParaRPr>
          </a:p>
          <a:p>
            <a:pPr marL="800100" lvl="1" indent="-342900">
              <a:buAutoNum type="arabicParenR"/>
            </a:pPr>
            <a:r>
              <a:rPr lang="fr-FR" sz="2400" dirty="0" smtClean="0">
                <a:solidFill>
                  <a:schemeClr val="tx2"/>
                </a:solidFill>
              </a:rPr>
              <a:t>Refonte de la base de donnée</a:t>
            </a:r>
          </a:p>
          <a:p>
            <a:pPr marL="800100" lvl="1" indent="-342900">
              <a:buAutoNum type="arabicParenR"/>
            </a:pPr>
            <a:endParaRPr lang="fr-FR" sz="2400" dirty="0" smtClean="0">
              <a:solidFill>
                <a:schemeClr val="tx2"/>
              </a:solidFill>
            </a:endParaRPr>
          </a:p>
          <a:p>
            <a:pPr marL="800100" lvl="1" indent="-342900">
              <a:buAutoNum type="arabicParenR"/>
            </a:pPr>
            <a:r>
              <a:rPr lang="fr-FR" sz="2400" dirty="0" smtClean="0">
                <a:solidFill>
                  <a:schemeClr val="tx2"/>
                </a:solidFill>
              </a:rPr>
              <a:t>Développement de la mise à jour et de la synchronisation</a:t>
            </a:r>
          </a:p>
          <a:p>
            <a:pPr marL="800100" lvl="1" indent="-342900">
              <a:buAutoNum type="arabicParenR"/>
            </a:pPr>
            <a:endParaRPr lang="fr-FR" sz="2400" dirty="0" smtClean="0">
              <a:solidFill>
                <a:schemeClr val="tx2"/>
              </a:solidFill>
            </a:endParaRPr>
          </a:p>
          <a:p>
            <a:pPr marL="800100" lvl="1" indent="-342900">
              <a:buAutoNum type="arabicParenR"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</a:p>
          <a:p>
            <a:pPr marL="342900" indent="-342900">
              <a:buAutoNum type="arabicParenR"/>
            </a:pPr>
            <a:endParaRPr lang="fr-FR" sz="2400" dirty="0" smtClean="0"/>
          </a:p>
          <a:p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BA1E-6F64-4B47-BA76-D0FFDC0942C1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0" y="263691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 smtClean="0">
                <a:solidFill>
                  <a:schemeClr val="tx2"/>
                </a:solidFill>
              </a:rPr>
              <a:t>Merci de votre attention …</a:t>
            </a:r>
            <a:endParaRPr lang="fr-FR" sz="4800" dirty="0">
              <a:solidFill>
                <a:schemeClr val="tx2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BA1E-6F64-4B47-BA76-D0FFDC0942C1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56792"/>
          </a:xfrm>
        </p:spPr>
        <p:txBody>
          <a:bodyPr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611560" y="1916832"/>
            <a:ext cx="70567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Le site Bdovore.com  permet de:</a:t>
            </a:r>
          </a:p>
          <a:p>
            <a:endParaRPr lang="fr-FR" dirty="0" smtClean="0">
              <a:solidFill>
                <a:schemeClr val="tx2"/>
              </a:solidFill>
            </a:endParaRPr>
          </a:p>
          <a:p>
            <a:pPr>
              <a:buFontTx/>
              <a:buChar char="-"/>
            </a:pPr>
            <a:r>
              <a:rPr lang="fr-FR" i="1" dirty="0" smtClean="0">
                <a:solidFill>
                  <a:schemeClr val="tx2"/>
                </a:solidFill>
              </a:rPr>
              <a:t> Gérer </a:t>
            </a:r>
            <a:r>
              <a:rPr lang="fr-FR" b="1" i="1" dirty="0" smtClean="0">
                <a:solidFill>
                  <a:schemeClr val="tx2"/>
                </a:solidFill>
              </a:rPr>
              <a:t>simplement sa propre collection de BD en ligne </a:t>
            </a:r>
            <a:r>
              <a:rPr lang="fr-FR" i="1" dirty="0" smtClean="0">
                <a:solidFill>
                  <a:schemeClr val="tx2"/>
                </a:solidFill>
              </a:rPr>
              <a:t>grâce à une </a:t>
            </a:r>
            <a:r>
              <a:rPr lang="fr-FR" b="1" i="1" dirty="0" smtClean="0">
                <a:solidFill>
                  <a:schemeClr val="tx2"/>
                </a:solidFill>
              </a:rPr>
              <a:t>base de données de 92 149 ouvrages</a:t>
            </a:r>
            <a:endParaRPr lang="fr-FR" i="1" dirty="0" smtClean="0">
              <a:solidFill>
                <a:schemeClr val="tx2"/>
              </a:solidFill>
            </a:endParaRPr>
          </a:p>
          <a:p>
            <a:pPr>
              <a:buFontTx/>
              <a:buChar char="-"/>
            </a:pPr>
            <a:endParaRPr lang="fr-FR" b="1" i="1" dirty="0" smtClean="0">
              <a:solidFill>
                <a:schemeClr val="tx2"/>
              </a:solidFill>
            </a:endParaRPr>
          </a:p>
          <a:p>
            <a:pPr>
              <a:buFontTx/>
              <a:buChar char="-"/>
            </a:pPr>
            <a:r>
              <a:rPr lang="fr-FR" i="1" dirty="0" smtClean="0">
                <a:solidFill>
                  <a:schemeClr val="tx2"/>
                </a:solidFill>
              </a:rPr>
              <a:t>Consulter les </a:t>
            </a:r>
            <a:r>
              <a:rPr lang="fr-FR" b="1" i="1" dirty="0" smtClean="0">
                <a:solidFill>
                  <a:schemeClr val="tx2"/>
                </a:solidFill>
              </a:rPr>
              <a:t>statistiques</a:t>
            </a:r>
            <a:r>
              <a:rPr lang="fr-FR" i="1" dirty="0" smtClean="0">
                <a:solidFill>
                  <a:schemeClr val="tx2"/>
                </a:solidFill>
              </a:rPr>
              <a:t> propres à sa collection mais aussi celles de la communauté dans son ensemble</a:t>
            </a:r>
          </a:p>
          <a:p>
            <a:pPr>
              <a:buFontTx/>
              <a:buChar char="-"/>
            </a:pPr>
            <a:endParaRPr lang="fr-FR" b="1" i="1" dirty="0" smtClean="0">
              <a:solidFill>
                <a:schemeClr val="tx2"/>
              </a:solidFill>
            </a:endParaRPr>
          </a:p>
          <a:p>
            <a:pPr>
              <a:buFontTx/>
              <a:buChar char="-"/>
            </a:pPr>
            <a:r>
              <a:rPr lang="fr-FR" b="1" i="1" dirty="0" smtClean="0">
                <a:solidFill>
                  <a:schemeClr val="tx2"/>
                </a:solidFill>
              </a:rPr>
              <a:t> Suivre les sorties </a:t>
            </a:r>
            <a:r>
              <a:rPr lang="fr-FR" i="1" dirty="0" smtClean="0">
                <a:solidFill>
                  <a:schemeClr val="tx2"/>
                </a:solidFill>
              </a:rPr>
              <a:t>et l’actu du monde de la bande dessinée</a:t>
            </a:r>
          </a:p>
          <a:p>
            <a:pPr>
              <a:buFontTx/>
              <a:buChar char="-"/>
            </a:pPr>
            <a:endParaRPr lang="fr-FR" i="1" dirty="0" smtClean="0">
              <a:solidFill>
                <a:schemeClr val="tx2"/>
              </a:solidFill>
            </a:endParaRPr>
          </a:p>
          <a:p>
            <a:pPr>
              <a:buFontTx/>
              <a:buChar char="-"/>
            </a:pPr>
            <a:r>
              <a:rPr lang="fr-FR" i="1" dirty="0" smtClean="0">
                <a:solidFill>
                  <a:schemeClr val="tx2"/>
                </a:solidFill>
              </a:rPr>
              <a:t> Discuter sur le forum</a:t>
            </a:r>
          </a:p>
          <a:p>
            <a:pPr>
              <a:buFontTx/>
              <a:buChar char="-"/>
            </a:pPr>
            <a:endParaRPr lang="fr-FR" b="1" dirty="0" smtClean="0"/>
          </a:p>
          <a:p>
            <a:pPr>
              <a:buFontTx/>
              <a:buChar char="-"/>
            </a:pP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 descr="bdovore.co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80112" y="4653136"/>
            <a:ext cx="2952328" cy="1988937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BA1E-6F64-4B47-BA76-D0FFDC0942C1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847088"/>
          </a:xfrm>
        </p:spPr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fr-FR" sz="4000" dirty="0" smtClean="0">
                <a:solidFill>
                  <a:schemeClr val="tx2"/>
                </a:solidFill>
              </a:rPr>
              <a:t>Analyse du logiciel existant</a:t>
            </a:r>
            <a:r>
              <a:rPr lang="fr-FR" sz="2400" dirty="0" smtClean="0">
                <a:solidFill>
                  <a:schemeClr val="tx2"/>
                </a:solidFill>
              </a:rPr>
              <a:t/>
            </a:r>
            <a:br>
              <a:rPr lang="fr-FR" sz="2400" dirty="0" smtClean="0">
                <a:solidFill>
                  <a:schemeClr val="tx2"/>
                </a:solidFill>
              </a:rPr>
            </a:br>
            <a:endParaRPr lang="fr-FR" dirty="0"/>
          </a:p>
        </p:txBody>
      </p:sp>
      <p:pic>
        <p:nvPicPr>
          <p:cNvPr id="2050" name="Picture 2" descr="C:\Users\Pierre\Desktop\Mes documents\Cours\S6\project\Rapport\Images rapport\screen_searc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700808"/>
            <a:ext cx="8440924" cy="4824536"/>
          </a:xfrm>
          <a:prstGeom prst="rect">
            <a:avLst/>
          </a:prstGeom>
          <a:noFill/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BA1E-6F64-4B47-BA76-D0FFDC0942C1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ierre\Desktop\Mes documents\Cours\S6\project\Rapport\Images rapport\screen_fiche_albu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700808"/>
            <a:ext cx="8424936" cy="4757084"/>
          </a:xfrm>
          <a:prstGeom prst="rect">
            <a:avLst/>
          </a:prstGeom>
          <a:noFill/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847088"/>
          </a:xfrm>
        </p:spPr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fr-FR" sz="4000" dirty="0" smtClean="0">
                <a:solidFill>
                  <a:schemeClr val="tx2"/>
                </a:solidFill>
              </a:rPr>
              <a:t>Analyse du logiciel existant</a:t>
            </a:r>
            <a:r>
              <a:rPr lang="fr-FR" sz="2400" dirty="0" smtClean="0">
                <a:solidFill>
                  <a:schemeClr val="tx2"/>
                </a:solidFill>
              </a:rPr>
              <a:t/>
            </a:r>
            <a:br>
              <a:rPr lang="fr-FR" sz="2400" dirty="0" smtClean="0">
                <a:solidFill>
                  <a:schemeClr val="tx2"/>
                </a:solidFill>
              </a:rPr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BA1E-6F64-4B47-BA76-D0FFDC0942C1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Pierre\Desktop\Mes documents\Cours\S6\project\Rapport\Images rapport\screen_stat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731807"/>
            <a:ext cx="8425047" cy="4798265"/>
          </a:xfrm>
          <a:prstGeom prst="rect">
            <a:avLst/>
          </a:prstGeom>
          <a:noFill/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847088"/>
          </a:xfrm>
        </p:spPr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fr-FR" sz="4000" dirty="0" smtClean="0">
                <a:solidFill>
                  <a:schemeClr val="tx2"/>
                </a:solidFill>
              </a:rPr>
              <a:t>Analyse du logiciel existant</a:t>
            </a:r>
            <a:r>
              <a:rPr lang="fr-FR" sz="2400" dirty="0" smtClean="0">
                <a:solidFill>
                  <a:schemeClr val="tx2"/>
                </a:solidFill>
              </a:rPr>
              <a:t/>
            </a:r>
            <a:br>
              <a:rPr lang="fr-FR" sz="2400" dirty="0" smtClean="0">
                <a:solidFill>
                  <a:schemeClr val="tx2"/>
                </a:solidFill>
              </a:rPr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BA1E-6F64-4B47-BA76-D0FFDC0942C1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847088"/>
          </a:xfrm>
        </p:spPr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fr-FR" sz="4000" dirty="0" smtClean="0">
                <a:solidFill>
                  <a:schemeClr val="tx2"/>
                </a:solidFill>
              </a:rPr>
              <a:t>Analyse du logiciel existant</a:t>
            </a:r>
            <a:r>
              <a:rPr lang="fr-FR" sz="2400" dirty="0" smtClean="0">
                <a:solidFill>
                  <a:schemeClr val="tx2"/>
                </a:solidFill>
              </a:rPr>
              <a:t/>
            </a:r>
            <a:br>
              <a:rPr lang="fr-FR" sz="2400" dirty="0" smtClean="0">
                <a:solidFill>
                  <a:schemeClr val="tx2"/>
                </a:solidFill>
              </a:rPr>
            </a:b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619672" y="2492896"/>
            <a:ext cx="5472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2"/>
                </a:solidFill>
              </a:rPr>
              <a:t>Bilan de l’analyse:</a:t>
            </a:r>
          </a:p>
          <a:p>
            <a:endParaRPr lang="fr-FR" sz="2400" dirty="0" smtClean="0">
              <a:solidFill>
                <a:schemeClr val="tx2"/>
              </a:solidFill>
            </a:endParaRPr>
          </a:p>
          <a:p>
            <a:pPr>
              <a:buFontTx/>
              <a:buChar char="-"/>
            </a:pPr>
            <a:r>
              <a:rPr lang="fr-FR" sz="2400" dirty="0" smtClean="0">
                <a:solidFill>
                  <a:schemeClr val="tx2"/>
                </a:solidFill>
              </a:rPr>
              <a:t> Modules fonctionnels</a:t>
            </a:r>
          </a:p>
          <a:p>
            <a:pPr>
              <a:buFontTx/>
              <a:buChar char="-"/>
            </a:pPr>
            <a:endParaRPr lang="fr-FR" sz="2400" dirty="0" smtClean="0">
              <a:solidFill>
                <a:schemeClr val="tx2"/>
              </a:solidFill>
            </a:endParaRPr>
          </a:p>
          <a:p>
            <a:pPr>
              <a:buFontTx/>
              <a:buChar char="-"/>
            </a:pPr>
            <a:r>
              <a:rPr lang="fr-FR" sz="2400" dirty="0" smtClean="0">
                <a:solidFill>
                  <a:schemeClr val="tx2"/>
                </a:solidFill>
              </a:rPr>
              <a:t> Base de données </a:t>
            </a:r>
            <a:r>
              <a:rPr lang="fr-FR" sz="2400" smtClean="0">
                <a:solidFill>
                  <a:schemeClr val="tx2"/>
                </a:solidFill>
              </a:rPr>
              <a:t>du logiciel </a:t>
            </a:r>
            <a:r>
              <a:rPr lang="fr-FR" sz="2400" dirty="0" smtClean="0">
                <a:solidFill>
                  <a:schemeClr val="tx2"/>
                </a:solidFill>
              </a:rPr>
              <a:t>non cohérente</a:t>
            </a:r>
            <a:endParaRPr lang="fr-FR" sz="2400" dirty="0">
              <a:solidFill>
                <a:schemeClr val="tx2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BA1E-6F64-4B47-BA76-D0FFDC0942C1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847088"/>
          </a:xfrm>
        </p:spPr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fr-FR" sz="4000" dirty="0" smtClean="0">
                <a:solidFill>
                  <a:schemeClr val="tx2"/>
                </a:solidFill>
              </a:rPr>
              <a:t>Refonte de la base de données</a:t>
            </a:r>
            <a:r>
              <a:rPr lang="fr-FR" sz="2400" dirty="0" smtClean="0">
                <a:solidFill>
                  <a:schemeClr val="tx2"/>
                </a:solidFill>
              </a:rPr>
              <a:t/>
            </a:r>
            <a:br>
              <a:rPr lang="fr-FR" sz="2400" dirty="0" smtClean="0">
                <a:solidFill>
                  <a:schemeClr val="tx2"/>
                </a:solidFill>
              </a:rPr>
            </a:br>
            <a:endParaRPr lang="fr-FR" dirty="0"/>
          </a:p>
        </p:txBody>
      </p:sp>
      <p:pic>
        <p:nvPicPr>
          <p:cNvPr id="4" name="Picture 2" descr="C:\Users\Pierre\Desktop\bdBak pres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021142"/>
            <a:ext cx="9144000" cy="5836858"/>
          </a:xfrm>
          <a:prstGeom prst="rect">
            <a:avLst/>
          </a:prstGeom>
          <a:noFill/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BA1E-6F64-4B47-BA76-D0FFDC0942C1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ierre\Desktop\Mes documents\Cours\S6\project\schéma BD relationnel\base BDovo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1601"/>
            <a:ext cx="6336704" cy="6836399"/>
          </a:xfrm>
          <a:prstGeom prst="rect">
            <a:avLst/>
          </a:prstGeom>
          <a:noFill/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BA1E-6F64-4B47-BA76-D0FFDC0942C1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</TotalTime>
  <Words>467</Words>
  <Application>Microsoft Office PowerPoint</Application>
  <PresentationFormat>Affichage à l'écran (4:3)</PresentationFormat>
  <Paragraphs>124</Paragraphs>
  <Slides>20</Slides>
  <Notes>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Débit</vt:lpstr>
      <vt:lpstr>Logiciel de gestion de bande dessinées </vt:lpstr>
      <vt:lpstr>Plan</vt:lpstr>
      <vt:lpstr>Introduction</vt:lpstr>
      <vt:lpstr>Analyse du logiciel existant </vt:lpstr>
      <vt:lpstr>Analyse du logiciel existant </vt:lpstr>
      <vt:lpstr>Analyse du logiciel existant </vt:lpstr>
      <vt:lpstr>Analyse du logiciel existant </vt:lpstr>
      <vt:lpstr>Refonte de la base de données </vt:lpstr>
      <vt:lpstr>Diapositive 9</vt:lpstr>
      <vt:lpstr>Mise à jour et synchronisation</vt:lpstr>
      <vt:lpstr>Mise à jour et synchronisation</vt:lpstr>
      <vt:lpstr>Mise à jour et synchronisation</vt:lpstr>
      <vt:lpstr>Mise à jour et synchronisation</vt:lpstr>
      <vt:lpstr>Mise à jour et synchronisation</vt:lpstr>
      <vt:lpstr>Mise à jour et synchronisation</vt:lpstr>
      <vt:lpstr>Mise à jour et synchronisation</vt:lpstr>
      <vt:lpstr>Diapositive 17</vt:lpstr>
      <vt:lpstr>Mise à jour et synchronisation</vt:lpstr>
      <vt:lpstr>Conclusion</vt:lpstr>
      <vt:lpstr>Diapositive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Logiciel de gestion de bande dessinées </dc:title>
  <dc:creator>Pierre</dc:creator>
  <cp:lastModifiedBy>Pierre</cp:lastModifiedBy>
  <cp:revision>114</cp:revision>
  <dcterms:created xsi:type="dcterms:W3CDTF">2011-03-04T12:59:42Z</dcterms:created>
  <dcterms:modified xsi:type="dcterms:W3CDTF">2011-03-09T14:49:56Z</dcterms:modified>
</cp:coreProperties>
</file>