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00" r:id="rId5"/>
    <p:sldId id="391" r:id="rId6"/>
    <p:sldId id="404" r:id="rId7"/>
    <p:sldId id="403" r:id="rId8"/>
    <p:sldId id="266" r:id="rId9"/>
    <p:sldId id="405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3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rélio Barbiero" userId="f6f68d678cfe6957" providerId="LiveId" clId="{594175A0-5121-4B25-A25D-DD106A1E259E}"/>
    <pc:docChg chg="modSld">
      <pc:chgData name="Marco Aurélio Barbiero" userId="f6f68d678cfe6957" providerId="LiveId" clId="{594175A0-5121-4B25-A25D-DD106A1E259E}" dt="2024-10-23T00:26:42.281" v="2" actId="6549"/>
      <pc:docMkLst>
        <pc:docMk/>
      </pc:docMkLst>
      <pc:sldChg chg="modSp mod">
        <pc:chgData name="Marco Aurélio Barbiero" userId="f6f68d678cfe6957" providerId="LiveId" clId="{594175A0-5121-4B25-A25D-DD106A1E259E}" dt="2024-10-23T00:26:42.281" v="2" actId="6549"/>
        <pc:sldMkLst>
          <pc:docMk/>
          <pc:sldMk cId="83597079" sldId="403"/>
        </pc:sldMkLst>
        <pc:spChg chg="mod">
          <ac:chgData name="Marco Aurélio Barbiero" userId="f6f68d678cfe6957" providerId="LiveId" clId="{594175A0-5121-4B25-A25D-DD106A1E259E}" dt="2024-10-23T00:26:42.281" v="2" actId="6549"/>
          <ac:spMkLst>
            <pc:docMk/>
            <pc:sldMk cId="83597079" sldId="403"/>
            <ac:spMk id="3" creationId="{00000000-0000-0000-0000-000000000000}"/>
          </ac:spMkLst>
        </pc:spChg>
      </pc:sldChg>
    </pc:docChg>
  </pc:docChgLst>
  <pc:docChgLst>
    <pc:chgData name="Marco Aurélio Barbiero" userId="f6f68d678cfe6957" providerId="LiveId" clId="{CEF0EC6E-6A8B-471A-A420-D62D37A57B8D}"/>
    <pc:docChg chg="modShowInfo">
      <pc:chgData name="Marco Aurélio Barbiero" userId="f6f68d678cfe6957" providerId="LiveId" clId="{CEF0EC6E-6A8B-471A-A420-D62D37A57B8D}" dt="2024-12-12T12:17:22.272" v="0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1705AC-B29D-4121-AED4-EA46C59E935C}" type="datetime1">
              <a:rPr lang="pt-BR" smtClean="0"/>
              <a:t>12/12/2024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21B084-08CE-4CE2-A230-03FB2D209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13E5BC-1DA9-4C5A-B948-60F43294B242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4B07EB-3CEE-4B2A-A06F-03C965D4E9F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BFE780-4B97-4708-B97F-94D8ADC6D79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F8C22AF-75C7-433B-B852-69970FBFF6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F8C22AF-75C7-433B-B852-69970FBFF6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19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B4B07EB-3CEE-4B2A-A06F-03C965D4E9F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1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2C522-DCC3-306D-67A9-F7583F543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FA16F5-C936-DAB8-E03C-771248369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C64D80A-9C06-92FC-1222-FFD8A1289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DC0ECD-54D6-D77D-EC11-718C36240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B4B07EB-3CEE-4B2A-A06F-03C965D4E9F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3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pt-BR" noProof="0"/>
          </a:p>
        </p:txBody>
      </p:sp>
      <p:sp useBgFill="1">
        <p:nvSpPr>
          <p:cNvPr id="10" name="Título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endParaRPr lang="pt-BR" sz="4800" noProof="0"/>
          </a:p>
        </p:txBody>
      </p:sp>
      <p:sp useBgFill="1">
        <p:nvSpPr>
          <p:cNvPr id="12" name="Subtítulo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369441" y="1233378"/>
            <a:ext cx="5898114" cy="1357422"/>
          </a:xfrm>
        </p:spPr>
        <p:txBody>
          <a:bodyPr rtlCol="0"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Subtítulo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>
            <a:lvl1pPr marL="36900" indent="0">
              <a:buNone/>
              <a:defRPr/>
            </a:lvl1pPr>
          </a:lstStyle>
          <a:p>
            <a:pPr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pt-BR" noProof="0"/>
          </a:p>
        </p:txBody>
      </p:sp>
      <p:sp useBgFill="1"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rtlCol="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sp useBgFill="1"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46675" y="4157934"/>
            <a:ext cx="4100418" cy="1446364"/>
          </a:xfrm>
        </p:spPr>
        <p:txBody>
          <a:bodyPr lIns="2743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975" y="782122"/>
            <a:ext cx="3619500" cy="2492828"/>
          </a:xfrm>
        </p:spPr>
        <p:txBody>
          <a:bodyPr rtlCol="0"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/>
          <a:p>
            <a:pPr rtl="0"/>
            <a:r>
              <a:rPr lang="pt-BR" noProof="0"/>
              <a:t>Texto de exemplo do rodapé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3335" y="1233378"/>
            <a:ext cx="5697102" cy="1405366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913795" y="3002281"/>
            <a:ext cx="5686437" cy="227139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Texto de exemplo do rodapé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 rtlCol="0"/>
          <a:lstStyle/>
          <a:p>
            <a:pPr rtl="0"/>
            <a:endParaRPr lang="pt-BR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0693" y="4913529"/>
            <a:ext cx="9440034" cy="68069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pt-BR" noProof="0"/>
              <a:t>Subtítulo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7" name="Espaço Reservado para Imagem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 rtlCol="0"/>
          <a:lstStyle/>
          <a:p>
            <a:pPr rtl="0"/>
            <a:endParaRPr lang="pt-BR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, tabela,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948" y="1233378"/>
            <a:ext cx="5441285" cy="291190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 rtlCol="0"/>
          <a:lstStyle/>
          <a:p>
            <a:pPr rtl="0"/>
            <a:r>
              <a:rPr lang="pt-BR" noProof="0"/>
              <a:t>Texto de exemplo do rodapé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8" name="Espaço Reservado para Imagem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 rtlCol="0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34" name="Espaço Reservado para Imagem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35" name="Espaço Reservado para Imagem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36" name="Espaço Reservado para Texto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7" name="Espaço Reservado para Texto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8" name="Espaço Reservado para Texto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9" name="Espaço Reservado para Texto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0" name="Espaço Reservado para Texto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1" name="Espaço Reservado para Texto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2" name="Espaço Reservado para Texto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3" name="Espaço Reservado para Texto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77D232C-20AD-4774-BA15-E69DF3933A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01623" y="1855153"/>
            <a:ext cx="318294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01623" y="2702103"/>
            <a:ext cx="318294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995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4995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52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52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CB0F25A-A8E7-41F3-B58E-C52AE9D6D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spaço Reservado para Imagem 21" descr="Uma imagem de área interna com mesa de madeira de parede 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ítulo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rtlCol="0"/>
          <a:lstStyle/>
          <a:p>
            <a:r>
              <a:rPr lang="pt-BR" dirty="0">
                <a:ea typeface="+mj-lt"/>
                <a:cs typeface="+mj-lt"/>
              </a:rPr>
              <a:t>Projeto de Pesquisa</a:t>
            </a:r>
            <a:endParaRPr lang="en-US" dirty="0"/>
          </a:p>
        </p:txBody>
      </p:sp>
      <p:sp useBgFill="1">
        <p:nvSpPr>
          <p:cNvPr id="19" name="Subtítulo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/>
          <a:p>
            <a:r>
              <a:rPr lang="pt-BR">
                <a:ea typeface="+mn-lt"/>
                <a:cs typeface="+mn-lt"/>
              </a:rPr>
              <a:t>Marco Aurélio Barbiero</a:t>
            </a:r>
            <a:endParaRPr lang="en-US"/>
          </a:p>
          <a:p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196" y="-5709"/>
            <a:ext cx="7132449" cy="1433778"/>
          </a:xfrm>
        </p:spPr>
        <p:txBody>
          <a:bodyPr rtlCol="0"/>
          <a:lstStyle/>
          <a:p>
            <a:r>
              <a:rPr lang="pt-BR" dirty="0">
                <a:ea typeface="+mj-lt"/>
                <a:cs typeface="+mj-lt"/>
              </a:rPr>
              <a:t>Tema da Pesquisa:</a:t>
            </a:r>
            <a:endParaRPr lang="en-US" dirty="0"/>
          </a:p>
        </p:txBody>
      </p:sp>
      <p:pic>
        <p:nvPicPr>
          <p:cNvPr id="45" name="Espaço Reservado para Imagem 44" descr="Uma imagem com utensílios de mesa">
            <a:extLst>
              <a:ext uri="{FF2B5EF4-FFF2-40B4-BE49-F238E27FC236}">
                <a16:creationId xmlns:a16="http://schemas.microsoft.com/office/drawing/2014/main" id="{1A565340-6612-43BB-8B80-C72700DD93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599" y="374542"/>
            <a:ext cx="3458019" cy="2675444"/>
          </a:xfrm>
        </p:spPr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6411" y="1952049"/>
            <a:ext cx="7145364" cy="1992313"/>
          </a:xfrm>
        </p:spPr>
        <p:txBody>
          <a:bodyPr rtlCol="0"/>
          <a:lstStyle/>
          <a:p>
            <a:pPr indent="-305435"/>
            <a:r>
              <a:rPr lang="pt-BR" sz="3200" dirty="0">
                <a:ea typeface="+mn-lt"/>
                <a:cs typeface="+mn-lt"/>
              </a:rPr>
              <a:t>Cadastro </a:t>
            </a:r>
            <a:r>
              <a:rPr lang="pt-BR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Territorial Urbano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/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/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:a16="http://schemas.microsoft.com/office/drawing/2014/main" id="{3B346791-1682-49BA-8758-84E6A10F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196" y="-5709"/>
            <a:ext cx="7132449" cy="1433778"/>
          </a:xfrm>
        </p:spPr>
        <p:txBody>
          <a:bodyPr rtlCol="0"/>
          <a:lstStyle/>
          <a:p>
            <a:r>
              <a:rPr lang="pt-BR" dirty="0">
                <a:ea typeface="+mj-lt"/>
                <a:cs typeface="+mj-lt"/>
              </a:rPr>
              <a:t>Pergunta da Pesquisa:</a:t>
            </a:r>
            <a:endParaRPr lang="en-US" dirty="0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6411" y="1952049"/>
            <a:ext cx="7145364" cy="3632550"/>
          </a:xfrm>
        </p:spPr>
        <p:txBody>
          <a:bodyPr rtlCol="0">
            <a:normAutofit/>
          </a:bodyPr>
          <a:lstStyle/>
          <a:p>
            <a:pPr indent="-305435"/>
            <a:r>
              <a:rPr lang="pt-BR" sz="3200" dirty="0">
                <a:ea typeface="+mn-lt"/>
                <a:cs typeface="+mn-lt"/>
              </a:rPr>
              <a:t>Como gerar um esboço cartográfico (croqui) de uma área urbana com base nos dados descritivos do </a:t>
            </a:r>
            <a:r>
              <a:rPr lang="pt-BR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cadastro territorial?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Arial"/>
            </a:endParaRPr>
          </a:p>
          <a:p>
            <a:pPr indent="-305435"/>
            <a:endParaRPr lang="pt-BR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/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/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:a16="http://schemas.microsoft.com/office/drawing/2014/main" id="{3B346791-1682-49BA-8758-84E6A10F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4" name="Espaço Reservado para Imagem 18" descr="Uma pessoa colocando um líquido em um copo">
            <a:extLst>
              <a:ext uri="{FF2B5EF4-FFF2-40B4-BE49-F238E27FC236}">
                <a16:creationId xmlns:a16="http://schemas.microsoft.com/office/drawing/2014/main" id="{5452DED2-2714-5F9F-E935-F81FA903AC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26" y="681684"/>
            <a:ext cx="3464733" cy="1986232"/>
          </a:xfrm>
        </p:spPr>
      </p:pic>
    </p:spTree>
    <p:extLst>
      <p:ext uri="{BB962C8B-B14F-4D97-AF65-F5344CB8AC3E}">
        <p14:creationId xmlns:p14="http://schemas.microsoft.com/office/powerpoint/2010/main" val="172070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Hipótese</a:t>
            </a:r>
            <a:endParaRPr lang="en-US" dirty="0"/>
          </a:p>
        </p:txBody>
      </p:sp>
      <p:sp>
        <p:nvSpPr>
          <p:cNvPr id="3" name="Subtítulo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577999" y="3002281"/>
            <a:ext cx="6228877" cy="2994647"/>
          </a:xfrm>
        </p:spPr>
        <p:txBody>
          <a:bodyPr rtlCol="0">
            <a:normAutofit/>
          </a:bodyPr>
          <a:lstStyle/>
          <a:p>
            <a:r>
              <a:rPr lang="pt-BR" sz="2400" dirty="0">
                <a:ea typeface="+mn-lt"/>
                <a:cs typeface="+mn-lt"/>
              </a:rPr>
              <a:t>Um cadastro territorial corretamente modelado e com dados precisos permite a criação de um esboço cartográfico (croqui) que representa as parcelas de forma proporcional. O esboço gerado pode, então, ser comparado com imagens de satélite para a validação dos dados armazenados.</a:t>
            </a:r>
            <a:endParaRPr lang="en-US" sz="2400" dirty="0">
              <a:ea typeface="+mn-lt"/>
              <a:cs typeface="+mn-lt"/>
            </a:endParaRPr>
          </a:p>
          <a:p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23" name="Espaço Reservado para Imagem 22" descr="Uma pessoa sentada em uma mesa">
            <a:extLst>
              <a:ext uri="{FF2B5EF4-FFF2-40B4-BE49-F238E27FC236}">
                <a16:creationId xmlns:a16="http://schemas.microsoft.com/office/drawing/2014/main" id="{8E1CFD6C-2E4B-4106-8446-4BD0F6602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864" y="0"/>
            <a:ext cx="4572000" cy="6858000"/>
          </a:xfrm>
        </p:spPr>
      </p:pic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062875A-1D21-4750-B6F3-70235DBEE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9139" y="1855152"/>
            <a:ext cx="10334978" cy="692495"/>
          </a:xfrm>
        </p:spPr>
        <p:txBody>
          <a:bodyPr rtlCol="0"/>
          <a:lstStyle/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Desenvolver uma metodologia para a representação gráfica dos dados descritivos do cadastro territorial urbano. </a:t>
            </a:r>
            <a:endParaRPr lang="en-US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413050C-2F37-4A2B-BACF-6351D70FA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8974" y="3766610"/>
            <a:ext cx="10347892" cy="847478"/>
          </a:xfrm>
        </p:spPr>
        <p:txBody>
          <a:bodyPr rtlCol="0"/>
          <a:lstStyle/>
          <a:p>
            <a:r>
              <a:rPr lang="pt-BR" dirty="0">
                <a:ea typeface="+mn-lt"/>
                <a:cs typeface="+mn-lt"/>
              </a:rPr>
              <a:t>Estabelecer uma estrutura de dados no LADM que seja adequada para a geração de um esboço cartográfico representativo da área urbana;</a:t>
            </a:r>
            <a:endParaRPr lang="en-US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8E7647A-600D-45B1-BA49-CBE24E70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/>
          <a:lstStyle/>
          <a:p>
            <a:r>
              <a:rPr lang="pt-BR" dirty="0"/>
              <a:t>Objetivo geral</a:t>
            </a:r>
            <a:endParaRPr lang="en-U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AE24E360-FF7F-8F61-2FA8-BBBFFABEC5DB}"/>
              </a:ext>
            </a:extLst>
          </p:cNvPr>
          <p:cNvSpPr txBox="1">
            <a:spLocks/>
          </p:cNvSpPr>
          <p:nvPr/>
        </p:nvSpPr>
        <p:spPr>
          <a:xfrm>
            <a:off x="924127" y="2518475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Objetivos Específicos</a:t>
            </a:r>
            <a:endParaRPr lang="en-US" dirty="0"/>
          </a:p>
        </p:txBody>
      </p:sp>
      <p:sp>
        <p:nvSpPr>
          <p:cNvPr id="20" name="Espaço Reservado para Texto 7">
            <a:extLst>
              <a:ext uri="{FF2B5EF4-FFF2-40B4-BE49-F238E27FC236}">
                <a16:creationId xmlns:a16="http://schemas.microsoft.com/office/drawing/2014/main" id="{AA0628A8-D72F-9B29-1497-61CE42E227D8}"/>
              </a:ext>
            </a:extLst>
          </p:cNvPr>
          <p:cNvSpPr txBox="1">
            <a:spLocks/>
          </p:cNvSpPr>
          <p:nvPr/>
        </p:nvSpPr>
        <p:spPr>
          <a:xfrm>
            <a:off x="916391" y="4900569"/>
            <a:ext cx="10347892" cy="847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n-lt"/>
                <a:cs typeface="+mn-lt"/>
              </a:rPr>
              <a:t>Identificar estratégias para corrigir falhas específicas em cadastros territoriais consolidados.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73155-42B8-2262-131D-121113E3A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316C0F3F-3CA6-ADFF-278C-E6FA5BE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E785AF-A94E-F912-A518-4D5C609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/>
          <a:lstStyle/>
          <a:p>
            <a:r>
              <a:rPr lang="pt-BR" dirty="0"/>
              <a:t>Dois artigos fazem um TCC?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28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3051C4-2D79-448E-99B6-938DB95EA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C2E3F1-BC53-4890-9C40-8815EC5A1FD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6BC6E15-AA89-44FE-BE09-C297161C16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_SlateVTI</Template>
  <TotalTime>16</TotalTime>
  <Words>155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SlateVTI</vt:lpstr>
      <vt:lpstr>Projeto de Pesquisa</vt:lpstr>
      <vt:lpstr>Tema da Pesquisa:</vt:lpstr>
      <vt:lpstr>Pergunta da Pesquisa:</vt:lpstr>
      <vt:lpstr>Hipótese</vt:lpstr>
      <vt:lpstr>Objetivo geral</vt:lpstr>
      <vt:lpstr>Dois artigos fazem um TCC?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Marco Aurélio Barbiero</cp:lastModifiedBy>
  <cp:revision>95</cp:revision>
  <dcterms:created xsi:type="dcterms:W3CDTF">2024-10-17T00:16:31Z</dcterms:created>
  <dcterms:modified xsi:type="dcterms:W3CDTF">2024-12-12T12:17:32Z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