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9" r:id="rId5"/>
    <p:sldId id="258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FCTHGg5fEM" TargetMode="External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1534-9A10-4155-9539-0A5198530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  and </a:t>
            </a:r>
            <a:r>
              <a:rPr lang="en-US" dirty="0" err="1"/>
              <a:t>wordpress</a:t>
            </a:r>
            <a:br>
              <a:rPr lang="en-US" dirty="0"/>
            </a:br>
            <a:r>
              <a:rPr lang="en-US" dirty="0"/>
              <a:t>SEO ORIENTED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C92D8-14CF-452E-94CB-B72D06CB76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HackerU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528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CDF-2F14-4F4D-A3D0-FF9A83B2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BC1B-2950-4594-B295-AC3A07DC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he-IL" dirty="0"/>
          </a:p>
          <a:p>
            <a:r>
              <a:rPr lang="he-IL" dirty="0"/>
              <a:t> נועד לשפר את דירוג האתר שנקבע על ידי מנועי החיפוש ולאפשר את הצגתו בעמוד תוצאות ראשון של חיפושים רלוונטים.</a:t>
            </a:r>
          </a:p>
          <a:p>
            <a:r>
              <a:rPr lang="he-IL" dirty="0"/>
              <a:t>דירוג גבוה ינתן לאתרים שהם ידידותיים למשתמש.  נקבע בין היתר על ידי:</a:t>
            </a:r>
          </a:p>
          <a:p>
            <a:pPr lvl="1"/>
            <a:r>
              <a:rPr lang="he-IL" dirty="0">
                <a:solidFill>
                  <a:srgbClr val="0070C0"/>
                </a:solidFill>
              </a:rPr>
              <a:t>סריקת האתר (</a:t>
            </a:r>
            <a:r>
              <a:rPr lang="en-US" dirty="0">
                <a:solidFill>
                  <a:srgbClr val="0070C0"/>
                </a:solidFill>
              </a:rPr>
              <a:t>Crawling</a:t>
            </a:r>
            <a:r>
              <a:rPr lang="he-IL" dirty="0">
                <a:solidFill>
                  <a:srgbClr val="0070C0"/>
                </a:solidFill>
              </a:rPr>
              <a:t>) על ידי מנועי חיפוש.</a:t>
            </a:r>
          </a:p>
          <a:p>
            <a:pPr lvl="1"/>
            <a:r>
              <a:rPr lang="he-IL" dirty="0">
                <a:solidFill>
                  <a:srgbClr val="0070C0"/>
                </a:solidFill>
              </a:rPr>
              <a:t>אינדוקס האתר (</a:t>
            </a:r>
            <a:r>
              <a:rPr lang="en-US" dirty="0">
                <a:solidFill>
                  <a:srgbClr val="0070C0"/>
                </a:solidFill>
              </a:rPr>
              <a:t>Indexing</a:t>
            </a:r>
            <a:r>
              <a:rPr lang="he-IL" dirty="0">
                <a:solidFill>
                  <a:srgbClr val="0070C0"/>
                </a:solidFill>
              </a:rPr>
              <a:t>) על ידי מנועי חיפוש.</a:t>
            </a:r>
          </a:p>
          <a:p>
            <a:pPr lvl="1"/>
            <a:r>
              <a:rPr lang="he-IL" dirty="0"/>
              <a:t>ניטור זמן שהיה של הגולשים באתר.</a:t>
            </a:r>
          </a:p>
          <a:p>
            <a:pPr lvl="1"/>
            <a:r>
              <a:rPr lang="he-IL" dirty="0"/>
              <a:t>מספר הפניות לאתר מאתרים חיצוניים.</a:t>
            </a:r>
          </a:p>
          <a:p>
            <a:r>
              <a:rPr lang="he-IL" dirty="0"/>
              <a:t>אתרים בעלי דירוג גבוה והתאמה גבוהה של תוכן למילות החיפוש שהקליד הגולש יוצגו בדף ראשי של תוצאות החיפוש.</a:t>
            </a:r>
          </a:p>
          <a:p>
            <a:r>
              <a:rPr lang="he-IL" dirty="0"/>
              <a:t>אין קשר בין קידום אורגני לקידום ממומן.</a:t>
            </a:r>
          </a:p>
          <a:p>
            <a:r>
              <a:rPr lang="he-IL" dirty="0"/>
              <a:t>השקעה ב- </a:t>
            </a:r>
            <a:r>
              <a:rPr lang="en-US" dirty="0"/>
              <a:t>SEO</a:t>
            </a:r>
            <a:r>
              <a:rPr lang="he-IL" dirty="0"/>
              <a:t> היא השקעה לטווח ארוך.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F325-E82D-49DD-A7AE-FE3B34E9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Search Engine Optimization</a:t>
            </a:r>
            <a:endParaRPr lang="he-IL" dirty="0"/>
          </a:p>
          <a:p>
            <a:r>
              <a:rPr lang="he-IL" dirty="0"/>
              <a:t>– קידום אורגני של אתרים</a:t>
            </a:r>
          </a:p>
        </p:txBody>
      </p:sp>
    </p:spTree>
    <p:extLst>
      <p:ext uri="{BB962C8B-B14F-4D97-AF65-F5344CB8AC3E}">
        <p14:creationId xmlns:p14="http://schemas.microsoft.com/office/powerpoint/2010/main" val="107818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A181-4A2D-4348-A3E4-73438822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n-US" sz="2800" dirty="0"/>
              <a:t>THE INTERNET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AD08-6BD0-4211-8433-154735821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 – Server Architecture</a:t>
            </a:r>
          </a:p>
          <a:p>
            <a:pPr indent="-2286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Client: HTTP Request</a:t>
            </a:r>
          </a:p>
          <a:p>
            <a:pPr indent="-2286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Server: HTML 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1A29E97-4219-4E73-A883-DCD6CD21B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413672" y="221672"/>
            <a:ext cx="6102097" cy="6858000"/>
          </a:xfrm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3AA6C-CFBB-4B0D-B3F1-F43FF7F6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67" y="1604962"/>
            <a:ext cx="5986581" cy="30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6CDF-2F14-4F4D-A3D0-FF9A83B2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BC1B-2950-4594-B295-AC3A07DC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e-IL" dirty="0"/>
          </a:p>
          <a:p>
            <a:r>
              <a:rPr lang="he-IL" dirty="0"/>
              <a:t>טכנולוגיה המאפשרת ליצור דפי אינטרנט ולהציג אותם בתפוצת </a:t>
            </a:r>
            <a:r>
              <a:rPr lang="en-US" dirty="0"/>
              <a:t>WWW</a:t>
            </a:r>
            <a:r>
              <a:rPr lang="he-IL" dirty="0"/>
              <a:t> (</a:t>
            </a:r>
            <a:r>
              <a:rPr lang="en-US" dirty="0"/>
              <a:t>Word wild Web</a:t>
            </a:r>
            <a:r>
              <a:rPr lang="he-IL" dirty="0"/>
              <a:t>).</a:t>
            </a:r>
          </a:p>
          <a:p>
            <a:r>
              <a:rPr lang="he-IL" dirty="0"/>
              <a:t>ניתן לכתוב תוכן </a:t>
            </a:r>
            <a:r>
              <a:rPr lang="en-US" dirty="0"/>
              <a:t>HTML</a:t>
            </a:r>
            <a:r>
              <a:rPr lang="he-IL" dirty="0"/>
              <a:t> במגוון קבצים שבסופו של דבר יומרו לקבצי </a:t>
            </a:r>
            <a:r>
              <a:rPr lang="en-US" dirty="0"/>
              <a:t>.html</a:t>
            </a:r>
            <a:r>
              <a:rPr lang="he-IL" dirty="0"/>
              <a:t> או </a:t>
            </a:r>
            <a:r>
              <a:rPr lang="en-US" dirty="0"/>
              <a:t>.htm</a:t>
            </a:r>
            <a:endParaRPr lang="he-IL" dirty="0"/>
          </a:p>
          <a:p>
            <a:r>
              <a:rPr lang="he-IL" dirty="0"/>
              <a:t>תוכן </a:t>
            </a:r>
            <a:r>
              <a:rPr lang="en-US" dirty="0"/>
              <a:t>HTML</a:t>
            </a:r>
            <a:r>
              <a:rPr lang="he-IL" dirty="0"/>
              <a:t> מעובד על ידי המנוע של הדפדפן וחלקו מוצג לגולש.</a:t>
            </a:r>
          </a:p>
          <a:p>
            <a:r>
              <a:rPr lang="he-IL" dirty="0"/>
              <a:t>שימוש בתגיות מאפשר</a:t>
            </a:r>
          </a:p>
          <a:p>
            <a:pPr lvl="1"/>
            <a:r>
              <a:rPr lang="he-IL" dirty="0"/>
              <a:t> הצגה של מגוון סוגי תכנים.</a:t>
            </a:r>
          </a:p>
          <a:p>
            <a:pPr lvl="1"/>
            <a:r>
              <a:rPr lang="he-IL" dirty="0"/>
              <a:t>קביעת היררכיה של המידע בדף.</a:t>
            </a:r>
          </a:p>
          <a:p>
            <a:pPr lvl="1"/>
            <a:r>
              <a:rPr lang="he-IL" dirty="0"/>
              <a:t>עיצוב מותאם תגית. </a:t>
            </a:r>
          </a:p>
          <a:p>
            <a:r>
              <a:rPr lang="he-IL" dirty="0"/>
              <a:t>צריך להתאים לסטנדרטים של </a:t>
            </a:r>
            <a:r>
              <a:rPr lang="en-US" dirty="0"/>
              <a:t>W3C</a:t>
            </a:r>
            <a:endParaRPr lang="he-IL" dirty="0"/>
          </a:p>
          <a:p>
            <a:r>
              <a:rPr lang="he-IL" dirty="0"/>
              <a:t>בשלב ה </a:t>
            </a:r>
            <a:r>
              <a:rPr lang="en-US" dirty="0"/>
              <a:t>Crawling</a:t>
            </a:r>
            <a:r>
              <a:rPr lang="he-IL" dirty="0"/>
              <a:t>, מנועי חיפוש סורקים את תוכן ה- </a:t>
            </a:r>
            <a:r>
              <a:rPr lang="en-US" dirty="0"/>
              <a:t>HTML</a:t>
            </a:r>
            <a:r>
              <a:rPr lang="he-IL" dirty="0"/>
              <a:t> ברמת התגיות וברמת התוכן.</a:t>
            </a:r>
          </a:p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F325-E82D-49DD-A7AE-FE3B34E91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  <a:p>
            <a:r>
              <a:rPr lang="he-IL" dirty="0"/>
              <a:t>שפת סימני עריכה לתמליל על</a:t>
            </a:r>
          </a:p>
          <a:p>
            <a:r>
              <a:rPr lang="he-IL" dirty="0"/>
              <a:t>שפת תגיות</a:t>
            </a:r>
          </a:p>
        </p:txBody>
      </p:sp>
    </p:spTree>
    <p:extLst>
      <p:ext uri="{BB962C8B-B14F-4D97-AF65-F5344CB8AC3E}">
        <p14:creationId xmlns:p14="http://schemas.microsoft.com/office/powerpoint/2010/main" val="294243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896B6-2DBE-4FB3-848F-E146661E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n-US" sz="2800"/>
              <a:t>HTML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18E52-8D7A-40A7-BF1C-FAA17100C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rtl="0">
              <a:buFont typeface="Arial" panose="020B0604020202020204" pitchFamily="34" charset="0"/>
              <a:buChar char="•"/>
            </a:pPr>
            <a:r>
              <a:rPr lang="en-US"/>
              <a:t>Hyper Text Markup Language</a:t>
            </a:r>
          </a:p>
          <a:p>
            <a:pPr indent="-228600" algn="l" rtl="0">
              <a:buFont typeface="Arial" panose="020B0604020202020204" pitchFamily="34" charset="0"/>
              <a:buChar char="•"/>
            </a:pPr>
            <a:r>
              <a:rPr lang="en-US"/>
              <a:t>שפת תגיות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3582379B-42E4-4DC9-AF80-C0A15767FF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8844"/>
          <a:stretch/>
        </p:blipFill>
        <p:spPr>
          <a:xfrm>
            <a:off x="7582711" y="970949"/>
            <a:ext cx="3123529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56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6A2B-F68E-4FC2-85DC-61FF91DB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8449-3541-4C81-B5F0-7E8A7733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פורמט לעיצוב דפי אינטרנט.</a:t>
            </a:r>
          </a:p>
          <a:p>
            <a:r>
              <a:rPr lang="he-IL" dirty="0"/>
              <a:t>מאפשר הפרדה של הגדרות עיצוב מתוכן האתר, התוכן יכתב בקובץ יעודי ואילו העיצוב יכתב לרוב בקובץ בעל סיומת </a:t>
            </a:r>
            <a:r>
              <a:rPr lang="en-US" dirty="0"/>
              <a:t>.</a:t>
            </a:r>
            <a:r>
              <a:rPr lang="en-US" dirty="0" err="1"/>
              <a:t>css</a:t>
            </a:r>
            <a:endParaRPr lang="he-IL" dirty="0"/>
          </a:p>
          <a:p>
            <a:r>
              <a:rPr lang="he-IL" dirty="0"/>
              <a:t>ניתן להכיל הגדרות עיצוב על קבוצות של אלמנטים.</a:t>
            </a:r>
          </a:p>
          <a:p>
            <a:r>
              <a:rPr lang="he-IL" dirty="0"/>
              <a:t>ניתן להגדיר עיצוב ב- 3 דרכים שונות:</a:t>
            </a:r>
          </a:p>
          <a:p>
            <a:pPr lvl="1"/>
            <a:r>
              <a:rPr lang="he-IL" dirty="0"/>
              <a:t>קובץ עיצוב.</a:t>
            </a:r>
          </a:p>
          <a:p>
            <a:pPr lvl="1"/>
            <a:r>
              <a:rPr lang="he-IL" dirty="0"/>
              <a:t>תגית </a:t>
            </a:r>
            <a:r>
              <a:rPr lang="en-US" dirty="0"/>
              <a:t>Style</a:t>
            </a:r>
            <a:r>
              <a:rPr lang="he-IL" dirty="0"/>
              <a:t> בקובץ ה- </a:t>
            </a:r>
            <a:r>
              <a:rPr lang="en-US" dirty="0"/>
              <a:t>HTML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הגדרות עיצוב בתוך התגית על ידי שימוש בתכונה (</a:t>
            </a:r>
            <a:r>
              <a:rPr lang="en-US" dirty="0"/>
              <a:t>Attribute</a:t>
            </a:r>
            <a:r>
              <a:rPr lang="he-IL" dirty="0"/>
              <a:t>) </a:t>
            </a:r>
            <a:r>
              <a:rPr lang="en-US" dirty="0"/>
              <a:t>style</a:t>
            </a:r>
            <a:r>
              <a:rPr lang="he-IL" dirty="0"/>
              <a:t>.</a:t>
            </a:r>
          </a:p>
          <a:p>
            <a:r>
              <a:rPr lang="he-IL" dirty="0"/>
              <a:t>גליונות הסגנון מכונים מדורגים מכיוון שיש היררכיה עבור הגדרות עיצוב ממקורות שונים הניתנות לאלמנט מסוים.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0432F-D75B-4246-AF06-42FBFE417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  <a:endParaRPr lang="he-IL" dirty="0"/>
          </a:p>
          <a:p>
            <a:r>
              <a:rPr lang="he-IL" dirty="0"/>
              <a:t>גיליונות סגנון מדורגים</a:t>
            </a:r>
          </a:p>
        </p:txBody>
      </p:sp>
    </p:spTree>
    <p:extLst>
      <p:ext uri="{BB962C8B-B14F-4D97-AF65-F5344CB8AC3E}">
        <p14:creationId xmlns:p14="http://schemas.microsoft.com/office/powerpoint/2010/main" val="16708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1F49-093E-4698-8D91-D05FB078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0C2A-69A6-4181-9893-0203BA3EA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hlinkClick r:id="rId2"/>
              </a:rPr>
              <a:t>התקינו את  </a:t>
            </a:r>
            <a:r>
              <a:rPr lang="en-US" dirty="0">
                <a:hlinkClick r:id="rId2"/>
              </a:rPr>
              <a:t>Brackets</a:t>
            </a:r>
            <a:endParaRPr lang="he-IL" dirty="0"/>
          </a:p>
          <a:p>
            <a:r>
              <a:rPr lang="he-IL" dirty="0">
                <a:hlinkClick r:id="rId3"/>
              </a:rPr>
              <a:t>סרטון הדרכה של עופר שלי</a:t>
            </a:r>
            <a:endParaRPr lang="he-IL" dirty="0"/>
          </a:p>
          <a:p>
            <a:r>
              <a:rPr lang="he-IL" dirty="0"/>
              <a:t>להזחה נכונה של קבצי העבודה התקינו תוסף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Beautify</a:t>
            </a:r>
            <a:r>
              <a:rPr lang="he-IL" dirty="0"/>
              <a:t>. גשו ב- </a:t>
            </a:r>
            <a:r>
              <a:rPr lang="en-US" dirty="0"/>
              <a:t>Brackets </a:t>
            </a:r>
            <a:r>
              <a:rPr lang="he-IL" dirty="0"/>
              <a:t> ל- </a:t>
            </a:r>
            <a:r>
              <a:rPr lang="en-US" dirty="0"/>
              <a:t>File -&gt; Extension manager</a:t>
            </a:r>
            <a:r>
              <a:rPr lang="he-IL" dirty="0"/>
              <a:t>. חפשו את </a:t>
            </a:r>
            <a:r>
              <a:rPr lang="en-US" dirty="0"/>
              <a:t>Beautify</a:t>
            </a:r>
            <a:r>
              <a:rPr lang="he-IL" dirty="0"/>
              <a:t> והתקינו אותו על ידי לחיצה על כפתור </a:t>
            </a:r>
            <a:r>
              <a:rPr lang="en-US" dirty="0"/>
              <a:t>Install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להזחה לחצו על </a:t>
            </a:r>
            <a:r>
              <a:rPr lang="en-US"/>
              <a:t>Ctrl </a:t>
            </a:r>
            <a:r>
              <a:rPr lang="en-US" dirty="0"/>
              <a:t>+ shift + L</a:t>
            </a:r>
            <a:r>
              <a:rPr lang="he-IL" dirty="0"/>
              <a:t>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7ADA-9BB2-431C-B386-F20A95D27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  <a:endParaRPr lang="he-IL" dirty="0"/>
          </a:p>
          <a:p>
            <a:r>
              <a:rPr lang="he-IL" dirty="0"/>
              <a:t>סביבת פיתוח משולבת</a:t>
            </a:r>
          </a:p>
        </p:txBody>
      </p:sp>
    </p:spTree>
    <p:extLst>
      <p:ext uri="{BB962C8B-B14F-4D97-AF65-F5344CB8AC3E}">
        <p14:creationId xmlns:p14="http://schemas.microsoft.com/office/powerpoint/2010/main" val="7376682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376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Html, css  and wordpress SEO ORIENTED</vt:lpstr>
      <vt:lpstr>SEO</vt:lpstr>
      <vt:lpstr>THE INTERNET</vt:lpstr>
      <vt:lpstr>HTML</vt:lpstr>
      <vt:lpstr>HTML</vt:lpstr>
      <vt:lpstr>CSS</vt:lpstr>
      <vt:lpstr>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  and wordpress SEO ORIENTED</dc:title>
  <dc:creator>Michal Bardugo</dc:creator>
  <cp:lastModifiedBy>Michal Bardugo</cp:lastModifiedBy>
  <cp:revision>8</cp:revision>
  <dcterms:created xsi:type="dcterms:W3CDTF">2019-02-18T07:36:54Z</dcterms:created>
  <dcterms:modified xsi:type="dcterms:W3CDTF">2019-02-18T09:59:42Z</dcterms:modified>
</cp:coreProperties>
</file>