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1160" y="0"/>
            <a:ext cx="1218600" cy="685728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25000" y="3682080"/>
            <a:ext cx="4763160" cy="317628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6720" cy="685728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4440" y="0"/>
            <a:ext cx="2587680" cy="685728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16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7680" y="0"/>
            <a:ext cx="2851200" cy="685728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280" y="0"/>
            <a:ext cx="1290240" cy="685728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40760" y="0"/>
            <a:ext cx="1247760" cy="685728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320" y="3590640"/>
            <a:ext cx="1815840" cy="326700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2560"/>
            <a:ext cx="447480" cy="2844720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049239" y="672480"/>
            <a:ext cx="5493240" cy="3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400" b="0" strike="noStrike" spc="-46" dirty="0" err="1">
                <a:solidFill>
                  <a:srgbClr val="17375E"/>
                </a:solidFill>
                <a:latin typeface="Times New Roman"/>
                <a:ea typeface="DejaVu Sans"/>
              </a:rPr>
              <a:t>F</a:t>
            </a:r>
            <a:r>
              <a:rPr lang="en-US" sz="2400" b="0" strike="noStrike" spc="-106" dirty="0" err="1">
                <a:solidFill>
                  <a:srgbClr val="17375E"/>
                </a:solidFill>
                <a:latin typeface="Times New Roman"/>
                <a:ea typeface="DejaVu Sans"/>
              </a:rPr>
              <a:t>ili</a:t>
            </a:r>
            <a:r>
              <a:rPr lang="en-US" sz="2400" b="0" strike="noStrike" spc="-1" dirty="0" err="1">
                <a:solidFill>
                  <a:srgbClr val="17375E"/>
                </a:solidFill>
                <a:latin typeface="Times New Roman"/>
                <a:ea typeface="DejaVu Sans"/>
              </a:rPr>
              <a:t>è</a:t>
            </a:r>
            <a:r>
              <a:rPr lang="en-US" sz="2400" b="0" strike="noStrike" spc="21" dirty="0" err="1">
                <a:solidFill>
                  <a:srgbClr val="17375E"/>
                </a:solidFill>
                <a:latin typeface="Times New Roman"/>
                <a:ea typeface="DejaVu Sans"/>
              </a:rPr>
              <a:t>r</a:t>
            </a:r>
            <a:r>
              <a:rPr lang="en-US" sz="2400" b="0" strike="noStrike" spc="9" dirty="0" err="1">
                <a:solidFill>
                  <a:srgbClr val="17375E"/>
                </a:solidFill>
                <a:latin typeface="Times New Roman"/>
                <a:ea typeface="DejaVu Sans"/>
              </a:rPr>
              <a:t>e</a:t>
            </a:r>
            <a:r>
              <a:rPr lang="en-US" sz="2400" b="0" strike="noStrike" spc="-80" dirty="0">
                <a:solidFill>
                  <a:srgbClr val="17375E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86" dirty="0">
                <a:solidFill>
                  <a:srgbClr val="17375E"/>
                </a:solidFill>
                <a:latin typeface="Times New Roman"/>
                <a:ea typeface="DejaVu Sans"/>
              </a:rPr>
              <a:t>:</a:t>
            </a:r>
            <a:r>
              <a:rPr lang="en-US" sz="2400" b="0" strike="noStrike" spc="-46" dirty="0">
                <a:solidFill>
                  <a:srgbClr val="17375E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32" dirty="0" err="1">
                <a:solidFill>
                  <a:srgbClr val="17375E"/>
                </a:solidFill>
                <a:latin typeface="Times New Roman"/>
                <a:ea typeface="DejaVu Sans"/>
              </a:rPr>
              <a:t>Développement</a:t>
            </a:r>
            <a:r>
              <a:rPr lang="en-US" sz="2400" b="0" strike="noStrike" spc="-32" dirty="0">
                <a:solidFill>
                  <a:srgbClr val="17375E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32" dirty="0" err="1">
                <a:solidFill>
                  <a:srgbClr val="17375E"/>
                </a:solidFill>
                <a:latin typeface="Times New Roman"/>
                <a:ea typeface="DejaVu Sans"/>
              </a:rPr>
              <a:t>Digitale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920240" y="2103120"/>
            <a:ext cx="9143640" cy="9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noAutofit/>
          </a:bodyPr>
          <a:lstStyle/>
          <a:p>
            <a:pPr marL="1424880" indent="-1412280">
              <a:lnSpc>
                <a:spcPct val="100000"/>
              </a:lnSpc>
              <a:spcBef>
                <a:spcPts val="105"/>
              </a:spcBef>
              <a:tabLst>
                <a:tab pos="0" algn="l"/>
              </a:tabLst>
            </a:pPr>
            <a:r>
              <a:rPr lang="en-US" sz="3200" b="1" strike="noStrike" spc="-160">
                <a:solidFill>
                  <a:srgbClr val="17375E"/>
                </a:solidFill>
                <a:latin typeface="Times New Roman"/>
              </a:rPr>
              <a:t>M</a:t>
            </a:r>
            <a:r>
              <a:rPr lang="en-US" sz="3200" b="1" strike="noStrike" spc="-60">
                <a:solidFill>
                  <a:srgbClr val="17375E"/>
                </a:solidFill>
                <a:latin typeface="Times New Roman"/>
              </a:rPr>
              <a:t>od</a:t>
            </a:r>
            <a:r>
              <a:rPr lang="en-US" sz="3200" b="1" strike="noStrike" spc="-75">
                <a:solidFill>
                  <a:srgbClr val="17375E"/>
                </a:solidFill>
                <a:latin typeface="Times New Roman"/>
              </a:rPr>
              <a:t>u</a:t>
            </a:r>
            <a:r>
              <a:rPr lang="en-US" sz="3200" b="1" strike="noStrike" spc="-41">
                <a:solidFill>
                  <a:srgbClr val="17375E"/>
                </a:solidFill>
                <a:latin typeface="Times New Roman"/>
              </a:rPr>
              <a:t>l</a:t>
            </a:r>
            <a:r>
              <a:rPr lang="en-US" sz="3200" b="1" strike="noStrike" spc="-55">
                <a:solidFill>
                  <a:srgbClr val="17375E"/>
                </a:solidFill>
                <a:latin typeface="Times New Roman"/>
              </a:rPr>
              <a:t>e</a:t>
            </a:r>
            <a:r>
              <a:rPr lang="en-US" sz="3200" b="1" strike="noStrike" spc="-35">
                <a:solidFill>
                  <a:srgbClr val="17375E"/>
                </a:solidFill>
                <a:latin typeface="Times New Roman"/>
              </a:rPr>
              <a:t> </a:t>
            </a:r>
            <a:r>
              <a:rPr lang="en-US" sz="3200" b="1" strike="noStrike" spc="-287">
                <a:solidFill>
                  <a:srgbClr val="17375E"/>
                </a:solidFill>
                <a:latin typeface="Times New Roman"/>
              </a:rPr>
              <a:t>:</a:t>
            </a:r>
            <a:r>
              <a:rPr lang="en-US" sz="3200" b="1" strike="noStrike" spc="55">
                <a:solidFill>
                  <a:srgbClr val="17375E"/>
                </a:solidFill>
                <a:latin typeface="Times New Roman"/>
              </a:rPr>
              <a:t> </a:t>
            </a:r>
            <a:r>
              <a:rPr lang="en-US" sz="3200" b="0" strike="noStrike" spc="55">
                <a:solidFill>
                  <a:srgbClr val="17375E"/>
                </a:solidFill>
                <a:latin typeface="Times New Roman"/>
              </a:rPr>
              <a:t>Programmer en Orienté Objet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297839" y="3334887"/>
            <a:ext cx="7244640" cy="13676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fr-FR" sz="4400" b="1" spc="-250" dirty="0">
                <a:solidFill>
                  <a:srgbClr val="006666"/>
                </a:solidFill>
                <a:latin typeface="Times New Roman"/>
              </a:rPr>
              <a:t>Introduction à la programmation Orientée Objet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01" name="object 7"/>
          <p:cNvPicPr/>
          <p:nvPr/>
        </p:nvPicPr>
        <p:blipFill>
          <a:blip r:embed="rId2"/>
          <a:stretch/>
        </p:blipFill>
        <p:spPr>
          <a:xfrm>
            <a:off x="2236743" y="352440"/>
            <a:ext cx="1523160" cy="1018440"/>
          </a:xfrm>
          <a:prstGeom prst="rect">
            <a:avLst/>
          </a:prstGeom>
          <a:ln>
            <a:noFill/>
          </a:ln>
        </p:spPr>
      </p:pic>
      <p:sp>
        <p:nvSpPr>
          <p:cNvPr id="102" name="CustomShape 6"/>
          <p:cNvSpPr/>
          <p:nvPr/>
        </p:nvSpPr>
        <p:spPr>
          <a:xfrm>
            <a:off x="9110880" y="6147720"/>
            <a:ext cx="84960" cy="1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lang="en-US" sz="900" b="0" strike="noStrike" spc="-1">
                <a:solidFill>
                  <a:srgbClr val="5FCAEE"/>
                </a:solidFill>
                <a:latin typeface="Trebuchet MS"/>
                <a:ea typeface="DejaVu Sans"/>
              </a:rPr>
              <a:t>1</a:t>
            </a:r>
            <a:endParaRPr lang="en-US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trike="noStrike" spc="-35" dirty="0" smtClean="0">
                <a:solidFill>
                  <a:srgbClr val="003366"/>
                </a:solidFill>
                <a:latin typeface="Times New Roman"/>
              </a:rPr>
              <a:t>Définition d’une classe</a:t>
            </a:r>
            <a:br>
              <a:rPr lang="fr-FR" b="1" strike="noStrike" spc="-35" dirty="0" smtClean="0">
                <a:solidFill>
                  <a:srgbClr val="003366"/>
                </a:solidFill>
                <a:latin typeface="Times New Roman"/>
              </a:rPr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023569" cy="397728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Une classe peut être assimilée à la notion de type que l’on voit dans les langages de programmation procédurales.</a:t>
            </a:r>
            <a:endParaRPr lang="fr-FR" sz="2400" dirty="0"/>
          </a:p>
          <a:p>
            <a:r>
              <a:rPr lang="fr-FR" sz="2400" dirty="0" smtClean="0"/>
              <a:t>Une classe est considéré comme un modèle à partir duquel vont être créés un ensemble d'objets. Ces objets ont des données ou des propriétés communes et les mêmes comportements.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33" y="1418400"/>
            <a:ext cx="443927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pc="-35" dirty="0">
                <a:solidFill>
                  <a:srgbClr val="003366"/>
                </a:solidFill>
                <a:latin typeface="Times New Roman"/>
              </a:rPr>
              <a:t>Modélisation d’une classe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dirty="0" smtClean="0"/>
              <a:t>Une classe est caractérisée par :</a:t>
            </a:r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smtClean="0">
                <a:solidFill>
                  <a:srgbClr val="FF0000"/>
                </a:solidFill>
              </a:rPr>
              <a:t>Un nom</a:t>
            </a:r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smtClean="0">
                <a:solidFill>
                  <a:srgbClr val="FF0000"/>
                </a:solidFill>
              </a:rPr>
              <a:t>Une composante statique </a:t>
            </a:r>
            <a:r>
              <a:rPr lang="fr-FR" dirty="0" smtClean="0"/>
              <a:t>: des champs (ou attributs). Ils caractérisent l’état des objets pendant l’exécution du programme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• Une composante dynamique </a:t>
            </a:r>
            <a:r>
              <a:rPr lang="fr-FR" dirty="0" smtClean="0"/>
              <a:t>: des méthodes représentant le comportement des objets de cette classe. Elles manipulent les champs des objets et caractérisent les actions pouvant être effectuées par les objet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61" y="1893335"/>
            <a:ext cx="3719180" cy="27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236" y="578771"/>
            <a:ext cx="7012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20">
              <a:lnSpc>
                <a:spcPct val="100000"/>
              </a:lnSpc>
              <a:spcBef>
                <a:spcPts val="1406"/>
              </a:spcBef>
              <a:buClr>
                <a:srgbClr val="003366"/>
              </a:buClr>
              <a:tabLst>
                <a:tab pos="469440" algn="l"/>
                <a:tab pos="469800" algn="l"/>
              </a:tabLst>
            </a:pPr>
            <a: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  <a:t>Composantes d’une classe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6620" y="1527678"/>
            <a:ext cx="3057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</a:rPr>
              <a:t>Attribut</a:t>
            </a:r>
            <a:endParaRPr lang="fr-F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6619" y="2230364"/>
            <a:ext cx="7982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Un attribut appelé également champ ou donnée membre </a:t>
            </a:r>
          </a:p>
          <a:p>
            <a:r>
              <a:rPr lang="fr-FR" sz="2000" dirty="0" smtClean="0"/>
              <a:t>          correspond à une propriété de la classe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Un attribut est défini par: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    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un nom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    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un type de données</a:t>
            </a:r>
          </a:p>
          <a:p>
            <a:r>
              <a:rPr lang="fr-FR" sz="2000" dirty="0" smtClean="0"/>
              <a:t>        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une valeur initiale (éventuellement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fr-F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42" y="4445734"/>
            <a:ext cx="361578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975" y="808437"/>
            <a:ext cx="10972440" cy="1144800"/>
          </a:xfrm>
        </p:spPr>
        <p:txBody>
          <a:bodyPr/>
          <a:lstStyle/>
          <a:p>
            <a:r>
              <a:rPr lang="fr-FR" b="1" spc="-35" dirty="0">
                <a:solidFill>
                  <a:srgbClr val="003366"/>
                </a:solidFill>
                <a:latin typeface="Times New Roman"/>
              </a:rPr>
              <a:t>Composantes d’une classe</a:t>
            </a:r>
            <a:br>
              <a:rPr lang="fr-FR" b="1" spc="-35" dirty="0">
                <a:solidFill>
                  <a:srgbClr val="003366"/>
                </a:solidFill>
                <a:latin typeface="Times New Roman"/>
              </a:rPr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75736" y="174494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Un attribut peut être de type :</a:t>
            </a:r>
          </a:p>
          <a:p>
            <a:r>
              <a:rPr lang="fr-FR" dirty="0" smtClean="0"/>
              <a:t>          </a:t>
            </a:r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simple</a:t>
            </a:r>
            <a:r>
              <a:rPr lang="fr-FR" dirty="0" smtClean="0"/>
              <a:t>: entier, réel, chaine de caractères,,,, </a:t>
            </a:r>
          </a:p>
          <a:p>
            <a:r>
              <a:rPr lang="fr-FR" dirty="0" smtClean="0"/>
              <a:t>          </a:t>
            </a:r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Objet de type classe</a:t>
            </a:r>
            <a:r>
              <a:rPr lang="fr-FR" dirty="0" smtClean="0"/>
              <a:t>: Etudiant, Voiture, </a:t>
            </a:r>
            <a:r>
              <a:rPr lang="fr-FR" dirty="0" err="1" smtClean="0"/>
              <a:t>etc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6" y="3789441"/>
            <a:ext cx="874517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218" y="1840179"/>
            <a:ext cx="3504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Accès aux attributs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2218" y="578295"/>
            <a:ext cx="8287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  <a:t>Composantes d’une classe</a:t>
            </a:r>
            <a:b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</a:br>
            <a:endParaRPr lang="fr-FR" sz="4400" b="1" spc="-35" dirty="0">
              <a:solidFill>
                <a:srgbClr val="003366"/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4" y="2579146"/>
            <a:ext cx="7606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accéder à un attribut d’un objet on indique le nom</a:t>
            </a:r>
          </a:p>
          <a:p>
            <a:r>
              <a:rPr lang="fr-FR" dirty="0" smtClean="0"/>
              <a:t>de la référence de l'objet suivi par le nom de l’attribut</a:t>
            </a:r>
          </a:p>
          <a:p>
            <a:r>
              <a:rPr lang="fr-FR" dirty="0" smtClean="0"/>
              <a:t>dans l’objet de la manière suivante :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96" y="4128730"/>
            <a:ext cx="341995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319" y="1726086"/>
            <a:ext cx="391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</a:rPr>
              <a:t>Visibilité des attributs</a:t>
            </a:r>
            <a:endParaRPr lang="fr-F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18" y="343432"/>
            <a:ext cx="86644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  <a:t>Composantes d’une classe</a:t>
            </a:r>
            <a:b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</a:br>
            <a:endParaRPr lang="fr-FR" sz="4400" b="1" spc="-35" dirty="0">
              <a:solidFill>
                <a:srgbClr val="003366"/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07319" y="2320505"/>
            <a:ext cx="8721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La visibilité des attributs définit les droits d’accès aux données d’une</a:t>
            </a:r>
          </a:p>
          <a:p>
            <a:r>
              <a:rPr lang="fr-FR" dirty="0" smtClean="0"/>
              <a:t>classe :</a:t>
            </a:r>
          </a:p>
          <a:p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Publique (+) </a:t>
            </a:r>
            <a:r>
              <a:rPr lang="fr-FR" dirty="0" smtClean="0"/>
              <a:t>:</a:t>
            </a:r>
          </a:p>
          <a:p>
            <a:r>
              <a:rPr lang="fr-FR" dirty="0" smtClean="0"/>
              <a:t>• Toute classe peut accéder aux données d’une classe définie avec le </a:t>
            </a:r>
          </a:p>
          <a:p>
            <a:r>
              <a:rPr lang="fr-FR" dirty="0" smtClean="0"/>
              <a:t>niveau de visibilité publique.</a:t>
            </a:r>
          </a:p>
          <a:p>
            <a:r>
              <a:rPr lang="fr-FR" dirty="0" smtClean="0"/>
              <a:t>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Protégée (#) </a:t>
            </a:r>
            <a:r>
              <a:rPr lang="fr-FR" dirty="0" smtClean="0"/>
              <a:t>:</a:t>
            </a:r>
          </a:p>
          <a:p>
            <a:r>
              <a:rPr lang="fr-FR" dirty="0" smtClean="0"/>
              <a:t>• L’accès aux données est réservé aux méthodes des classes héritières </a:t>
            </a:r>
          </a:p>
          <a:p>
            <a:r>
              <a:rPr lang="fr-FR" dirty="0" smtClean="0"/>
              <a:t>( A voir ultérieurement dans la partie Héritage)</a:t>
            </a:r>
          </a:p>
          <a:p>
            <a:r>
              <a:rPr lang="fr-FR" dirty="0" smtClean="0"/>
              <a:t>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Privée (-) </a:t>
            </a:r>
            <a:r>
              <a:rPr lang="fr-FR" dirty="0" smtClean="0"/>
              <a:t>:</a:t>
            </a:r>
          </a:p>
          <a:p>
            <a:r>
              <a:rPr lang="fr-FR" dirty="0" smtClean="0"/>
              <a:t>• L’accès aux données est limité aux méthodes de la classe elle-même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78" y="5182827"/>
            <a:ext cx="182905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608" y="2310774"/>
            <a:ext cx="6975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</a:t>
            </a:r>
            <a:r>
              <a:rPr lang="fr-FR" b="1" dirty="0" smtClean="0"/>
              <a:t>attribut de classe</a:t>
            </a:r>
            <a:r>
              <a:rPr lang="fr-FR" dirty="0" smtClean="0"/>
              <a:t> est une variable qui appartient à la classe elle-même et est partagée par toutes les instances (objets) de cette classe. Contrairement à un </a:t>
            </a:r>
            <a:r>
              <a:rPr lang="fr-FR" b="1" dirty="0" smtClean="0"/>
              <a:t>attribut d'instance</a:t>
            </a:r>
            <a:r>
              <a:rPr lang="fr-FR" dirty="0" smtClean="0"/>
              <a:t>, qui est propre à chaque objet, l'attribut de classe est le même pour toutes les instances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79585" y="647307"/>
            <a:ext cx="81835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  <a:t>Composantes d’une classe</a:t>
            </a:r>
            <a:b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</a:br>
            <a:endParaRPr lang="fr-FR" sz="4400" b="1" spc="-35" dirty="0">
              <a:solidFill>
                <a:srgbClr val="003366"/>
              </a:solidFill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4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87" y="1383673"/>
            <a:ext cx="2443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Constructeur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087" y="198733"/>
            <a:ext cx="71219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  <a:t>Composantes d’une classe</a:t>
            </a:r>
            <a:b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</a:br>
            <a:endParaRPr lang="fr-FR" sz="4400" b="1" spc="-35" dirty="0">
              <a:solidFill>
                <a:srgbClr val="003366"/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8429" y="2091559"/>
            <a:ext cx="770051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constructeur est une méthode spéciale appelée automatiquement lorsque  vous créez une nouvelle instance d'une classe. </a:t>
            </a:r>
          </a:p>
          <a:p>
            <a:r>
              <a:rPr lang="fr-FR" dirty="0" smtClean="0"/>
              <a:t>Cette méthode est toujours nommée </a:t>
            </a:r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fr-FR" sz="3200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</a:rPr>
              <a:t>__()</a:t>
            </a:r>
          </a:p>
          <a:p>
            <a:endParaRPr lang="fr-FR" dirty="0"/>
          </a:p>
          <a:p>
            <a:r>
              <a:rPr lang="fr-FR" dirty="0" smtClean="0"/>
              <a:t> Elle sert à initialiser les attributs de l'objet et à définir son état initial.</a:t>
            </a:r>
          </a:p>
          <a:p>
            <a:endParaRPr lang="fr-FR" dirty="0"/>
          </a:p>
          <a:p>
            <a:r>
              <a:rPr lang="fr-FR" dirty="0" smtClean="0"/>
              <a:t>Un constructeur permet d'initialiser les données des objets (les attributs) de la classe dont elle dépend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3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469" y="1415534"/>
            <a:ext cx="4276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Types de Constructeurs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2469" y="276847"/>
            <a:ext cx="6346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  <a:t>Composantes d’une classe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7612" y="2185713"/>
            <a:ext cx="82118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Constructeur par défaut</a:t>
            </a:r>
          </a:p>
          <a:p>
            <a:r>
              <a:rPr lang="fr-FR" dirty="0" smtClean="0"/>
              <a:t>Un constructeur sans aucun paramètre est appelé un</a:t>
            </a:r>
          </a:p>
          <a:p>
            <a:r>
              <a:rPr lang="fr-FR" dirty="0" smtClean="0"/>
              <a:t>constructeur par défaut Si nous ne créons pas de constructeur, la classe appellera automatiquement le constructeur par défaut lorsqu’un objet</a:t>
            </a:r>
          </a:p>
          <a:p>
            <a:r>
              <a:rPr lang="fr-FR" dirty="0" smtClean="0"/>
              <a:t>est créé</a:t>
            </a:r>
          </a:p>
          <a:p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Constructeur paramétré</a:t>
            </a:r>
            <a:r>
              <a:rPr lang="fr-FR" b="1" dirty="0" smtClean="0"/>
              <a:t>: </a:t>
            </a:r>
          </a:p>
          <a:p>
            <a:r>
              <a:rPr lang="fr-FR" dirty="0" smtClean="0"/>
              <a:t>Un constructeur avec au moins un paramètre s’appelle un constructeur paramétré</a:t>
            </a:r>
          </a:p>
          <a:p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Constructeur de copie:</a:t>
            </a:r>
          </a:p>
          <a:p>
            <a:r>
              <a:rPr lang="fr-FR" dirty="0" smtClean="0"/>
              <a:t>Le constructeur qui crée un objet en copiant les donnée d’un autre objet s’appelle un constructeur de copie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6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482" y="1639821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Destructeur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482" y="578772"/>
            <a:ext cx="6346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35" dirty="0">
                <a:solidFill>
                  <a:srgbClr val="003366"/>
                </a:solidFill>
                <a:latin typeface="Times New Roman"/>
                <a:ea typeface="+mj-ea"/>
                <a:cs typeface="+mj-cs"/>
              </a:rPr>
              <a:t>Composantes d’une classe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625" y="2454649"/>
            <a:ext cx="85371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destructeur est une méthode particulière qui permet la destruction d'un objet non référencé.</a:t>
            </a:r>
          </a:p>
          <a:p>
            <a:r>
              <a:rPr lang="fr-FR" dirty="0" smtClean="0"/>
              <a:t>Le destructeur ne doit pas avoir un type de retour </a:t>
            </a:r>
          </a:p>
          <a:p>
            <a:r>
              <a:rPr lang="fr-FR" dirty="0" smtClean="0"/>
              <a:t>Un destructeurs permet de :</a:t>
            </a:r>
          </a:p>
          <a:p>
            <a:r>
              <a:rPr lang="fr-FR" dirty="0" smtClean="0"/>
              <a:t>• Gérer les erreurs</a:t>
            </a:r>
          </a:p>
          <a:p>
            <a:r>
              <a:rPr lang="fr-FR" dirty="0" smtClean="0"/>
              <a:t>• Libérer les ressources utilisées de manière certaine</a:t>
            </a:r>
          </a:p>
          <a:p>
            <a:r>
              <a:rPr lang="fr-FR" dirty="0" smtClean="0"/>
              <a:t>• Assurer la fermeture de certaines parties du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8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46640" y="204039"/>
            <a:ext cx="1813320" cy="8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3600" b="0" strike="noStrike" spc="26" dirty="0">
                <a:solidFill>
                  <a:srgbClr val="5FCAEE"/>
                </a:solidFill>
                <a:latin typeface="Times New Roman"/>
              </a:rPr>
              <a:t>P</a:t>
            </a:r>
            <a:r>
              <a:rPr lang="en-US" sz="3600" b="0" strike="noStrike" spc="-165" dirty="0">
                <a:solidFill>
                  <a:srgbClr val="5FCAEE"/>
                </a:solidFill>
                <a:latin typeface="Times New Roman"/>
              </a:rPr>
              <a:t>l</a:t>
            </a:r>
            <a:r>
              <a:rPr lang="en-US" sz="3600" b="0" strike="noStrike" spc="-106" dirty="0">
                <a:solidFill>
                  <a:srgbClr val="5FCAEE"/>
                </a:solidFill>
                <a:latin typeface="Times New Roman"/>
              </a:rPr>
              <a:t>a</a:t>
            </a:r>
            <a:r>
              <a:rPr lang="en-US" sz="3600" b="0" strike="noStrike" spc="66" dirty="0">
                <a:solidFill>
                  <a:srgbClr val="5FCAEE"/>
                </a:solidFill>
                <a:latin typeface="Times New Roman"/>
              </a:rPr>
              <a:t>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10880" y="6147720"/>
            <a:ext cx="84960" cy="1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lang="en-US" sz="900" b="0" strike="noStrike" spc="-1">
                <a:solidFill>
                  <a:srgbClr val="5FCAEE"/>
                </a:solidFill>
                <a:latin typeface="Trebuchet MS"/>
                <a:ea typeface="DejaVu Sans"/>
              </a:rPr>
              <a:t>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057040" y="767949"/>
            <a:ext cx="8535533" cy="5522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91160" rIns="0" bIns="0">
            <a:spAutoFit/>
          </a:bodyPr>
          <a:lstStyle/>
          <a:p>
            <a:pPr marL="469800" indent="-456480">
              <a:lnSpc>
                <a:spcPct val="100000"/>
              </a:lnSpc>
              <a:spcBef>
                <a:spcPts val="1505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200" b="1" spc="80" dirty="0">
                <a:solidFill>
                  <a:srgbClr val="003366"/>
                </a:solidFill>
                <a:latin typeface="Times New Roman"/>
              </a:rPr>
              <a:t>Introduction à la programmation Orientée </a:t>
            </a:r>
            <a:r>
              <a:rPr lang="fr-FR" sz="3200" b="1" spc="80" dirty="0" smtClean="0">
                <a:solidFill>
                  <a:srgbClr val="003366"/>
                </a:solidFill>
                <a:latin typeface="Times New Roman"/>
              </a:rPr>
              <a:t>Objet</a:t>
            </a:r>
          </a:p>
          <a:p>
            <a:pPr marL="469800" indent="-456480">
              <a:lnSpc>
                <a:spcPct val="100000"/>
              </a:lnSpc>
              <a:spcBef>
                <a:spcPts val="1406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200" b="1" spc="-35" dirty="0">
                <a:solidFill>
                  <a:srgbClr val="003366"/>
                </a:solidFill>
                <a:latin typeface="Times New Roman"/>
              </a:rPr>
              <a:t> Brève historique de l’évolution des </a:t>
            </a:r>
            <a:r>
              <a:rPr lang="fr-FR" sz="3200" b="1" spc="-35" dirty="0" smtClean="0">
                <a:solidFill>
                  <a:srgbClr val="003366"/>
                </a:solidFill>
                <a:latin typeface="Times New Roman"/>
              </a:rPr>
              <a:t>langages </a:t>
            </a:r>
            <a:r>
              <a:rPr lang="fr-FR" sz="3200" b="1" spc="-35" dirty="0">
                <a:solidFill>
                  <a:srgbClr val="003366"/>
                </a:solidFill>
                <a:latin typeface="Times New Roman"/>
              </a:rPr>
              <a:t>de programmation Orientée </a:t>
            </a:r>
          </a:p>
          <a:p>
            <a:pPr marL="469800" indent="-456480">
              <a:lnSpc>
                <a:spcPct val="100000"/>
              </a:lnSpc>
              <a:spcBef>
                <a:spcPts val="1406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200" b="1" spc="-35" dirty="0" smtClean="0">
                <a:solidFill>
                  <a:srgbClr val="003366"/>
                </a:solidFill>
                <a:latin typeface="Times New Roman"/>
              </a:rPr>
              <a:t>Connaissance des avantages de la POO par rapport aux autres paradigmes</a:t>
            </a:r>
          </a:p>
          <a:p>
            <a:pPr marL="469800" indent="-456480">
              <a:lnSpc>
                <a:spcPct val="100000"/>
              </a:lnSpc>
              <a:spcBef>
                <a:spcPts val="1406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200" b="1" strike="noStrike" spc="-35" dirty="0" smtClean="0">
                <a:solidFill>
                  <a:srgbClr val="003366"/>
                </a:solidFill>
                <a:latin typeface="Times New Roman"/>
              </a:rPr>
              <a:t>Définition d’une classe</a:t>
            </a:r>
          </a:p>
          <a:p>
            <a:pPr marL="469800" indent="-456480">
              <a:lnSpc>
                <a:spcPct val="100000"/>
              </a:lnSpc>
              <a:spcBef>
                <a:spcPts val="1406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200" b="1" strike="noStrike" spc="-35" dirty="0" smtClean="0">
                <a:solidFill>
                  <a:srgbClr val="003366"/>
                </a:solidFill>
                <a:latin typeface="Times New Roman"/>
              </a:rPr>
              <a:t>Modélisation d’une classe</a:t>
            </a:r>
          </a:p>
          <a:p>
            <a:pPr marL="469800" indent="-456480">
              <a:lnSpc>
                <a:spcPct val="100000"/>
              </a:lnSpc>
              <a:spcBef>
                <a:spcPts val="1406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200" b="1" strike="noStrike" spc="-35" dirty="0" smtClean="0">
                <a:solidFill>
                  <a:srgbClr val="003366"/>
                </a:solidFill>
                <a:latin typeface="Times New Roman"/>
              </a:rPr>
              <a:t>Composantes d’une classe</a:t>
            </a:r>
            <a:endParaRPr lang="fr-FR" sz="3200" b="1" strike="noStrike" spc="-35" dirty="0">
              <a:solidFill>
                <a:srgbClr val="003366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48575" y="2078966"/>
            <a:ext cx="8747184" cy="17543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Arial Rounded MT Bold" panose="020F0704030504030204" pitchFamily="34" charset="0"/>
              </a:rPr>
              <a:t>Merci pour votre attention</a:t>
            </a:r>
            <a:endParaRPr lang="fr-FR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110880" y="6140880"/>
            <a:ext cx="84960" cy="14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900" b="0" strike="noStrike" spc="-1">
                <a:solidFill>
                  <a:srgbClr val="5FCAEE"/>
                </a:solidFill>
                <a:latin typeface="Trebuchet MS"/>
                <a:ea typeface="DejaVu Sans"/>
              </a:rPr>
              <a:t>4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7519" y="576000"/>
            <a:ext cx="8104171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69800" indent="-456480">
              <a:lnSpc>
                <a:spcPct val="100000"/>
              </a:lnSpc>
              <a:spcBef>
                <a:spcPts val="1505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600" b="1" spc="80" dirty="0" smtClean="0">
                <a:solidFill>
                  <a:srgbClr val="003366"/>
                </a:solidFill>
                <a:latin typeface="Times New Roman"/>
              </a:rPr>
              <a:t>Introduction à la programmation Orientée Objet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9565" y="179712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Programmation procédurale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96" y="2461056"/>
            <a:ext cx="333421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110880" y="6140880"/>
            <a:ext cx="84960" cy="14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900" b="0" strike="noStrike" spc="-1">
                <a:solidFill>
                  <a:srgbClr val="5FCAEE"/>
                </a:solidFill>
                <a:latin typeface="Trebuchet MS"/>
                <a:ea typeface="DejaVu Sans"/>
              </a:rPr>
              <a:t>4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7519" y="576000"/>
            <a:ext cx="8104171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69800" indent="-456480">
              <a:lnSpc>
                <a:spcPct val="100000"/>
              </a:lnSpc>
              <a:spcBef>
                <a:spcPts val="1505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600" b="1" spc="80" dirty="0" smtClean="0">
                <a:solidFill>
                  <a:srgbClr val="003366"/>
                </a:solidFill>
                <a:latin typeface="Times New Roman"/>
              </a:rPr>
              <a:t>Introduction à la programmation Orientée Objet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79" y="2602688"/>
            <a:ext cx="4305901" cy="31532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9565" y="179712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Programmation procédurale</a:t>
            </a:r>
            <a:endParaRPr lang="fr-F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92439" y="579600"/>
            <a:ext cx="7777107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69800" indent="-456480">
              <a:lnSpc>
                <a:spcPct val="100000"/>
              </a:lnSpc>
              <a:spcBef>
                <a:spcPts val="1505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600" b="1" spc="80" dirty="0" smtClean="0">
                <a:solidFill>
                  <a:srgbClr val="003366"/>
                </a:solidFill>
                <a:latin typeface="Times New Roman"/>
              </a:rPr>
              <a:t>Introduction à la programmation Orientée Objet</a:t>
            </a:r>
          </a:p>
        </p:txBody>
      </p:sp>
      <p:sp>
        <p:nvSpPr>
          <p:cNvPr id="2" name="Rectangle 1"/>
          <p:cNvSpPr/>
          <p:nvPr/>
        </p:nvSpPr>
        <p:spPr>
          <a:xfrm>
            <a:off x="987330" y="1914644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Programmation procédurale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1089803" y="2481965"/>
            <a:ext cx="86925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le programme est divisé en des blocs d'instructions, appelés procédures ou fonctions.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pour résoudre chaque problématique, une ou plusieurs procédures/fonctions sont utilisées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Dans la programmation procédurale, les données et le traitement de ces données sont séparées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56360" y="629280"/>
            <a:ext cx="843948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69800" indent="-456480">
              <a:lnSpc>
                <a:spcPct val="100000"/>
              </a:lnSpc>
              <a:spcBef>
                <a:spcPts val="1505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600" b="1" spc="80" dirty="0" smtClean="0">
                <a:solidFill>
                  <a:srgbClr val="003366"/>
                </a:solidFill>
                <a:latin typeface="Times New Roman"/>
              </a:rPr>
              <a:t>Introduction à la programmation Orientée Objet</a:t>
            </a:r>
          </a:p>
        </p:txBody>
      </p:sp>
      <p:sp>
        <p:nvSpPr>
          <p:cNvPr id="115" name="CustomShape 2"/>
          <p:cNvSpPr/>
          <p:nvPr/>
        </p:nvSpPr>
        <p:spPr>
          <a:xfrm>
            <a:off x="9110880" y="6140880"/>
            <a:ext cx="84960" cy="14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900" b="0" strike="noStrike" spc="-1">
                <a:solidFill>
                  <a:srgbClr val="5FCAEE"/>
                </a:solidFill>
                <a:latin typeface="Trebuchet MS"/>
                <a:ea typeface="DejaVu Sans"/>
              </a:rPr>
              <a:t>5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976679" y="1875240"/>
            <a:ext cx="9383645" cy="3411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64080" rIns="0" bIns="0">
            <a:spAutoFit/>
          </a:bodyPr>
          <a:lstStyle/>
          <a:p>
            <a:pPr marL="298710" indent="-285750">
              <a:lnSpc>
                <a:spcPct val="100000"/>
              </a:lnSpc>
              <a:spcBef>
                <a:spcPts val="50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Ø"/>
              <a:tabLst>
                <a:tab pos="469440" algn="l"/>
                <a:tab pos="469800" algn="l"/>
              </a:tabLst>
            </a:pPr>
            <a:r>
              <a:rPr lang="fr-FR" b="1" spc="-75" dirty="0">
                <a:solidFill>
                  <a:srgbClr val="FF0000"/>
                </a:solidFill>
                <a:latin typeface="Times New Roman"/>
              </a:rPr>
              <a:t>Dans la programmation procédurale :</a:t>
            </a:r>
          </a:p>
          <a:p>
            <a:pPr marL="469440" indent="-456480">
              <a:lnSpc>
                <a:spcPct val="100000"/>
              </a:lnSpc>
              <a:spcBef>
                <a:spcPts val="505"/>
              </a:spcBef>
              <a:buClr>
                <a:srgbClr val="003366"/>
              </a:buClr>
              <a:buSzPct val="75000"/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• Le programme crée des données</a:t>
            </a:r>
          </a:p>
          <a:p>
            <a:pPr marL="469440" indent="-456480">
              <a:lnSpc>
                <a:spcPct val="100000"/>
              </a:lnSpc>
              <a:spcBef>
                <a:spcPts val="505"/>
              </a:spcBef>
              <a:buClr>
                <a:srgbClr val="003366"/>
              </a:buClr>
              <a:buSzPct val="75000"/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• Les procédures et les fonctions manipulent ces données-là.</a:t>
            </a:r>
          </a:p>
          <a:p>
            <a:pPr marL="469440" indent="-456480">
              <a:lnSpc>
                <a:spcPct val="100000"/>
              </a:lnSpc>
              <a:spcBef>
                <a:spcPts val="505"/>
              </a:spcBef>
              <a:buClr>
                <a:srgbClr val="003366"/>
              </a:buClr>
              <a:buSzPct val="75000"/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• Programmer dans ce cas revenait à :</a:t>
            </a:r>
          </a:p>
          <a:p>
            <a:pPr marL="470160" lvl="1">
              <a:spcBef>
                <a:spcPts val="505"/>
              </a:spcBef>
              <a:buClr>
                <a:srgbClr val="003366"/>
              </a:buClr>
              <a:buSzPct val="75000"/>
              <a:tabLst>
                <a:tab pos="469440" algn="l"/>
                <a:tab pos="469800" algn="l"/>
              </a:tabLst>
            </a:pPr>
            <a:r>
              <a:rPr lang="fr-FR" b="1" spc="-75" dirty="0" smtClean="0">
                <a:solidFill>
                  <a:srgbClr val="003366"/>
                </a:solidFill>
                <a:latin typeface="Times New Roman"/>
              </a:rPr>
              <a:t>	• </a:t>
            </a: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définir un certain nombre de variables de types différents</a:t>
            </a:r>
          </a:p>
          <a:p>
            <a:pPr marL="927360" lvl="2">
              <a:spcBef>
                <a:spcPts val="505"/>
              </a:spcBef>
              <a:buClr>
                <a:srgbClr val="003366"/>
              </a:buClr>
              <a:buSzPct val="75000"/>
              <a:tabLst>
                <a:tab pos="469440" algn="l"/>
                <a:tab pos="469800" algn="l"/>
              </a:tabLst>
            </a:pPr>
            <a:r>
              <a:rPr lang="fr-FR" b="1" spc="-75" dirty="0" smtClean="0">
                <a:solidFill>
                  <a:srgbClr val="003366"/>
                </a:solidFill>
                <a:latin typeface="Times New Roman"/>
              </a:rPr>
              <a:t>(</a:t>
            </a: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entier, chaine de caractères, structures, tableaux, etc.)</a:t>
            </a:r>
          </a:p>
          <a:p>
            <a:pPr marL="470160" lvl="1">
              <a:spcBef>
                <a:spcPts val="505"/>
              </a:spcBef>
              <a:buClr>
                <a:srgbClr val="003366"/>
              </a:buClr>
              <a:buSzPct val="75000"/>
              <a:tabLst>
                <a:tab pos="469440" algn="l"/>
                <a:tab pos="469800" algn="l"/>
              </a:tabLst>
            </a:pPr>
            <a:r>
              <a:rPr lang="fr-FR" b="1" spc="-75" dirty="0" smtClean="0">
                <a:solidFill>
                  <a:srgbClr val="003366"/>
                </a:solidFill>
                <a:latin typeface="Times New Roman"/>
              </a:rPr>
              <a:t>	• </a:t>
            </a: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écrire des procédures ou fonctions pour les manipuler</a:t>
            </a:r>
          </a:p>
          <a:p>
            <a:pPr marL="469440" indent="-456480">
              <a:lnSpc>
                <a:spcPct val="100000"/>
              </a:lnSpc>
              <a:spcBef>
                <a:spcPts val="50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Ø"/>
              <a:tabLst>
                <a:tab pos="469440" algn="l"/>
                <a:tab pos="469800" algn="l"/>
              </a:tabLst>
            </a:pPr>
            <a:r>
              <a:rPr lang="fr-FR" b="1" spc="-75" dirty="0">
                <a:solidFill>
                  <a:srgbClr val="FF0000"/>
                </a:solidFill>
                <a:latin typeface="Times New Roman"/>
              </a:rPr>
              <a:t>Inconvénients :</a:t>
            </a:r>
          </a:p>
          <a:p>
            <a:pPr marL="469440" indent="-456480">
              <a:lnSpc>
                <a:spcPct val="100000"/>
              </a:lnSpc>
              <a:spcBef>
                <a:spcPts val="505"/>
              </a:spcBef>
              <a:buClr>
                <a:srgbClr val="003366"/>
              </a:buClr>
              <a:buSzPct val="75000"/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• Difficulté de réutilisation du code</a:t>
            </a:r>
          </a:p>
          <a:p>
            <a:pPr marL="469440" indent="-456480">
              <a:lnSpc>
                <a:spcPct val="100000"/>
              </a:lnSpc>
              <a:spcBef>
                <a:spcPts val="505"/>
              </a:spcBef>
              <a:buClr>
                <a:srgbClr val="003366"/>
              </a:buClr>
              <a:buSzPct val="75000"/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• Difficulté de la maintenance de grandes applications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6360" y="629280"/>
            <a:ext cx="9138138" cy="74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69800" indent="-456480">
              <a:lnSpc>
                <a:spcPct val="100000"/>
              </a:lnSpc>
              <a:spcBef>
                <a:spcPts val="1505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600" b="1" spc="80" dirty="0" smtClean="0">
                <a:solidFill>
                  <a:srgbClr val="003366"/>
                </a:solidFill>
                <a:latin typeface="Times New Roman"/>
              </a:rPr>
              <a:t>Introduction à la programmation Orientée Objet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9110880" y="6140880"/>
            <a:ext cx="84960" cy="14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900" b="0" strike="noStrike" spc="-1">
                <a:solidFill>
                  <a:srgbClr val="5FCAEE"/>
                </a:solidFill>
                <a:latin typeface="Trebuchet MS"/>
                <a:ea typeface="DejaVu Sans"/>
              </a:rPr>
              <a:t>6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31520" y="1554480"/>
            <a:ext cx="438876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5465" y="2734574"/>
            <a:ext cx="6518694" cy="277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spc="-75" dirty="0">
                <a:solidFill>
                  <a:srgbClr val="003366"/>
                </a:solidFill>
                <a:latin typeface="Times New Roman"/>
              </a:rPr>
              <a:t>La programmation orientée objet (POO) permet de créer des entités (objets) que l'on peut manipuler . La programmation orientée objet impose des structures solides et claires. Les objets peuvent interagir entre eux, cela facilite grandement la compréhension du code et sa maintenance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797" y="126951"/>
            <a:ext cx="10972440" cy="1144800"/>
          </a:xfrm>
        </p:spPr>
        <p:txBody>
          <a:bodyPr/>
          <a:lstStyle/>
          <a:p>
            <a:r>
              <a:rPr lang="fr-FR" dirty="0" smtClean="0"/>
              <a:t>. </a:t>
            </a:r>
            <a:r>
              <a:rPr lang="fr-FR" sz="3200" b="1" spc="80" dirty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  <a:t>Brève historique de l’évolution des langages de </a:t>
            </a:r>
            <a:br>
              <a:rPr lang="fr-FR" sz="3200" b="1" spc="80" dirty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</a:br>
            <a:r>
              <a:rPr lang="fr-FR" sz="3200" b="1" spc="80" dirty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  <a:t>programmation Orientée Objet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14069" y="1552756"/>
            <a:ext cx="9351034" cy="4968814"/>
          </a:xfrm>
        </p:spPr>
        <p:txBody>
          <a:bodyPr/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Années 1960-1970</a:t>
            </a:r>
            <a:r>
              <a:rPr lang="fr-FR" sz="2000" dirty="0" smtClean="0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fr-FR" sz="2000" b="1" dirty="0" smtClean="0"/>
              <a:t>Simula (1967)</a:t>
            </a:r>
            <a:r>
              <a:rPr lang="fr-FR" sz="2000" dirty="0" smtClean="0"/>
              <a:t> : Premier langage OOP, conçu pour la simulation.</a:t>
            </a:r>
          </a:p>
          <a:p>
            <a:pPr lvl="1"/>
            <a:r>
              <a:rPr lang="fr-FR" sz="2000" b="1" dirty="0" err="1" smtClean="0"/>
              <a:t>Smalltalk</a:t>
            </a:r>
            <a:r>
              <a:rPr lang="fr-FR" sz="2000" b="1" dirty="0" smtClean="0"/>
              <a:t> (1972)</a:t>
            </a:r>
            <a:r>
              <a:rPr lang="fr-FR" sz="2000" dirty="0" smtClean="0"/>
              <a:t> : Développé par Alan Kay, véritable langage orienté objet.</a:t>
            </a:r>
          </a:p>
          <a:p>
            <a:r>
              <a:rPr lang="fr-FR" sz="2000" b="1" dirty="0" smtClean="0">
                <a:solidFill>
                  <a:srgbClr val="FF0000"/>
                </a:solidFill>
              </a:rPr>
              <a:t>Années 1980-1990</a:t>
            </a:r>
            <a:r>
              <a:rPr lang="fr-FR" sz="2000" dirty="0" smtClean="0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fr-FR" sz="2000" b="1" dirty="0" smtClean="0"/>
              <a:t>C++ (1983)</a:t>
            </a:r>
            <a:r>
              <a:rPr lang="fr-FR" sz="2000" dirty="0" smtClean="0"/>
              <a:t> : Extension du langage C avec des fonctionnalités orientées objet.</a:t>
            </a:r>
          </a:p>
          <a:p>
            <a:pPr lvl="1"/>
            <a:r>
              <a:rPr lang="fr-FR" sz="2000" b="1" dirty="0" smtClean="0"/>
              <a:t>Objective-C (1984)</a:t>
            </a:r>
            <a:r>
              <a:rPr lang="fr-FR" sz="2000" dirty="0" smtClean="0"/>
              <a:t> et </a:t>
            </a:r>
            <a:r>
              <a:rPr lang="fr-FR" sz="2000" b="1" dirty="0" smtClean="0"/>
              <a:t>Eiffel (1986)</a:t>
            </a:r>
            <a:r>
              <a:rPr lang="fr-FR" sz="2000" dirty="0" smtClean="0"/>
              <a:t> : Langages OOP importants.</a:t>
            </a:r>
          </a:p>
          <a:p>
            <a:r>
              <a:rPr lang="fr-FR" sz="2000" b="1" dirty="0" smtClean="0">
                <a:solidFill>
                  <a:srgbClr val="FF0000"/>
                </a:solidFill>
              </a:rPr>
              <a:t>Années 1990 à aujourd'hui</a:t>
            </a:r>
            <a:r>
              <a:rPr lang="fr-FR" sz="2000" dirty="0" smtClean="0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fr-FR" sz="2000" b="1" dirty="0" smtClean="0"/>
              <a:t>Java (1995)</a:t>
            </a:r>
            <a:r>
              <a:rPr lang="fr-FR" sz="2000" dirty="0" smtClean="0"/>
              <a:t>, </a:t>
            </a:r>
            <a:r>
              <a:rPr lang="fr-FR" sz="2000" b="1" dirty="0" smtClean="0"/>
              <a:t>Python (1991)</a:t>
            </a:r>
            <a:r>
              <a:rPr lang="fr-FR" sz="2000" dirty="0" smtClean="0"/>
              <a:t>, </a:t>
            </a:r>
            <a:r>
              <a:rPr lang="fr-FR" sz="2000" b="1" dirty="0" smtClean="0"/>
              <a:t>C# (2000)</a:t>
            </a:r>
            <a:r>
              <a:rPr lang="fr-FR" sz="2000" dirty="0" smtClean="0"/>
              <a:t> : Langages populaires modernes.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085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028" y="170083"/>
            <a:ext cx="8939961" cy="1144800"/>
          </a:xfrm>
        </p:spPr>
        <p:txBody>
          <a:bodyPr/>
          <a:lstStyle/>
          <a:p>
            <a:pPr marL="469800" indent="-456480">
              <a:lnSpc>
                <a:spcPct val="100000"/>
              </a:lnSpc>
              <a:spcBef>
                <a:spcPts val="1505"/>
              </a:spcBef>
              <a:buClr>
                <a:srgbClr val="003366"/>
              </a:buClr>
              <a:buFont typeface="Arial MT"/>
              <a:buChar char="•"/>
              <a:tabLst>
                <a:tab pos="469440" algn="l"/>
                <a:tab pos="469800" algn="l"/>
              </a:tabLst>
            </a:pPr>
            <a:r>
              <a:rPr lang="fr-FR" sz="3600" b="1" spc="80" dirty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  <a:t>Connaissance des avantages de </a:t>
            </a:r>
            <a:r>
              <a:rPr lang="fr-FR" sz="3600" b="1" spc="80" dirty="0" smtClean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  <a:t>la POO </a:t>
            </a:r>
            <a:r>
              <a:rPr lang="fr-FR" sz="3600" b="1" spc="80" dirty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  <a:t>par rapport aux </a:t>
            </a:r>
            <a:r>
              <a:rPr lang="fr-FR" sz="3600" b="1" spc="80" dirty="0" smtClean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  <a:t>autres </a:t>
            </a:r>
            <a:r>
              <a:rPr lang="fr-FR" sz="3600" b="1" spc="80" dirty="0">
                <a:solidFill>
                  <a:srgbClr val="003366"/>
                </a:solidFill>
                <a:latin typeface="Times New Roman"/>
                <a:ea typeface="+mn-ea"/>
                <a:cs typeface="+mn-cs"/>
              </a:rPr>
              <a:t>paradigmes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47171" y="1491867"/>
            <a:ext cx="10972440" cy="3977280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Objectif</a:t>
            </a:r>
            <a:r>
              <a:rPr lang="fr-FR" dirty="0" smtClean="0"/>
              <a:t> : Faciliter la conception, l'exploitation et la maintenabilité de gros programmes.</a:t>
            </a:r>
          </a:p>
          <a:p>
            <a:pPr marL="0" indent="0">
              <a:buNone/>
            </a:pPr>
            <a:endParaRPr lang="fr-FR" sz="900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7751" y="3159760"/>
            <a:ext cx="9224641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Modularité et réutilisation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Classes autonomes réutilisables.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Facilité de maintenance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Modifications locales sans impact global.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Extensibilité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Ajout de fonctionnalités sans changer le code existant.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Masquage de la complexité sous des interfaces simples.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Facilité de collaboration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Plusieurs équipes peuvent travailler sur différentes classes. </a:t>
            </a:r>
          </a:p>
        </p:txBody>
      </p:sp>
    </p:spTree>
    <p:extLst>
      <p:ext uri="{BB962C8B-B14F-4D97-AF65-F5344CB8AC3E}">
        <p14:creationId xmlns:p14="http://schemas.microsoft.com/office/powerpoint/2010/main" val="42146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896</Words>
  <Application>Microsoft Office PowerPoint</Application>
  <PresentationFormat>Grand écran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Arial Rounded MT Bold</vt:lpstr>
      <vt:lpstr>DejaVu Sans</vt:lpstr>
      <vt:lpstr>Symbol</vt:lpstr>
      <vt:lpstr>Times New Roman</vt:lpstr>
      <vt:lpstr>Trebuchet MS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 Brève historique de l’évolution des langages de  programmation Orientée Objet</vt:lpstr>
      <vt:lpstr>Connaissance des avantages de la POO par rapport aux autres paradigmes</vt:lpstr>
      <vt:lpstr>Définition d’une classe </vt:lpstr>
      <vt:lpstr>Modélisation d’une classe </vt:lpstr>
      <vt:lpstr>Présentation PowerPoint</vt:lpstr>
      <vt:lpstr>Composantes d’une classe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abdellah agrima</dc:creator>
  <dc:description/>
  <cp:lastModifiedBy>bentaleb saad</cp:lastModifiedBy>
  <cp:revision>31</cp:revision>
  <dcterms:created xsi:type="dcterms:W3CDTF">2023-03-09T20:20:40Z</dcterms:created>
  <dcterms:modified xsi:type="dcterms:W3CDTF">2025-02-06T12:06:39Z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2023-01-27T00:00:00Z</vt:filetime>
  </property>
  <property fmtid="{D5CDD505-2E9C-101B-9397-08002B2CF9AE}" pid="4" name="Creator">
    <vt:lpwstr>Microsoft® PowerPoint® 2016</vt:lpwstr>
  </property>
  <property fmtid="{D5CDD505-2E9C-101B-9397-08002B2CF9AE}" pid="5" name="HyperlinksChanged">
    <vt:bool>false</vt:bool>
  </property>
  <property fmtid="{D5CDD505-2E9C-101B-9397-08002B2CF9AE}" pid="6" name="LastSaved">
    <vt:filetime>2023-03-09T00:00:00Z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