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comments/comment4.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6.xml" ContentType="application/vnd.openxmlformats-officedocument.presentationml.comments+xml"/>
  <Override PartName="/ppt/notesSlides/notesSlide4.xml" ContentType="application/vnd.openxmlformats-officedocument.presentationml.notesSlide+xml"/>
  <Override PartName="/ppt/comments/comment7.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8.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11.xml" ContentType="application/vnd.openxmlformats-officedocument.presentationml.notesSlide+xml"/>
  <Override PartName="/ppt/comments/comment15.xml" ContentType="application/vnd.openxmlformats-officedocument.presentationml.comments+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comments/comment16.xml" ContentType="application/vnd.openxmlformats-officedocument.presentationml.comments+xml"/>
  <Override PartName="/ppt/notesSlides/notesSlide14.xml" ContentType="application/vnd.openxmlformats-officedocument.presentationml.notesSlide+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ppt/comments/comment36.xml" ContentType="application/vnd.openxmlformats-officedocument.presentationml.comments+xml"/>
  <Override PartName="/ppt/comments/comment37.xml" ContentType="application/vnd.openxmlformats-officedocument.presentationml.comments+xml"/>
  <Override PartName="/ppt/comments/comment38.xml" ContentType="application/vnd.openxmlformats-officedocument.presentationml.comments+xml"/>
  <Override PartName="/ppt/comments/comment39.xml" ContentType="application/vnd.openxmlformats-officedocument.presentationml.comments+xml"/>
  <Override PartName="/ppt/comments/comment40.xml" ContentType="application/vnd.openxmlformats-officedocument.presentationml.comments+xml"/>
  <Override PartName="/ppt/comments/comment4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019" r:id="rId1"/>
  </p:sldMasterIdLst>
  <p:notesMasterIdLst>
    <p:notesMasterId r:id="rId79"/>
  </p:notesMasterIdLst>
  <p:handoutMasterIdLst>
    <p:handoutMasterId r:id="rId80"/>
  </p:handoutMasterIdLst>
  <p:sldIdLst>
    <p:sldId id="2234" r:id="rId2"/>
    <p:sldId id="2236" r:id="rId3"/>
    <p:sldId id="2235" r:id="rId4"/>
    <p:sldId id="2237" r:id="rId5"/>
    <p:sldId id="2239" r:id="rId6"/>
    <p:sldId id="2240" r:id="rId7"/>
    <p:sldId id="2350" r:id="rId8"/>
    <p:sldId id="2341" r:id="rId9"/>
    <p:sldId id="2351" r:id="rId10"/>
    <p:sldId id="2347" r:id="rId11"/>
    <p:sldId id="2348" r:id="rId12"/>
    <p:sldId id="2364" r:id="rId13"/>
    <p:sldId id="2242" r:id="rId14"/>
    <p:sldId id="2245" r:id="rId15"/>
    <p:sldId id="2345" r:id="rId16"/>
    <p:sldId id="2353" r:id="rId17"/>
    <p:sldId id="2357" r:id="rId18"/>
    <p:sldId id="2246" r:id="rId19"/>
    <p:sldId id="2354" r:id="rId20"/>
    <p:sldId id="2355" r:id="rId21"/>
    <p:sldId id="2356" r:id="rId22"/>
    <p:sldId id="2312" r:id="rId23"/>
    <p:sldId id="2314" r:id="rId24"/>
    <p:sldId id="2313" r:id="rId25"/>
    <p:sldId id="2248" r:id="rId26"/>
    <p:sldId id="2249" r:id="rId27"/>
    <p:sldId id="2250" r:id="rId28"/>
    <p:sldId id="2251" r:id="rId29"/>
    <p:sldId id="2252" r:id="rId30"/>
    <p:sldId id="2253" r:id="rId31"/>
    <p:sldId id="2278" r:id="rId32"/>
    <p:sldId id="2277" r:id="rId33"/>
    <p:sldId id="2280" r:id="rId34"/>
    <p:sldId id="2315" r:id="rId35"/>
    <p:sldId id="2316" r:id="rId36"/>
    <p:sldId id="2281" r:id="rId37"/>
    <p:sldId id="2282" r:id="rId38"/>
    <p:sldId id="2283" r:id="rId39"/>
    <p:sldId id="2317" r:id="rId40"/>
    <p:sldId id="2285" r:id="rId41"/>
    <p:sldId id="2346" r:id="rId42"/>
    <p:sldId id="2286" r:id="rId43"/>
    <p:sldId id="2287" r:id="rId44"/>
    <p:sldId id="2361" r:id="rId45"/>
    <p:sldId id="2362" r:id="rId46"/>
    <p:sldId id="2289" r:id="rId47"/>
    <p:sldId id="2292" r:id="rId48"/>
    <p:sldId id="2293" r:id="rId49"/>
    <p:sldId id="2294" r:id="rId50"/>
    <p:sldId id="2295" r:id="rId51"/>
    <p:sldId id="2297" r:id="rId52"/>
    <p:sldId id="2363" r:id="rId53"/>
    <p:sldId id="2298" r:id="rId54"/>
    <p:sldId id="2301" r:id="rId55"/>
    <p:sldId id="2302" r:id="rId56"/>
    <p:sldId id="2303" r:id="rId57"/>
    <p:sldId id="2304" r:id="rId58"/>
    <p:sldId id="2305" r:id="rId59"/>
    <p:sldId id="2319" r:id="rId60"/>
    <p:sldId id="2320" r:id="rId61"/>
    <p:sldId id="2321" r:id="rId62"/>
    <p:sldId id="2322" r:id="rId63"/>
    <p:sldId id="2323" r:id="rId64"/>
    <p:sldId id="2324" r:id="rId65"/>
    <p:sldId id="2325" r:id="rId66"/>
    <p:sldId id="2326" r:id="rId67"/>
    <p:sldId id="2327" r:id="rId68"/>
    <p:sldId id="2328" r:id="rId69"/>
    <p:sldId id="2329" r:id="rId70"/>
    <p:sldId id="2330" r:id="rId71"/>
    <p:sldId id="2332" r:id="rId72"/>
    <p:sldId id="2333" r:id="rId73"/>
    <p:sldId id="2334" r:id="rId74"/>
    <p:sldId id="2335" r:id="rId75"/>
    <p:sldId id="2336" r:id="rId76"/>
    <p:sldId id="2337" r:id="rId77"/>
    <p:sldId id="2338" r:id="rId78"/>
  </p:sldIdLst>
  <p:sldSz cx="12192000" cy="6858000"/>
  <p:notesSz cx="6858000" cy="9144000"/>
  <p:embeddedFontLst>
    <p:embeddedFont>
      <p:font typeface="Calibri" panose="020F0502020204030204" pitchFamily="34" charset="0"/>
      <p:regular r:id="rId81"/>
      <p:bold r:id="rId82"/>
      <p:italic r:id="rId83"/>
      <p:boldItalic r:id="rId84"/>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D7892E3-2628-47AB-A0E3-1284F79B5C96}">
          <p14:sldIdLst>
            <p14:sldId id="2234"/>
            <p14:sldId id="2236"/>
            <p14:sldId id="2235"/>
          </p14:sldIdLst>
        </p14:section>
        <p14:section name="PARTIE 1" id="{29A1C4ED-4E11-4A06-9470-4C5742868895}">
          <p14:sldIdLst>
            <p14:sldId id="2237"/>
            <p14:sldId id="2239"/>
            <p14:sldId id="2240"/>
            <p14:sldId id="2350"/>
            <p14:sldId id="2341"/>
            <p14:sldId id="2351"/>
            <p14:sldId id="2347"/>
            <p14:sldId id="2348"/>
            <p14:sldId id="2364"/>
            <p14:sldId id="2242"/>
            <p14:sldId id="2245"/>
            <p14:sldId id="2345"/>
            <p14:sldId id="2353"/>
            <p14:sldId id="2357"/>
            <p14:sldId id="2246"/>
            <p14:sldId id="2354"/>
            <p14:sldId id="2355"/>
            <p14:sldId id="2356"/>
            <p14:sldId id="2312"/>
            <p14:sldId id="2314"/>
            <p14:sldId id="2313"/>
            <p14:sldId id="2248"/>
            <p14:sldId id="2249"/>
            <p14:sldId id="2250"/>
            <p14:sldId id="2251"/>
            <p14:sldId id="2252"/>
            <p14:sldId id="2253"/>
            <p14:sldId id="2278"/>
            <p14:sldId id="2277"/>
            <p14:sldId id="2280"/>
            <p14:sldId id="2315"/>
            <p14:sldId id="2316"/>
            <p14:sldId id="2281"/>
            <p14:sldId id="2282"/>
            <p14:sldId id="2283"/>
            <p14:sldId id="2317"/>
            <p14:sldId id="2285"/>
            <p14:sldId id="2346"/>
            <p14:sldId id="2286"/>
            <p14:sldId id="2287"/>
            <p14:sldId id="2361"/>
            <p14:sldId id="2362"/>
            <p14:sldId id="2289"/>
            <p14:sldId id="2292"/>
            <p14:sldId id="2293"/>
            <p14:sldId id="2294"/>
            <p14:sldId id="2295"/>
            <p14:sldId id="2297"/>
            <p14:sldId id="2363"/>
            <p14:sldId id="2298"/>
            <p14:sldId id="2301"/>
            <p14:sldId id="2302"/>
            <p14:sldId id="2303"/>
            <p14:sldId id="2304"/>
            <p14:sldId id="2305"/>
            <p14:sldId id="2319"/>
            <p14:sldId id="2320"/>
            <p14:sldId id="2321"/>
            <p14:sldId id="2322"/>
            <p14:sldId id="2323"/>
            <p14:sldId id="2324"/>
            <p14:sldId id="2325"/>
            <p14:sldId id="2326"/>
            <p14:sldId id="2327"/>
            <p14:sldId id="2328"/>
            <p14:sldId id="2329"/>
            <p14:sldId id="2330"/>
            <p14:sldId id="2332"/>
            <p14:sldId id="2333"/>
            <p14:sldId id="2334"/>
            <p14:sldId id="2335"/>
            <p14:sldId id="2336"/>
            <p14:sldId id="2337"/>
            <p14:sldId id="2338"/>
          </p14:sldIdLst>
        </p14:section>
      </p14:sectionLst>
    </p:ext>
    <p:ext uri="{EFAFB233-063F-42B5-8137-9DF3F51BA10A}">
      <p15:sldGuideLst xmlns:p15="http://schemas.microsoft.com/office/powerpoint/2012/main">
        <p15:guide id="1" orient="horz" pos="2364" userDrawn="1">
          <p15:clr>
            <a:srgbClr val="A4A3A4"/>
          </p15:clr>
        </p15:guide>
        <p15:guide id="2" pos="3863" userDrawn="1">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0" roundtripDataSignature="AMtx7mjFUVE6uw3spv19hRVxzqGurS5Ju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oralie lechat" initials="cl" lastIdx="20" clrIdx="6">
    <p:extLst>
      <p:ext uri="{19B8F6BF-5375-455C-9EA6-DF929625EA0E}">
        <p15:presenceInfo xmlns:p15="http://schemas.microsoft.com/office/powerpoint/2012/main" userId="fc142256f4052cf8" providerId="Windows Live"/>
      </p:ext>
    </p:extLst>
  </p:cmAuthor>
  <p:cmAuthor id="1" name="saida boudiaf" initials="sb" lastIdx="15" clrIdx="0">
    <p:extLst>
      <p:ext uri="{19B8F6BF-5375-455C-9EA6-DF929625EA0E}">
        <p15:presenceInfo xmlns:p15="http://schemas.microsoft.com/office/powerpoint/2012/main" userId="S::saida.boudiaf@webforce3.onmicrosoft.com::3d52c73c-1e64-4161-8b05-2ad7075fb8d9" providerId="AD"/>
      </p:ext>
    </p:extLst>
  </p:cmAuthor>
  <p:cmAuthor id="8" name="SOUKAINA LAOUIJA" initials="SL" lastIdx="81" clrIdx="7">
    <p:extLst>
      <p:ext uri="{19B8F6BF-5375-455C-9EA6-DF929625EA0E}">
        <p15:presenceInfo xmlns:p15="http://schemas.microsoft.com/office/powerpoint/2012/main" userId="SOUKAINA LAOUIJA" providerId="None"/>
      </p:ext>
    </p:extLst>
  </p:cmAuthor>
  <p:cmAuthor id="2" name="RACHID EL KADDOURI" initials="REK" lastIdx="1" clrIdx="1">
    <p:extLst>
      <p:ext uri="{19B8F6BF-5375-455C-9EA6-DF929625EA0E}">
        <p15:presenceInfo xmlns:p15="http://schemas.microsoft.com/office/powerpoint/2012/main" userId="S::rachid.elkaddouri@ofppt.ma::c321ce49-ce28-445a-9137-43a4f96284af" providerId="AD"/>
      </p:ext>
    </p:extLst>
  </p:cmAuthor>
  <p:cmAuthor id="9" name="Khaoula" initials="K" lastIdx="48" clrIdx="8"/>
  <p:cmAuthor id="3" name="BMA" initials="BMA" lastIdx="96" clrIdx="2">
    <p:extLst>
      <p:ext uri="{19B8F6BF-5375-455C-9EA6-DF929625EA0E}">
        <p15:presenceInfo xmlns:p15="http://schemas.microsoft.com/office/powerpoint/2012/main" userId="BMA" providerId="None"/>
      </p:ext>
    </p:extLst>
  </p:cmAuthor>
  <p:cmAuthor id="4" name="Fattoum Mihoubi" initials="FM" lastIdx="19" clrIdx="3">
    <p:extLst>
      <p:ext uri="{19B8F6BF-5375-455C-9EA6-DF929625EA0E}">
        <p15:presenceInfo xmlns:p15="http://schemas.microsoft.com/office/powerpoint/2012/main" userId="aad5a4b6a67bf3b6" providerId="Windows Live"/>
      </p:ext>
    </p:extLst>
  </p:cmAuthor>
  <p:cmAuthor id="5" name="Ekko 92i" initials="E9" lastIdx="1" clrIdx="4">
    <p:extLst>
      <p:ext uri="{19B8F6BF-5375-455C-9EA6-DF929625EA0E}">
        <p15:presenceInfo xmlns:p15="http://schemas.microsoft.com/office/powerpoint/2012/main" userId="b4d265b765874ec8" providerId="Windows Live"/>
      </p:ext>
    </p:extLst>
  </p:cmAuthor>
  <p:cmAuthor id="6" name="LOUBNA EL FAQUIH" initials="LEF" lastIdx="22" clrIdx="5">
    <p:extLst>
      <p:ext uri="{19B8F6BF-5375-455C-9EA6-DF929625EA0E}">
        <p15:presenceInfo xmlns:p15="http://schemas.microsoft.com/office/powerpoint/2012/main" userId="LOUBNA EL FAQUI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00"/>
    <a:srgbClr val="B2BD00"/>
    <a:srgbClr val="007842"/>
    <a:srgbClr val="D0D0D0"/>
    <a:srgbClr val="FFFFFF"/>
    <a:srgbClr val="565656"/>
    <a:srgbClr val="0059A1"/>
    <a:srgbClr val="313131"/>
    <a:srgbClr val="08ACA2"/>
    <a:srgbClr val="40C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autoAdjust="0"/>
    <p:restoredTop sz="89550" autoAdjust="0"/>
  </p:normalViewPr>
  <p:slideViewPr>
    <p:cSldViewPr snapToGrid="0" snapToObjects="1">
      <p:cViewPr varScale="1">
        <p:scale>
          <a:sx n="114" d="100"/>
          <a:sy n="114" d="100"/>
        </p:scale>
        <p:origin x="582" y="96"/>
      </p:cViewPr>
      <p:guideLst>
        <p:guide orient="horz" pos="2364"/>
        <p:guide pos="3863"/>
      </p:guideLst>
    </p:cSldViewPr>
  </p:slideViewPr>
  <p:outlineViewPr>
    <p:cViewPr>
      <p:scale>
        <a:sx n="33" d="100"/>
        <a:sy n="33" d="100"/>
      </p:scale>
      <p:origin x="0" y="14736"/>
    </p:cViewPr>
  </p:outlineViewPr>
  <p:notesTextViewPr>
    <p:cViewPr>
      <p:scale>
        <a:sx n="1" d="1"/>
        <a:sy n="1" d="1"/>
      </p:scale>
      <p:origin x="0" y="0"/>
    </p:cViewPr>
  </p:notesTextViewPr>
  <p:notesViewPr>
    <p:cSldViewPr snapToGrid="0" snapToObjects="1">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444"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44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440" Type="http://customschemas.google.com/relationships/presentationmetadata" Target="metadata"/><Relationship Id="rId445" Type="http://schemas.openxmlformats.org/officeDocument/2006/relationships/tableStyles" Target="tableStyles.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443"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441" Type="http://schemas.openxmlformats.org/officeDocument/2006/relationships/commentAuthors" Target="commentAuthor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font" Target="fonts/font2.fntdata"/><Relationship Id="rId19" Type="http://schemas.openxmlformats.org/officeDocument/2006/relationships/slide" Target="slides/slide18.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2-01-06T14:36:55.749" idx="32">
    <p:pos x="3561" y="3784"/>
    <p:text>Nombre d'heures d'apprentissage manquant.</p:text>
    <p:extLst>
      <p:ext uri="{C676402C-5697-4E1C-873F-D02D1690AC5C}">
        <p15:threadingInfo xmlns:p15="http://schemas.microsoft.com/office/powerpoint/2012/main" timeZoneBias="-60"/>
      </p:ext>
    </p:extLst>
  </p:cm>
  <p:cm authorId="9" dt="2022-02-08T23:43:46.504" idx="1">
    <p:pos x="3697" y="3920"/>
    <p:text>fait
</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22-01-06T14:55:16.398" idx="85">
    <p:pos x="4962" y="121"/>
    <p:text>Image inaccessible à la correction
Voir les corrections dans les commentaires ci-dessous.</p:text>
  </p:cm>
  <p:cm authorId="3" dt="2022-01-06T14:56:53.058" idx="86">
    <p:pos x="5365" y="283"/>
    <p:text>Remplacer par "IMPLÉMENTATION"</p:text>
  </p:cm>
  <p:cm authorId="3" dt="2022-01-06T14:57:13.280" idx="87">
    <p:pos x="5712" y="259"/>
    <p:text>Remplacer par "REPRÉSENTER"</p:text>
  </p:cm>
  <p:cm authorId="3" dt="2022-01-06T14:58:32.085" idx="88">
    <p:pos x="6020" y="209"/>
    <p:text>Remplacer par "IMPLÉMENTER"</p:text>
  </p:cm>
  <p:cm authorId="3" dt="2022-01-06T14:59:05.298" idx="89">
    <p:pos x="5718" y="60"/>
    <p:text>Remplacer par "MODÈLE"</p:text>
  </p:cm>
  <p:cm authorId="3" dt="2022-01-06T15:00:37.238" idx="90">
    <p:pos x="5470" y="204"/>
    <p:text>Remplacer par "MODÈLE"</p:text>
  </p:cm>
  <p:cm authorId="3" dt="2022-01-06T15:00:59.619" idx="91">
    <p:pos x="5879" y="423"/>
    <p:text>Remplacer par "PROPOSÉE"</p:text>
  </p:cm>
  <p:cm authorId="7" dt="2022-01-11T13:50:38.772" idx="19">
    <p:pos x="4962" y="257"/>
    <p:text>FAIT</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22-01-06T15:30:07.497" idx="47">
    <p:pos x="5557" y="254"/>
    <p:text>Insérer une puce avant "Spécialité" ?</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8" dt="2022-02-04T10:54:09.894" idx="20">
    <p:pos x="10" y="10"/>
    <p:text>Evoquez (briévement) les relations eventuelles entre les données</p:text>
    <p:extLst>
      <p:ext uri="{C676402C-5697-4E1C-873F-D02D1690AC5C}">
        <p15:threadingInfo xmlns:p15="http://schemas.microsoft.com/office/powerpoint/2012/main" timeZoneBias="-60"/>
      </p:ext>
    </p:extLst>
  </p:cm>
  <p:cm authorId="8" dt="2022-02-04T11:29:48.359" idx="23">
    <p:pos x="1789" y="2380"/>
    <p:text>Remplacer avec 'entité'</p:text>
    <p:extLst>
      <p:ext uri="{C676402C-5697-4E1C-873F-D02D1690AC5C}">
        <p15:threadingInfo xmlns:p15="http://schemas.microsoft.com/office/powerpoint/2012/main" timeZoneBias="-60"/>
      </p:ext>
    </p:extLst>
  </p:cm>
  <p:cm authorId="8" dt="2022-02-04T11:30:31.825" idx="24">
    <p:pos x="1789" y="2516"/>
    <p:text>Même remarque pour les autres entités</p:text>
    <p:extLst>
      <p:ext uri="{C676402C-5697-4E1C-873F-D02D1690AC5C}">
        <p15:threadingInfo xmlns:p15="http://schemas.microsoft.com/office/powerpoint/2012/main" timeZoneBias="-60">
          <p15:parentCm authorId="8" idx="23"/>
        </p15:threadingInfo>
      </p:ext>
    </p:extLst>
  </p:cm>
  <p:cm authorId="9" dt="2022-02-11T07:41:17.866" idx="8">
    <p:pos x="2070" y="2553"/>
    <p:text>ok
</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22-01-06T15:38:27.497" idx="49">
    <p:pos x="5492" y="3831"/>
    <p:text>Nombre d'heures d'apprentissage manquant.</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8" dt="2022-02-04T11:26:19.543" idx="21">
    <p:pos x="2804" y="1243"/>
    <p:text>Des charges</p:text>
    <p:extLst>
      <p:ext uri="{C676402C-5697-4E1C-873F-D02D1690AC5C}">
        <p15:threadingInfo xmlns:p15="http://schemas.microsoft.com/office/powerpoint/2012/main" timeZoneBias="-60"/>
      </p:ext>
    </p:extLst>
  </p:cm>
  <p:cm authorId="8" dt="2022-02-04T11:27:43.607" idx="22">
    <p:pos x="4321" y="2083"/>
    <p:text>Veuillez agrandir l'image pour plus de lisibilité</p:text>
    <p:extLst>
      <p:ext uri="{C676402C-5697-4E1C-873F-D02D1690AC5C}">
        <p15:threadingInfo xmlns:p15="http://schemas.microsoft.com/office/powerpoint/2012/main" timeZoneBias="-60"/>
      </p:ext>
    </p:extLst>
  </p:cm>
  <p:cm authorId="9" dt="2022-02-11T07:43:55.924" idx="9">
    <p:pos x="2853" y="1252"/>
    <p:text>ok</p:text>
  </p:cm>
</p:cmLst>
</file>

<file path=ppt/comments/comment15.xml><?xml version="1.0" encoding="utf-8"?>
<p:cmLst xmlns:a="http://schemas.openxmlformats.org/drawingml/2006/main" xmlns:r="http://schemas.openxmlformats.org/officeDocument/2006/relationships" xmlns:p="http://schemas.openxmlformats.org/presentationml/2006/main">
  <p:cm authorId="8" dt="2022-02-04T11:32:30.426" idx="25">
    <p:pos x="4053" y="3669"/>
    <p:text>Précision</p:text>
    <p:extLst>
      <p:ext uri="{C676402C-5697-4E1C-873F-D02D1690AC5C}">
        <p15:threadingInfo xmlns:p15="http://schemas.microsoft.com/office/powerpoint/2012/main" timeZoneBias="-60"/>
      </p:ext>
    </p:extLst>
  </p:cm>
  <p:cm authorId="8" dt="2022-02-04T11:37:06.414" idx="26">
    <p:pos x="1485" y="2176"/>
    <p:text>Assurez vous de l'existance de cette notion de "concept"</p:text>
    <p:extLst>
      <p:ext uri="{C676402C-5697-4E1C-873F-D02D1690AC5C}">
        <p15:threadingInfo xmlns:p15="http://schemas.microsoft.com/office/powerpoint/2012/main" timeZoneBias="-60"/>
      </p:ext>
    </p:extLst>
  </p:cm>
  <p:cm authorId="9" dt="2022-02-11T07:45:50.282" idx="10">
    <p:pos x="3623" y="3208"/>
    <p:text>ok</p:text>
  </p:cm>
</p:cmLst>
</file>

<file path=ppt/comments/comment16.xml><?xml version="1.0" encoding="utf-8"?>
<p:cmLst xmlns:a="http://schemas.openxmlformats.org/drawingml/2006/main" xmlns:r="http://schemas.openxmlformats.org/officeDocument/2006/relationships" xmlns:p="http://schemas.openxmlformats.org/presentationml/2006/main">
  <p:cm authorId="8" dt="2022-02-04T15:50:45.218" idx="27">
    <p:pos x="1736" y="1857"/>
    <p:text>Formation</p:text>
    <p:extLst>
      <p:ext uri="{C676402C-5697-4E1C-873F-D02D1690AC5C}">
        <p15:threadingInfo xmlns:p15="http://schemas.microsoft.com/office/powerpoint/2012/main" timeZoneBias="-60"/>
      </p:ext>
    </p:extLst>
  </p:cm>
  <p:cm authorId="9" dt="2022-02-11T07:47:56.625" idx="11">
    <p:pos x="1943" y="1119"/>
    <p:text>ok</p:text>
  </p:cm>
</p:cmLst>
</file>

<file path=ppt/comments/comment17.xml><?xml version="1.0" encoding="utf-8"?>
<p:cmLst xmlns:a="http://schemas.openxmlformats.org/drawingml/2006/main" xmlns:r="http://schemas.openxmlformats.org/officeDocument/2006/relationships" xmlns:p="http://schemas.openxmlformats.org/presentationml/2006/main">
  <p:cm authorId="8" dt="2022-02-04T15:53:24.578" idx="28">
    <p:pos x="5323" y="1725"/>
    <p:text>Afficher une image plus claire et utile</p:text>
    <p:extLst>
      <p:ext uri="{C676402C-5697-4E1C-873F-D02D1690AC5C}">
        <p15:threadingInfo xmlns:p15="http://schemas.microsoft.com/office/powerpoint/2012/main" timeZoneBias="-60"/>
      </p:ext>
    </p:extLst>
  </p:cm>
  <p:cm authorId="8" dt="2022-02-04T15:53:54.865" idx="29">
    <p:pos x="10" y="10"/>
    <p:text>Soigner la mise en forme</p:text>
    <p:extLst>
      <p:ext uri="{C676402C-5697-4E1C-873F-D02D1690AC5C}">
        <p15:threadingInfo xmlns:p15="http://schemas.microsoft.com/office/powerpoint/2012/main" timeZoneBias="-60"/>
      </p:ext>
    </p:extLst>
  </p:cm>
  <p:cm authorId="9" dt="2022-02-18T22:15:35.628" idx="12">
    <p:pos x="4419" y="514"/>
    <p:text>OK
</p:text>
  </p:cm>
</p:cmLst>
</file>

<file path=ppt/comments/comment18.xml><?xml version="1.0" encoding="utf-8"?>
<p:cmLst xmlns:a="http://schemas.openxmlformats.org/drawingml/2006/main" xmlns:r="http://schemas.openxmlformats.org/officeDocument/2006/relationships" xmlns:p="http://schemas.openxmlformats.org/presentationml/2006/main">
  <p:cm authorId="9" dt="2022-02-19T01:05:12.982" idx="41">
    <p:pos x="10" y="10"/>
    <p:text>changements
</p:text>
  </p:cm>
</p:cmLst>
</file>

<file path=ppt/comments/comment19.xml><?xml version="1.0" encoding="utf-8"?>
<p:cmLst xmlns:a="http://schemas.openxmlformats.org/drawingml/2006/main" xmlns:r="http://schemas.openxmlformats.org/officeDocument/2006/relationships" xmlns:p="http://schemas.openxmlformats.org/presentationml/2006/main">
  <p:cm authorId="9" dt="2022-02-18T23:09:01.806" idx="33">
    <p:pos x="6332" y="1651"/>
    <p:text>Refaire le graphe SVP</p:text>
  </p:cm>
</p:cmLst>
</file>

<file path=ppt/comments/comment2.xml><?xml version="1.0" encoding="utf-8"?>
<p:cmLst xmlns:a="http://schemas.openxmlformats.org/drawingml/2006/main" xmlns:r="http://schemas.openxmlformats.org/officeDocument/2006/relationships" xmlns:p="http://schemas.openxmlformats.org/presentationml/2006/main">
  <p:cm authorId="9" dt="2022-02-08T23:57:47.987" idx="2">
    <p:pos x="5501" y="3814"/>
    <p:text>Fait</p:text>
  </p:cm>
</p:cmLst>
</file>

<file path=ppt/comments/comment20.xml><?xml version="1.0" encoding="utf-8"?>
<p:cmLst xmlns:a="http://schemas.openxmlformats.org/drawingml/2006/main" xmlns:r="http://schemas.openxmlformats.org/officeDocument/2006/relationships" xmlns:p="http://schemas.openxmlformats.org/presentationml/2006/main">
  <p:cm authorId="9" dt="2022-02-19T01:05:43.637" idx="42">
    <p:pos x="10" y="10"/>
    <p:text>nouveau
</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22-01-06T18:40:04.474" idx="94">
    <p:pos x="5884" y="368"/>
    <p:text>Image inaccessible à la correction. Voir les correction en commentaire ci-dessous.</p:text>
  </p:cm>
  <p:cm authorId="3" dt="2022-01-06T18:40:38.434" idx="95">
    <p:pos x="5415" y="340"/>
    <p:text>Remplacer par "MODÈLE"</p:text>
  </p:cm>
  <p:cm authorId="3" dt="2022-01-06T18:41:28.373" idx="96">
    <p:pos x="5670" y="312"/>
    <p:text>Remplacer par "DÉCOLLAGE"</p:text>
  </p:cm>
  <p:cm authorId="7" dt="2022-01-11T14:53:23.640" idx="20">
    <p:pos x="5884" y="504"/>
    <p:text>FAIT</p:text>
  </p:cm>
  <p:cm authorId="8" dt="2022-02-07T10:24:43.811" idx="80">
    <p:pos x="2456" y="2025"/>
    <p:text>Merci de définir brievement Merise</p:text>
  </p:cm>
  <p:cm authorId="8" dt="2022-02-07T10:25:56.234" idx="81">
    <p:pos x="3805" y="1243"/>
    <p:text>Il manque une breve définition du MCD</p:text>
  </p:cm>
  <p:cm authorId="9" dt="2022-02-19T01:06:09.377" idx="43">
    <p:pos x="10" y="10"/>
    <p:text>ok</p:text>
  </p:cm>
</p:cmLst>
</file>

<file path=ppt/comments/comment22.xml><?xml version="1.0" encoding="utf-8"?>
<p:cmLst xmlns:a="http://schemas.openxmlformats.org/drawingml/2006/main" xmlns:r="http://schemas.openxmlformats.org/officeDocument/2006/relationships" xmlns:p="http://schemas.openxmlformats.org/presentationml/2006/main">
  <p:cm authorId="3" dt="2022-01-06T18:28:43.795" idx="51">
    <p:pos x="5487" y="194"/>
    <p:text>Image inaccessible à la correction.
Remplacer par "Étudiant"</p:text>
    <p:extLst>
      <p:ext uri="{C676402C-5697-4E1C-873F-D02D1690AC5C}">
        <p15:threadingInfo xmlns:p15="http://schemas.microsoft.com/office/powerpoint/2012/main" timeZoneBias="-60"/>
      </p:ext>
    </p:extLst>
  </p:cm>
  <p:cm authorId="7" dt="2022-01-11T14:43:04.219" idx="2">
    <p:pos x="5487" y="330"/>
    <p:text>FAIT</p:text>
    <p:extLst>
      <p:ext uri="{C676402C-5697-4E1C-873F-D02D1690AC5C}">
        <p15:threadingInfo xmlns:p15="http://schemas.microsoft.com/office/powerpoint/2012/main" timeZoneBias="-60">
          <p15:parentCm authorId="3" idx="51"/>
        </p15:threadingInfo>
      </p:ext>
    </p:extLst>
  </p:cm>
  <p:cm authorId="8" dt="2022-02-04T16:12:27.306" idx="30">
    <p:pos x="10" y="10"/>
    <p:text>Ajouter un exemple d'association porteuse de donnée</p:text>
    <p:extLst>
      <p:ext uri="{C676402C-5697-4E1C-873F-D02D1690AC5C}">
        <p15:threadingInfo xmlns:p15="http://schemas.microsoft.com/office/powerpoint/2012/main" timeZoneBias="-60"/>
      </p:ext>
    </p:extLst>
  </p:cm>
  <p:cm authorId="9" dt="2022-02-18T23:15:13.904" idx="35">
    <p:pos x="146" y="146"/>
    <p:text>OK
image changee</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22-01-06T18:34:10.677" idx="52">
    <p:pos x="5025" y="260"/>
    <p:text>Image inaccessible à la correction. Voir les correction en commentaire ci-dessous.</p:text>
    <p:extLst>
      <p:ext uri="{C676402C-5697-4E1C-873F-D02D1690AC5C}">
        <p15:threadingInfo xmlns:p15="http://schemas.microsoft.com/office/powerpoint/2012/main" timeZoneBias="-60"/>
      </p:ext>
    </p:extLst>
  </p:cm>
  <p:cm authorId="7" dt="2022-01-11T14:46:27.661" idx="3">
    <p:pos x="5025" y="396"/>
    <p:text>FAIT</p:text>
    <p:extLst>
      <p:ext uri="{C676402C-5697-4E1C-873F-D02D1690AC5C}">
        <p15:threadingInfo xmlns:p15="http://schemas.microsoft.com/office/powerpoint/2012/main" timeZoneBias="-60">
          <p15:parentCm authorId="3" idx="52"/>
        </p15:threadingInfo>
      </p:ext>
    </p:extLst>
  </p:cm>
  <p:cm authorId="3" dt="2022-01-06T18:35:08.586" idx="53">
    <p:pos x="5309" y="162"/>
    <p:text>Remplacer par "Étudiant"</p:text>
    <p:extLst>
      <p:ext uri="{C676402C-5697-4E1C-873F-D02D1690AC5C}">
        <p15:threadingInfo xmlns:p15="http://schemas.microsoft.com/office/powerpoint/2012/main" timeZoneBias="-60"/>
      </p:ext>
    </p:extLst>
  </p:cm>
  <p:cm authorId="3" dt="2022-01-06T18:35:34.728" idx="54">
    <p:pos x="5769" y="239"/>
    <p:text>Compte tenu des couleurs du texte, est-ce qu'il ne s'agirait pas de "Maximum" ?</p:text>
    <p:extLst>
      <p:ext uri="{C676402C-5697-4E1C-873F-D02D1690AC5C}">
        <p15:threadingInfo xmlns:p15="http://schemas.microsoft.com/office/powerpoint/2012/main" timeZoneBias="-60"/>
      </p:ext>
    </p:extLst>
  </p:cm>
  <p:cm authorId="8" dt="2022-02-07T10:18:30.581" idx="31">
    <p:pos x="636" y="1376"/>
    <p:text>Reformuler cet exemple de l'occurence =1 pour lever l'ambiguité</p:text>
    <p:extLst>
      <p:ext uri="{C676402C-5697-4E1C-873F-D02D1690AC5C}">
        <p15:threadingInfo xmlns:p15="http://schemas.microsoft.com/office/powerpoint/2012/main" timeZoneBias="-60"/>
      </p:ext>
    </p:extLst>
  </p:cm>
  <p:cm authorId="8" dt="2022-02-07T10:20:39.723" idx="32">
    <p:pos x="1112" y="1366"/>
    <p:text>Idem pour l'exemple de la cardinalité max =1</p:text>
    <p:extLst>
      <p:ext uri="{C676402C-5697-4E1C-873F-D02D1690AC5C}">
        <p15:threadingInfo xmlns:p15="http://schemas.microsoft.com/office/powerpoint/2012/main" timeZoneBias="-60"/>
      </p:ext>
    </p:extLst>
  </p:cm>
  <p:cm authorId="9" dt="2022-02-18T23:27:15.489" idx="36">
    <p:pos x="6701" y="3439"/>
    <p:text>Graphe changé</p:text>
  </p:cm>
  <p:cm authorId="9" dt="2022-02-18T23:27:27.382" idx="37">
    <p:pos x="881" y="1349"/>
    <p:text>OK</p:text>
  </p:cm>
</p:cmLst>
</file>

<file path=ppt/comments/comment24.xml><?xml version="1.0" encoding="utf-8"?>
<p:cmLst xmlns:a="http://schemas.openxmlformats.org/drawingml/2006/main" xmlns:r="http://schemas.openxmlformats.org/officeDocument/2006/relationships" xmlns:p="http://schemas.openxmlformats.org/presentationml/2006/main">
  <p:cm authorId="9" dt="2022-02-18T01:39:58.068" idx="32">
    <p:pos x="6611" y="1043"/>
    <p:text>OK</p:text>
  </p:cm>
</p:cmLst>
</file>

<file path=ppt/comments/comment25.xml><?xml version="1.0" encoding="utf-8"?>
<p:cmLst xmlns:a="http://schemas.openxmlformats.org/drawingml/2006/main" xmlns:r="http://schemas.openxmlformats.org/officeDocument/2006/relationships" xmlns:p="http://schemas.openxmlformats.org/presentationml/2006/main">
  <p:cm authorId="9" dt="2022-02-18T23:09:55.530" idx="39">
    <p:pos x="6282" y="2506"/>
    <p:text>meme graphe sur slide 43</p:text>
  </p:cm>
</p:cmLst>
</file>

<file path=ppt/comments/comment26.xml><?xml version="1.0" encoding="utf-8"?>
<p:cmLst xmlns:a="http://schemas.openxmlformats.org/drawingml/2006/main" xmlns:r="http://schemas.openxmlformats.org/officeDocument/2006/relationships" xmlns:p="http://schemas.openxmlformats.org/presentationml/2006/main">
  <p:cm authorId="8" dt="2022-02-07T10:32:31.444" idx="37">
    <p:pos x="146" y="153"/>
    <p:text>Il est necessaire de définir briévement un Modéle relationnel de donnée avant de l'utiliser</p:text>
    <p:extLst>
      <p:ext uri="{C676402C-5697-4E1C-873F-D02D1690AC5C}">
        <p15:threadingInfo xmlns:p15="http://schemas.microsoft.com/office/powerpoint/2012/main" timeZoneBias="-60"/>
      </p:ext>
    </p:extLst>
  </p:cm>
  <p:cm authorId="8" dt="2022-02-07T10:35:52.735" idx="38">
    <p:pos x="3009" y="2918"/>
    <p:text>Soigner la mise en forme</p:text>
    <p:extLst>
      <p:ext uri="{C676402C-5697-4E1C-873F-D02D1690AC5C}">
        <p15:threadingInfo xmlns:p15="http://schemas.microsoft.com/office/powerpoint/2012/main" timeZoneBias="-6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3" dt="2022-01-06T18:46:47.125" idx="58">
    <p:pos x="5815" y="262"/>
    <p:text>Image inaccessible à la correction.
Remplacer par "Spécialité"</p:text>
    <p:extLst>
      <p:ext uri="{C676402C-5697-4E1C-873F-D02D1690AC5C}">
        <p15:threadingInfo xmlns:p15="http://schemas.microsoft.com/office/powerpoint/2012/main" timeZoneBias="-60"/>
      </p:ext>
    </p:extLst>
  </p:cm>
  <p:cm authorId="7" dt="2022-01-11T14:56:00.789" idx="5">
    <p:pos x="5815" y="398"/>
    <p:text>FAIT</p:text>
    <p:extLst>
      <p:ext uri="{C676402C-5697-4E1C-873F-D02D1690AC5C}">
        <p15:threadingInfo xmlns:p15="http://schemas.microsoft.com/office/powerpoint/2012/main" timeZoneBias="-60">
          <p15:parentCm authorId="3" idx="58"/>
        </p15:threadingInfo>
      </p:ext>
    </p:extLst>
  </p:cm>
  <p:cm authorId="8" dt="2022-02-07T10:41:14.224" idx="39">
    <p:pos x="10" y="10"/>
    <p:text>Dans l'exemple , on ne voit pas l'exemple de l'association porteuse (Regle n°4)</p:text>
    <p:extLst>
      <p:ext uri="{C676402C-5697-4E1C-873F-D02D1690AC5C}">
        <p15:threadingInfo xmlns:p15="http://schemas.microsoft.com/office/powerpoint/2012/main" timeZoneBias="-6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3" dt="2022-01-06T18:49:05.216" idx="59">
    <p:pos x="5351" y="297"/>
    <p:text>Image inaccessible à la correction.
Remplacer par "Étudiant"</p:text>
    <p:extLst>
      <p:ext uri="{C676402C-5697-4E1C-873F-D02D1690AC5C}">
        <p15:threadingInfo xmlns:p15="http://schemas.microsoft.com/office/powerpoint/2012/main" timeZoneBias="-60"/>
      </p:ext>
    </p:extLst>
  </p:cm>
  <p:cm authorId="9" dt="2022-02-11T07:58:45.699" idx="13">
    <p:pos x="3534" y="1319"/>
    <p:text>
Image a rectifier svp.</p:text>
  </p:cm>
  <p:cm authorId="9" dt="2022-02-19T01:08:14.341" idx="44">
    <p:pos x="10" y="10"/>
    <p:text>les 2 graphes changes</p:text>
  </p:cm>
</p:cmLst>
</file>

<file path=ppt/comments/comment29.xml><?xml version="1.0" encoding="utf-8"?>
<p:cmLst xmlns:a="http://schemas.openxmlformats.org/drawingml/2006/main" xmlns:r="http://schemas.openxmlformats.org/officeDocument/2006/relationships" xmlns:p="http://schemas.openxmlformats.org/presentationml/2006/main">
  <p:cm authorId="3" dt="2022-01-06T18:53:50.010" idx="60">
    <p:pos x="5530" y="267"/>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00:59.466" idx="6">
    <p:pos x="5530" y="403"/>
    <p:text>FAIT</p:text>
    <p:extLst>
      <p:ext uri="{C676402C-5697-4E1C-873F-D02D1690AC5C}">
        <p15:threadingInfo xmlns:p15="http://schemas.microsoft.com/office/powerpoint/2012/main" timeZoneBias="-60">
          <p15:parentCm authorId="3" idx="60"/>
        </p15:threadingInfo>
      </p:ext>
    </p:extLst>
  </p:cm>
  <p:cm authorId="3" dt="2022-01-06T18:54:29.804" idx="61">
    <p:pos x="5935" y="369"/>
    <p:text>Remplacer par "Étudiant"</p:text>
    <p:extLst>
      <p:ext uri="{C676402C-5697-4E1C-873F-D02D1690AC5C}">
        <p15:threadingInfo xmlns:p15="http://schemas.microsoft.com/office/powerpoint/2012/main" timeZoneBias="-60"/>
      </p:ext>
    </p:extLst>
  </p:cm>
  <p:cm authorId="3" dt="2022-01-06T18:54:52.850" idx="62">
    <p:pos x="5609" y="485"/>
    <p:text>Remplacer par "Spécialité"</p:text>
    <p:extLst>
      <p:ext uri="{C676402C-5697-4E1C-873F-D02D1690AC5C}">
        <p15:threadingInfo xmlns:p15="http://schemas.microsoft.com/office/powerpoint/2012/main" timeZoneBias="-60"/>
      </p:ext>
    </p:extLst>
  </p:cm>
  <p:cm authorId="8" dt="2022-02-07T10:45:17.532" idx="40">
    <p:pos x="10" y="10"/>
    <p:text>Y'a t'il des associations porteuses de propriétés ou d'information?</p:text>
    <p:extLst>
      <p:ext uri="{C676402C-5697-4E1C-873F-D02D1690AC5C}">
        <p15:threadingInfo xmlns:p15="http://schemas.microsoft.com/office/powerpoint/2012/main" timeZoneBias="-60"/>
      </p:ext>
    </p:extLst>
  </p:cm>
  <p:cm authorId="9" dt="2022-02-11T08:00:37.565" idx="14">
    <p:pos x="146" y="146"/>
    <p:text>ok</p:text>
  </p:cm>
  <p:cm authorId="9" dt="2022-02-23T01:03:18.179" idx="15">
    <p:pos x="5238" y="965"/>
    <p:text>Image rectifiee, merci d'ajouter : typeCours sous est Inscrit</p:text>
  </p:cm>
</p:cmLst>
</file>

<file path=ppt/comments/comment3.xml><?xml version="1.0" encoding="utf-8"?>
<p:cmLst xmlns:a="http://schemas.openxmlformats.org/drawingml/2006/main" xmlns:r="http://schemas.openxmlformats.org/officeDocument/2006/relationships" xmlns:p="http://schemas.openxmlformats.org/presentationml/2006/main">
  <p:cm authorId="9" dt="2022-02-09T00:03:28.918" idx="3">
    <p:pos x="5550" y="3779"/>
    <p:text>fait</p:text>
  </p:cm>
</p:cmLst>
</file>

<file path=ppt/comments/comment30.xml><?xml version="1.0" encoding="utf-8"?>
<p:cmLst xmlns:a="http://schemas.openxmlformats.org/drawingml/2006/main" xmlns:r="http://schemas.openxmlformats.org/officeDocument/2006/relationships" xmlns:p="http://schemas.openxmlformats.org/presentationml/2006/main">
  <p:cm authorId="3" dt="2022-01-06T18:56:43.148" idx="63">
    <p:pos x="5475" y="3848"/>
    <p:text>Nombre d'heure d'apprentissage manquant.</p:text>
    <p:extLst>
      <p:ext uri="{C676402C-5697-4E1C-873F-D02D1690AC5C}">
        <p15:threadingInfo xmlns:p15="http://schemas.microsoft.com/office/powerpoint/2012/main" timeZoneBias="-6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8" dt="2022-02-07T10:59:15.574" idx="41">
    <p:pos x="7214" y="2219"/>
    <p:text>Il serait plus judicieux de remplacer prenomEtu1 par prenom1... pour lever l'ambiguité</p:text>
    <p:extLst>
      <p:ext uri="{C676402C-5697-4E1C-873F-D02D1690AC5C}">
        <p15:threadingInfo xmlns:p15="http://schemas.microsoft.com/office/powerpoint/2012/main" timeZoneBias="-60"/>
      </p:ext>
    </p:extLst>
  </p:cm>
  <p:cm authorId="8" dt="2022-02-07T11:10:19.871" idx="42">
    <p:pos x="10" y="10"/>
    <p:text>Il faut préciser la raison (atomicité)</p:text>
    <p:extLst>
      <p:ext uri="{C676402C-5697-4E1C-873F-D02D1690AC5C}">
        <p15:threadingInfo xmlns:p15="http://schemas.microsoft.com/office/powerpoint/2012/main" timeZoneBias="-60"/>
      </p:ext>
    </p:extLst>
  </p:cm>
  <p:cm authorId="8" dt="2022-02-07T11:11:10.117" idx="43">
    <p:pos x="146" y="146"/>
    <p:text>Ajouter dans cet exemple un point qui traite la  DF avec l'identifiant</p:text>
    <p:extLst>
      <p:ext uri="{C676402C-5697-4E1C-873F-D02D1690AC5C}">
        <p15:threadingInfo xmlns:p15="http://schemas.microsoft.com/office/powerpoint/2012/main" timeZoneBias="-60"/>
      </p:ext>
    </p:extLst>
  </p:cm>
  <p:cm authorId="9" dt="2022-02-11T08:07:59.589" idx="16">
    <p:pos x="282" y="282"/>
    <p:text>ok</p:text>
  </p:cm>
  <p:cm authorId="9" dt="2022-02-11T08:08:12.777" idx="17">
    <p:pos x="7261" y="2358"/>
    <p:text>ok</p:text>
  </p:cm>
</p:cmLst>
</file>

<file path=ppt/comments/comment32.xml><?xml version="1.0" encoding="utf-8"?>
<p:cmLst xmlns:a="http://schemas.openxmlformats.org/drawingml/2006/main" xmlns:r="http://schemas.openxmlformats.org/officeDocument/2006/relationships" xmlns:p="http://schemas.openxmlformats.org/presentationml/2006/main">
  <p:cm authorId="8" dt="2022-02-07T11:15:30.227" idx="44">
    <p:pos x="2501" y="2554"/>
    <p:text>Cette relation doit être décomposée en deux</p:text>
    <p:extLst>
      <p:ext uri="{C676402C-5697-4E1C-873F-D02D1690AC5C}">
        <p15:threadingInfo xmlns:p15="http://schemas.microsoft.com/office/powerpoint/2012/main" timeZoneBias="-60"/>
      </p:ext>
    </p:extLst>
  </p:cm>
  <p:cm authorId="9" dt="2022-02-14T21:22:01.661" idx="18">
    <p:pos x="2637" y="2690"/>
    <p:text>ok</p:text>
  </p:cm>
</p:cmLst>
</file>

<file path=ppt/comments/comment33.xml><?xml version="1.0" encoding="utf-8"?>
<p:cmLst xmlns:a="http://schemas.openxmlformats.org/drawingml/2006/main" xmlns:r="http://schemas.openxmlformats.org/officeDocument/2006/relationships" xmlns:p="http://schemas.openxmlformats.org/presentationml/2006/main">
  <p:cm authorId="8" dt="2022-02-07T11:18:13.427" idx="45">
    <p:pos x="3267" y="1546"/>
    <p:text>Existantes</p:text>
    <p:extLst>
      <p:ext uri="{C676402C-5697-4E1C-873F-D02D1690AC5C}">
        <p15:threadingInfo xmlns:p15="http://schemas.microsoft.com/office/powerpoint/2012/main" timeZoneBias="-60"/>
      </p:ext>
    </p:extLst>
  </p:cm>
  <p:cm authorId="8" dt="2022-02-07T11:19:19.153" idx="46">
    <p:pos x="2923" y="2554"/>
    <p:text>On doit décomposer</p:text>
    <p:extLst>
      <p:ext uri="{C676402C-5697-4E1C-873F-D02D1690AC5C}">
        <p15:threadingInfo xmlns:p15="http://schemas.microsoft.com/office/powerpoint/2012/main" timeZoneBias="-60"/>
      </p:ext>
    </p:extLst>
  </p:cm>
  <p:cm authorId="9" dt="2022-02-14T21:22:31.592" idx="19">
    <p:pos x="3403" y="1682"/>
    <p:text>ok</p:text>
  </p:cm>
  <p:cm authorId="9" dt="2022-02-14T21:23:22.706" idx="20">
    <p:pos x="2899" y="2783"/>
    <p:text>ok</p:text>
  </p:cm>
</p:cmLst>
</file>

<file path=ppt/comments/comment34.xml><?xml version="1.0" encoding="utf-8"?>
<p:cmLst xmlns:a="http://schemas.openxmlformats.org/drawingml/2006/main" xmlns:r="http://schemas.openxmlformats.org/officeDocument/2006/relationships" xmlns:p="http://schemas.openxmlformats.org/presentationml/2006/main">
  <p:cm authorId="8" dt="2022-02-07T11:21:17.070" idx="47">
    <p:pos x="6078" y="1902"/>
    <p:text>A reformuler cette phrase pour qu'elle soit plus claire</p:text>
    <p:extLst>
      <p:ext uri="{C676402C-5697-4E1C-873F-D02D1690AC5C}">
        <p15:threadingInfo xmlns:p15="http://schemas.microsoft.com/office/powerpoint/2012/main" timeZoneBias="-60"/>
      </p:ext>
    </p:extLst>
  </p:cm>
  <p:cm authorId="8" dt="2022-02-07T11:22:10.782" idx="48">
    <p:pos x="4805" y="1372"/>
    <p:text>Faciliter</p:text>
    <p:extLst>
      <p:ext uri="{C676402C-5697-4E1C-873F-D02D1690AC5C}">
        <p15:threadingInfo xmlns:p15="http://schemas.microsoft.com/office/powerpoint/2012/main" timeZoneBias="-60"/>
      </p:ext>
    </p:extLst>
  </p:cm>
  <p:cm authorId="8" dt="2022-02-07T11:22:31.737" idx="49">
    <p:pos x="2742" y="1761"/>
    <p:text>Uniformiser</p:text>
    <p:extLst>
      <p:ext uri="{C676402C-5697-4E1C-873F-D02D1690AC5C}">
        <p15:threadingInfo xmlns:p15="http://schemas.microsoft.com/office/powerpoint/2012/main" timeZoneBias="-60"/>
      </p:ext>
    </p:extLst>
  </p:cm>
  <p:cm authorId="9" dt="2022-02-14T21:23:58.408" idx="21">
    <p:pos x="4941" y="1508"/>
    <p:text>ok</p:text>
  </p:cm>
  <p:cm authorId="9" dt="2022-02-19T02:15:01.949" idx="47">
    <p:pos x="6326" y="1972"/>
    <p:text>voir l'exemple</p:text>
  </p:cm>
</p:cmLst>
</file>

<file path=ppt/comments/comment35.xml><?xml version="1.0" encoding="utf-8"?>
<p:cmLst xmlns:a="http://schemas.openxmlformats.org/drawingml/2006/main" xmlns:r="http://schemas.openxmlformats.org/officeDocument/2006/relationships" xmlns:p="http://schemas.openxmlformats.org/presentationml/2006/main">
  <p:cm authorId="3" dt="2022-01-06T19:40:16.828" idx="65">
    <p:pos x="5925" y="157"/>
    <p:text>Image inaccessible à la correction.
Remplacer par "Relationnelles"</p:text>
    <p:extLst>
      <p:ext uri="{C676402C-5697-4E1C-873F-D02D1690AC5C}">
        <p15:threadingInfo xmlns:p15="http://schemas.microsoft.com/office/powerpoint/2012/main" timeZoneBias="-60"/>
      </p:ext>
    </p:extLst>
  </p:cm>
  <p:cm authorId="7" dt="2022-01-11T15:34:57.839" idx="7">
    <p:pos x="5925" y="293"/>
    <p:text>FAIT</p:text>
    <p:extLst>
      <p:ext uri="{C676402C-5697-4E1C-873F-D02D1690AC5C}">
        <p15:threadingInfo xmlns:p15="http://schemas.microsoft.com/office/powerpoint/2012/main" timeZoneBias="-60">
          <p15:parentCm authorId="3" idx="65"/>
        </p15:threadingInfo>
      </p:ext>
    </p:extLst>
  </p:cm>
  <p:cm authorId="8" dt="2022-02-07T11:25:50.761" idx="50">
    <p:pos x="5343" y="1372"/>
    <p:text>SGBDR est à définir trés briévement</p:text>
    <p:extLst>
      <p:ext uri="{C676402C-5697-4E1C-873F-D02D1690AC5C}">
        <p15:threadingInfo xmlns:p15="http://schemas.microsoft.com/office/powerpoint/2012/main" timeZoneBias="-60"/>
      </p:ext>
    </p:extLst>
  </p:cm>
  <p:cm authorId="8" dt="2022-02-07T11:26:54.101" idx="51">
    <p:pos x="5387" y="2640"/>
    <p:text>formalisme Merise ?</p:text>
    <p:extLst>
      <p:ext uri="{C676402C-5697-4E1C-873F-D02D1690AC5C}">
        <p15:threadingInfo xmlns:p15="http://schemas.microsoft.com/office/powerpoint/2012/main" timeZoneBias="-60"/>
      </p:ext>
    </p:extLst>
  </p:cm>
  <p:cm authorId="8" dt="2022-02-07T11:29:20.208" idx="52">
    <p:pos x="3826" y="3299"/>
    <p:text>MLD ?</p:text>
    <p:extLst>
      <p:ext uri="{C676402C-5697-4E1C-873F-D02D1690AC5C}">
        <p15:threadingInfo xmlns:p15="http://schemas.microsoft.com/office/powerpoint/2012/main" timeZoneBias="-60"/>
      </p:ext>
    </p:extLst>
  </p:cm>
  <p:cm authorId="9" dt="2022-02-19T01:34:44.025" idx="45">
    <p:pos x="5789" y="1897"/>
    <p:text>Merci de modifier le graphe:
remplacer :
MCD (Relationnel)
En Formalisme Merise
Par 
MLD (Relationnel)
</p:text>
  </p:cm>
</p:cmLst>
</file>

<file path=ppt/comments/comment36.xml><?xml version="1.0" encoding="utf-8"?>
<p:cmLst xmlns:a="http://schemas.openxmlformats.org/drawingml/2006/main" xmlns:r="http://schemas.openxmlformats.org/officeDocument/2006/relationships" xmlns:p="http://schemas.openxmlformats.org/presentationml/2006/main">
  <p:cm authorId="3" dt="2022-01-06T19:49:54.999" idx="66">
    <p:pos x="4378" y="364"/>
    <p:text>Image inaccessible à la correction.
Remplacer par "Étudiant"</p:text>
    <p:extLst>
      <p:ext uri="{C676402C-5697-4E1C-873F-D02D1690AC5C}">
        <p15:threadingInfo xmlns:p15="http://schemas.microsoft.com/office/powerpoint/2012/main" timeZoneBias="-60"/>
      </p:ext>
    </p:extLst>
  </p:cm>
  <p:cm authorId="7" dt="2022-01-11T15:42:47.358" idx="9">
    <p:pos x="4378" y="500"/>
    <p:text>FAIT</p:text>
    <p:extLst>
      <p:ext uri="{C676402C-5697-4E1C-873F-D02D1690AC5C}">
        <p15:threadingInfo xmlns:p15="http://schemas.microsoft.com/office/powerpoint/2012/main" timeZoneBias="-60">
          <p15:parentCm authorId="3" idx="66"/>
        </p15:threadingInfo>
      </p:ext>
    </p:extLst>
  </p:cm>
  <p:cm authorId="3" dt="2022-01-06T19:51:42.386" idx="67">
    <p:pos x="5572" y="326"/>
    <p:text>Risque de contresens : la double négation "ne pas + aucune" signifierait que l'étudiant est inscrit à toutes les sessions.
Proposition de correction : "Un étudiant peut n'être inscrit à aucune session de formations comme il peut être inscrit à plusieurs."</p:text>
    <p:extLst>
      <p:ext uri="{C676402C-5697-4E1C-873F-D02D1690AC5C}">
        <p15:threadingInfo xmlns:p15="http://schemas.microsoft.com/office/powerpoint/2012/main" timeZoneBias="-60"/>
      </p:ext>
    </p:extLst>
  </p:cm>
  <p:cm authorId="7" dt="2022-01-11T15:42:50.739" idx="10">
    <p:pos x="5572" y="462"/>
    <p:text>FAIT</p:text>
    <p:extLst>
      <p:ext uri="{C676402C-5697-4E1C-873F-D02D1690AC5C}">
        <p15:threadingInfo xmlns:p15="http://schemas.microsoft.com/office/powerpoint/2012/main" timeZoneBias="-60">
          <p15:parentCm authorId="3" idx="67"/>
        </p15:threadingInfo>
      </p:ext>
    </p:extLst>
  </p:cm>
  <p:cm authorId="3" dt="2022-01-06T19:58:04.816" idx="68">
    <p:pos x="4816" y="79"/>
    <p:text>Risque de contresens.
Proposition : "Une session peut n'avoir aucun étudiant inscrit [...]</p:text>
    <p:extLst>
      <p:ext uri="{C676402C-5697-4E1C-873F-D02D1690AC5C}">
        <p15:threadingInfo xmlns:p15="http://schemas.microsoft.com/office/powerpoint/2012/main" timeZoneBias="-60"/>
      </p:ext>
    </p:extLst>
  </p:cm>
  <p:cm authorId="7" dt="2022-01-11T15:43:08.667" idx="11">
    <p:pos x="4816" y="215"/>
    <p:text>FAIT</p:text>
    <p:extLst>
      <p:ext uri="{C676402C-5697-4E1C-873F-D02D1690AC5C}">
        <p15:threadingInfo xmlns:p15="http://schemas.microsoft.com/office/powerpoint/2012/main" timeZoneBias="-60">
          <p15:parentCm authorId="3" idx="68"/>
        </p15:threadingInfo>
      </p:ext>
    </p:extLst>
  </p:cm>
  <p:cm authorId="3" dt="2022-01-06T19:59:32.166" idx="69">
    <p:pos x="5084" y="269"/>
    <p:text>Image inaccessible à la correction.
Remplacer par "Étudiant"</p:text>
    <p:extLst>
      <p:ext uri="{C676402C-5697-4E1C-873F-D02D1690AC5C}">
        <p15:threadingInfo xmlns:p15="http://schemas.microsoft.com/office/powerpoint/2012/main" timeZoneBias="-60"/>
      </p:ext>
    </p:extLst>
  </p:cm>
  <p:cm authorId="7" dt="2022-01-11T15:43:11.275" idx="12">
    <p:pos x="5084" y="405"/>
    <p:text>FAIT</p:text>
    <p:extLst>
      <p:ext uri="{C676402C-5697-4E1C-873F-D02D1690AC5C}">
        <p15:threadingInfo xmlns:p15="http://schemas.microsoft.com/office/powerpoint/2012/main" timeZoneBias="-60">
          <p15:parentCm authorId="3" idx="69"/>
        </p15:threadingInfo>
      </p:ext>
    </p:extLst>
  </p:cm>
  <p:cm authorId="9" dt="2022-02-23T02:13:02.029" idx="48">
    <p:pos x="5928" y="3326"/>
    <p:text>Corriger svp sur l image
Table inscription
nimcietu --&gt; numCINEtu</p:text>
  </p:cm>
</p:cmLst>
</file>

<file path=ppt/comments/comment37.xml><?xml version="1.0" encoding="utf-8"?>
<p:cmLst xmlns:a="http://schemas.openxmlformats.org/drawingml/2006/main" xmlns:r="http://schemas.openxmlformats.org/officeDocument/2006/relationships" xmlns:p="http://schemas.openxmlformats.org/presentationml/2006/main">
  <p:cm authorId="3" dt="2022-01-06T20:00:59.001" idx="70">
    <p:pos x="5484" y="232"/>
    <p:text>Image inaccessible à la correction.
Remplacer par "course" (pas de majuscule après deux points).</p:text>
    <p:extLst>
      <p:ext uri="{C676402C-5697-4E1C-873F-D02D1690AC5C}">
        <p15:threadingInfo xmlns:p15="http://schemas.microsoft.com/office/powerpoint/2012/main" timeZoneBias="-60"/>
      </p:ext>
    </p:extLst>
  </p:cm>
  <p:cm authorId="7" dt="2022-01-11T15:42:40.588" idx="8">
    <p:pos x="5484" y="368"/>
    <p:text>FAIT</p:text>
    <p:extLst>
      <p:ext uri="{C676402C-5697-4E1C-873F-D02D1690AC5C}">
        <p15:threadingInfo xmlns:p15="http://schemas.microsoft.com/office/powerpoint/2012/main" timeZoneBias="-60">
          <p15:parentCm authorId="3" idx="70"/>
        </p15:threadingInfo>
      </p:ext>
    </p:extLst>
  </p:cm>
  <p:cm authorId="8" dt="2022-02-07T11:38:58.014" idx="55">
    <p:pos x="10" y="10"/>
    <p:text>Probléme de clés étrangères</p:text>
    <p:extLst>
      <p:ext uri="{C676402C-5697-4E1C-873F-D02D1690AC5C}">
        <p15:threadingInfo xmlns:p15="http://schemas.microsoft.com/office/powerpoint/2012/main" timeZoneBias="-6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3" dt="2022-01-06T20:04:23.621" idx="72">
    <p:pos x="4356" y="427"/>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49:47.981" idx="13">
    <p:pos x="4356" y="563"/>
    <p:text>FAIT</p:text>
    <p:extLst>
      <p:ext uri="{C676402C-5697-4E1C-873F-D02D1690AC5C}">
        <p15:threadingInfo xmlns:p15="http://schemas.microsoft.com/office/powerpoint/2012/main" timeZoneBias="-60">
          <p15:parentCm authorId="3" idx="72"/>
        </p15:threadingInfo>
      </p:ext>
    </p:extLst>
  </p:cm>
  <p:cm authorId="3" dt="2022-01-06T20:05:12.823" idx="73">
    <p:pos x="4941" y="304"/>
    <p:text>Remplacer par "Équiper"</p:text>
    <p:extLst>
      <p:ext uri="{C676402C-5697-4E1C-873F-D02D1690AC5C}">
        <p15:threadingInfo xmlns:p15="http://schemas.microsoft.com/office/powerpoint/2012/main" timeZoneBias="-60"/>
      </p:ext>
    </p:extLst>
  </p:cm>
  <p:cm authorId="3" dt="2022-01-06T20:05:35.930" idx="74">
    <p:pos x="3914" y="211"/>
    <p:text>Remplacer par "Équiper"</p:text>
    <p:extLst>
      <p:ext uri="{C676402C-5697-4E1C-873F-D02D1690AC5C}">
        <p15:threadingInfo xmlns:p15="http://schemas.microsoft.com/office/powerpoint/2012/main" timeZoneBias="-60"/>
      </p:ext>
    </p:extLst>
  </p:cm>
  <p:cm authorId="3" dt="2022-01-06T20:06:27.547" idx="75">
    <p:pos x="5672" y="573"/>
    <p:text>Remplacer par "Équiper"</p:text>
    <p:extLst>
      <p:ext uri="{C676402C-5697-4E1C-873F-D02D1690AC5C}">
        <p15:threadingInfo xmlns:p15="http://schemas.microsoft.com/office/powerpoint/2012/main" timeZoneBias="-60"/>
      </p:ext>
    </p:extLst>
  </p:cm>
  <p:cm authorId="3" dt="2022-01-06T20:06:38.336" idx="76">
    <p:pos x="5351" y="253"/>
    <p:text>Remplacer par "Clé"</p:text>
    <p:extLst>
      <p:ext uri="{C676402C-5697-4E1C-873F-D02D1690AC5C}">
        <p15:threadingInfo xmlns:p15="http://schemas.microsoft.com/office/powerpoint/2012/main" timeZoneBias="-60"/>
      </p:ext>
    </p:extLst>
  </p:cm>
  <p:cm authorId="8" dt="2022-02-07T11:51:40.371" idx="56">
    <p:pos x="637" y="1546"/>
    <p:text>Vérifier l'exactitude de l'ajout d'une nouvelle relation "Equipier"</p:text>
    <p:extLst>
      <p:ext uri="{C676402C-5697-4E1C-873F-D02D1690AC5C}">
        <p15:threadingInfo xmlns:p15="http://schemas.microsoft.com/office/powerpoint/2012/main" timeZoneBias="-60"/>
      </p:ext>
    </p:extLst>
  </p:cm>
  <p:cm authorId="9" dt="2022-02-19T01:35:53.160" idx="46">
    <p:pos x="10" y="10"/>
    <p:text>ok</p:text>
  </p:cm>
</p:cmLst>
</file>

<file path=ppt/comments/comment39.xml><?xml version="1.0" encoding="utf-8"?>
<p:cmLst xmlns:a="http://schemas.openxmlformats.org/drawingml/2006/main" xmlns:r="http://schemas.openxmlformats.org/officeDocument/2006/relationships" xmlns:p="http://schemas.openxmlformats.org/presentationml/2006/main">
  <p:cm authorId="3" dt="2022-01-06T20:08:18.185" idx="77">
    <p:pos x="4775" y="288"/>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52:15.287" idx="14">
    <p:pos x="4775" y="424"/>
    <p:text>FAIT</p:text>
    <p:extLst>
      <p:ext uri="{C676402C-5697-4E1C-873F-D02D1690AC5C}">
        <p15:threadingInfo xmlns:p15="http://schemas.microsoft.com/office/powerpoint/2012/main" timeZoneBias="-60">
          <p15:parentCm authorId="3" idx="77"/>
        </p15:threadingInfo>
      </p:ext>
    </p:extLst>
  </p:cm>
  <p:cm authorId="3" dt="2022-01-06T20:08:40.943" idx="78">
    <p:pos x="4142" y="428"/>
    <p:text>Remplacer par "Écurie"</p:text>
    <p:extLst>
      <p:ext uri="{C676402C-5697-4E1C-873F-D02D1690AC5C}">
        <p15:threadingInfo xmlns:p15="http://schemas.microsoft.com/office/powerpoint/2012/main" timeZoneBias="-60"/>
      </p:ext>
    </p:extLst>
  </p:cm>
  <p:cm authorId="3" dt="2022-01-06T20:08:41.514" idx="79">
    <p:pos x="5295" y="348"/>
    <p:text>Remplacer par "Écurie"</p:text>
    <p:extLst>
      <p:ext uri="{C676402C-5697-4E1C-873F-D02D1690AC5C}">
        <p15:threadingInfo xmlns:p15="http://schemas.microsoft.com/office/powerpoint/2012/main" timeZoneBias="-60"/>
      </p:ext>
    </p:extLst>
  </p:cm>
  <p:cm authorId="3" dt="2022-01-06T20:08:42.100" idx="80">
    <p:pos x="5896" y="329"/>
    <p:text>Remplacer par "Écurie"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8" dt="2022-01-27T11:01:04.857" idx="64">
    <p:pos x="10" y="10"/>
    <p:text>Un cahier des charges est un document créé dont le but de décrire le projet dans une approche synthétique, du coup le stagiare doit avoir la compétence de lire ce document facilement</p:text>
  </p:cm>
  <p:cm authorId="8" dt="2022-01-27T11:04:56.353" idx="65">
    <p:pos x="10" y="146"/>
    <p:text>C'est à dire comprendre le contexte, l'objectif du projet, les contraintes, les fonctionnalités attendues, les délais et le budget prévisionnel.</p:text>
  </p:cm>
  <p:cm authorId="8" dt="2022-02-04T10:24:33.691" idx="66">
    <p:pos x="10" y="282"/>
    <p:text>Il faut ajouter les types d'un cahier des charges ainsi que la structure d'un cahier des charges</p:text>
  </p:cm>
  <p:cm authorId="9" dt="2022-02-09T13:01:58.209" idx="24">
    <p:pos x="146" y="146"/>
    <p:text>OK. on next slide</p:text>
  </p:cm>
</p:cmLst>
</file>

<file path=ppt/comments/comment40.xml><?xml version="1.0" encoding="utf-8"?>
<p:cmLst xmlns:a="http://schemas.openxmlformats.org/drawingml/2006/main" xmlns:r="http://schemas.openxmlformats.org/officeDocument/2006/relationships" xmlns:p="http://schemas.openxmlformats.org/presentationml/2006/main">
  <p:cm authorId="3" dt="2022-01-06T20:10:39.865" idx="81">
    <p:pos x="4496" y="296"/>
    <p:text>Image inaccessible à la correction.
Remplacer par "Étudiant"</p:text>
    <p:extLst>
      <p:ext uri="{C676402C-5697-4E1C-873F-D02D1690AC5C}">
        <p15:threadingInfo xmlns:p15="http://schemas.microsoft.com/office/powerpoint/2012/main" timeZoneBias="-60"/>
      </p:ext>
    </p:extLst>
  </p:cm>
  <p:cm authorId="7" dt="2022-01-11T15:53:00.123" idx="15">
    <p:pos x="4496" y="432"/>
    <p:text>FAIT</p:text>
    <p:extLst>
      <p:ext uri="{C676402C-5697-4E1C-873F-D02D1690AC5C}">
        <p15:threadingInfo xmlns:p15="http://schemas.microsoft.com/office/powerpoint/2012/main" timeZoneBias="-60">
          <p15:parentCm authorId="3" idx="81"/>
        </p15:threadingInfo>
      </p:ext>
    </p:extLst>
  </p:cm>
  <p:cm authorId="3" dt="2022-01-06T20:11:24.172" idx="82">
    <p:pos x="5302" y="486"/>
    <p:text>Image inaccessible à la correction.
Remplacer par "Spécialité"</p:text>
    <p:extLst>
      <p:ext uri="{C676402C-5697-4E1C-873F-D02D1690AC5C}">
        <p15:threadingInfo xmlns:p15="http://schemas.microsoft.com/office/powerpoint/2012/main" timeZoneBias="-60"/>
      </p:ext>
    </p:extLst>
  </p:cm>
  <p:cm authorId="7" dt="2022-01-11T15:53:02.901" idx="16">
    <p:pos x="5302" y="622"/>
    <p:text>FAIT</p:text>
    <p:extLst>
      <p:ext uri="{C676402C-5697-4E1C-873F-D02D1690AC5C}">
        <p15:threadingInfo xmlns:p15="http://schemas.microsoft.com/office/powerpoint/2012/main" timeZoneBias="-60">
          <p15:parentCm authorId="3" idx="82"/>
        </p15:threadingInfo>
      </p:ext>
    </p:extLst>
  </p:cm>
  <p:cm authorId="9" dt="2022-02-14T21:30:33.173" idx="22">
    <p:pos x="6380" y="1330"/>
    <p:text>Image rectifiee, merci d'ajouter : typeCours</p:text>
  </p:cm>
</p:cmLst>
</file>

<file path=ppt/comments/comment41.xml><?xml version="1.0" encoding="utf-8"?>
<p:cmLst xmlns:a="http://schemas.openxmlformats.org/drawingml/2006/main" xmlns:r="http://schemas.openxmlformats.org/officeDocument/2006/relationships" xmlns:p="http://schemas.openxmlformats.org/presentationml/2006/main">
  <p:cm authorId="3" dt="2022-01-06T20:14:42.614" idx="83">
    <p:pos x="5792" y="319"/>
    <p:text>Image inaccessible à la correction.
Remplacer par "Étudiant"</p:text>
    <p:extLst>
      <p:ext uri="{C676402C-5697-4E1C-873F-D02D1690AC5C}">
        <p15:threadingInfo xmlns:p15="http://schemas.microsoft.com/office/powerpoint/2012/main" timeZoneBias="-60"/>
      </p:ext>
    </p:extLst>
  </p:cm>
  <p:cm authorId="7" dt="2022-01-11T15:54:05.111" idx="17">
    <p:pos x="5792" y="455"/>
    <p:text>FAIT</p:text>
    <p:extLst>
      <p:ext uri="{C676402C-5697-4E1C-873F-D02D1690AC5C}">
        <p15:threadingInfo xmlns:p15="http://schemas.microsoft.com/office/powerpoint/2012/main" timeZoneBias="-60">
          <p15:parentCm authorId="3" idx="83"/>
        </p15:threadingInfo>
      </p:ext>
    </p:extLst>
  </p:cm>
  <p:cm authorId="3" dt="2022-01-06T20:15:10.446" idx="84">
    <p:pos x="5097" y="486"/>
    <p:text>Image inaccessible à la correction.
Remplacer par "Spécialité"</p:text>
    <p:extLst>
      <p:ext uri="{C676402C-5697-4E1C-873F-D02D1690AC5C}">
        <p15:threadingInfo xmlns:p15="http://schemas.microsoft.com/office/powerpoint/2012/main" timeZoneBias="-60"/>
      </p:ext>
    </p:extLst>
  </p:cm>
  <p:cm authorId="7" dt="2022-01-11T15:54:07.848" idx="18">
    <p:pos x="5097" y="622"/>
    <p:text>FAIT</p:text>
    <p:extLst>
      <p:ext uri="{C676402C-5697-4E1C-873F-D02D1690AC5C}">
        <p15:threadingInfo xmlns:p15="http://schemas.microsoft.com/office/powerpoint/2012/main" timeZoneBias="-60">
          <p15:parentCm authorId="3" idx="8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8" dt="2022-01-27T11:01:04.857" idx="4">
    <p:pos x="10" y="10"/>
    <p:text>Un cahier des charges est un document créé dont le but de décrire le projet dans une approche synthétique, du coup le stagiare doit avoir la compétence de lire ce document facilement</p:text>
    <p:extLst>
      <p:ext uri="{C676402C-5697-4E1C-873F-D02D1690AC5C}">
        <p15:threadingInfo xmlns:p15="http://schemas.microsoft.com/office/powerpoint/2012/main" timeZoneBias="-60"/>
      </p:ext>
    </p:extLst>
  </p:cm>
  <p:cm authorId="8" dt="2022-01-27T11:04:56.353" idx="5">
    <p:pos x="10" y="146"/>
    <p:text>C'est à dire comprendre le contexte, l'objectif du projet, les contraintes, les fonctionnalités attendues, les délais et le budget prévisionnel.</p:text>
    <p:extLst>
      <p:ext uri="{C676402C-5697-4E1C-873F-D02D1690AC5C}">
        <p15:threadingInfo xmlns:p15="http://schemas.microsoft.com/office/powerpoint/2012/main" timeZoneBias="-60">
          <p15:parentCm authorId="8" idx="4"/>
        </p15:threadingInfo>
      </p:ext>
    </p:extLst>
  </p:cm>
  <p:cm authorId="8" dt="2022-02-04T10:24:33.691" idx="15">
    <p:pos x="10" y="282"/>
    <p:text>Il faut ajouter les types d'un cahier des charges ainsi que la structure d'un cahier des charges</p:text>
    <p:extLst>
      <p:ext uri="{C676402C-5697-4E1C-873F-D02D1690AC5C}">
        <p15:threadingInfo xmlns:p15="http://schemas.microsoft.com/office/powerpoint/2012/main" timeZoneBias="-60">
          <p15:parentCm authorId="8" idx="4"/>
        </p15:threadingInfo>
      </p:ext>
    </p:extLst>
  </p:cm>
  <p:cm authorId="9" dt="2022-02-09T13:01:58.209" idx="5">
    <p:pos x="146" y="146"/>
    <p:text>OK. on next slide</p:text>
  </p:cm>
</p:cmLst>
</file>

<file path=ppt/comments/comment6.xml><?xml version="1.0" encoding="utf-8"?>
<p:cmLst xmlns:a="http://schemas.openxmlformats.org/drawingml/2006/main" xmlns:r="http://schemas.openxmlformats.org/officeDocument/2006/relationships" xmlns:p="http://schemas.openxmlformats.org/presentationml/2006/main">
  <p:cm authorId="8" dt="2022-01-27T11:01:04.857" idx="67">
    <p:pos x="10" y="10"/>
    <p:text>Un cahier des charges est un document créé dont le but de décrire le projet dans une approche synthétique, du coup le stagiare doit avoir la compétence de lire ce document facilement</p:text>
  </p:cm>
  <p:cm authorId="8" dt="2022-01-27T11:04:56.353" idx="68">
    <p:pos x="10" y="146"/>
    <p:text>C'est à dire comprendre le contexte, l'objectif du projet, les contraintes, les fonctionnalités attendues, les délais et le budget prévisionnel.</p:text>
  </p:cm>
  <p:cm authorId="8" dt="2022-02-04T10:24:33.691" idx="69">
    <p:pos x="10" y="-102"/>
    <p:text>Il faut ajouter les types d'un cahier des charges ainsi que la structure d'un cahier des charges</p:text>
  </p:cm>
  <p:cm authorId="9" dt="2022-02-09T13:01:58.209" idx="25">
    <p:pos x="146" y="146"/>
    <p:text>OK. on next slide</p:text>
  </p:cm>
</p:cmLst>
</file>

<file path=ppt/comments/comment7.xml><?xml version="1.0" encoding="utf-8"?>
<p:cmLst xmlns:a="http://schemas.openxmlformats.org/drawingml/2006/main" xmlns:r="http://schemas.openxmlformats.org/officeDocument/2006/relationships" xmlns:p="http://schemas.openxmlformats.org/presentationml/2006/main">
  <p:cm authorId="9" dt="2022-02-19T01:00:50.643" idx="40">
    <p:pos x="10" y="10"/>
    <p:text>nouveau</p:text>
  </p:cm>
</p:cmLst>
</file>

<file path=ppt/comments/comment8.xml><?xml version="1.0" encoding="utf-8"?>
<p:cmLst xmlns:a="http://schemas.openxmlformats.org/drawingml/2006/main" xmlns:r="http://schemas.openxmlformats.org/officeDocument/2006/relationships" xmlns:p="http://schemas.openxmlformats.org/presentationml/2006/main">
  <p:cm authorId="8" dt="2022-01-27T11:09:20.277" idx="8">
    <p:pos x="10" y="10"/>
    <p:text>Ajouter un commentaire à cet exemple afin d'expliquer les étapes de lecture d'un cahier des charges et donner une idée sur le travail à faire</p:text>
    <p:extLst>
      <p:ext uri="{C676402C-5697-4E1C-873F-D02D1690AC5C}">
        <p15:threadingInfo xmlns:p15="http://schemas.microsoft.com/office/powerpoint/2012/main" timeZoneBias="-60"/>
      </p:ext>
    </p:extLst>
  </p:cm>
  <p:cm authorId="9" dt="2022-02-17T23:54:17.637" idx="28">
    <p:pos x="146" y="146"/>
    <p:text>Ok</p:text>
  </p:cm>
</p:cmLst>
</file>

<file path=ppt/comments/comment9.xml><?xml version="1.0" encoding="utf-8"?>
<p:cmLst xmlns:a="http://schemas.openxmlformats.org/drawingml/2006/main" xmlns:r="http://schemas.openxmlformats.org/officeDocument/2006/relationships" xmlns:p="http://schemas.openxmlformats.org/presentationml/2006/main">
  <p:cm authorId="8" dt="2022-02-04T10:07:20.774" idx="73">
    <p:pos x="10" y="3"/>
    <p:text>Il est trop tot de parler des bases de données</p:text>
  </p:cm>
  <p:cm authorId="8" dt="2022-02-04T10:08:11.417" idx="74">
    <p:pos x="10" y="146"/>
    <p:text>On est toujours dans le premier élement de contenu qui est la lecture d'un cahier des charges</p:text>
  </p:cm>
  <p:cm authorId="8" dt="2022-02-04T10:17:04.187" idx="75">
    <p:pos x="10" y="282"/>
    <p:text>On peut décrire brievement le cycle de vie d'in projet informatique tout en situant la partie relative aux bases de données</p:text>
  </p:cm>
  <p:cm authorId="8" dt="2022-02-04T10:19:51.556" idx="76">
    <p:pos x="10" y="418"/>
    <p:text>Voici les étapes qu'on vous recommande à titre indicatif : le systéme d'information , identification des besoins, étude diagnostique, analyse des données etc</p:text>
  </p:cm>
  <p:cm authorId="9" dt="2022-02-09T16:47:41.029" idx="29">
    <p:pos x="146" y="282"/>
    <p:text>OK; Pris en charge dans les slides precedants</p:tex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0D1A84C4-98DF-4CB8-967F-9ED0B57CF4F4}">
      <dgm:prSet custT="1"/>
      <dgm:spPr>
        <a:solidFill>
          <a:srgbClr val="08ACA2"/>
        </a:solidFill>
        <a:ln>
          <a:noFill/>
        </a:ln>
      </dgm:spPr>
      <dgm:t>
        <a:bodyPr/>
        <a:lstStyle/>
        <a:p>
          <a:pPr rtl="0"/>
          <a:r>
            <a:rPr lang="fr-FR" sz="1400" b="1" dirty="0">
              <a:solidFill>
                <a:schemeClr val="bg1"/>
              </a:solidFill>
              <a:latin typeface="Calibri" panose="020F0502020204030204" pitchFamily="34" charset="0"/>
              <a:cs typeface="Calibri" panose="020F0502020204030204" pitchFamily="34" charset="0"/>
            </a:rPr>
            <a:t>Un projet informatique</a:t>
          </a:r>
        </a:p>
      </dgm:t>
    </dgm:pt>
    <dgm:pt modelId="{FEB36B78-BAEA-4AD9-8AB4-D50691D2167C}" type="par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FD0CF419-CD13-4393-B212-FD3A06709D9A}" type="sib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314D23-4E20-4A21-B925-41C501C93AFB}">
      <dgm:prSet custT="1"/>
      <dgm:spPr>
        <a:solidFill>
          <a:schemeClr val="bg1">
            <a:lumMod val="95000"/>
            <a:alpha val="90000"/>
          </a:schemeClr>
        </a:solidFill>
        <a:ln>
          <a:noFill/>
        </a:ln>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Un projet informatique est un projet dont les livrables sont des outils ou services informatiques (logiciels, systèmes d’information, sites web…). </a:t>
          </a:r>
          <a:r>
            <a:rPr lang="en-US" sz="1200" kern="1200" dirty="0">
              <a:solidFill>
                <a:srgbClr val="565656"/>
              </a:solidFill>
              <a:latin typeface="Calibri" panose="020F0502020204030204" pitchFamily="34" charset="0"/>
              <a:ea typeface="+mn-ea"/>
              <a:cs typeface="Calibri" panose="020F0502020204030204" pitchFamily="34" charset="0"/>
            </a:rPr>
            <a:t>Il </a:t>
          </a:r>
          <a:r>
            <a:rPr lang="en-US" sz="1200" kern="1200" dirty="0" err="1">
              <a:solidFill>
                <a:srgbClr val="565656"/>
              </a:solidFill>
              <a:latin typeface="Calibri" panose="020F0502020204030204" pitchFamily="34" charset="0"/>
              <a:ea typeface="+mn-ea"/>
              <a:cs typeface="Calibri" panose="020F0502020204030204" pitchFamily="34" charset="0"/>
            </a:rPr>
            <a:t>s’agit</a:t>
          </a:r>
          <a:r>
            <a:rPr lang="en-US" sz="1200" kern="1200" dirty="0">
              <a:solidFill>
                <a:srgbClr val="565656"/>
              </a:solidFill>
              <a:latin typeface="Calibri" panose="020F0502020204030204" pitchFamily="34" charset="0"/>
              <a:ea typeface="+mn-ea"/>
              <a:cs typeface="Calibri" panose="020F0502020204030204" pitchFamily="34" charset="0"/>
            </a:rPr>
            <a:t> de </a:t>
          </a:r>
          <a:r>
            <a:rPr lang="en-US" sz="1200" kern="1200" dirty="0" err="1">
              <a:solidFill>
                <a:srgbClr val="565656"/>
              </a:solidFill>
              <a:latin typeface="Calibri" panose="020F0502020204030204" pitchFamily="34" charset="0"/>
              <a:ea typeface="+mn-ea"/>
              <a:cs typeface="Calibri" panose="020F0502020204030204" pitchFamily="34" charset="0"/>
            </a:rPr>
            <a:t>projets</a:t>
          </a:r>
          <a:r>
            <a:rPr lang="en-US" sz="1200" kern="1200" dirty="0">
              <a:solidFill>
                <a:srgbClr val="565656"/>
              </a:solidFill>
              <a:latin typeface="Calibri" panose="020F0502020204030204" pitchFamily="34" charset="0"/>
              <a:ea typeface="+mn-ea"/>
              <a:cs typeface="Calibri" panose="020F0502020204030204" pitchFamily="34" charset="0"/>
            </a:rPr>
            <a:t> g</a:t>
          </a:r>
          <a:r>
            <a:rPr lang="fr-FR" sz="1200" kern="1200" dirty="0" err="1">
              <a:solidFill>
                <a:srgbClr val="565656"/>
              </a:solidFill>
              <a:latin typeface="Calibri" panose="020F0502020204030204" pitchFamily="34" charset="0"/>
              <a:ea typeface="+mn-ea"/>
              <a:cs typeface="Calibri" panose="020F0502020204030204" pitchFamily="34" charset="0"/>
            </a:rPr>
            <a:t>é</a:t>
          </a:r>
          <a:r>
            <a:rPr lang="en-US" sz="1200" kern="1200" dirty="0" err="1">
              <a:solidFill>
                <a:srgbClr val="565656"/>
              </a:solidFill>
              <a:latin typeface="Calibri" panose="020F0502020204030204" pitchFamily="34" charset="0"/>
              <a:ea typeface="+mn-ea"/>
              <a:cs typeface="Calibri" panose="020F0502020204030204" pitchFamily="34" charset="0"/>
            </a:rPr>
            <a:t>néralement</a:t>
          </a:r>
          <a:r>
            <a:rPr lang="en-US" sz="1200" kern="1200" dirty="0">
              <a:solidFill>
                <a:srgbClr val="565656"/>
              </a:solidFill>
              <a:latin typeface="Calibri" panose="020F0502020204030204" pitchFamily="34" charset="0"/>
              <a:ea typeface="+mn-ea"/>
              <a:cs typeface="Calibri" panose="020F0502020204030204" pitchFamily="34" charset="0"/>
            </a:rPr>
            <a:t> complexes. </a:t>
          </a:r>
          <a:r>
            <a:rPr lang="en-US" sz="1200" kern="1200" dirty="0" err="1">
              <a:solidFill>
                <a:srgbClr val="565656"/>
              </a:solidFill>
              <a:latin typeface="Calibri" panose="020F0502020204030204" pitchFamily="34" charset="0"/>
              <a:ea typeface="+mn-ea"/>
              <a:cs typeface="Calibri" panose="020F0502020204030204" pitchFamily="34" charset="0"/>
            </a:rPr>
            <a:t>Ceci</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est</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principalement</a:t>
          </a:r>
          <a:r>
            <a:rPr lang="en-US" sz="1200" kern="1200" dirty="0">
              <a:solidFill>
                <a:srgbClr val="565656"/>
              </a:solidFill>
              <a:latin typeface="Calibri" panose="020F0502020204030204" pitchFamily="34" charset="0"/>
              <a:ea typeface="+mn-ea"/>
              <a:cs typeface="Calibri" panose="020F0502020204030204" pitchFamily="34" charset="0"/>
            </a:rPr>
            <a:t> d</a:t>
          </a:r>
          <a:r>
            <a:rPr lang="fr-FR" sz="1200" kern="1200" dirty="0" err="1">
              <a:solidFill>
                <a:srgbClr val="565656"/>
              </a:solidFill>
              <a:latin typeface="Calibri" panose="020F0502020204030204" pitchFamily="34" charset="0"/>
              <a:ea typeface="+mn-ea"/>
              <a:cs typeface="Calibri" panose="020F0502020204030204" pitchFamily="34" charset="0"/>
            </a:rPr>
            <a:t>û</a:t>
          </a:r>
          <a:r>
            <a:rPr lang="fr-FR"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à</a:t>
          </a:r>
          <a:r>
            <a:rPr lang="en-US" sz="1200" kern="1200" dirty="0">
              <a:solidFill>
                <a:srgbClr val="565656"/>
              </a:solidFill>
              <a:latin typeface="Calibri" panose="020F0502020204030204" pitchFamily="34" charset="0"/>
              <a:ea typeface="+mn-ea"/>
              <a:cs typeface="Calibri" panose="020F0502020204030204" pitchFamily="34" charset="0"/>
            </a:rPr>
            <a:t> la </a:t>
          </a:r>
          <a:r>
            <a:rPr lang="en-US" sz="1200" kern="1200" dirty="0" err="1">
              <a:solidFill>
                <a:srgbClr val="565656"/>
              </a:solidFill>
              <a:latin typeface="Calibri" panose="020F0502020204030204" pitchFamily="34" charset="0"/>
              <a:ea typeface="+mn-ea"/>
              <a:cs typeface="Calibri" panose="020F0502020204030204" pitchFamily="34" charset="0"/>
            </a:rPr>
            <a:t>grande</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diversité</a:t>
          </a:r>
          <a:r>
            <a:rPr lang="en-US" sz="1200" kern="1200" dirty="0">
              <a:solidFill>
                <a:srgbClr val="565656"/>
              </a:solidFill>
              <a:latin typeface="Calibri" panose="020F0502020204030204" pitchFamily="34" charset="0"/>
              <a:ea typeface="+mn-ea"/>
              <a:cs typeface="Calibri" panose="020F0502020204030204" pitchFamily="34" charset="0"/>
            </a:rPr>
            <a:t> des </a:t>
          </a:r>
          <a:r>
            <a:rPr lang="en-US" sz="1200" kern="1200" dirty="0" err="1">
              <a:solidFill>
                <a:srgbClr val="565656"/>
              </a:solidFill>
              <a:latin typeface="Calibri" panose="020F0502020204030204" pitchFamily="34" charset="0"/>
              <a:ea typeface="+mn-ea"/>
              <a:cs typeface="Calibri" panose="020F0502020204030204" pitchFamily="34" charset="0"/>
            </a:rPr>
            <a:t>intervenants</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(techniciens, responsables métier, </a:t>
          </a:r>
          <a:r>
            <a:rPr lang="fr-FR" sz="1200" kern="1200" dirty="0" err="1">
              <a:solidFill>
                <a:srgbClr val="565656"/>
              </a:solidFill>
              <a:latin typeface="Calibri" panose="020F0502020204030204" pitchFamily="34" charset="0"/>
              <a:ea typeface="+mn-ea"/>
              <a:cs typeface="Calibri" panose="020F0502020204030204" pitchFamily="34" charset="0"/>
            </a:rPr>
            <a:t>marketeurs</a:t>
          </a:r>
          <a:r>
            <a:rPr lang="fr-FR" sz="1200" kern="1200" dirty="0">
              <a:solidFill>
                <a:srgbClr val="565656"/>
              </a:solidFill>
              <a:latin typeface="Calibri" panose="020F0502020204030204" pitchFamily="34" charset="0"/>
              <a:ea typeface="+mn-ea"/>
              <a:cs typeface="Calibri" panose="020F0502020204030204" pitchFamily="34" charset="0"/>
            </a:rPr>
            <a:t>, gestionnaires....) ainsi qu’</a:t>
          </a:r>
          <a:r>
            <a:rPr lang="en-US" sz="1200" kern="1200" dirty="0" err="1">
              <a:solidFill>
                <a:srgbClr val="565656"/>
              </a:solidFill>
              <a:latin typeface="Calibri" panose="020F0502020204030204" pitchFamily="34" charset="0"/>
              <a:ea typeface="+mn-ea"/>
              <a:cs typeface="Calibri" panose="020F0502020204030204" pitchFamily="34" charset="0"/>
            </a:rPr>
            <a:t>à</a:t>
          </a:r>
          <a:r>
            <a:rPr lang="fr-FR" sz="1200" kern="1200" dirty="0">
              <a:solidFill>
                <a:srgbClr val="565656"/>
              </a:solidFill>
              <a:latin typeface="Calibri" panose="020F0502020204030204" pitchFamily="34" charset="0"/>
              <a:ea typeface="+mn-ea"/>
              <a:cs typeface="Calibri" panose="020F0502020204030204" pitchFamily="34" charset="0"/>
            </a:rPr>
            <a:t> la difficulté de définir toutes les exigences.</a:t>
          </a:r>
        </a:p>
      </dgm:t>
    </dgm:pt>
    <dgm:pt modelId="{E90AC2A5-C505-4326-995C-FD6D543C471C}" type="par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2224D9B0-7BB6-4B32-AF86-E32FDA38D975}" type="sib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DBB623EA-CB54-458D-9152-FF0997B269E5}">
      <dgm:prSet custT="1"/>
      <dgm:spPr/>
      <dgm:t>
        <a:bodyPr/>
        <a:lstStyle/>
        <a:p>
          <a:pPr marL="114300" indent="0" algn="l" defTabSz="533400" rtl="0">
            <a:lnSpc>
              <a:spcPct val="90000"/>
            </a:lnSpc>
            <a:spcBef>
              <a:spcPct val="0"/>
            </a:spcBef>
          </a:pPr>
          <a:endParaRPr lang="fr-FR" sz="1200" kern="1200" dirty="0">
            <a:solidFill>
              <a:srgbClr val="565656"/>
            </a:solidFill>
            <a:latin typeface="Calibri" panose="020F0502020204030204" pitchFamily="34" charset="0"/>
            <a:cs typeface="Calibri" panose="020F0502020204030204" pitchFamily="34" charset="0"/>
          </a:endParaRPr>
        </a:p>
      </dgm:t>
    </dgm:pt>
    <dgm:pt modelId="{8271A427-D0D5-4B6E-BCE2-722C60383F7A}" type="parTrans" cxnId="{364F19B1-A3E0-4390-8CB2-F7326A669FB8}">
      <dgm:prSet/>
      <dgm:spPr/>
      <dgm:t>
        <a:bodyPr/>
        <a:lstStyle/>
        <a:p>
          <a:endParaRPr lang="fr-FR"/>
        </a:p>
      </dgm:t>
    </dgm:pt>
    <dgm:pt modelId="{14D7AFA5-B83F-44B9-8C8B-95F1A27FDE92}" type="sibTrans" cxnId="{364F19B1-A3E0-4390-8CB2-F7326A669FB8}">
      <dgm:prSet/>
      <dgm:spPr/>
      <dgm:t>
        <a:bodyPr/>
        <a:lstStyle/>
        <a:p>
          <a:endParaRPr lang="fr-FR"/>
        </a:p>
      </dgm:t>
    </dgm:pt>
    <dgm:pt modelId="{6724825E-CA17-4B0E-A3A4-77F69A26BE0F}">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préalable </a:t>
          </a:r>
          <a:r>
            <a:rPr lang="fr-FR" sz="1200" kern="1200" dirty="0">
              <a:solidFill>
                <a:srgbClr val="565656"/>
              </a:solidFill>
              <a:latin typeface="Calibri" panose="020F0502020204030204" pitchFamily="34" charset="0"/>
              <a:ea typeface="+mn-ea"/>
              <a:cs typeface="Calibri" panose="020F0502020204030204" pitchFamily="34" charset="0"/>
            </a:rPr>
            <a:t>: Il s’agit d’une étude critique de l’existant et de la définition des objectifs du nouveau système. Le but de cette étape est de produire un dossier d’étude et la prise de décision du choix de la solution.</a:t>
          </a:r>
        </a:p>
      </dgm:t>
    </dgm:pt>
    <dgm:pt modelId="{7DCEFC19-472E-4943-981A-80F9AD2E400A}" type="parTrans" cxnId="{3982B524-E1AF-4B2D-A297-CEABC788F2EA}">
      <dgm:prSet/>
      <dgm:spPr/>
      <dgm:t>
        <a:bodyPr/>
        <a:lstStyle/>
        <a:p>
          <a:endParaRPr lang="fr-FR"/>
        </a:p>
      </dgm:t>
    </dgm:pt>
    <dgm:pt modelId="{7236884B-7868-42C2-A0DB-01204B6C50A2}" type="sibTrans" cxnId="{3982B524-E1AF-4B2D-A297-CEABC788F2EA}">
      <dgm:prSet/>
      <dgm:spPr/>
      <dgm:t>
        <a:bodyPr/>
        <a:lstStyle/>
        <a:p>
          <a:endParaRPr lang="fr-FR"/>
        </a:p>
      </dgm:t>
    </dgm:pt>
    <dgm:pt modelId="{4A0A929C-FF9D-47D5-853E-7AC657B32DDD}">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Réalisatio</a:t>
          </a:r>
          <a:r>
            <a:rPr lang="fr-FR" sz="1200" kern="1200" dirty="0">
              <a:solidFill>
                <a:srgbClr val="565656"/>
              </a:solidFill>
              <a:latin typeface="Calibri" panose="020F0502020204030204" pitchFamily="34" charset="0"/>
              <a:ea typeface="+mn-ea"/>
              <a:cs typeface="Calibri" panose="020F0502020204030204" pitchFamily="34" charset="0"/>
            </a:rPr>
            <a:t>n : Elle consiste à la production du logiciel, l’implantation des bases de données et la mise en place de la solution. </a:t>
          </a:r>
        </a:p>
      </dgm:t>
    </dgm:pt>
    <dgm:pt modelId="{3886682F-9543-4227-823F-8A10E42FAD91}" type="parTrans" cxnId="{C8F5FA22-8E7F-449E-8470-8F3D11FA493B}">
      <dgm:prSet/>
      <dgm:spPr/>
      <dgm:t>
        <a:bodyPr/>
        <a:lstStyle/>
        <a:p>
          <a:endParaRPr lang="fr-FR"/>
        </a:p>
      </dgm:t>
    </dgm:pt>
    <dgm:pt modelId="{D1B86D90-6E67-4F9B-9628-6DACC5840365}" type="sibTrans" cxnId="{C8F5FA22-8E7F-449E-8470-8F3D11FA493B}">
      <dgm:prSet/>
      <dgm:spPr/>
      <dgm:t>
        <a:bodyPr/>
        <a:lstStyle/>
        <a:p>
          <a:endParaRPr lang="fr-FR"/>
        </a:p>
      </dgm:t>
    </dgm:pt>
    <dgm:pt modelId="{497442FE-9801-46A3-8DA2-27A30CBAD600}">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Mise en œuvre de la solution et assurer la maintenance </a:t>
          </a:r>
          <a:r>
            <a:rPr lang="fr-FR" sz="1200" kern="1200" dirty="0">
              <a:solidFill>
                <a:srgbClr val="565656"/>
              </a:solidFill>
              <a:latin typeface="Calibri" panose="020F0502020204030204" pitchFamily="34" charset="0"/>
              <a:ea typeface="+mn-ea"/>
              <a:cs typeface="Calibri" panose="020F0502020204030204" pitchFamily="34" charset="0"/>
            </a:rPr>
            <a:t>: Adapter la solution aux évolutions de l’environnement.</a:t>
          </a:r>
        </a:p>
      </dgm:t>
    </dgm:pt>
    <dgm:pt modelId="{BEE52E36-72FE-4A18-960B-64C97AB7B725}" type="parTrans" cxnId="{62D7867B-79BC-4699-AB95-609E89C97340}">
      <dgm:prSet/>
      <dgm:spPr/>
      <dgm:t>
        <a:bodyPr/>
        <a:lstStyle/>
        <a:p>
          <a:endParaRPr lang="fr-FR"/>
        </a:p>
      </dgm:t>
    </dgm:pt>
    <dgm:pt modelId="{2723B65C-7C67-41F5-8AAC-586F864153AC}" type="sibTrans" cxnId="{62D7867B-79BC-4699-AB95-609E89C97340}">
      <dgm:prSet/>
      <dgm:spPr/>
      <dgm:t>
        <a:bodyPr/>
        <a:lstStyle/>
        <a:p>
          <a:endParaRPr lang="fr-FR"/>
        </a:p>
      </dgm:t>
    </dgm:pt>
    <dgm:pt modelId="{33FFBC0D-AE9B-4A2A-B6F8-5AA9C794476B}">
      <dgm:prSet custT="1"/>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3AB0FABE-8125-41DE-BA3A-058914FB6DC0}" type="sibTrans" cxnId="{2E549DD1-8617-4727-8735-EF93254975B7}">
      <dgm:prSet/>
      <dgm:spPr/>
      <dgm:t>
        <a:bodyPr/>
        <a:lstStyle/>
        <a:p>
          <a:endParaRPr lang="fr-FR"/>
        </a:p>
      </dgm:t>
    </dgm:pt>
    <dgm:pt modelId="{FE9A7005-14BE-4095-9164-A8509BD333AB}" type="parTrans" cxnId="{2E549DD1-8617-4727-8735-EF93254975B7}">
      <dgm:prSet/>
      <dgm:spPr/>
      <dgm:t>
        <a:bodyPr/>
        <a:lstStyle/>
        <a:p>
          <a:endParaRPr lang="fr-FR"/>
        </a:p>
      </dgm:t>
    </dgm:pt>
    <dgm:pt modelId="{9B1626CF-3711-4566-AA95-7E7B657CE3FF}">
      <dgm:prSet custT="1"/>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processus de développement d’un projet informatique passe par 5 phases :</a:t>
          </a:r>
        </a:p>
      </dgm:t>
    </dgm:pt>
    <dgm:pt modelId="{957E7F7B-A8D9-474A-924C-A8663151B1D8}" type="sibTrans" cxnId="{A7E0966D-8131-458F-8FE7-75BD520BB025}">
      <dgm:prSet/>
      <dgm:spPr/>
      <dgm:t>
        <a:bodyPr/>
        <a:lstStyle/>
        <a:p>
          <a:endParaRPr lang="fr-FR"/>
        </a:p>
      </dgm:t>
    </dgm:pt>
    <dgm:pt modelId="{888D1386-D243-4363-9043-BF3EFC8AB086}" type="parTrans" cxnId="{A7E0966D-8131-458F-8FE7-75BD520BB025}">
      <dgm:prSet/>
      <dgm:spPr/>
      <dgm:t>
        <a:bodyPr/>
        <a:lstStyle/>
        <a:p>
          <a:endParaRPr lang="fr-FR"/>
        </a:p>
      </dgm:t>
    </dgm:pt>
    <dgm:pt modelId="{D62459FF-CCEF-4651-9FA6-E0F6463797B1}">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Elaboration du schéma directeur </a:t>
          </a:r>
          <a:r>
            <a:rPr lang="fr-FR" sz="1200" kern="1200" dirty="0">
              <a:solidFill>
                <a:srgbClr val="565656"/>
              </a:solidFill>
              <a:latin typeface="Calibri" panose="020F0502020204030204" pitchFamily="34" charset="0"/>
              <a:ea typeface="+mn-ea"/>
              <a:cs typeface="Calibri" panose="020F0502020204030204" pitchFamily="34" charset="0"/>
            </a:rPr>
            <a:t>: Il s’agit d’une étude globale du système d’information à construire.  Le but de cette étape est de réaliser le schéma directeur ainsi que Le plan de développement informatique</a:t>
          </a:r>
        </a:p>
      </dgm:t>
    </dgm:pt>
    <dgm:pt modelId="{FC1C606C-38A6-4220-AF07-0EA64942803A}" type="parTrans" cxnId="{B9A2152C-BE28-4612-B44C-8865D04194F8}">
      <dgm:prSet/>
      <dgm:spPr/>
      <dgm:t>
        <a:bodyPr/>
        <a:lstStyle/>
        <a:p>
          <a:endParaRPr lang="fr-FR"/>
        </a:p>
      </dgm:t>
    </dgm:pt>
    <dgm:pt modelId="{CDD9833B-CDF1-4948-A064-CA7CB6FAEBAF}" type="sibTrans" cxnId="{B9A2152C-BE28-4612-B44C-8865D04194F8}">
      <dgm:prSet/>
      <dgm:spPr/>
      <dgm:t>
        <a:bodyPr/>
        <a:lstStyle/>
        <a:p>
          <a:endParaRPr lang="fr-FR"/>
        </a:p>
      </dgm:t>
    </dgm:pt>
    <dgm:pt modelId="{062E8B99-D8A2-4624-8F67-96E0E8D0B3FD}">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détaillée </a:t>
          </a:r>
          <a:r>
            <a:rPr lang="fr-FR" sz="1200" kern="1200" dirty="0">
              <a:solidFill>
                <a:srgbClr val="565656"/>
              </a:solidFill>
              <a:latin typeface="Calibri" panose="020F0502020204030204" pitchFamily="34" charset="0"/>
              <a:ea typeface="+mn-ea"/>
              <a:cs typeface="Calibri" panose="020F0502020204030204" pitchFamily="34" charset="0"/>
            </a:rPr>
            <a:t>: Il s’agit de fournir avec précision la description de la solution souhaitée : Définir logiquement les données  et les traitements informatiques, les interfaces, le matériel… et construire le planning de réalisation. Le but de cette étape est de produire un cahier des charges fonctionnel et technique.</a:t>
          </a:r>
        </a:p>
      </dgm:t>
    </dgm:pt>
    <dgm:pt modelId="{8523BFF3-90B3-438B-90C0-C3B7B67B8056}" type="parTrans" cxnId="{41499881-3DF8-4E70-AAD2-DD26FE1D366E}">
      <dgm:prSet/>
      <dgm:spPr/>
      <dgm:t>
        <a:bodyPr/>
        <a:lstStyle/>
        <a:p>
          <a:endParaRPr lang="fr-FR"/>
        </a:p>
      </dgm:t>
    </dgm:pt>
    <dgm:pt modelId="{A1A796C1-B653-4100-80C3-102729C8D491}" type="sibTrans" cxnId="{41499881-3DF8-4E70-AAD2-DD26FE1D366E}">
      <dgm:prSet/>
      <dgm:spPr/>
      <dgm:t>
        <a:bodyPr/>
        <a:lstStyle/>
        <a:p>
          <a:endParaRPr lang="fr-FR"/>
        </a:p>
      </dgm:t>
    </dgm:pt>
    <dgm:pt modelId="{50AC22AE-8EFF-4897-900C-C0FB3BC825BB}" type="pres">
      <dgm:prSet presAssocID="{250EAC4A-744A-4C54-B5B4-3492FD483C37}" presName="linear" presStyleCnt="0">
        <dgm:presLayoutVars>
          <dgm:dir/>
          <dgm:animLvl val="lvl"/>
          <dgm:resizeHandles val="exact"/>
        </dgm:presLayoutVars>
      </dgm:prSet>
      <dgm:spPr/>
    </dgm:pt>
    <dgm:pt modelId="{0C57BFEE-8C9A-40C7-9199-BA87C050E1D0}" type="pres">
      <dgm:prSet presAssocID="{0D1A84C4-98DF-4CB8-967F-9ED0B57CF4F4}" presName="parentLin" presStyleCnt="0"/>
      <dgm:spPr/>
    </dgm:pt>
    <dgm:pt modelId="{0D954E1C-7F62-4373-9755-C17C453C8E6C}" type="pres">
      <dgm:prSet presAssocID="{0D1A84C4-98DF-4CB8-967F-9ED0B57CF4F4}" presName="parentLeftMargin" presStyleLbl="node1" presStyleIdx="0" presStyleCnt="1"/>
      <dgm:spPr/>
    </dgm:pt>
    <dgm:pt modelId="{9B589FF0-6EC3-4468-BD2F-BC09EE7CE09D}" type="pres">
      <dgm:prSet presAssocID="{0D1A84C4-98DF-4CB8-967F-9ED0B57CF4F4}" presName="parentText" presStyleLbl="node1" presStyleIdx="0" presStyleCnt="1" custScaleY="310150">
        <dgm:presLayoutVars>
          <dgm:chMax val="0"/>
          <dgm:bulletEnabled val="1"/>
        </dgm:presLayoutVars>
      </dgm:prSet>
      <dgm:spPr/>
    </dgm:pt>
    <dgm:pt modelId="{382D56F0-B46F-4AF6-A427-37E0507940A3}" type="pres">
      <dgm:prSet presAssocID="{0D1A84C4-98DF-4CB8-967F-9ED0B57CF4F4}" presName="negativeSpace" presStyleCnt="0"/>
      <dgm:spPr/>
    </dgm:pt>
    <dgm:pt modelId="{BA9F5CDB-7CE2-45CD-8E00-416C433F067E}" type="pres">
      <dgm:prSet presAssocID="{0D1A84C4-98DF-4CB8-967F-9ED0B57CF4F4}" presName="childText" presStyleLbl="conFgAcc1" presStyleIdx="0" presStyleCnt="1" custScaleX="99516">
        <dgm:presLayoutVars>
          <dgm:bulletEnabled val="1"/>
        </dgm:presLayoutVars>
      </dgm:prSet>
      <dgm:spPr/>
    </dgm:pt>
  </dgm:ptLst>
  <dgm:cxnLst>
    <dgm:cxn modelId="{3FCF301C-1A48-4347-B80B-49B79154C678}" srcId="{250EAC4A-744A-4C54-B5B4-3492FD483C37}" destId="{0D1A84C4-98DF-4CB8-967F-9ED0B57CF4F4}" srcOrd="0" destOrd="0" parTransId="{FEB36B78-BAEA-4AD9-8AB4-D50691D2167C}" sibTransId="{FD0CF419-CD13-4393-B212-FD3A06709D9A}"/>
    <dgm:cxn modelId="{C8F5FA22-8E7F-449E-8470-8F3D11FA493B}" srcId="{0D1A84C4-98DF-4CB8-967F-9ED0B57CF4F4}" destId="{4A0A929C-FF9D-47D5-853E-7AC657B32DDD}" srcOrd="6" destOrd="0" parTransId="{3886682F-9543-4227-823F-8A10E42FAD91}" sibTransId="{D1B86D90-6E67-4F9B-9628-6DACC5840365}"/>
    <dgm:cxn modelId="{3982B524-E1AF-4B2D-A297-CEABC788F2EA}" srcId="{0D1A84C4-98DF-4CB8-967F-9ED0B57CF4F4}" destId="{6724825E-CA17-4B0E-A3A4-77F69A26BE0F}" srcOrd="4" destOrd="0" parTransId="{7DCEFC19-472E-4943-981A-80F9AD2E400A}" sibTransId="{7236884B-7868-42C2-A0DB-01204B6C50A2}"/>
    <dgm:cxn modelId="{B11E3327-6E89-4F6F-844F-EF948AE6B5F8}" type="presOf" srcId="{4A0A929C-FF9D-47D5-853E-7AC657B32DDD}" destId="{BA9F5CDB-7CE2-45CD-8E00-416C433F067E}" srcOrd="0" destOrd="6" presId="urn:microsoft.com/office/officeart/2005/8/layout/list1"/>
    <dgm:cxn modelId="{B9A2152C-BE28-4612-B44C-8865D04194F8}" srcId="{0D1A84C4-98DF-4CB8-967F-9ED0B57CF4F4}" destId="{D62459FF-CCEF-4651-9FA6-E0F6463797B1}" srcOrd="3" destOrd="0" parTransId="{FC1C606C-38A6-4220-AF07-0EA64942803A}" sibTransId="{CDD9833B-CDF1-4948-A064-CA7CB6FAEBAF}"/>
    <dgm:cxn modelId="{9F19A75E-DCC4-4F1C-B6C2-9AD071B57FB0}" type="presOf" srcId="{0D1A84C4-98DF-4CB8-967F-9ED0B57CF4F4}" destId="{9B589FF0-6EC3-4468-BD2F-BC09EE7CE09D}" srcOrd="1" destOrd="0" presId="urn:microsoft.com/office/officeart/2005/8/layout/list1"/>
    <dgm:cxn modelId="{EC2E2943-174A-4A9F-807D-F9539AC9518D}" type="presOf" srcId="{D62459FF-CCEF-4651-9FA6-E0F6463797B1}" destId="{BA9F5CDB-7CE2-45CD-8E00-416C433F067E}" srcOrd="0" destOrd="3" presId="urn:microsoft.com/office/officeart/2005/8/layout/list1"/>
    <dgm:cxn modelId="{A7E0966D-8131-458F-8FE7-75BD520BB025}" srcId="{0D1A84C4-98DF-4CB8-967F-9ED0B57CF4F4}" destId="{9B1626CF-3711-4566-AA95-7E7B657CE3FF}" srcOrd="2" destOrd="0" parTransId="{888D1386-D243-4363-9043-BF3EFC8AB086}" sibTransId="{957E7F7B-A8D9-474A-924C-A8663151B1D8}"/>
    <dgm:cxn modelId="{62D7867B-79BC-4699-AB95-609E89C97340}" srcId="{0D1A84C4-98DF-4CB8-967F-9ED0B57CF4F4}" destId="{497442FE-9801-46A3-8DA2-27A30CBAD600}" srcOrd="7" destOrd="0" parTransId="{BEE52E36-72FE-4A18-960B-64C97AB7B725}" sibTransId="{2723B65C-7C67-41F5-8AAC-586F864153AC}"/>
    <dgm:cxn modelId="{41499881-3DF8-4E70-AAD2-DD26FE1D366E}" srcId="{0D1A84C4-98DF-4CB8-967F-9ED0B57CF4F4}" destId="{062E8B99-D8A2-4624-8F67-96E0E8D0B3FD}" srcOrd="5" destOrd="0" parTransId="{8523BFF3-90B3-438B-90C0-C3B7B67B8056}" sibTransId="{A1A796C1-B653-4100-80C3-102729C8D491}"/>
    <dgm:cxn modelId="{7F090382-7EED-4BAA-B97F-58FD74BA3920}" type="presOf" srcId="{250EAC4A-744A-4C54-B5B4-3492FD483C37}" destId="{50AC22AE-8EFF-4897-900C-C0FB3BC825BB}" srcOrd="0" destOrd="0" presId="urn:microsoft.com/office/officeart/2005/8/layout/list1"/>
    <dgm:cxn modelId="{17FF69A6-7C71-4601-A2F2-8BB4CA0A9E05}" type="presOf" srcId="{497442FE-9801-46A3-8DA2-27A30CBAD600}" destId="{BA9F5CDB-7CE2-45CD-8E00-416C433F067E}" srcOrd="0" destOrd="7" presId="urn:microsoft.com/office/officeart/2005/8/layout/list1"/>
    <dgm:cxn modelId="{5265B5A8-EDB0-420B-B2BF-4B6C0364A270}" type="presOf" srcId="{33FFBC0D-AE9B-4A2A-B6F8-5AA9C794476B}" destId="{BA9F5CDB-7CE2-45CD-8E00-416C433F067E}" srcOrd="0" destOrd="1" presId="urn:microsoft.com/office/officeart/2005/8/layout/list1"/>
    <dgm:cxn modelId="{364F19B1-A3E0-4390-8CB2-F7326A669FB8}" srcId="{0D1A84C4-98DF-4CB8-967F-9ED0B57CF4F4}" destId="{DBB623EA-CB54-458D-9152-FF0997B269E5}" srcOrd="8" destOrd="0" parTransId="{8271A427-D0D5-4B6E-BCE2-722C60383F7A}" sibTransId="{14D7AFA5-B83F-44B9-8C8B-95F1A27FDE92}"/>
    <dgm:cxn modelId="{523B7FB1-E7F9-44F8-A88C-B55A795ADA3B}" type="presOf" srcId="{9B1626CF-3711-4566-AA95-7E7B657CE3FF}" destId="{BA9F5CDB-7CE2-45CD-8E00-416C433F067E}" srcOrd="0" destOrd="2" presId="urn:microsoft.com/office/officeart/2005/8/layout/list1"/>
    <dgm:cxn modelId="{7F42F5B1-FBE3-42D1-9FDF-BE21DA83EF28}" type="presOf" srcId="{062E8B99-D8A2-4624-8F67-96E0E8D0B3FD}" destId="{BA9F5CDB-7CE2-45CD-8E00-416C433F067E}" srcOrd="0" destOrd="5" presId="urn:microsoft.com/office/officeart/2005/8/layout/list1"/>
    <dgm:cxn modelId="{650CF1B8-34B6-4430-ADE7-00309B1C9DE6}" type="presOf" srcId="{DBB623EA-CB54-458D-9152-FF0997B269E5}" destId="{BA9F5CDB-7CE2-45CD-8E00-416C433F067E}" srcOrd="0" destOrd="8" presId="urn:microsoft.com/office/officeart/2005/8/layout/list1"/>
    <dgm:cxn modelId="{7940E5BD-752A-494A-8851-CB389472889A}" type="presOf" srcId="{0D1A84C4-98DF-4CB8-967F-9ED0B57CF4F4}" destId="{0D954E1C-7F62-4373-9755-C17C453C8E6C}" srcOrd="0" destOrd="0" presId="urn:microsoft.com/office/officeart/2005/8/layout/list1"/>
    <dgm:cxn modelId="{D40ED9C5-73D4-4F10-A714-5A4EEDEBC762}" type="presOf" srcId="{6724825E-CA17-4B0E-A3A4-77F69A26BE0F}" destId="{BA9F5CDB-7CE2-45CD-8E00-416C433F067E}" srcOrd="0" destOrd="4" presId="urn:microsoft.com/office/officeart/2005/8/layout/list1"/>
    <dgm:cxn modelId="{2E549DD1-8617-4727-8735-EF93254975B7}" srcId="{0D1A84C4-98DF-4CB8-967F-9ED0B57CF4F4}" destId="{33FFBC0D-AE9B-4A2A-B6F8-5AA9C794476B}" srcOrd="1" destOrd="0" parTransId="{FE9A7005-14BE-4095-9164-A8509BD333AB}" sibTransId="{3AB0FABE-8125-41DE-BA3A-058914FB6DC0}"/>
    <dgm:cxn modelId="{EDFF47DA-FBF6-43C2-B7CC-75EAEAED9328}" type="presOf" srcId="{56314D23-4E20-4A21-B925-41C501C93AFB}" destId="{BA9F5CDB-7CE2-45CD-8E00-416C433F067E}" srcOrd="0" destOrd="0" presId="urn:microsoft.com/office/officeart/2005/8/layout/list1"/>
    <dgm:cxn modelId="{0238F9F4-8DE3-4C9F-BBFB-D2CA0DC6B513}" srcId="{0D1A84C4-98DF-4CB8-967F-9ED0B57CF4F4}" destId="{56314D23-4E20-4A21-B925-41C501C93AFB}" srcOrd="0" destOrd="0" parTransId="{E90AC2A5-C505-4326-995C-FD6D543C471C}" sibTransId="{2224D9B0-7BB6-4B32-AF86-E32FDA38D975}"/>
    <dgm:cxn modelId="{EC7AE620-4DA3-4004-B2CB-B5B108CE339C}" type="presParOf" srcId="{50AC22AE-8EFF-4897-900C-C0FB3BC825BB}" destId="{0C57BFEE-8C9A-40C7-9199-BA87C050E1D0}" srcOrd="0" destOrd="0" presId="urn:microsoft.com/office/officeart/2005/8/layout/list1"/>
    <dgm:cxn modelId="{BFAF41A8-A78E-4170-A6D3-256615389579}" type="presParOf" srcId="{0C57BFEE-8C9A-40C7-9199-BA87C050E1D0}" destId="{0D954E1C-7F62-4373-9755-C17C453C8E6C}" srcOrd="0" destOrd="0" presId="urn:microsoft.com/office/officeart/2005/8/layout/list1"/>
    <dgm:cxn modelId="{C18A3BCF-DC40-4B66-A2B1-CE5C75B16370}" type="presParOf" srcId="{0C57BFEE-8C9A-40C7-9199-BA87C050E1D0}" destId="{9B589FF0-6EC3-4468-BD2F-BC09EE7CE09D}" srcOrd="1" destOrd="0" presId="urn:microsoft.com/office/officeart/2005/8/layout/list1"/>
    <dgm:cxn modelId="{8935137B-E759-4323-B637-F86433398DBD}" type="presParOf" srcId="{50AC22AE-8EFF-4897-900C-C0FB3BC825BB}" destId="{382D56F0-B46F-4AF6-A427-37E0507940A3}" srcOrd="1" destOrd="0" presId="urn:microsoft.com/office/officeart/2005/8/layout/list1"/>
    <dgm:cxn modelId="{DC94F9B7-DFC9-4914-BF7C-E3B5A8F0FC91}" type="presParOf" srcId="{50AC22AE-8EFF-4897-900C-C0FB3BC825BB}" destId="{BA9F5CDB-7CE2-45CD-8E00-416C433F067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980F1AE8-1674-4761-AE53-4FB1E76B8760}">
      <dgm:prSet custT="1"/>
      <dgm:spPr>
        <a:solidFill>
          <a:srgbClr val="08ACA2"/>
        </a:solidFill>
        <a:ln>
          <a:noFill/>
        </a:ln>
      </dgm:spPr>
      <dgm:t>
        <a:bodyPr/>
        <a:lstStyle/>
        <a:p>
          <a:pPr rtl="0"/>
          <a:r>
            <a:rPr lang="fr-FR" sz="1400" b="1" dirty="0">
              <a:solidFill>
                <a:schemeClr val="bg1"/>
              </a:solidFill>
              <a:latin typeface="Calibri" panose="020F0502020204030204" pitchFamily="34" charset="0"/>
              <a:cs typeface="Calibri" panose="020F0502020204030204" pitchFamily="34" charset="0"/>
            </a:rPr>
            <a:t>Le cahier des charges</a:t>
          </a:r>
        </a:p>
      </dgm:t>
    </dgm:pt>
    <dgm:pt modelId="{DC0940EA-99B3-4780-9799-CDDF5BA6B960}" type="parTrans" cxnId="{48291AA8-451A-46C1-A6E0-31EB1429BA6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D2B4D9E9-B846-4113-B2D3-4EDB49E3644C}" type="sibTrans" cxnId="{48291AA8-451A-46C1-A6E0-31EB1429BA6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704D1308-CC2D-4424-ACB0-7BCE55713BEA}">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cahier des charges est un document essentiel à l’élaboration et la réalisation d’un projet. Il s’agit du document sur lequel les développeurs se basent pour concevoir et implémenter une base de données.</a:t>
          </a:r>
        </a:p>
      </dgm:t>
    </dgm:pt>
    <dgm:pt modelId="{2A29246B-1CC0-4866-A8EE-56A2616E22A9}" type="sibTrans" cxnId="{57AA0B53-24A9-480A-8937-5C5E68B3E1E2}">
      <dgm:prSet/>
      <dgm:spPr/>
      <dgm:t>
        <a:bodyPr/>
        <a:lstStyle/>
        <a:p>
          <a:endParaRPr lang="fr-FR"/>
        </a:p>
      </dgm:t>
    </dgm:pt>
    <dgm:pt modelId="{94001387-E4AF-4816-84C5-15E154689466}" type="parTrans" cxnId="{57AA0B53-24A9-480A-8937-5C5E68B3E1E2}">
      <dgm:prSet/>
      <dgm:spPr/>
      <dgm:t>
        <a:bodyPr/>
        <a:lstStyle/>
        <a:p>
          <a:endParaRPr lang="fr-FR"/>
        </a:p>
      </dgm:t>
    </dgm:pt>
    <dgm:pt modelId="{18F43458-A8AF-42FF-A246-8E7170DC89AC}">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Il présente une description détaillée du besoin des utilisateurs à savoir : </a:t>
          </a:r>
        </a:p>
      </dgm:t>
    </dgm:pt>
    <dgm:pt modelId="{F1C0DDAF-5F9C-4B8F-BE03-F1E58F560ECA}" type="sibTrans" cxnId="{CE400A84-F47F-4575-97F6-C8F9E9B37EE5}">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536FEF-E94F-497A-8CE6-4981861BE4C6}" type="parTrans" cxnId="{CE400A84-F47F-4575-97F6-C8F9E9B37EE5}">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1F3A4F2F-33CD-492F-AC40-BBF29360A57D}">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contexte général.</a:t>
          </a:r>
        </a:p>
      </dgm:t>
    </dgm:pt>
    <dgm:pt modelId="{B3653D40-FE0B-4A82-8E93-C00FCEB8C14F}" type="sibTrans" cxnId="{3B4A3A59-41F3-444E-AED1-05EB2941356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7B2BD64-361E-4354-9970-CBD642179B74}" type="parTrans" cxnId="{3B4A3A59-41F3-444E-AED1-05EB2941356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1E1012F0-2071-4A61-BAB5-FDD1D2079775}">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L’objectif du projet.</a:t>
          </a:r>
        </a:p>
      </dgm:t>
    </dgm:pt>
    <dgm:pt modelId="{CC37CD81-F34E-4DD1-A4AD-D758F92E9C2A}" type="sibTrans" cxnId="{0749942E-42BC-43A8-8312-040202E4AC47}">
      <dgm:prSet/>
      <dgm:spPr/>
      <dgm:t>
        <a:bodyPr/>
        <a:lstStyle/>
        <a:p>
          <a:endParaRPr lang="en-US"/>
        </a:p>
      </dgm:t>
    </dgm:pt>
    <dgm:pt modelId="{C10B1E64-F301-469F-AC2A-F0C510B57F12}" type="parTrans" cxnId="{0749942E-42BC-43A8-8312-040202E4AC47}">
      <dgm:prSet/>
      <dgm:spPr/>
      <dgm:t>
        <a:bodyPr/>
        <a:lstStyle/>
        <a:p>
          <a:endParaRPr lang="en-US"/>
        </a:p>
      </dgm:t>
    </dgm:pt>
    <dgm:pt modelId="{DD74F1F9-2DEF-4AB8-8605-98EB603DE8CE}">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fonctionnalités  attendues.</a:t>
          </a:r>
        </a:p>
      </dgm:t>
    </dgm:pt>
    <dgm:pt modelId="{92768129-19BA-4021-B58F-6ADB8EE8272F}" type="sibTrans" cxnId="{7080118C-E4C1-4BFC-9DAE-5BBD51E38AB0}">
      <dgm:prSet/>
      <dgm:spPr/>
      <dgm:t>
        <a:bodyPr/>
        <a:lstStyle/>
        <a:p>
          <a:endParaRPr lang="en-US"/>
        </a:p>
      </dgm:t>
    </dgm:pt>
    <dgm:pt modelId="{D1337CF7-61BA-41E0-98CC-2945D9D2976A}" type="parTrans" cxnId="{7080118C-E4C1-4BFC-9DAE-5BBD51E38AB0}">
      <dgm:prSet/>
      <dgm:spPr/>
      <dgm:t>
        <a:bodyPr/>
        <a:lstStyle/>
        <a:p>
          <a:endParaRPr lang="en-US"/>
        </a:p>
      </dgm:t>
    </dgm:pt>
    <dgm:pt modelId="{B2C1FFD1-42A7-4E72-97D3-BE627E3AD162}">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flux d’information et les processus métier.</a:t>
          </a:r>
        </a:p>
      </dgm:t>
    </dgm:pt>
    <dgm:pt modelId="{87BF99D3-280C-4B70-B586-3291826FAFAC}" type="sibTrans" cxnId="{134F32A2-3BD0-4C80-9B8F-19E4A90770B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8DDC0B91-726F-410A-B911-AC937F5B5990}" type="parTrans" cxnId="{134F32A2-3BD0-4C80-9B8F-19E4A90770B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3AFF2FE0-EF7E-40DA-88CF-57A80ACDD92A}">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règles de gestions des données.</a:t>
          </a:r>
        </a:p>
      </dgm:t>
    </dgm:pt>
    <dgm:pt modelId="{96BD534D-4083-4F65-8AF6-B0FE5E6D5007}" type="sibTrans" cxnId="{FE95D245-3CA3-4F88-B6DA-38607C27625B}">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807F3272-2209-47F3-9E39-E594994D7CD7}" type="parTrans" cxnId="{FE95D245-3CA3-4F88-B6DA-38607C27625B}">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B3D7BEF3-200F-4DA9-A9AF-147CF72E3063}">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en-US" sz="1200" kern="1200" dirty="0">
              <a:solidFill>
                <a:srgbClr val="565656"/>
              </a:solidFill>
              <a:latin typeface="Calibri" panose="020F0502020204030204" pitchFamily="34" charset="0"/>
              <a:ea typeface="+mn-ea"/>
              <a:cs typeface="Calibri" panose="020F0502020204030204" pitchFamily="34" charset="0"/>
            </a:rPr>
            <a:t>Il </a:t>
          </a:r>
          <a:r>
            <a:rPr lang="fr-FR" sz="1200" kern="1200" dirty="0">
              <a:solidFill>
                <a:srgbClr val="565656"/>
              </a:solidFill>
              <a:latin typeface="Calibri" panose="020F0502020204030204" pitchFamily="34" charset="0"/>
              <a:ea typeface="+mn-ea"/>
              <a:cs typeface="Calibri" panose="020F0502020204030204" pitchFamily="34" charset="0"/>
            </a:rPr>
            <a:t>existe</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deux</a:t>
          </a:r>
          <a:r>
            <a:rPr lang="en-US" sz="1200" kern="1200" dirty="0">
              <a:solidFill>
                <a:srgbClr val="565656"/>
              </a:solidFill>
              <a:latin typeface="Calibri" panose="020F0502020204030204" pitchFamily="34" charset="0"/>
              <a:ea typeface="+mn-ea"/>
              <a:cs typeface="Calibri" panose="020F0502020204030204" pitchFamily="34" charset="0"/>
            </a:rPr>
            <a:t> types de cahier des charges:</a:t>
          </a: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67739A5F-CEF3-4535-9A17-0E1D00F3727D}" type="sibTrans" cxnId="{36870CCA-0B14-40CD-9CD6-8787A7A3301C}">
      <dgm:prSet/>
      <dgm:spPr/>
      <dgm:t>
        <a:bodyPr/>
        <a:lstStyle/>
        <a:p>
          <a:endParaRPr lang="fr-FR"/>
        </a:p>
      </dgm:t>
    </dgm:pt>
    <dgm:pt modelId="{25F8B531-5512-403D-A5EA-54FDC50E54E9}" type="parTrans" cxnId="{36870CCA-0B14-40CD-9CD6-8787A7A3301C}">
      <dgm:prSet/>
      <dgm:spPr/>
      <dgm:t>
        <a:bodyPr/>
        <a:lstStyle/>
        <a:p>
          <a:endParaRPr lang="fr-FR"/>
        </a:p>
      </dgm:t>
    </dgm:pt>
    <dgm:pt modelId="{557AA4CC-EF71-432F-BFC6-63C8162FF65D}">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technique (CDCT): Il contient les exigences et contraintes techniques, économiques, industrielles, environnementales et matérielles d’un projet. Il sert à définir l’environnement technique: Architecture technique, les outils à utiliser, les technologies.. </a:t>
          </a:r>
        </a:p>
      </dgm:t>
    </dgm:pt>
    <dgm:pt modelId="{945E6B3B-A696-416E-90CA-1C1A8A173C89}" type="sibTrans" cxnId="{771D4768-E966-44AD-9342-5478CDFC8A3F}">
      <dgm:prSet/>
      <dgm:spPr/>
      <dgm:t>
        <a:bodyPr/>
        <a:lstStyle/>
        <a:p>
          <a:endParaRPr lang="fr-FR"/>
        </a:p>
      </dgm:t>
    </dgm:pt>
    <dgm:pt modelId="{E1485BC1-8CE8-4294-AD2A-7F55F91850F2}" type="parTrans" cxnId="{771D4768-E966-44AD-9342-5478CDFC8A3F}">
      <dgm:prSet/>
      <dgm:spPr/>
      <dgm:t>
        <a:bodyPr/>
        <a:lstStyle/>
        <a:p>
          <a:endParaRPr lang="fr-FR"/>
        </a:p>
      </dgm:t>
    </dgm:pt>
    <dgm:pt modelId="{C686E286-AFA5-4E1D-A829-171FA632A492}">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fonctionnel (CDCF) décrit la structure, les besoins et fonctionnalités attendues du maître d’ouvrage. Il contient les informations qui permettent d</a:t>
          </a:r>
          <a:r>
            <a:rPr lang="en-US" sz="1200" kern="1200" dirty="0">
              <a:solidFill>
                <a:srgbClr val="565656"/>
              </a:solidFill>
              <a:latin typeface="Calibri" panose="020F0502020204030204" pitchFamily="34" charset="0"/>
              <a:ea typeface="+mn-ea"/>
              <a:cs typeface="Calibri" panose="020F0502020204030204" pitchFamily="34" charset="0"/>
            </a:rPr>
            <a:t>’addresser </a:t>
          </a:r>
          <a:r>
            <a:rPr lang="fr-FR" sz="1200" kern="1200" dirty="0">
              <a:solidFill>
                <a:srgbClr val="565656"/>
              </a:solidFill>
              <a:latin typeface="Calibri" panose="020F0502020204030204" pitchFamily="34" charset="0"/>
              <a:ea typeface="+mn-ea"/>
              <a:cs typeface="Calibri" panose="020F0502020204030204" pitchFamily="34" charset="0"/>
            </a:rPr>
            <a:t>les exigences liées au projet en précisant les conditions de réalisation. Le CDCF doit comporter assez de détails pour être compréhensible par tous les acteurs du projet.</a:t>
          </a:r>
        </a:p>
      </dgm:t>
    </dgm:pt>
    <dgm:pt modelId="{7531C5AE-2FAC-4277-8BD9-91AC2629FDE6}" type="sibTrans" cxnId="{1409C8C1-7E76-44B3-B51C-EDB2BDD4B85A}">
      <dgm:prSet/>
      <dgm:spPr/>
      <dgm:t>
        <a:bodyPr/>
        <a:lstStyle/>
        <a:p>
          <a:endParaRPr lang="fr-FR"/>
        </a:p>
      </dgm:t>
    </dgm:pt>
    <dgm:pt modelId="{B28E14C4-2489-49E3-8D4E-6623852036ED}" type="parTrans" cxnId="{1409C8C1-7E76-44B3-B51C-EDB2BDD4B85A}">
      <dgm:prSet/>
      <dgm:spPr/>
      <dgm:t>
        <a:bodyPr/>
        <a:lstStyle/>
        <a:p>
          <a:endParaRPr lang="fr-FR"/>
        </a:p>
      </dgm:t>
    </dgm:pt>
    <dgm:pt modelId="{E388DF67-8EA6-4C32-9A0E-71501FBBF7B9}">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87CD5FF3-BA6C-4077-B665-87EE7BE0AE18}" type="sibTrans" cxnId="{23EB4EC8-F94B-4FBA-9ACA-9EC2378AC5B4}">
      <dgm:prSet/>
      <dgm:spPr/>
      <dgm:t>
        <a:bodyPr/>
        <a:lstStyle/>
        <a:p>
          <a:endParaRPr lang="fr-FR"/>
        </a:p>
      </dgm:t>
    </dgm:pt>
    <dgm:pt modelId="{08BC5DEE-A4FC-4E18-990C-CBFEB7EF442C}" type="parTrans" cxnId="{23EB4EC8-F94B-4FBA-9ACA-9EC2378AC5B4}">
      <dgm:prSet/>
      <dgm:spPr/>
      <dgm:t>
        <a:bodyPr/>
        <a:lstStyle/>
        <a:p>
          <a:endParaRPr lang="fr-FR"/>
        </a:p>
      </dgm:t>
    </dgm:pt>
    <dgm:pt modelId="{50AC22AE-8EFF-4897-900C-C0FB3BC825BB}" type="pres">
      <dgm:prSet presAssocID="{250EAC4A-744A-4C54-B5B4-3492FD483C37}" presName="linear" presStyleCnt="0">
        <dgm:presLayoutVars>
          <dgm:dir/>
          <dgm:animLvl val="lvl"/>
          <dgm:resizeHandles val="exact"/>
        </dgm:presLayoutVars>
      </dgm:prSet>
      <dgm:spPr/>
    </dgm:pt>
    <dgm:pt modelId="{2F38F197-4FDB-49AA-AC67-F6ED304A2488}" type="pres">
      <dgm:prSet presAssocID="{980F1AE8-1674-4761-AE53-4FB1E76B8760}" presName="parentLin" presStyleCnt="0"/>
      <dgm:spPr/>
    </dgm:pt>
    <dgm:pt modelId="{A38AC9E9-15FC-4EEE-8EC4-433E96082CBB}" type="pres">
      <dgm:prSet presAssocID="{980F1AE8-1674-4761-AE53-4FB1E76B8760}" presName="parentLeftMargin" presStyleLbl="node1" presStyleIdx="0" presStyleCnt="1"/>
      <dgm:spPr/>
    </dgm:pt>
    <dgm:pt modelId="{FB5A538E-CC35-4BD5-AE22-CFFA50CC6CF9}" type="pres">
      <dgm:prSet presAssocID="{980F1AE8-1674-4761-AE53-4FB1E76B8760}" presName="parentText" presStyleLbl="node1" presStyleIdx="0" presStyleCnt="1" custScaleX="96669" custScaleY="24887" custLinFactNeighborX="-100000" custLinFactNeighborY="-56534">
        <dgm:presLayoutVars>
          <dgm:chMax val="0"/>
          <dgm:bulletEnabled val="1"/>
        </dgm:presLayoutVars>
      </dgm:prSet>
      <dgm:spPr/>
    </dgm:pt>
    <dgm:pt modelId="{FDE15D99-85CB-4BC9-A08F-68A8F91E913F}" type="pres">
      <dgm:prSet presAssocID="{980F1AE8-1674-4761-AE53-4FB1E76B8760}" presName="negativeSpace" presStyleCnt="0"/>
      <dgm:spPr/>
    </dgm:pt>
    <dgm:pt modelId="{B169CBAF-DB24-4488-8A5A-0EB404E1BAD2}" type="pres">
      <dgm:prSet presAssocID="{980F1AE8-1674-4761-AE53-4FB1E76B8760}" presName="childText" presStyleLbl="conFgAcc1" presStyleIdx="0" presStyleCnt="1" custScaleX="99516" custScaleY="102015" custLinFactNeighborY="6338">
        <dgm:presLayoutVars>
          <dgm:bulletEnabled val="1"/>
        </dgm:presLayoutVars>
      </dgm:prSet>
      <dgm:spPr>
        <a:xfrm>
          <a:off x="0" y="320996"/>
          <a:ext cx="10325116" cy="4186083"/>
        </a:xfrm>
        <a:prstGeom prst="rect">
          <a:avLst/>
        </a:prstGeom>
      </dgm:spPr>
    </dgm:pt>
  </dgm:ptLst>
  <dgm:cxnLst>
    <dgm:cxn modelId="{8FFD9B04-9F6F-2C43-A5CF-75F95097E238}" type="presOf" srcId="{1F3A4F2F-33CD-492F-AC40-BBF29360A57D}" destId="{B169CBAF-DB24-4488-8A5A-0EB404E1BAD2}" srcOrd="0" destOrd="2" presId="urn:microsoft.com/office/officeart/2005/8/layout/list1"/>
    <dgm:cxn modelId="{BDE9F509-D926-2B40-925B-507B0AC9B213}" type="presOf" srcId="{3AFF2FE0-EF7E-40DA-88CF-57A80ACDD92A}" destId="{B169CBAF-DB24-4488-8A5A-0EB404E1BAD2}" srcOrd="0" destOrd="6" presId="urn:microsoft.com/office/officeart/2005/8/layout/list1"/>
    <dgm:cxn modelId="{A8BF1B0A-F59F-5041-8A39-626782688B9F}" type="presOf" srcId="{557AA4CC-EF71-432F-BFC6-63C8162FF65D}" destId="{B169CBAF-DB24-4488-8A5A-0EB404E1BAD2}" srcOrd="0" destOrd="9" presId="urn:microsoft.com/office/officeart/2005/8/layout/list1"/>
    <dgm:cxn modelId="{0749942E-42BC-43A8-8312-040202E4AC47}" srcId="{18F43458-A8AF-42FF-A246-8E7170DC89AC}" destId="{1E1012F0-2071-4A61-BAB5-FDD1D2079775}" srcOrd="1" destOrd="0" parTransId="{C10B1E64-F301-469F-AC2A-F0C510B57F12}" sibTransId="{CC37CD81-F34E-4DD1-A4AD-D758F92E9C2A}"/>
    <dgm:cxn modelId="{E772605C-FAE2-45B3-BBD3-74FEC08DE296}" type="presOf" srcId="{980F1AE8-1674-4761-AE53-4FB1E76B8760}" destId="{A38AC9E9-15FC-4EEE-8EC4-433E96082CBB}" srcOrd="0" destOrd="0" presId="urn:microsoft.com/office/officeart/2005/8/layout/list1"/>
    <dgm:cxn modelId="{FE95D245-3CA3-4F88-B6DA-38607C27625B}" srcId="{18F43458-A8AF-42FF-A246-8E7170DC89AC}" destId="{3AFF2FE0-EF7E-40DA-88CF-57A80ACDD92A}" srcOrd="4" destOrd="0" parTransId="{807F3272-2209-47F3-9E39-E594994D7CD7}" sibTransId="{96BD534D-4083-4F65-8AF6-B0FE5E6D5007}"/>
    <dgm:cxn modelId="{771D4768-E966-44AD-9342-5478CDFC8A3F}" srcId="{980F1AE8-1674-4761-AE53-4FB1E76B8760}" destId="{557AA4CC-EF71-432F-BFC6-63C8162FF65D}" srcOrd="2" destOrd="0" parTransId="{E1485BC1-8CE8-4294-AD2A-7F55F91850F2}" sibTransId="{945E6B3B-A696-416E-90CA-1C1A8A173C89}"/>
    <dgm:cxn modelId="{8E938F4E-9A4D-844F-A72F-C72286F3A991}" type="presOf" srcId="{1E1012F0-2071-4A61-BAB5-FDD1D2079775}" destId="{B169CBAF-DB24-4488-8A5A-0EB404E1BAD2}" srcOrd="0" destOrd="3" presId="urn:microsoft.com/office/officeart/2005/8/layout/list1"/>
    <dgm:cxn modelId="{57AA0B53-24A9-480A-8937-5C5E68B3E1E2}" srcId="{980F1AE8-1674-4761-AE53-4FB1E76B8760}" destId="{704D1308-CC2D-4424-ACB0-7BCE55713BEA}" srcOrd="0" destOrd="0" parTransId="{94001387-E4AF-4816-84C5-15E154689466}" sibTransId="{2A29246B-1CC0-4866-A8EE-56A2616E22A9}"/>
    <dgm:cxn modelId="{36B1E555-E563-5F46-96F7-CB9D0E1F263E}" type="presOf" srcId="{18F43458-A8AF-42FF-A246-8E7170DC89AC}" destId="{B169CBAF-DB24-4488-8A5A-0EB404E1BAD2}" srcOrd="0" destOrd="1" presId="urn:microsoft.com/office/officeart/2005/8/layout/list1"/>
    <dgm:cxn modelId="{3B4A3A59-41F3-444E-AED1-05EB29413568}" srcId="{18F43458-A8AF-42FF-A246-8E7170DC89AC}" destId="{1F3A4F2F-33CD-492F-AC40-BBF29360A57D}" srcOrd="0" destOrd="0" parTransId="{57B2BD64-361E-4354-9970-CBD642179B74}" sibTransId="{B3653D40-FE0B-4A82-8E93-C00FCEB8C14F}"/>
    <dgm:cxn modelId="{CE400A84-F47F-4575-97F6-C8F9E9B37EE5}" srcId="{980F1AE8-1674-4761-AE53-4FB1E76B8760}" destId="{18F43458-A8AF-42FF-A246-8E7170DC89AC}" srcOrd="1" destOrd="0" parTransId="{56536FEF-E94F-497A-8CE6-4981861BE4C6}" sibTransId="{F1C0DDAF-5F9C-4B8F-BE03-F1E58F560ECA}"/>
    <dgm:cxn modelId="{7080118C-E4C1-4BFC-9DAE-5BBD51E38AB0}" srcId="{18F43458-A8AF-42FF-A246-8E7170DC89AC}" destId="{DD74F1F9-2DEF-4AB8-8605-98EB603DE8CE}" srcOrd="2" destOrd="0" parTransId="{D1337CF7-61BA-41E0-98CC-2945D9D2976A}" sibTransId="{92768129-19BA-4021-B58F-6ADB8EE8272F}"/>
    <dgm:cxn modelId="{380D0A96-9956-4781-90C5-E0CD5A47F5FB}" type="presOf" srcId="{250EAC4A-744A-4C54-B5B4-3492FD483C37}" destId="{50AC22AE-8EFF-4897-900C-C0FB3BC825BB}" srcOrd="0" destOrd="0" presId="urn:microsoft.com/office/officeart/2005/8/layout/list1"/>
    <dgm:cxn modelId="{134F32A2-3BD0-4C80-9B8F-19E4A90770B8}" srcId="{18F43458-A8AF-42FF-A246-8E7170DC89AC}" destId="{B2C1FFD1-42A7-4E72-97D3-BE627E3AD162}" srcOrd="3" destOrd="0" parTransId="{8DDC0B91-726F-410A-B911-AC937F5B5990}" sibTransId="{87BF99D3-280C-4B70-B586-3291826FAFAC}"/>
    <dgm:cxn modelId="{63A671A4-FADE-6545-9ADC-D66E670BDE5B}" type="presOf" srcId="{704D1308-CC2D-4424-ACB0-7BCE55713BEA}" destId="{B169CBAF-DB24-4488-8A5A-0EB404E1BAD2}" srcOrd="0" destOrd="0" presId="urn:microsoft.com/office/officeart/2005/8/layout/list1"/>
    <dgm:cxn modelId="{666275A4-076D-4BB2-B46A-7FF0BD60580D}" type="presOf" srcId="{980F1AE8-1674-4761-AE53-4FB1E76B8760}" destId="{FB5A538E-CC35-4BD5-AE22-CFFA50CC6CF9}" srcOrd="1" destOrd="0" presId="urn:microsoft.com/office/officeart/2005/8/layout/list1"/>
    <dgm:cxn modelId="{48291AA8-451A-46C1-A6E0-31EB1429BA63}" srcId="{250EAC4A-744A-4C54-B5B4-3492FD483C37}" destId="{980F1AE8-1674-4761-AE53-4FB1E76B8760}" srcOrd="0" destOrd="0" parTransId="{DC0940EA-99B3-4780-9799-CDDF5BA6B960}" sibTransId="{D2B4D9E9-B846-4113-B2D3-4EDB49E3644C}"/>
    <dgm:cxn modelId="{2B10A9B2-13EA-CD40-ADE6-C8ABC429B393}" type="presOf" srcId="{B3D7BEF3-200F-4DA9-A9AF-147CF72E3063}" destId="{B169CBAF-DB24-4488-8A5A-0EB404E1BAD2}" srcOrd="0" destOrd="8" presId="urn:microsoft.com/office/officeart/2005/8/layout/list1"/>
    <dgm:cxn modelId="{1409C8C1-7E76-44B3-B51C-EDB2BDD4B85A}" srcId="{557AA4CC-EF71-432F-BFC6-63C8162FF65D}" destId="{C686E286-AFA5-4E1D-A829-171FA632A492}" srcOrd="0" destOrd="0" parTransId="{B28E14C4-2489-49E3-8D4E-6623852036ED}" sibTransId="{7531C5AE-2FAC-4277-8BD9-91AC2629FDE6}"/>
    <dgm:cxn modelId="{BD808CC7-90CD-E446-AB05-14A77F6DAC12}" type="presOf" srcId="{DD74F1F9-2DEF-4AB8-8605-98EB603DE8CE}" destId="{B169CBAF-DB24-4488-8A5A-0EB404E1BAD2}" srcOrd="0" destOrd="4" presId="urn:microsoft.com/office/officeart/2005/8/layout/list1"/>
    <dgm:cxn modelId="{23EB4EC8-F94B-4FBA-9ACA-9EC2378AC5B4}" srcId="{18F43458-A8AF-42FF-A246-8E7170DC89AC}" destId="{E388DF67-8EA6-4C32-9A0E-71501FBBF7B9}" srcOrd="5" destOrd="0" parTransId="{08BC5DEE-A4FC-4E18-990C-CBFEB7EF442C}" sibTransId="{87CD5FF3-BA6C-4077-B665-87EE7BE0AE18}"/>
    <dgm:cxn modelId="{36870CCA-0B14-40CD-9CD6-8787A7A3301C}" srcId="{18F43458-A8AF-42FF-A246-8E7170DC89AC}" destId="{B3D7BEF3-200F-4DA9-A9AF-147CF72E3063}" srcOrd="6" destOrd="0" parTransId="{25F8B531-5512-403D-A5EA-54FDC50E54E9}" sibTransId="{67739A5F-CEF3-4535-9A17-0E1D00F3727D}"/>
    <dgm:cxn modelId="{068820E2-26A5-FE49-AD5A-7702CFA4C99A}" type="presOf" srcId="{E388DF67-8EA6-4C32-9A0E-71501FBBF7B9}" destId="{B169CBAF-DB24-4488-8A5A-0EB404E1BAD2}" srcOrd="0" destOrd="7" presId="urn:microsoft.com/office/officeart/2005/8/layout/list1"/>
    <dgm:cxn modelId="{777BE5E3-3BEB-E145-B311-E3E909835697}" type="presOf" srcId="{C686E286-AFA5-4E1D-A829-171FA632A492}" destId="{B169CBAF-DB24-4488-8A5A-0EB404E1BAD2}" srcOrd="0" destOrd="10" presId="urn:microsoft.com/office/officeart/2005/8/layout/list1"/>
    <dgm:cxn modelId="{4FF46BF6-D22A-A741-A4B4-BA3E797F6BA9}" type="presOf" srcId="{B2C1FFD1-42A7-4E72-97D3-BE627E3AD162}" destId="{B169CBAF-DB24-4488-8A5A-0EB404E1BAD2}" srcOrd="0" destOrd="5" presId="urn:microsoft.com/office/officeart/2005/8/layout/list1"/>
    <dgm:cxn modelId="{55A6CC4D-D41A-4B7A-8133-9FC3D660B419}" type="presParOf" srcId="{50AC22AE-8EFF-4897-900C-C0FB3BC825BB}" destId="{2F38F197-4FDB-49AA-AC67-F6ED304A2488}" srcOrd="0" destOrd="0" presId="urn:microsoft.com/office/officeart/2005/8/layout/list1"/>
    <dgm:cxn modelId="{56090BF2-D2D1-4DC1-8530-1632EAB1DF95}" type="presParOf" srcId="{2F38F197-4FDB-49AA-AC67-F6ED304A2488}" destId="{A38AC9E9-15FC-4EEE-8EC4-433E96082CBB}" srcOrd="0" destOrd="0" presId="urn:microsoft.com/office/officeart/2005/8/layout/list1"/>
    <dgm:cxn modelId="{A794545C-AF6F-47D8-97DB-7A6E51C7E13B}" type="presParOf" srcId="{2F38F197-4FDB-49AA-AC67-F6ED304A2488}" destId="{FB5A538E-CC35-4BD5-AE22-CFFA50CC6CF9}" srcOrd="1" destOrd="0" presId="urn:microsoft.com/office/officeart/2005/8/layout/list1"/>
    <dgm:cxn modelId="{A668B2C6-6224-45A8-AD72-8A0F36B580AB}" type="presParOf" srcId="{50AC22AE-8EFF-4897-900C-C0FB3BC825BB}" destId="{FDE15D99-85CB-4BC9-A08F-68A8F91E913F}" srcOrd="1" destOrd="0" presId="urn:microsoft.com/office/officeart/2005/8/layout/list1"/>
    <dgm:cxn modelId="{05546F3D-7FE0-4580-9C2C-2EAD8ABBCD1C}" type="presParOf" srcId="{50AC22AE-8EFF-4897-900C-C0FB3BC825BB}" destId="{B169CBAF-DB24-4488-8A5A-0EB404E1BAD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0D1A84C4-98DF-4CB8-967F-9ED0B57CF4F4}">
      <dgm:prSet custT="1"/>
      <dgm:spPr>
        <a:solidFill>
          <a:srgbClr val="08ACA2"/>
        </a:solidFill>
        <a:ln>
          <a:noFill/>
        </a:ln>
      </dgm:spPr>
      <dgm:t>
        <a:bodyPr/>
        <a:lstStyle/>
        <a:p>
          <a:pPr rtl="0"/>
          <a:r>
            <a:rPr lang="fr-FR" sz="1400" b="1" dirty="0">
              <a:solidFill>
                <a:srgbClr val="FFFFFF"/>
              </a:solidFill>
              <a:latin typeface="Calibri" panose="020F0502020204030204" pitchFamily="34" charset="0"/>
              <a:cs typeface="Calibri" panose="020F0502020204030204" pitchFamily="34" charset="0"/>
            </a:rPr>
            <a:t>Une base de données</a:t>
          </a:r>
        </a:p>
      </dgm:t>
    </dgm:pt>
    <dgm:pt modelId="{FEB36B78-BAEA-4AD9-8AB4-D50691D2167C}" type="par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FD0CF419-CD13-4393-B212-FD3A06709D9A}" type="sib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314D23-4E20-4A21-B925-41C501C93AFB}">
      <dgm:prSet custT="1"/>
      <dgm:spPr>
        <a:solidFill>
          <a:schemeClr val="bg1">
            <a:lumMod val="95000"/>
            <a:alpha val="90000"/>
          </a:schemeClr>
        </a:solidFill>
        <a:ln>
          <a:noFill/>
        </a:ln>
      </dgm:spPr>
      <dgm:t>
        <a:bodyPr/>
        <a:lstStyle/>
        <a:p>
          <a:pPr rtl="0"/>
          <a:r>
            <a:rPr lang="fr-FR" sz="1200" b="1" dirty="0">
              <a:solidFill>
                <a:srgbClr val="565656"/>
              </a:solidFill>
              <a:latin typeface="Calibri" panose="020F0502020204030204" pitchFamily="34" charset="0"/>
              <a:cs typeface="Calibri" panose="020F0502020204030204" pitchFamily="34" charset="0"/>
            </a:rPr>
            <a:t>Une base de données </a:t>
          </a:r>
          <a:r>
            <a:rPr lang="fr-FR" sz="1200" dirty="0">
              <a:solidFill>
                <a:srgbClr val="565656"/>
              </a:solidFill>
              <a:latin typeface="Calibri" panose="020F0502020204030204" pitchFamily="34" charset="0"/>
              <a:cs typeface="Calibri" panose="020F0502020204030204" pitchFamily="34" charset="0"/>
            </a:rPr>
            <a:t>est une structure permettant de stocker un grand nombre d’informations afin d’en faciliter l’utilisation.</a:t>
          </a:r>
        </a:p>
      </dgm:t>
    </dgm:pt>
    <dgm:pt modelId="{E90AC2A5-C505-4326-995C-FD6D543C471C}" type="par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2224D9B0-7BB6-4B32-AF86-E32FDA38D975}" type="sib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0AC22AE-8EFF-4897-900C-C0FB3BC825BB}" type="pres">
      <dgm:prSet presAssocID="{250EAC4A-744A-4C54-B5B4-3492FD483C37}" presName="linear" presStyleCnt="0">
        <dgm:presLayoutVars>
          <dgm:dir/>
          <dgm:animLvl val="lvl"/>
          <dgm:resizeHandles val="exact"/>
        </dgm:presLayoutVars>
      </dgm:prSet>
      <dgm:spPr/>
    </dgm:pt>
    <dgm:pt modelId="{0C57BFEE-8C9A-40C7-9199-BA87C050E1D0}" type="pres">
      <dgm:prSet presAssocID="{0D1A84C4-98DF-4CB8-967F-9ED0B57CF4F4}" presName="parentLin" presStyleCnt="0"/>
      <dgm:spPr/>
    </dgm:pt>
    <dgm:pt modelId="{0D954E1C-7F62-4373-9755-C17C453C8E6C}" type="pres">
      <dgm:prSet presAssocID="{0D1A84C4-98DF-4CB8-967F-9ED0B57CF4F4}" presName="parentLeftMargin" presStyleLbl="node1" presStyleIdx="0" presStyleCnt="1"/>
      <dgm:spPr/>
    </dgm:pt>
    <dgm:pt modelId="{9B589FF0-6EC3-4468-BD2F-BC09EE7CE09D}" type="pres">
      <dgm:prSet presAssocID="{0D1A84C4-98DF-4CB8-967F-9ED0B57CF4F4}" presName="parentText" presStyleLbl="node1" presStyleIdx="0" presStyleCnt="1" custScaleX="63331" custLinFactNeighborX="-90943" custLinFactNeighborY="-1560">
        <dgm:presLayoutVars>
          <dgm:chMax val="0"/>
          <dgm:bulletEnabled val="1"/>
        </dgm:presLayoutVars>
      </dgm:prSet>
      <dgm:spPr/>
    </dgm:pt>
    <dgm:pt modelId="{382D56F0-B46F-4AF6-A427-37E0507940A3}" type="pres">
      <dgm:prSet presAssocID="{0D1A84C4-98DF-4CB8-967F-9ED0B57CF4F4}" presName="negativeSpace" presStyleCnt="0"/>
      <dgm:spPr/>
    </dgm:pt>
    <dgm:pt modelId="{BA9F5CDB-7CE2-45CD-8E00-416C433F067E}" type="pres">
      <dgm:prSet presAssocID="{0D1A84C4-98DF-4CB8-967F-9ED0B57CF4F4}" presName="childText" presStyleLbl="conFgAcc1" presStyleIdx="0" presStyleCnt="1" custScaleX="97855">
        <dgm:presLayoutVars>
          <dgm:bulletEnabled val="1"/>
        </dgm:presLayoutVars>
      </dgm:prSet>
      <dgm:spPr/>
    </dgm:pt>
  </dgm:ptLst>
  <dgm:cxnLst>
    <dgm:cxn modelId="{3FCF301C-1A48-4347-B80B-49B79154C678}" srcId="{250EAC4A-744A-4C54-B5B4-3492FD483C37}" destId="{0D1A84C4-98DF-4CB8-967F-9ED0B57CF4F4}" srcOrd="0" destOrd="0" parTransId="{FEB36B78-BAEA-4AD9-8AB4-D50691D2167C}" sibTransId="{FD0CF419-CD13-4393-B212-FD3A06709D9A}"/>
    <dgm:cxn modelId="{546EAE67-389F-4F50-ACA0-3D84E4542EC0}" type="presOf" srcId="{56314D23-4E20-4A21-B925-41C501C93AFB}" destId="{BA9F5CDB-7CE2-45CD-8E00-416C433F067E}" srcOrd="0" destOrd="0" presId="urn:microsoft.com/office/officeart/2005/8/layout/list1"/>
    <dgm:cxn modelId="{073082B9-DDAE-41E1-883D-06EEC8CF017A}" type="presOf" srcId="{0D1A84C4-98DF-4CB8-967F-9ED0B57CF4F4}" destId="{0D954E1C-7F62-4373-9755-C17C453C8E6C}" srcOrd="0" destOrd="0" presId="urn:microsoft.com/office/officeart/2005/8/layout/list1"/>
    <dgm:cxn modelId="{E38B4FE0-1BD8-4A47-A870-904CA431E28B}" type="presOf" srcId="{0D1A84C4-98DF-4CB8-967F-9ED0B57CF4F4}" destId="{9B589FF0-6EC3-4468-BD2F-BC09EE7CE09D}" srcOrd="1" destOrd="0" presId="urn:microsoft.com/office/officeart/2005/8/layout/list1"/>
    <dgm:cxn modelId="{0238F9F4-8DE3-4C9F-BBFB-D2CA0DC6B513}" srcId="{0D1A84C4-98DF-4CB8-967F-9ED0B57CF4F4}" destId="{56314D23-4E20-4A21-B925-41C501C93AFB}" srcOrd="0" destOrd="0" parTransId="{E90AC2A5-C505-4326-995C-FD6D543C471C}" sibTransId="{2224D9B0-7BB6-4B32-AF86-E32FDA38D975}"/>
    <dgm:cxn modelId="{B3C39CF5-1CED-491E-A93E-C5A33E16A729}" type="presOf" srcId="{250EAC4A-744A-4C54-B5B4-3492FD483C37}" destId="{50AC22AE-8EFF-4897-900C-C0FB3BC825BB}" srcOrd="0" destOrd="0" presId="urn:microsoft.com/office/officeart/2005/8/layout/list1"/>
    <dgm:cxn modelId="{DF8019CD-CA1C-4CAE-A436-67C8C3C90665}" type="presParOf" srcId="{50AC22AE-8EFF-4897-900C-C0FB3BC825BB}" destId="{0C57BFEE-8C9A-40C7-9199-BA87C050E1D0}" srcOrd="0" destOrd="0" presId="urn:microsoft.com/office/officeart/2005/8/layout/list1"/>
    <dgm:cxn modelId="{FAD8BFD9-04C7-41EB-8E01-E7788C519253}" type="presParOf" srcId="{0C57BFEE-8C9A-40C7-9199-BA87C050E1D0}" destId="{0D954E1C-7F62-4373-9755-C17C453C8E6C}" srcOrd="0" destOrd="0" presId="urn:microsoft.com/office/officeart/2005/8/layout/list1"/>
    <dgm:cxn modelId="{B7F1DE9B-1C11-4E70-A0D7-DF245E20298F}" type="presParOf" srcId="{0C57BFEE-8C9A-40C7-9199-BA87C050E1D0}" destId="{9B589FF0-6EC3-4468-BD2F-BC09EE7CE09D}" srcOrd="1" destOrd="0" presId="urn:microsoft.com/office/officeart/2005/8/layout/list1"/>
    <dgm:cxn modelId="{0D4E7577-2C23-4F2A-BBA1-226B2A42C92B}" type="presParOf" srcId="{50AC22AE-8EFF-4897-900C-C0FB3BC825BB}" destId="{382D56F0-B46F-4AF6-A427-37E0507940A3}" srcOrd="1" destOrd="0" presId="urn:microsoft.com/office/officeart/2005/8/layout/list1"/>
    <dgm:cxn modelId="{98600943-88BA-4249-A467-C256AAFD9389}" type="presParOf" srcId="{50AC22AE-8EFF-4897-900C-C0FB3BC825BB}" destId="{BA9F5CDB-7CE2-45CD-8E00-416C433F067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52D528-0131-4EDF-A566-C423B7F92D55}" type="doc">
      <dgm:prSet loTypeId="urn:microsoft.com/office/officeart/2005/8/layout/process4" loCatId="list" qsTypeId="urn:microsoft.com/office/officeart/2005/8/quickstyle/simple4" qsCatId="simple" csTypeId="urn:microsoft.com/office/officeart/2005/8/colors/accent0_3" csCatId="mainScheme" phldr="1"/>
      <dgm:spPr/>
      <dgm:t>
        <a:bodyPr/>
        <a:lstStyle/>
        <a:p>
          <a:endParaRPr lang="fr-FR"/>
        </a:p>
      </dgm:t>
    </dgm:pt>
    <dgm:pt modelId="{36D7EB07-E40F-4889-A5EA-C67ED2128919}">
      <dgm:prSet phldrT="[Texte]" custT="1"/>
      <dgm:spPr>
        <a:solidFill>
          <a:schemeClr val="bg1">
            <a:lumMod val="95000"/>
          </a:schemeClr>
        </a:solidFill>
      </dgm:spPr>
      <dgm:t>
        <a:bodyPr lIns="144000" tIns="108000" rIns="144000" bIns="72000"/>
        <a:lstStyle/>
        <a:p>
          <a:r>
            <a:rPr lang="fr-FR" sz="1400" b="1">
              <a:solidFill>
                <a:srgbClr val="565656"/>
              </a:solidFill>
              <a:latin typeface="Calibri" panose="020F0502020204030204" pitchFamily="34" charset="0"/>
              <a:cs typeface="Calibri" panose="020F0502020204030204" pitchFamily="34" charset="0"/>
            </a:rPr>
            <a:t>Est-ce qu’il s’agit d’un concept, d’une donnée ou d’une valeur ?</a:t>
          </a:r>
          <a:endParaRPr lang="fr-FR" sz="1400" b="1" dirty="0">
            <a:solidFill>
              <a:srgbClr val="565656"/>
            </a:solidFill>
            <a:latin typeface="Calibri" panose="020F0502020204030204" pitchFamily="34" charset="0"/>
            <a:cs typeface="Calibri" panose="020F0502020204030204" pitchFamily="34" charset="0"/>
          </a:endParaRPr>
        </a:p>
      </dgm:t>
    </dgm:pt>
    <dgm:pt modelId="{00378268-7CDD-4EA5-B024-E9467E347D30}" type="parTrans" cxnId="{085D9B60-25E7-41E9-A128-52FD7D100D57}">
      <dgm:prSet/>
      <dgm:spPr/>
      <dgm:t>
        <a:bodyPr/>
        <a:lstStyle/>
        <a:p>
          <a:endParaRPr lang="fr-FR" sz="1400">
            <a:latin typeface="Calibri" panose="020F0502020204030204" pitchFamily="34" charset="0"/>
            <a:cs typeface="Calibri" panose="020F0502020204030204" pitchFamily="34" charset="0"/>
          </a:endParaRPr>
        </a:p>
      </dgm:t>
    </dgm:pt>
    <dgm:pt modelId="{A343CCEE-47DD-48D3-A7AA-E56653EBA108}" type="sibTrans" cxnId="{085D9B60-25E7-41E9-A128-52FD7D100D57}">
      <dgm:prSet/>
      <dgm:spPr/>
      <dgm:t>
        <a:bodyPr/>
        <a:lstStyle/>
        <a:p>
          <a:endParaRPr lang="fr-FR" sz="1400">
            <a:latin typeface="Calibri" panose="020F0502020204030204" pitchFamily="34" charset="0"/>
            <a:cs typeface="Calibri" panose="020F0502020204030204" pitchFamily="34" charset="0"/>
          </a:endParaRPr>
        </a:p>
      </dgm:t>
    </dgm:pt>
    <dgm:pt modelId="{47FC668F-83F4-4F21-8506-6282F5BA82AC}">
      <dgm:prSet phldrT="[Texte]" custT="1"/>
      <dgm:spPr>
        <a:solidFill>
          <a:srgbClr val="B2BD00"/>
        </a:solidFill>
      </dgm:spPr>
      <dgm:t>
        <a:bodyPr lIns="144000" tIns="108000" rIns="144000" bIns="72000"/>
        <a:lstStyle/>
        <a:p>
          <a:r>
            <a:rPr lang="fr-FR" sz="1600" b="1" dirty="0">
              <a:latin typeface="Calibri" panose="020F0502020204030204" pitchFamily="34" charset="0"/>
              <a:cs typeface="Calibri" panose="020F0502020204030204" pitchFamily="34" charset="0"/>
            </a:rPr>
            <a:t>2 - SON RÔLE</a:t>
          </a:r>
          <a:endParaRPr lang="fr-FR" sz="1600" dirty="0">
            <a:latin typeface="Calibri" panose="020F0502020204030204" pitchFamily="34" charset="0"/>
            <a:cs typeface="Calibri" panose="020F0502020204030204" pitchFamily="34" charset="0"/>
          </a:endParaRPr>
        </a:p>
      </dgm:t>
    </dgm:pt>
    <dgm:pt modelId="{9360613F-A44B-4C17-A029-591F954CC5A4}" type="parTrans" cxnId="{0B4E5A72-BE2E-46A6-8FE3-784337DFDF63}">
      <dgm:prSet/>
      <dgm:spPr/>
      <dgm:t>
        <a:bodyPr/>
        <a:lstStyle/>
        <a:p>
          <a:endParaRPr lang="fr-FR" sz="1400">
            <a:latin typeface="Calibri" panose="020F0502020204030204" pitchFamily="34" charset="0"/>
            <a:cs typeface="Calibri" panose="020F0502020204030204" pitchFamily="34" charset="0"/>
          </a:endParaRPr>
        </a:p>
      </dgm:t>
    </dgm:pt>
    <dgm:pt modelId="{B10E4D06-67CE-4AE3-A099-C3058EF38E71}" type="sibTrans" cxnId="{0B4E5A72-BE2E-46A6-8FE3-784337DFDF63}">
      <dgm:prSet/>
      <dgm:spPr/>
      <dgm:t>
        <a:bodyPr/>
        <a:lstStyle/>
        <a:p>
          <a:endParaRPr lang="fr-FR" sz="1400">
            <a:latin typeface="Calibri" panose="020F0502020204030204" pitchFamily="34" charset="0"/>
            <a:cs typeface="Calibri" panose="020F0502020204030204" pitchFamily="34" charset="0"/>
          </a:endParaRPr>
        </a:p>
      </dgm:t>
    </dgm:pt>
    <dgm:pt modelId="{8475ABA1-10BA-4C93-A4ED-202641A2BAB7}">
      <dgm:prSet phldrT="[Texte]" custT="1"/>
      <dgm:spPr>
        <a:solidFill>
          <a:schemeClr val="bg1">
            <a:lumMod val="95000"/>
          </a:schemeClr>
        </a:solidFill>
      </dgm:spPr>
      <dgm:t>
        <a:bodyPr/>
        <a:lstStyle/>
        <a:p>
          <a:r>
            <a:rPr lang="fr-FR" sz="1400" b="1">
              <a:solidFill>
                <a:srgbClr val="565656"/>
              </a:solidFill>
              <a:latin typeface="Calibri" panose="020F0502020204030204" pitchFamily="34" charset="0"/>
              <a:cs typeface="Calibri" panose="020F0502020204030204" pitchFamily="34" charset="0"/>
            </a:rPr>
            <a:t>Est-ce qu’elle identifie un concept, est-ce qu’elle est calculée ou élémentaire ? </a:t>
          </a:r>
          <a:endParaRPr lang="fr-FR" sz="1400" b="1" dirty="0">
            <a:solidFill>
              <a:srgbClr val="565656"/>
            </a:solidFill>
            <a:latin typeface="Calibri" panose="020F0502020204030204" pitchFamily="34" charset="0"/>
            <a:cs typeface="Calibri" panose="020F0502020204030204" pitchFamily="34" charset="0"/>
          </a:endParaRPr>
        </a:p>
      </dgm:t>
    </dgm:pt>
    <dgm:pt modelId="{39647205-B8F4-493C-A17E-E4EA297DB532}" type="parTrans" cxnId="{E6227A66-E38F-4169-BC03-582E57BDC775}">
      <dgm:prSet/>
      <dgm:spPr/>
      <dgm:t>
        <a:bodyPr/>
        <a:lstStyle/>
        <a:p>
          <a:endParaRPr lang="fr-FR" sz="1400">
            <a:latin typeface="Calibri" panose="020F0502020204030204" pitchFamily="34" charset="0"/>
            <a:cs typeface="Calibri" panose="020F0502020204030204" pitchFamily="34" charset="0"/>
          </a:endParaRPr>
        </a:p>
      </dgm:t>
    </dgm:pt>
    <dgm:pt modelId="{E7A065D4-F7A9-4C36-9F96-E87747576BAD}" type="sibTrans" cxnId="{E6227A66-E38F-4169-BC03-582E57BDC775}">
      <dgm:prSet/>
      <dgm:spPr/>
      <dgm:t>
        <a:bodyPr/>
        <a:lstStyle/>
        <a:p>
          <a:endParaRPr lang="fr-FR" sz="1400">
            <a:latin typeface="Calibri" panose="020F0502020204030204" pitchFamily="34" charset="0"/>
            <a:cs typeface="Calibri" panose="020F0502020204030204" pitchFamily="34" charset="0"/>
          </a:endParaRPr>
        </a:p>
      </dgm:t>
    </dgm:pt>
    <dgm:pt modelId="{98266025-71CF-4784-9B53-904409592F2D}">
      <dgm:prSet phldrT="[Texte]" custT="1"/>
      <dgm:spPr>
        <a:solidFill>
          <a:srgbClr val="40C3D5"/>
        </a:solidFill>
      </dgm:spPr>
      <dgm:t>
        <a:bodyPr lIns="144000" tIns="108000" rIns="144000" bIns="72000"/>
        <a:lstStyle/>
        <a:p>
          <a:r>
            <a:rPr lang="fr-FR" sz="1600" b="1" dirty="0">
              <a:latin typeface="Calibri" panose="020F0502020204030204" pitchFamily="34" charset="0"/>
              <a:cs typeface="Calibri" panose="020F0502020204030204" pitchFamily="34" charset="0"/>
            </a:rPr>
            <a:t>3 - LE CONCEPT AUQUEL ELLE APPARTIENT</a:t>
          </a:r>
          <a:endParaRPr lang="fr-FR" sz="1600" dirty="0">
            <a:latin typeface="Calibri" panose="020F0502020204030204" pitchFamily="34" charset="0"/>
            <a:cs typeface="Calibri" panose="020F0502020204030204" pitchFamily="34" charset="0"/>
          </a:endParaRPr>
        </a:p>
      </dgm:t>
    </dgm:pt>
    <dgm:pt modelId="{CDA6214F-46C5-467D-82D3-0A4D6EED433A}" type="parTrans" cxnId="{EB1D1BC4-0BD4-4273-99A6-A91390B44726}">
      <dgm:prSet/>
      <dgm:spPr/>
      <dgm:t>
        <a:bodyPr/>
        <a:lstStyle/>
        <a:p>
          <a:endParaRPr lang="fr-FR" sz="1400">
            <a:latin typeface="Calibri" panose="020F0502020204030204" pitchFamily="34" charset="0"/>
            <a:cs typeface="Calibri" panose="020F0502020204030204" pitchFamily="34" charset="0"/>
          </a:endParaRPr>
        </a:p>
      </dgm:t>
    </dgm:pt>
    <dgm:pt modelId="{364A3AB1-1E3A-4498-B93C-090517B3A5AD}" type="sibTrans" cxnId="{EB1D1BC4-0BD4-4273-99A6-A91390B44726}">
      <dgm:prSet/>
      <dgm:spPr/>
      <dgm:t>
        <a:bodyPr/>
        <a:lstStyle/>
        <a:p>
          <a:endParaRPr lang="fr-FR" sz="1400">
            <a:latin typeface="Calibri" panose="020F0502020204030204" pitchFamily="34" charset="0"/>
            <a:cs typeface="Calibri" panose="020F0502020204030204" pitchFamily="34" charset="0"/>
          </a:endParaRPr>
        </a:p>
      </dgm:t>
    </dgm:pt>
    <dgm:pt modelId="{B7797860-D118-49E7-BE95-5FBEFEFE6581}">
      <dgm:prSet phldrT="[Texte]" custT="1"/>
      <dgm:spPr>
        <a:solidFill>
          <a:schemeClr val="bg1">
            <a:lumMod val="95000"/>
          </a:schemeClr>
        </a:solidFill>
      </dgm:spPr>
      <dgm:t>
        <a:bodyPr/>
        <a:lstStyle/>
        <a:p>
          <a:r>
            <a:rPr lang="fr-FR" sz="1400" b="1">
              <a:solidFill>
                <a:srgbClr val="565656"/>
              </a:solidFill>
              <a:latin typeface="Calibri" panose="020F0502020204030204" pitchFamily="34" charset="0"/>
              <a:cs typeface="Calibri" panose="020F0502020204030204" pitchFamily="34" charset="0"/>
            </a:rPr>
            <a:t>Est-ce </a:t>
          </a:r>
          <a:r>
            <a:rPr lang="fr-FR" sz="1400" b="1" dirty="0">
              <a:solidFill>
                <a:srgbClr val="565656"/>
              </a:solidFill>
              <a:latin typeface="Calibri" panose="020F0502020204030204" pitchFamily="34" charset="0"/>
              <a:cs typeface="Calibri" panose="020F0502020204030204" pitchFamily="34" charset="0"/>
            </a:rPr>
            <a:t>qu’elle </a:t>
          </a:r>
          <a:r>
            <a:rPr lang="fr-FR" sz="1400" b="1">
              <a:solidFill>
                <a:srgbClr val="565656"/>
              </a:solidFill>
              <a:latin typeface="Calibri" panose="020F0502020204030204" pitchFamily="34" charset="0"/>
              <a:cs typeface="Calibri" panose="020F0502020204030204" pitchFamily="34" charset="0"/>
            </a:rPr>
            <a:t>appartient à </a:t>
          </a:r>
          <a:r>
            <a:rPr lang="fr-FR" sz="1400" b="1" dirty="0">
              <a:solidFill>
                <a:srgbClr val="565656"/>
              </a:solidFill>
              <a:latin typeface="Calibri" panose="020F0502020204030204" pitchFamily="34" charset="0"/>
              <a:cs typeface="Calibri" panose="020F0502020204030204" pitchFamily="34" charset="0"/>
            </a:rPr>
            <a:t>un ou </a:t>
          </a:r>
          <a:r>
            <a:rPr lang="fr-FR" sz="1400" b="1">
              <a:solidFill>
                <a:srgbClr val="565656"/>
              </a:solidFill>
              <a:latin typeface="Calibri" panose="020F0502020204030204" pitchFamily="34" charset="0"/>
              <a:cs typeface="Calibri" panose="020F0502020204030204" pitchFamily="34" charset="0"/>
            </a:rPr>
            <a:t>plusieurs concepts ? </a:t>
          </a:r>
          <a:endParaRPr lang="fr-FR" sz="1400" b="1" dirty="0">
            <a:solidFill>
              <a:srgbClr val="565656"/>
            </a:solidFill>
            <a:latin typeface="Calibri" panose="020F0502020204030204" pitchFamily="34" charset="0"/>
            <a:cs typeface="Calibri" panose="020F0502020204030204" pitchFamily="34" charset="0"/>
          </a:endParaRPr>
        </a:p>
      </dgm:t>
    </dgm:pt>
    <dgm:pt modelId="{EFEF43AF-3297-475D-8D55-C3B775E71E02}" type="parTrans" cxnId="{FEA24832-50B4-4381-BEA3-BED5AF5B069D}">
      <dgm:prSet/>
      <dgm:spPr/>
      <dgm:t>
        <a:bodyPr/>
        <a:lstStyle/>
        <a:p>
          <a:endParaRPr lang="fr-FR" sz="1400">
            <a:latin typeface="Calibri" panose="020F0502020204030204" pitchFamily="34" charset="0"/>
            <a:cs typeface="Calibri" panose="020F0502020204030204" pitchFamily="34" charset="0"/>
          </a:endParaRPr>
        </a:p>
      </dgm:t>
    </dgm:pt>
    <dgm:pt modelId="{48CB23DA-E5C9-496A-B3A0-EE3BD7357F5E}" type="sibTrans" cxnId="{FEA24832-50B4-4381-BEA3-BED5AF5B069D}">
      <dgm:prSet/>
      <dgm:spPr/>
      <dgm:t>
        <a:bodyPr/>
        <a:lstStyle/>
        <a:p>
          <a:endParaRPr lang="fr-FR" sz="1400">
            <a:latin typeface="Calibri" panose="020F0502020204030204" pitchFamily="34" charset="0"/>
            <a:cs typeface="Calibri" panose="020F0502020204030204" pitchFamily="34" charset="0"/>
          </a:endParaRPr>
        </a:p>
      </dgm:t>
    </dgm:pt>
    <dgm:pt modelId="{FD421F13-5BBB-4014-A793-FC8AC2CEA952}">
      <dgm:prSet phldrT="[Texte]" custT="1"/>
      <dgm:spPr>
        <a:solidFill>
          <a:srgbClr val="08ACA2"/>
        </a:solidFill>
      </dgm:spPr>
      <dgm:t>
        <a:bodyPr lIns="144000" tIns="108000" rIns="144000" bIns="72000"/>
        <a:lstStyle/>
        <a:p>
          <a:r>
            <a:rPr lang="fr-FR" sz="1600" b="1" dirty="0">
              <a:latin typeface="Calibri" panose="020F0502020204030204" pitchFamily="34" charset="0"/>
              <a:cs typeface="Calibri" panose="020F0502020204030204" pitchFamily="34" charset="0"/>
            </a:rPr>
            <a:t>1 - LA NATURE DE CHAQUE DONNÉE</a:t>
          </a:r>
          <a:endParaRPr lang="fr-FR" sz="1600" dirty="0">
            <a:latin typeface="Calibri" panose="020F0502020204030204" pitchFamily="34" charset="0"/>
            <a:cs typeface="Calibri" panose="020F0502020204030204" pitchFamily="34" charset="0"/>
          </a:endParaRPr>
        </a:p>
      </dgm:t>
    </dgm:pt>
    <dgm:pt modelId="{F6129B0C-1900-424D-9A0A-DF3CD83E18A5}" type="sibTrans" cxnId="{7CAA7665-22E7-4CB7-AB3A-A024820F06B9}">
      <dgm:prSet/>
      <dgm:spPr/>
      <dgm:t>
        <a:bodyPr/>
        <a:lstStyle/>
        <a:p>
          <a:endParaRPr lang="fr-FR" sz="1400">
            <a:latin typeface="Calibri" panose="020F0502020204030204" pitchFamily="34" charset="0"/>
            <a:cs typeface="Calibri" panose="020F0502020204030204" pitchFamily="34" charset="0"/>
          </a:endParaRPr>
        </a:p>
      </dgm:t>
    </dgm:pt>
    <dgm:pt modelId="{8C7AD4E6-E88D-4694-8985-CCF81F84AE9F}" type="parTrans" cxnId="{7CAA7665-22E7-4CB7-AB3A-A024820F06B9}">
      <dgm:prSet/>
      <dgm:spPr/>
      <dgm:t>
        <a:bodyPr/>
        <a:lstStyle/>
        <a:p>
          <a:endParaRPr lang="fr-FR" sz="1400">
            <a:latin typeface="Calibri" panose="020F0502020204030204" pitchFamily="34" charset="0"/>
            <a:cs typeface="Calibri" panose="020F0502020204030204" pitchFamily="34" charset="0"/>
          </a:endParaRPr>
        </a:p>
      </dgm:t>
    </dgm:pt>
    <dgm:pt modelId="{16AC5661-FBA4-468A-9DA0-D3511A553C93}" type="pres">
      <dgm:prSet presAssocID="{7A52D528-0131-4EDF-A566-C423B7F92D55}" presName="Name0" presStyleCnt="0">
        <dgm:presLayoutVars>
          <dgm:dir/>
          <dgm:animLvl val="lvl"/>
          <dgm:resizeHandles val="exact"/>
        </dgm:presLayoutVars>
      </dgm:prSet>
      <dgm:spPr/>
    </dgm:pt>
    <dgm:pt modelId="{5BBB9619-CA95-4BAC-95A1-7527922B86BE}" type="pres">
      <dgm:prSet presAssocID="{98266025-71CF-4784-9B53-904409592F2D}" presName="boxAndChildren" presStyleCnt="0"/>
      <dgm:spPr/>
    </dgm:pt>
    <dgm:pt modelId="{5BD12A31-77B3-4039-B371-994D5F105B93}" type="pres">
      <dgm:prSet presAssocID="{98266025-71CF-4784-9B53-904409592F2D}" presName="parentTextBox" presStyleLbl="node1" presStyleIdx="0" presStyleCnt="3"/>
      <dgm:spPr/>
    </dgm:pt>
    <dgm:pt modelId="{FED070B5-0707-49D6-A2B5-EEA859096F3F}" type="pres">
      <dgm:prSet presAssocID="{98266025-71CF-4784-9B53-904409592F2D}" presName="entireBox" presStyleLbl="node1" presStyleIdx="0" presStyleCnt="3"/>
      <dgm:spPr/>
    </dgm:pt>
    <dgm:pt modelId="{E26A184D-24B3-458B-BC17-8EA1186DC38E}" type="pres">
      <dgm:prSet presAssocID="{98266025-71CF-4784-9B53-904409592F2D}" presName="descendantBox" presStyleCnt="0"/>
      <dgm:spPr/>
    </dgm:pt>
    <dgm:pt modelId="{329F7157-C28F-4A54-8069-55F97436E75F}" type="pres">
      <dgm:prSet presAssocID="{B7797860-D118-49E7-BE95-5FBEFEFE6581}" presName="childTextBox" presStyleLbl="fgAccFollowNode1" presStyleIdx="0" presStyleCnt="3" custLinFactNeighborY="2908">
        <dgm:presLayoutVars>
          <dgm:bulletEnabled val="1"/>
        </dgm:presLayoutVars>
      </dgm:prSet>
      <dgm:spPr/>
    </dgm:pt>
    <dgm:pt modelId="{0BD76D38-1323-4F4C-B973-B484E8DE0B44}" type="pres">
      <dgm:prSet presAssocID="{B10E4D06-67CE-4AE3-A099-C3058EF38E71}" presName="sp" presStyleCnt="0"/>
      <dgm:spPr/>
    </dgm:pt>
    <dgm:pt modelId="{C045D489-65CE-4026-8A83-D74AA316BD12}" type="pres">
      <dgm:prSet presAssocID="{47FC668F-83F4-4F21-8506-6282F5BA82AC}" presName="arrowAndChildren" presStyleCnt="0"/>
      <dgm:spPr/>
    </dgm:pt>
    <dgm:pt modelId="{22A2389E-7B8A-41FA-B18E-247A267DFD99}" type="pres">
      <dgm:prSet presAssocID="{47FC668F-83F4-4F21-8506-6282F5BA82AC}" presName="parentTextArrow" presStyleLbl="node1" presStyleIdx="0" presStyleCnt="3"/>
      <dgm:spPr/>
    </dgm:pt>
    <dgm:pt modelId="{C1EBDD47-A55E-4313-9722-10064EEAE609}" type="pres">
      <dgm:prSet presAssocID="{47FC668F-83F4-4F21-8506-6282F5BA82AC}" presName="arrow" presStyleLbl="node1" presStyleIdx="1" presStyleCnt="3"/>
      <dgm:spPr/>
    </dgm:pt>
    <dgm:pt modelId="{E7796C23-61CE-4A4D-95B0-E9DCE4C536E8}" type="pres">
      <dgm:prSet presAssocID="{47FC668F-83F4-4F21-8506-6282F5BA82AC}" presName="descendantArrow" presStyleCnt="0"/>
      <dgm:spPr/>
    </dgm:pt>
    <dgm:pt modelId="{B81B4B68-E01A-4C48-AD2B-47AC0558174D}" type="pres">
      <dgm:prSet presAssocID="{8475ABA1-10BA-4C93-A4ED-202641A2BAB7}" presName="childTextArrow" presStyleLbl="fgAccFollowNode1" presStyleIdx="1" presStyleCnt="3">
        <dgm:presLayoutVars>
          <dgm:bulletEnabled val="1"/>
        </dgm:presLayoutVars>
      </dgm:prSet>
      <dgm:spPr/>
    </dgm:pt>
    <dgm:pt modelId="{750C108D-DE48-44CE-AAE3-13E91CB7AB40}" type="pres">
      <dgm:prSet presAssocID="{F6129B0C-1900-424D-9A0A-DF3CD83E18A5}" presName="sp" presStyleCnt="0"/>
      <dgm:spPr/>
    </dgm:pt>
    <dgm:pt modelId="{26639865-4F68-4998-B05A-A64C0560C354}" type="pres">
      <dgm:prSet presAssocID="{FD421F13-5BBB-4014-A793-FC8AC2CEA952}" presName="arrowAndChildren" presStyleCnt="0"/>
      <dgm:spPr/>
    </dgm:pt>
    <dgm:pt modelId="{4B042106-7020-4069-A446-4CEA4FB9E958}" type="pres">
      <dgm:prSet presAssocID="{FD421F13-5BBB-4014-A793-FC8AC2CEA952}" presName="parentTextArrow" presStyleLbl="node1" presStyleIdx="1" presStyleCnt="3"/>
      <dgm:spPr/>
    </dgm:pt>
    <dgm:pt modelId="{304DCAC9-2891-4BFF-A71C-95E37C62A8B6}" type="pres">
      <dgm:prSet presAssocID="{FD421F13-5BBB-4014-A793-FC8AC2CEA952}" presName="arrow" presStyleLbl="node1" presStyleIdx="2" presStyleCnt="3"/>
      <dgm:spPr/>
    </dgm:pt>
    <dgm:pt modelId="{D0F2F055-CDF8-4B7F-B23A-6372C7D223A8}" type="pres">
      <dgm:prSet presAssocID="{FD421F13-5BBB-4014-A793-FC8AC2CEA952}" presName="descendantArrow" presStyleCnt="0"/>
      <dgm:spPr/>
    </dgm:pt>
    <dgm:pt modelId="{59D1B57C-3519-4BDE-ABB6-57AAFCFBA441}" type="pres">
      <dgm:prSet presAssocID="{36D7EB07-E40F-4889-A5EA-C67ED2128919}" presName="childTextArrow" presStyleLbl="fgAccFollowNode1" presStyleIdx="2" presStyleCnt="3">
        <dgm:presLayoutVars>
          <dgm:bulletEnabled val="1"/>
        </dgm:presLayoutVars>
      </dgm:prSet>
      <dgm:spPr/>
    </dgm:pt>
  </dgm:ptLst>
  <dgm:cxnLst>
    <dgm:cxn modelId="{C2DCBC25-D9D2-40E4-85E3-17739D82212E}" type="presOf" srcId="{B7797860-D118-49E7-BE95-5FBEFEFE6581}" destId="{329F7157-C28F-4A54-8069-55F97436E75F}" srcOrd="0" destOrd="0" presId="urn:microsoft.com/office/officeart/2005/8/layout/process4"/>
    <dgm:cxn modelId="{FEA24832-50B4-4381-BEA3-BED5AF5B069D}" srcId="{98266025-71CF-4784-9B53-904409592F2D}" destId="{B7797860-D118-49E7-BE95-5FBEFEFE6581}" srcOrd="0" destOrd="0" parTransId="{EFEF43AF-3297-475D-8D55-C3B775E71E02}" sibTransId="{48CB23DA-E5C9-496A-B3A0-EE3BD7357F5E}"/>
    <dgm:cxn modelId="{7EDB2B60-24A9-4245-BEAD-B730B2D75F33}" type="presOf" srcId="{98266025-71CF-4784-9B53-904409592F2D}" destId="{5BD12A31-77B3-4039-B371-994D5F105B93}" srcOrd="0" destOrd="0" presId="urn:microsoft.com/office/officeart/2005/8/layout/process4"/>
    <dgm:cxn modelId="{085D9B60-25E7-41E9-A128-52FD7D100D57}" srcId="{FD421F13-5BBB-4014-A793-FC8AC2CEA952}" destId="{36D7EB07-E40F-4889-A5EA-C67ED2128919}" srcOrd="0" destOrd="0" parTransId="{00378268-7CDD-4EA5-B024-E9467E347D30}" sibTransId="{A343CCEE-47DD-48D3-A7AA-E56653EBA108}"/>
    <dgm:cxn modelId="{7CAA7665-22E7-4CB7-AB3A-A024820F06B9}" srcId="{7A52D528-0131-4EDF-A566-C423B7F92D55}" destId="{FD421F13-5BBB-4014-A793-FC8AC2CEA952}" srcOrd="0" destOrd="0" parTransId="{8C7AD4E6-E88D-4694-8985-CCF81F84AE9F}" sibTransId="{F6129B0C-1900-424D-9A0A-DF3CD83E18A5}"/>
    <dgm:cxn modelId="{E6227A66-E38F-4169-BC03-582E57BDC775}" srcId="{47FC668F-83F4-4F21-8506-6282F5BA82AC}" destId="{8475ABA1-10BA-4C93-A4ED-202641A2BAB7}" srcOrd="0" destOrd="0" parTransId="{39647205-B8F4-493C-A17E-E4EA297DB532}" sibTransId="{E7A065D4-F7A9-4C36-9F96-E87747576BAD}"/>
    <dgm:cxn modelId="{0B4E5A72-BE2E-46A6-8FE3-784337DFDF63}" srcId="{7A52D528-0131-4EDF-A566-C423B7F92D55}" destId="{47FC668F-83F4-4F21-8506-6282F5BA82AC}" srcOrd="1" destOrd="0" parTransId="{9360613F-A44B-4C17-A029-591F954CC5A4}" sibTransId="{B10E4D06-67CE-4AE3-A099-C3058EF38E71}"/>
    <dgm:cxn modelId="{59FAB754-080F-47B9-8431-593DA4D9DB71}" type="presOf" srcId="{47FC668F-83F4-4F21-8506-6282F5BA82AC}" destId="{C1EBDD47-A55E-4313-9722-10064EEAE609}" srcOrd="1" destOrd="0" presId="urn:microsoft.com/office/officeart/2005/8/layout/process4"/>
    <dgm:cxn modelId="{0F065D9C-B578-4B06-9034-D53E806B539B}" type="presOf" srcId="{7A52D528-0131-4EDF-A566-C423B7F92D55}" destId="{16AC5661-FBA4-468A-9DA0-D3511A553C93}" srcOrd="0" destOrd="0" presId="urn:microsoft.com/office/officeart/2005/8/layout/process4"/>
    <dgm:cxn modelId="{037B3BA4-9597-4E41-86D6-D37B78C04CA7}" type="presOf" srcId="{98266025-71CF-4784-9B53-904409592F2D}" destId="{FED070B5-0707-49D6-A2B5-EEA859096F3F}" srcOrd="1" destOrd="0" presId="urn:microsoft.com/office/officeart/2005/8/layout/process4"/>
    <dgm:cxn modelId="{45FC94B1-3C99-4D82-8ADE-2976F6990774}" type="presOf" srcId="{FD421F13-5BBB-4014-A793-FC8AC2CEA952}" destId="{4B042106-7020-4069-A446-4CEA4FB9E958}" srcOrd="0" destOrd="0" presId="urn:microsoft.com/office/officeart/2005/8/layout/process4"/>
    <dgm:cxn modelId="{EB1D1BC4-0BD4-4273-99A6-A91390B44726}" srcId="{7A52D528-0131-4EDF-A566-C423B7F92D55}" destId="{98266025-71CF-4784-9B53-904409592F2D}" srcOrd="2" destOrd="0" parTransId="{CDA6214F-46C5-467D-82D3-0A4D6EED433A}" sibTransId="{364A3AB1-1E3A-4498-B93C-090517B3A5AD}"/>
    <dgm:cxn modelId="{9AA11BE6-67FE-41FF-8001-ED1BAA655E8D}" type="presOf" srcId="{36D7EB07-E40F-4889-A5EA-C67ED2128919}" destId="{59D1B57C-3519-4BDE-ABB6-57AAFCFBA441}" srcOrd="0" destOrd="0" presId="urn:microsoft.com/office/officeart/2005/8/layout/process4"/>
    <dgm:cxn modelId="{5A5CF8EB-EFC5-4F98-AE19-007038F3F5D8}" type="presOf" srcId="{47FC668F-83F4-4F21-8506-6282F5BA82AC}" destId="{22A2389E-7B8A-41FA-B18E-247A267DFD99}" srcOrd="0" destOrd="0" presId="urn:microsoft.com/office/officeart/2005/8/layout/process4"/>
    <dgm:cxn modelId="{9CD578EE-83DA-498F-BA42-066AFC0B820D}" type="presOf" srcId="{FD421F13-5BBB-4014-A793-FC8AC2CEA952}" destId="{304DCAC9-2891-4BFF-A71C-95E37C62A8B6}" srcOrd="1" destOrd="0" presId="urn:microsoft.com/office/officeart/2005/8/layout/process4"/>
    <dgm:cxn modelId="{60ACE5FA-12B2-4148-AA13-64507CC0A500}" type="presOf" srcId="{8475ABA1-10BA-4C93-A4ED-202641A2BAB7}" destId="{B81B4B68-E01A-4C48-AD2B-47AC0558174D}" srcOrd="0" destOrd="0" presId="urn:microsoft.com/office/officeart/2005/8/layout/process4"/>
    <dgm:cxn modelId="{E67FDC03-D161-4E68-B0DF-C973745C5803}" type="presParOf" srcId="{16AC5661-FBA4-468A-9DA0-D3511A553C93}" destId="{5BBB9619-CA95-4BAC-95A1-7527922B86BE}" srcOrd="0" destOrd="0" presId="urn:microsoft.com/office/officeart/2005/8/layout/process4"/>
    <dgm:cxn modelId="{E0BB9A4F-B188-411C-A88C-1BB37BA6EF7A}" type="presParOf" srcId="{5BBB9619-CA95-4BAC-95A1-7527922B86BE}" destId="{5BD12A31-77B3-4039-B371-994D5F105B93}" srcOrd="0" destOrd="0" presId="urn:microsoft.com/office/officeart/2005/8/layout/process4"/>
    <dgm:cxn modelId="{1D9A8DBB-8252-4381-8907-B797C26A16A0}" type="presParOf" srcId="{5BBB9619-CA95-4BAC-95A1-7527922B86BE}" destId="{FED070B5-0707-49D6-A2B5-EEA859096F3F}" srcOrd="1" destOrd="0" presId="urn:microsoft.com/office/officeart/2005/8/layout/process4"/>
    <dgm:cxn modelId="{E43E9563-CEFF-4DA8-B7EB-D5104E3535D4}" type="presParOf" srcId="{5BBB9619-CA95-4BAC-95A1-7527922B86BE}" destId="{E26A184D-24B3-458B-BC17-8EA1186DC38E}" srcOrd="2" destOrd="0" presId="urn:microsoft.com/office/officeart/2005/8/layout/process4"/>
    <dgm:cxn modelId="{507BACC8-CC5F-466B-976C-1B80CFC8E971}" type="presParOf" srcId="{E26A184D-24B3-458B-BC17-8EA1186DC38E}" destId="{329F7157-C28F-4A54-8069-55F97436E75F}" srcOrd="0" destOrd="0" presId="urn:microsoft.com/office/officeart/2005/8/layout/process4"/>
    <dgm:cxn modelId="{58F235B7-F659-48D0-93EE-99CEAAD7CC37}" type="presParOf" srcId="{16AC5661-FBA4-468A-9DA0-D3511A553C93}" destId="{0BD76D38-1323-4F4C-B973-B484E8DE0B44}" srcOrd="1" destOrd="0" presId="urn:microsoft.com/office/officeart/2005/8/layout/process4"/>
    <dgm:cxn modelId="{11F82751-72ED-4971-A3EC-C70481A4D004}" type="presParOf" srcId="{16AC5661-FBA4-468A-9DA0-D3511A553C93}" destId="{C045D489-65CE-4026-8A83-D74AA316BD12}" srcOrd="2" destOrd="0" presId="urn:microsoft.com/office/officeart/2005/8/layout/process4"/>
    <dgm:cxn modelId="{A69DB422-9352-44C3-9AB9-8CD3099C54C2}" type="presParOf" srcId="{C045D489-65CE-4026-8A83-D74AA316BD12}" destId="{22A2389E-7B8A-41FA-B18E-247A267DFD99}" srcOrd="0" destOrd="0" presId="urn:microsoft.com/office/officeart/2005/8/layout/process4"/>
    <dgm:cxn modelId="{4B369641-0B42-4813-A879-FDEFE3F47DD4}" type="presParOf" srcId="{C045D489-65CE-4026-8A83-D74AA316BD12}" destId="{C1EBDD47-A55E-4313-9722-10064EEAE609}" srcOrd="1" destOrd="0" presId="urn:microsoft.com/office/officeart/2005/8/layout/process4"/>
    <dgm:cxn modelId="{8D999F39-BB0B-423F-8AD6-B35056BB5DE6}" type="presParOf" srcId="{C045D489-65CE-4026-8A83-D74AA316BD12}" destId="{E7796C23-61CE-4A4D-95B0-E9DCE4C536E8}" srcOrd="2" destOrd="0" presId="urn:microsoft.com/office/officeart/2005/8/layout/process4"/>
    <dgm:cxn modelId="{C0BE2387-2ECE-4178-8D60-92EC5FE3D4CA}" type="presParOf" srcId="{E7796C23-61CE-4A4D-95B0-E9DCE4C536E8}" destId="{B81B4B68-E01A-4C48-AD2B-47AC0558174D}" srcOrd="0" destOrd="0" presId="urn:microsoft.com/office/officeart/2005/8/layout/process4"/>
    <dgm:cxn modelId="{1C12E8AB-7ECD-441C-B977-3159DDD05622}" type="presParOf" srcId="{16AC5661-FBA4-468A-9DA0-D3511A553C93}" destId="{750C108D-DE48-44CE-AAE3-13E91CB7AB40}" srcOrd="3" destOrd="0" presId="urn:microsoft.com/office/officeart/2005/8/layout/process4"/>
    <dgm:cxn modelId="{3193B798-0E92-4EDE-88BB-624D5114C986}" type="presParOf" srcId="{16AC5661-FBA4-468A-9DA0-D3511A553C93}" destId="{26639865-4F68-4998-B05A-A64C0560C354}" srcOrd="4" destOrd="0" presId="urn:microsoft.com/office/officeart/2005/8/layout/process4"/>
    <dgm:cxn modelId="{18646A76-7C2B-4446-AD15-307EA3A6870B}" type="presParOf" srcId="{26639865-4F68-4998-B05A-A64C0560C354}" destId="{4B042106-7020-4069-A446-4CEA4FB9E958}" srcOrd="0" destOrd="0" presId="urn:microsoft.com/office/officeart/2005/8/layout/process4"/>
    <dgm:cxn modelId="{0BA2DADA-A000-471A-AC53-1E061196293F}" type="presParOf" srcId="{26639865-4F68-4998-B05A-A64C0560C354}" destId="{304DCAC9-2891-4BFF-A71C-95E37C62A8B6}" srcOrd="1" destOrd="0" presId="urn:microsoft.com/office/officeart/2005/8/layout/process4"/>
    <dgm:cxn modelId="{76C02154-595A-4FDC-A8BB-BE2449158985}" type="presParOf" srcId="{26639865-4F68-4998-B05A-A64C0560C354}" destId="{D0F2F055-CDF8-4B7F-B23A-6372C7D223A8}" srcOrd="2" destOrd="0" presId="urn:microsoft.com/office/officeart/2005/8/layout/process4"/>
    <dgm:cxn modelId="{76297253-F9D9-43CE-B6ED-5D054BBDCAC7}" type="presParOf" srcId="{D0F2F055-CDF8-4B7F-B23A-6372C7D223A8}" destId="{59D1B57C-3519-4BDE-ABB6-57AAFCFBA44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5CDB-7CE2-45CD-8E00-416C433F067E}">
      <dsp:nvSpPr>
        <dsp:cNvPr id="0" name=""/>
        <dsp:cNvSpPr/>
      </dsp:nvSpPr>
      <dsp:spPr>
        <a:xfrm>
          <a:off x="0" y="635703"/>
          <a:ext cx="10418695" cy="3528000"/>
        </a:xfrm>
        <a:prstGeom prst="rect">
          <a:avLst/>
        </a:prstGeom>
        <a:solidFill>
          <a:schemeClr val="bg1">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2539" tIns="166624" rIns="812539" bIns="85344" numCol="1" spcCol="1270" anchor="t" anchorCtr="0">
          <a:noAutofit/>
        </a:bodyPr>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Un projet informatique est un projet dont les livrables sont des outils ou services informatiques (logiciels, systèmes d’information, sites web…). </a:t>
          </a:r>
          <a:r>
            <a:rPr lang="en-US" sz="1200" kern="1200" dirty="0">
              <a:solidFill>
                <a:srgbClr val="565656"/>
              </a:solidFill>
              <a:latin typeface="Calibri" panose="020F0502020204030204" pitchFamily="34" charset="0"/>
              <a:ea typeface="+mn-ea"/>
              <a:cs typeface="Calibri" panose="020F0502020204030204" pitchFamily="34" charset="0"/>
            </a:rPr>
            <a:t>Il </a:t>
          </a:r>
          <a:r>
            <a:rPr lang="en-US" sz="1200" kern="1200" dirty="0" err="1">
              <a:solidFill>
                <a:srgbClr val="565656"/>
              </a:solidFill>
              <a:latin typeface="Calibri" panose="020F0502020204030204" pitchFamily="34" charset="0"/>
              <a:ea typeface="+mn-ea"/>
              <a:cs typeface="Calibri" panose="020F0502020204030204" pitchFamily="34" charset="0"/>
            </a:rPr>
            <a:t>s’agit</a:t>
          </a:r>
          <a:r>
            <a:rPr lang="en-US" sz="1200" kern="1200" dirty="0">
              <a:solidFill>
                <a:srgbClr val="565656"/>
              </a:solidFill>
              <a:latin typeface="Calibri" panose="020F0502020204030204" pitchFamily="34" charset="0"/>
              <a:ea typeface="+mn-ea"/>
              <a:cs typeface="Calibri" panose="020F0502020204030204" pitchFamily="34" charset="0"/>
            </a:rPr>
            <a:t> de </a:t>
          </a:r>
          <a:r>
            <a:rPr lang="en-US" sz="1200" kern="1200" dirty="0" err="1">
              <a:solidFill>
                <a:srgbClr val="565656"/>
              </a:solidFill>
              <a:latin typeface="Calibri" panose="020F0502020204030204" pitchFamily="34" charset="0"/>
              <a:ea typeface="+mn-ea"/>
              <a:cs typeface="Calibri" panose="020F0502020204030204" pitchFamily="34" charset="0"/>
            </a:rPr>
            <a:t>projets</a:t>
          </a:r>
          <a:r>
            <a:rPr lang="en-US" sz="1200" kern="1200" dirty="0">
              <a:solidFill>
                <a:srgbClr val="565656"/>
              </a:solidFill>
              <a:latin typeface="Calibri" panose="020F0502020204030204" pitchFamily="34" charset="0"/>
              <a:ea typeface="+mn-ea"/>
              <a:cs typeface="Calibri" panose="020F0502020204030204" pitchFamily="34" charset="0"/>
            </a:rPr>
            <a:t> g</a:t>
          </a:r>
          <a:r>
            <a:rPr lang="fr-FR" sz="1200" kern="1200" dirty="0" err="1">
              <a:solidFill>
                <a:srgbClr val="565656"/>
              </a:solidFill>
              <a:latin typeface="Calibri" panose="020F0502020204030204" pitchFamily="34" charset="0"/>
              <a:ea typeface="+mn-ea"/>
              <a:cs typeface="Calibri" panose="020F0502020204030204" pitchFamily="34" charset="0"/>
            </a:rPr>
            <a:t>é</a:t>
          </a:r>
          <a:r>
            <a:rPr lang="en-US" sz="1200" kern="1200" dirty="0" err="1">
              <a:solidFill>
                <a:srgbClr val="565656"/>
              </a:solidFill>
              <a:latin typeface="Calibri" panose="020F0502020204030204" pitchFamily="34" charset="0"/>
              <a:ea typeface="+mn-ea"/>
              <a:cs typeface="Calibri" panose="020F0502020204030204" pitchFamily="34" charset="0"/>
            </a:rPr>
            <a:t>néralement</a:t>
          </a:r>
          <a:r>
            <a:rPr lang="en-US" sz="1200" kern="1200" dirty="0">
              <a:solidFill>
                <a:srgbClr val="565656"/>
              </a:solidFill>
              <a:latin typeface="Calibri" panose="020F0502020204030204" pitchFamily="34" charset="0"/>
              <a:ea typeface="+mn-ea"/>
              <a:cs typeface="Calibri" panose="020F0502020204030204" pitchFamily="34" charset="0"/>
            </a:rPr>
            <a:t> complexes. </a:t>
          </a:r>
          <a:r>
            <a:rPr lang="en-US" sz="1200" kern="1200" dirty="0" err="1">
              <a:solidFill>
                <a:srgbClr val="565656"/>
              </a:solidFill>
              <a:latin typeface="Calibri" panose="020F0502020204030204" pitchFamily="34" charset="0"/>
              <a:ea typeface="+mn-ea"/>
              <a:cs typeface="Calibri" panose="020F0502020204030204" pitchFamily="34" charset="0"/>
            </a:rPr>
            <a:t>Ceci</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est</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principalement</a:t>
          </a:r>
          <a:r>
            <a:rPr lang="en-US" sz="1200" kern="1200" dirty="0">
              <a:solidFill>
                <a:srgbClr val="565656"/>
              </a:solidFill>
              <a:latin typeface="Calibri" panose="020F0502020204030204" pitchFamily="34" charset="0"/>
              <a:ea typeface="+mn-ea"/>
              <a:cs typeface="Calibri" panose="020F0502020204030204" pitchFamily="34" charset="0"/>
            </a:rPr>
            <a:t> d</a:t>
          </a:r>
          <a:r>
            <a:rPr lang="fr-FR" sz="1200" kern="1200" dirty="0" err="1">
              <a:solidFill>
                <a:srgbClr val="565656"/>
              </a:solidFill>
              <a:latin typeface="Calibri" panose="020F0502020204030204" pitchFamily="34" charset="0"/>
              <a:ea typeface="+mn-ea"/>
              <a:cs typeface="Calibri" panose="020F0502020204030204" pitchFamily="34" charset="0"/>
            </a:rPr>
            <a:t>û</a:t>
          </a:r>
          <a:r>
            <a:rPr lang="fr-FR"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à</a:t>
          </a:r>
          <a:r>
            <a:rPr lang="en-US" sz="1200" kern="1200" dirty="0">
              <a:solidFill>
                <a:srgbClr val="565656"/>
              </a:solidFill>
              <a:latin typeface="Calibri" panose="020F0502020204030204" pitchFamily="34" charset="0"/>
              <a:ea typeface="+mn-ea"/>
              <a:cs typeface="Calibri" panose="020F0502020204030204" pitchFamily="34" charset="0"/>
            </a:rPr>
            <a:t> la </a:t>
          </a:r>
          <a:r>
            <a:rPr lang="en-US" sz="1200" kern="1200" dirty="0" err="1">
              <a:solidFill>
                <a:srgbClr val="565656"/>
              </a:solidFill>
              <a:latin typeface="Calibri" panose="020F0502020204030204" pitchFamily="34" charset="0"/>
              <a:ea typeface="+mn-ea"/>
              <a:cs typeface="Calibri" panose="020F0502020204030204" pitchFamily="34" charset="0"/>
            </a:rPr>
            <a:t>grande</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diversité</a:t>
          </a:r>
          <a:r>
            <a:rPr lang="en-US" sz="1200" kern="1200" dirty="0">
              <a:solidFill>
                <a:srgbClr val="565656"/>
              </a:solidFill>
              <a:latin typeface="Calibri" panose="020F0502020204030204" pitchFamily="34" charset="0"/>
              <a:ea typeface="+mn-ea"/>
              <a:cs typeface="Calibri" panose="020F0502020204030204" pitchFamily="34" charset="0"/>
            </a:rPr>
            <a:t> des </a:t>
          </a:r>
          <a:r>
            <a:rPr lang="en-US" sz="1200" kern="1200" dirty="0" err="1">
              <a:solidFill>
                <a:srgbClr val="565656"/>
              </a:solidFill>
              <a:latin typeface="Calibri" panose="020F0502020204030204" pitchFamily="34" charset="0"/>
              <a:ea typeface="+mn-ea"/>
              <a:cs typeface="Calibri" panose="020F0502020204030204" pitchFamily="34" charset="0"/>
            </a:rPr>
            <a:t>intervenants</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(techniciens, responsables métier, </a:t>
          </a:r>
          <a:r>
            <a:rPr lang="fr-FR" sz="1200" kern="1200" dirty="0" err="1">
              <a:solidFill>
                <a:srgbClr val="565656"/>
              </a:solidFill>
              <a:latin typeface="Calibri" panose="020F0502020204030204" pitchFamily="34" charset="0"/>
              <a:ea typeface="+mn-ea"/>
              <a:cs typeface="Calibri" panose="020F0502020204030204" pitchFamily="34" charset="0"/>
            </a:rPr>
            <a:t>marketeurs</a:t>
          </a:r>
          <a:r>
            <a:rPr lang="fr-FR" sz="1200" kern="1200" dirty="0">
              <a:solidFill>
                <a:srgbClr val="565656"/>
              </a:solidFill>
              <a:latin typeface="Calibri" panose="020F0502020204030204" pitchFamily="34" charset="0"/>
              <a:ea typeface="+mn-ea"/>
              <a:cs typeface="Calibri" panose="020F0502020204030204" pitchFamily="34" charset="0"/>
            </a:rPr>
            <a:t>, gestionnaires....) ainsi qu’</a:t>
          </a:r>
          <a:r>
            <a:rPr lang="en-US" sz="1200" kern="1200" dirty="0" err="1">
              <a:solidFill>
                <a:srgbClr val="565656"/>
              </a:solidFill>
              <a:latin typeface="Calibri" panose="020F0502020204030204" pitchFamily="34" charset="0"/>
              <a:ea typeface="+mn-ea"/>
              <a:cs typeface="Calibri" panose="020F0502020204030204" pitchFamily="34" charset="0"/>
            </a:rPr>
            <a:t>à</a:t>
          </a:r>
          <a:r>
            <a:rPr lang="fr-FR" sz="1200" kern="1200" dirty="0">
              <a:solidFill>
                <a:srgbClr val="565656"/>
              </a:solidFill>
              <a:latin typeface="Calibri" panose="020F0502020204030204" pitchFamily="34" charset="0"/>
              <a:ea typeface="+mn-ea"/>
              <a:cs typeface="Calibri" panose="020F0502020204030204" pitchFamily="34" charset="0"/>
            </a:rPr>
            <a:t> la difficulté de définir toutes les exigences.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processus de développement d’un projet informatique passe par 5 phases :</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Elaboration du schéma directeur </a:t>
          </a:r>
          <a:r>
            <a:rPr lang="fr-FR" sz="1200" kern="1200" dirty="0">
              <a:solidFill>
                <a:srgbClr val="565656"/>
              </a:solidFill>
              <a:latin typeface="Calibri" panose="020F0502020204030204" pitchFamily="34" charset="0"/>
              <a:ea typeface="+mn-ea"/>
              <a:cs typeface="Calibri" panose="020F0502020204030204" pitchFamily="34" charset="0"/>
            </a:rPr>
            <a:t>: Il s’agit d’une étude globale du système d’information à construire.  Le but de cette étape est de réaliser le schéma directeur ainsi que Le plan de développement informatique</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préalable </a:t>
          </a:r>
          <a:r>
            <a:rPr lang="fr-FR" sz="1200" kern="1200" dirty="0">
              <a:solidFill>
                <a:srgbClr val="565656"/>
              </a:solidFill>
              <a:latin typeface="Calibri" panose="020F0502020204030204" pitchFamily="34" charset="0"/>
              <a:ea typeface="+mn-ea"/>
              <a:cs typeface="Calibri" panose="020F0502020204030204" pitchFamily="34" charset="0"/>
            </a:rPr>
            <a:t>: Il s’agit d’une étude critique de l’existant et de la définition des objectifs du nouveau système. Le but de cette étape est de produire un dossier d’étude et la prise de décision du choix de la solution.</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détaillée </a:t>
          </a:r>
          <a:r>
            <a:rPr lang="fr-FR" sz="1200" kern="1200" dirty="0">
              <a:solidFill>
                <a:srgbClr val="565656"/>
              </a:solidFill>
              <a:latin typeface="Calibri" panose="020F0502020204030204" pitchFamily="34" charset="0"/>
              <a:ea typeface="+mn-ea"/>
              <a:cs typeface="Calibri" panose="020F0502020204030204" pitchFamily="34" charset="0"/>
            </a:rPr>
            <a:t>: Il s’agit de fournir avec précision la description de la solution souhaitée : Définir logiquement les données  et les traitements informatiques, les interfaces, le matériel… et construire le planning de réalisation. Le but de cette étape est de produire un cahier des charges fonctionnel et technique.</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Réalisatio</a:t>
          </a:r>
          <a:r>
            <a:rPr lang="fr-FR" sz="1200" kern="1200" dirty="0">
              <a:solidFill>
                <a:srgbClr val="565656"/>
              </a:solidFill>
              <a:latin typeface="Calibri" panose="020F0502020204030204" pitchFamily="34" charset="0"/>
              <a:ea typeface="+mn-ea"/>
              <a:cs typeface="Calibri" panose="020F0502020204030204" pitchFamily="34" charset="0"/>
            </a:rPr>
            <a:t>n : Elle consiste à la production du logiciel, l’implantation des bases de données et la mise en place de la solution. </a:t>
          </a:r>
        </a:p>
        <a:p>
          <a:pPr marL="582613" lvl="1" indent="-163513" algn="just" defTabSz="914400" rtl="0" eaLnBrk="1" latinLnBrk="0" hangingPunct="1">
            <a:lnSpc>
              <a:spcPts val="1600"/>
            </a:lnSpc>
            <a:spcBef>
              <a:spcPct val="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Mise en œuvre de la solution et assurer la maintenance </a:t>
          </a:r>
          <a:r>
            <a:rPr lang="fr-FR" sz="1200" kern="1200" dirty="0">
              <a:solidFill>
                <a:srgbClr val="565656"/>
              </a:solidFill>
              <a:latin typeface="Calibri" panose="020F0502020204030204" pitchFamily="34" charset="0"/>
              <a:ea typeface="+mn-ea"/>
              <a:cs typeface="Calibri" panose="020F0502020204030204" pitchFamily="34" charset="0"/>
            </a:rPr>
            <a:t>: Adapter la solution aux évolutions de l’environnement.</a:t>
          </a:r>
        </a:p>
        <a:p>
          <a:pPr marL="114300" lvl="1" indent="0" algn="l" defTabSz="533400" rtl="0">
            <a:lnSpc>
              <a:spcPct val="90000"/>
            </a:lnSpc>
            <a:spcBef>
              <a:spcPct val="0"/>
            </a:spcBef>
            <a:spcAft>
              <a:spcPct val="15000"/>
            </a:spcAft>
            <a:buChar char="•"/>
          </a:pPr>
          <a:endParaRPr lang="fr-FR" sz="1200" kern="1200" dirty="0">
            <a:solidFill>
              <a:srgbClr val="565656"/>
            </a:solidFill>
            <a:latin typeface="Calibri" panose="020F0502020204030204" pitchFamily="34" charset="0"/>
            <a:cs typeface="Calibri" panose="020F0502020204030204" pitchFamily="34" charset="0"/>
          </a:endParaRPr>
        </a:p>
      </dsp:txBody>
      <dsp:txXfrm>
        <a:off x="0" y="635703"/>
        <a:ext cx="10418695" cy="3528000"/>
      </dsp:txXfrm>
    </dsp:sp>
    <dsp:sp modelId="{9B589FF0-6EC3-4468-BD2F-BC09EE7CE09D}">
      <dsp:nvSpPr>
        <dsp:cNvPr id="0" name=""/>
        <dsp:cNvSpPr/>
      </dsp:nvSpPr>
      <dsp:spPr>
        <a:xfrm>
          <a:off x="522957" y="21333"/>
          <a:ext cx="7321400" cy="732450"/>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002" tIns="0" rIns="277002"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chemeClr val="bg1"/>
              </a:solidFill>
              <a:latin typeface="Calibri" panose="020F0502020204030204" pitchFamily="34" charset="0"/>
              <a:cs typeface="Calibri" panose="020F0502020204030204" pitchFamily="34" charset="0"/>
            </a:rPr>
            <a:t>Un projet informatique</a:t>
          </a:r>
        </a:p>
      </dsp:txBody>
      <dsp:txXfrm>
        <a:off x="558712" y="57088"/>
        <a:ext cx="7249890" cy="6609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9CBAF-DB24-4488-8A5A-0EB404E1BAD2}">
      <dsp:nvSpPr>
        <dsp:cNvPr id="0" name=""/>
        <dsp:cNvSpPr/>
      </dsp:nvSpPr>
      <dsp:spPr>
        <a:xfrm>
          <a:off x="0" y="434465"/>
          <a:ext cx="10694561" cy="3759762"/>
        </a:xfrm>
        <a:prstGeom prst="rect">
          <a:avLst/>
        </a:prstGeom>
        <a:solidFill>
          <a:prstClr val="white">
            <a:lumMod val="95000"/>
            <a:alpha val="90000"/>
          </a:prst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0" tIns="187452" rIns="698500" bIns="85344" numCol="1" spcCol="1270" anchor="t" anchorCtr="0">
          <a:noAutofit/>
        </a:bodyPr>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cahier des charges est un document essentiel à l’élaboration et la réalisation d’un projet. Il s’agit du document sur lequel les développeurs se basent pour concevoir et implémenter une base de données.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Il présente une description détaillée du besoin des utilisateurs à savoir : </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contexte général.</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L’objectif du projet.</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fonctionnalités  attendues.</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flux d’information et les processus métier.</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règles de gestions des données.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en-US" sz="1200" kern="1200" dirty="0">
              <a:solidFill>
                <a:srgbClr val="565656"/>
              </a:solidFill>
              <a:latin typeface="Calibri" panose="020F0502020204030204" pitchFamily="34" charset="0"/>
              <a:ea typeface="+mn-ea"/>
              <a:cs typeface="Calibri" panose="020F0502020204030204" pitchFamily="34" charset="0"/>
            </a:rPr>
            <a:t>Il </a:t>
          </a:r>
          <a:r>
            <a:rPr lang="fr-FR" sz="1200" kern="1200" dirty="0">
              <a:solidFill>
                <a:srgbClr val="565656"/>
              </a:solidFill>
              <a:latin typeface="Calibri" panose="020F0502020204030204" pitchFamily="34" charset="0"/>
              <a:ea typeface="+mn-ea"/>
              <a:cs typeface="Calibri" panose="020F0502020204030204" pitchFamily="34" charset="0"/>
            </a:rPr>
            <a:t>existe</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deux</a:t>
          </a:r>
          <a:r>
            <a:rPr lang="en-US" sz="1200" kern="1200" dirty="0">
              <a:solidFill>
                <a:srgbClr val="565656"/>
              </a:solidFill>
              <a:latin typeface="Calibri" panose="020F0502020204030204" pitchFamily="34" charset="0"/>
              <a:ea typeface="+mn-ea"/>
              <a:cs typeface="Calibri" panose="020F0502020204030204" pitchFamily="34" charset="0"/>
            </a:rPr>
            <a:t> types de cahier des charges:</a:t>
          </a:r>
          <a:endParaRPr lang="fr-FR" sz="1200" kern="1200" dirty="0">
            <a:solidFill>
              <a:srgbClr val="565656"/>
            </a:solidFill>
            <a:latin typeface="Calibri" panose="020F0502020204030204" pitchFamily="34" charset="0"/>
            <a:ea typeface="+mn-ea"/>
            <a:cs typeface="Calibri" panose="020F0502020204030204" pitchFamily="34" charset="0"/>
          </a:endParaRP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technique (CDCT): Il contient les exigences et contraintes techniques, économiques, industrielles, environnementales et matérielles d’un projet. Il sert à définir l’environnement technique: Architecture technique, les outils à utiliser, les technologies.. </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fonctionnel (CDCF) décrit la structure, les besoins et fonctionnalités attendues du maître d’ouvrage. Il contient les informations qui permettent d</a:t>
          </a:r>
          <a:r>
            <a:rPr lang="en-US" sz="1200" kern="1200" dirty="0">
              <a:solidFill>
                <a:srgbClr val="565656"/>
              </a:solidFill>
              <a:latin typeface="Calibri" panose="020F0502020204030204" pitchFamily="34" charset="0"/>
              <a:ea typeface="+mn-ea"/>
              <a:cs typeface="Calibri" panose="020F0502020204030204" pitchFamily="34" charset="0"/>
            </a:rPr>
            <a:t>’addresser </a:t>
          </a:r>
          <a:r>
            <a:rPr lang="fr-FR" sz="1200" kern="1200" dirty="0">
              <a:solidFill>
                <a:srgbClr val="565656"/>
              </a:solidFill>
              <a:latin typeface="Calibri" panose="020F0502020204030204" pitchFamily="34" charset="0"/>
              <a:ea typeface="+mn-ea"/>
              <a:cs typeface="Calibri" panose="020F0502020204030204" pitchFamily="34" charset="0"/>
            </a:rPr>
            <a:t>les exigences liées au projet en précisant les conditions de réalisation. Le CDCF doit comporter assez de détails pour être compréhensible par tous les acteurs du projet.</a:t>
          </a:r>
        </a:p>
      </dsp:txBody>
      <dsp:txXfrm>
        <a:off x="0" y="434465"/>
        <a:ext cx="10694561" cy="3759762"/>
      </dsp:txXfrm>
    </dsp:sp>
    <dsp:sp modelId="{FB5A538E-CC35-4BD5-AE22-CFFA50CC6CF9}">
      <dsp:nvSpPr>
        <dsp:cNvPr id="0" name=""/>
        <dsp:cNvSpPr/>
      </dsp:nvSpPr>
      <dsp:spPr>
        <a:xfrm>
          <a:off x="0" y="0"/>
          <a:ext cx="7272024" cy="477531"/>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336" tIns="0" rIns="284336"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chemeClr val="bg1"/>
              </a:solidFill>
              <a:latin typeface="Calibri" panose="020F0502020204030204" pitchFamily="34" charset="0"/>
              <a:cs typeface="Calibri" panose="020F0502020204030204" pitchFamily="34" charset="0"/>
            </a:rPr>
            <a:t>Le cahier des charges</a:t>
          </a:r>
        </a:p>
      </dsp:txBody>
      <dsp:txXfrm>
        <a:off x="23311" y="23311"/>
        <a:ext cx="7225402" cy="430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5CDB-7CE2-45CD-8E00-416C433F067E}">
      <dsp:nvSpPr>
        <dsp:cNvPr id="0" name=""/>
        <dsp:cNvSpPr/>
      </dsp:nvSpPr>
      <dsp:spPr>
        <a:xfrm>
          <a:off x="0" y="197864"/>
          <a:ext cx="7964959" cy="696150"/>
        </a:xfrm>
        <a:prstGeom prst="rect">
          <a:avLst/>
        </a:prstGeom>
        <a:solidFill>
          <a:schemeClr val="bg1">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720" tIns="270764" rIns="631720" bIns="85344" numCol="1" spcCol="1270" anchor="t" anchorCtr="0">
          <a:noAutofit/>
        </a:bodyPr>
        <a:lstStyle/>
        <a:p>
          <a:pPr marL="114300" lvl="1" indent="-114300" algn="l" defTabSz="533400" rtl="0">
            <a:lnSpc>
              <a:spcPct val="90000"/>
            </a:lnSpc>
            <a:spcBef>
              <a:spcPct val="0"/>
            </a:spcBef>
            <a:spcAft>
              <a:spcPct val="15000"/>
            </a:spcAft>
            <a:buChar char="•"/>
          </a:pPr>
          <a:r>
            <a:rPr lang="fr-FR" sz="1200" b="1" kern="1200" dirty="0">
              <a:solidFill>
                <a:srgbClr val="565656"/>
              </a:solidFill>
              <a:latin typeface="Calibri" panose="020F0502020204030204" pitchFamily="34" charset="0"/>
              <a:cs typeface="Calibri" panose="020F0502020204030204" pitchFamily="34" charset="0"/>
            </a:rPr>
            <a:t>Une base de données </a:t>
          </a:r>
          <a:r>
            <a:rPr lang="fr-FR" sz="1200" kern="1200" dirty="0">
              <a:solidFill>
                <a:srgbClr val="565656"/>
              </a:solidFill>
              <a:latin typeface="Calibri" panose="020F0502020204030204" pitchFamily="34" charset="0"/>
              <a:cs typeface="Calibri" panose="020F0502020204030204" pitchFamily="34" charset="0"/>
            </a:rPr>
            <a:t>est une structure permettant de stocker un grand nombre d’informations afin d’en faciliter l’utilisation.</a:t>
          </a:r>
        </a:p>
      </dsp:txBody>
      <dsp:txXfrm>
        <a:off x="0" y="197864"/>
        <a:ext cx="7964959" cy="696150"/>
      </dsp:txXfrm>
    </dsp:sp>
    <dsp:sp modelId="{9B589FF0-6EC3-4468-BD2F-BC09EE7CE09D}">
      <dsp:nvSpPr>
        <dsp:cNvPr id="0" name=""/>
        <dsp:cNvSpPr/>
      </dsp:nvSpPr>
      <dsp:spPr>
        <a:xfrm>
          <a:off x="36823" y="0"/>
          <a:ext cx="3604878" cy="383760"/>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359" tIns="0" rIns="215359"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rgbClr val="FFFFFF"/>
              </a:solidFill>
              <a:latin typeface="Calibri" panose="020F0502020204030204" pitchFamily="34" charset="0"/>
              <a:cs typeface="Calibri" panose="020F0502020204030204" pitchFamily="34" charset="0"/>
            </a:rPr>
            <a:t>Une base de données</a:t>
          </a:r>
        </a:p>
      </dsp:txBody>
      <dsp:txXfrm>
        <a:off x="55557" y="18734"/>
        <a:ext cx="3567410"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070B5-0707-49D6-A2B5-EEA859096F3F}">
      <dsp:nvSpPr>
        <dsp:cNvPr id="0" name=""/>
        <dsp:cNvSpPr/>
      </dsp:nvSpPr>
      <dsp:spPr>
        <a:xfrm>
          <a:off x="0" y="2478420"/>
          <a:ext cx="7880350" cy="813472"/>
        </a:xfrm>
        <a:prstGeom prst="rect">
          <a:avLst/>
        </a:prstGeom>
        <a:solidFill>
          <a:srgbClr val="40C3D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3 - LE CONCEPT AUQUEL ELLE APPARTIENT</a:t>
          </a:r>
          <a:endParaRPr lang="fr-FR" sz="1600" kern="1200" dirty="0">
            <a:latin typeface="Calibri" panose="020F0502020204030204" pitchFamily="34" charset="0"/>
            <a:cs typeface="Calibri" panose="020F0502020204030204" pitchFamily="34" charset="0"/>
          </a:endParaRPr>
        </a:p>
      </dsp:txBody>
      <dsp:txXfrm>
        <a:off x="0" y="2478420"/>
        <a:ext cx="7880350" cy="439275"/>
      </dsp:txXfrm>
    </dsp:sp>
    <dsp:sp modelId="{329F7157-C28F-4A54-8069-55F97436E75F}">
      <dsp:nvSpPr>
        <dsp:cNvPr id="0" name=""/>
        <dsp:cNvSpPr/>
      </dsp:nvSpPr>
      <dsp:spPr>
        <a:xfrm>
          <a:off x="0" y="2912307"/>
          <a:ext cx="7880350" cy="374197"/>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a:t>
          </a:r>
          <a:r>
            <a:rPr lang="fr-FR" sz="1400" b="1" kern="1200" dirty="0">
              <a:solidFill>
                <a:srgbClr val="565656"/>
              </a:solidFill>
              <a:latin typeface="Calibri" panose="020F0502020204030204" pitchFamily="34" charset="0"/>
              <a:cs typeface="Calibri" panose="020F0502020204030204" pitchFamily="34" charset="0"/>
            </a:rPr>
            <a:t>qu’elle </a:t>
          </a:r>
          <a:r>
            <a:rPr lang="fr-FR" sz="1400" b="1" kern="1200">
              <a:solidFill>
                <a:srgbClr val="565656"/>
              </a:solidFill>
              <a:latin typeface="Calibri" panose="020F0502020204030204" pitchFamily="34" charset="0"/>
              <a:cs typeface="Calibri" panose="020F0502020204030204" pitchFamily="34" charset="0"/>
            </a:rPr>
            <a:t>appartient à </a:t>
          </a:r>
          <a:r>
            <a:rPr lang="fr-FR" sz="1400" b="1" kern="1200" dirty="0">
              <a:solidFill>
                <a:srgbClr val="565656"/>
              </a:solidFill>
              <a:latin typeface="Calibri" panose="020F0502020204030204" pitchFamily="34" charset="0"/>
              <a:cs typeface="Calibri" panose="020F0502020204030204" pitchFamily="34" charset="0"/>
            </a:rPr>
            <a:t>un ou </a:t>
          </a:r>
          <a:r>
            <a:rPr lang="fr-FR" sz="1400" b="1" kern="1200">
              <a:solidFill>
                <a:srgbClr val="565656"/>
              </a:solidFill>
              <a:latin typeface="Calibri" panose="020F0502020204030204" pitchFamily="34" charset="0"/>
              <a:cs typeface="Calibri" panose="020F0502020204030204" pitchFamily="34" charset="0"/>
            </a:rPr>
            <a:t>plusieurs concepts ?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2912307"/>
        <a:ext cx="7880350" cy="374197"/>
      </dsp:txXfrm>
    </dsp:sp>
    <dsp:sp modelId="{C1EBDD47-A55E-4313-9722-10064EEAE609}">
      <dsp:nvSpPr>
        <dsp:cNvPr id="0" name=""/>
        <dsp:cNvSpPr/>
      </dsp:nvSpPr>
      <dsp:spPr>
        <a:xfrm rot="10800000">
          <a:off x="0" y="1239501"/>
          <a:ext cx="7880350" cy="1251121"/>
        </a:xfrm>
        <a:prstGeom prst="upArrowCallout">
          <a:avLst/>
        </a:prstGeom>
        <a:solidFill>
          <a:srgbClr val="B2BD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2 - SON RÔLE</a:t>
          </a:r>
          <a:endParaRPr lang="fr-FR" sz="1600" kern="1200" dirty="0">
            <a:latin typeface="Calibri" panose="020F0502020204030204" pitchFamily="34" charset="0"/>
            <a:cs typeface="Calibri" panose="020F0502020204030204" pitchFamily="34" charset="0"/>
          </a:endParaRPr>
        </a:p>
      </dsp:txBody>
      <dsp:txXfrm rot="-10800000">
        <a:off x="0" y="1239501"/>
        <a:ext cx="7880350" cy="439143"/>
      </dsp:txXfrm>
    </dsp:sp>
    <dsp:sp modelId="{B81B4B68-E01A-4C48-AD2B-47AC0558174D}">
      <dsp:nvSpPr>
        <dsp:cNvPr id="0" name=""/>
        <dsp:cNvSpPr/>
      </dsp:nvSpPr>
      <dsp:spPr>
        <a:xfrm>
          <a:off x="0" y="1678644"/>
          <a:ext cx="7880350" cy="374085"/>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qu’elle identifie un concept, est-ce qu’elle est calculée ou élémentaire ?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1678644"/>
        <a:ext cx="7880350" cy="374085"/>
      </dsp:txXfrm>
    </dsp:sp>
    <dsp:sp modelId="{304DCAC9-2891-4BFF-A71C-95E37C62A8B6}">
      <dsp:nvSpPr>
        <dsp:cNvPr id="0" name=""/>
        <dsp:cNvSpPr/>
      </dsp:nvSpPr>
      <dsp:spPr>
        <a:xfrm rot="10800000">
          <a:off x="0" y="581"/>
          <a:ext cx="7880350" cy="1251121"/>
        </a:xfrm>
        <a:prstGeom prst="upArrowCallout">
          <a:avLst/>
        </a:prstGeom>
        <a:solidFill>
          <a:srgbClr val="08ACA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1 - LA NATURE DE CHAQUE DONNÉE</a:t>
          </a:r>
          <a:endParaRPr lang="fr-FR" sz="1600" kern="1200" dirty="0">
            <a:latin typeface="Calibri" panose="020F0502020204030204" pitchFamily="34" charset="0"/>
            <a:cs typeface="Calibri" panose="020F0502020204030204" pitchFamily="34" charset="0"/>
          </a:endParaRPr>
        </a:p>
      </dsp:txBody>
      <dsp:txXfrm rot="-10800000">
        <a:off x="0" y="581"/>
        <a:ext cx="7880350" cy="439143"/>
      </dsp:txXfrm>
    </dsp:sp>
    <dsp:sp modelId="{59D1B57C-3519-4BDE-ABB6-57AAFCFBA441}">
      <dsp:nvSpPr>
        <dsp:cNvPr id="0" name=""/>
        <dsp:cNvSpPr/>
      </dsp:nvSpPr>
      <dsp:spPr>
        <a:xfrm>
          <a:off x="0" y="439725"/>
          <a:ext cx="7880350" cy="374085"/>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00" tIns="108000" rIns="144000" bIns="7200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qu’il s’agit d’un concept, d’une donnée ou d’une valeur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439725"/>
        <a:ext cx="7880350" cy="3740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B365248-5A35-45AC-829D-01B1E5087E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latin typeface="Calibri" panose="020F0502020204030204" pitchFamily="34" charset="0"/>
            </a:endParaRPr>
          </a:p>
        </p:txBody>
      </p:sp>
      <p:sp>
        <p:nvSpPr>
          <p:cNvPr id="3" name="Espace réservé de la date 2">
            <a:extLst>
              <a:ext uri="{FF2B5EF4-FFF2-40B4-BE49-F238E27FC236}">
                <a16:creationId xmlns:a16="http://schemas.microsoft.com/office/drawing/2014/main" id="{B2F782EE-E91E-43D0-BAC4-3721FAE1DC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53011F-FB9E-442F-A83A-34AB88C221E0}" type="datetimeFigureOut">
              <a:rPr lang="fr-FR" smtClean="0">
                <a:latin typeface="Calibri" panose="020F0502020204030204" pitchFamily="34" charset="0"/>
              </a:rPr>
              <a:t>03/01/2025</a:t>
            </a:fld>
            <a:endParaRPr lang="fr-FR" dirty="0">
              <a:latin typeface="Calibri" panose="020F0502020204030204" pitchFamily="34" charset="0"/>
            </a:endParaRPr>
          </a:p>
        </p:txBody>
      </p:sp>
      <p:sp>
        <p:nvSpPr>
          <p:cNvPr id="4" name="Espace réservé du pied de page 3">
            <a:extLst>
              <a:ext uri="{FF2B5EF4-FFF2-40B4-BE49-F238E27FC236}">
                <a16:creationId xmlns:a16="http://schemas.microsoft.com/office/drawing/2014/main" id="{34AD6F14-1930-40E7-99C6-34AC25196D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latin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DFFBFEDE-CBFB-43E4-B8A1-6CCC29A89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473929-F380-4884-9C16-04367B85C305}" type="slidenum">
              <a:rPr lang="fr-FR" smtClean="0">
                <a:latin typeface="Calibri" panose="020F0502020204030204" pitchFamily="34" charset="0"/>
              </a:rPr>
              <a:t>‹N°›</a:t>
            </a:fld>
            <a:endParaRPr lang="fr-FR" dirty="0">
              <a:latin typeface="Calibri" panose="020F0502020204030204" pitchFamily="34" charset="0"/>
            </a:endParaRPr>
          </a:p>
        </p:txBody>
      </p:sp>
    </p:spTree>
    <p:extLst>
      <p:ext uri="{BB962C8B-B14F-4D97-AF65-F5344CB8AC3E}">
        <p14:creationId xmlns:p14="http://schemas.microsoft.com/office/powerpoint/2010/main" val="3018451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lvl1pPr>
              <a:defRPr>
                <a:latin typeface="Calibri" panose="020F0502020204030204" pitchFamily="34" charset="0"/>
              </a:defRPr>
            </a:lvl1pPr>
          </a:lstStyle>
          <a:p>
            <a:pPr algn="r"/>
            <a:fld id="{00000000-1234-1234-1234-123412341234}" type="slidenum">
              <a:rPr lang="fr-FR" sz="1200" smtClean="0">
                <a:solidFill>
                  <a:schemeClr val="dk1"/>
                </a:solidFill>
                <a:ea typeface="Calibri"/>
                <a:cs typeface="Calibri"/>
                <a:sym typeface="Calibri"/>
              </a:rPr>
              <a:pPr algn="r"/>
              <a:t>‹N°›</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845477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104020204" pitchFamily="34" charset="0"/>
        <a:ea typeface="Abadi" panose="020B0604020104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Et presenter la demarche</a:t>
            </a:r>
            <a:r>
              <a:rPr lang="en-US" baseline="0" dirty="0"/>
              <a:t> a </a:t>
            </a:r>
            <a:r>
              <a:rPr lang="en-US" baseline="0" dirty="0" err="1"/>
              <a:t>suivre</a:t>
            </a:r>
            <a:r>
              <a:rPr lang="en-US" baseline="0" dirty="0"/>
              <a:t> qui </a:t>
            </a:r>
            <a:r>
              <a:rPr lang="en-US" baseline="0" dirty="0" err="1"/>
              <a:t>est</a:t>
            </a:r>
            <a:r>
              <a:rPr lang="en-US" baseline="0" dirty="0"/>
              <a:t> la structure du </a:t>
            </a:r>
            <a:r>
              <a:rPr lang="en-US" baseline="0" dirty="0" err="1"/>
              <a:t>cours</a:t>
            </a:r>
            <a:r>
              <a:rPr lang="en-US" baseline="0" dirty="0"/>
              <a:t>.</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21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1714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u="sng" dirty="0">
                <a:solidFill>
                  <a:schemeClr val="accent4"/>
                </a:solidFill>
              </a:rPr>
              <a:t>Valeur:</a:t>
            </a:r>
          </a:p>
          <a:p>
            <a:r>
              <a:rPr lang="fr-FR" sz="1200" dirty="0"/>
              <a:t>Il s’agit d’occurrences ou exemples des concepts et données. si on considère la ville (donnée) d’un étudiant (Concept), les valeurs seront : Tanger, Rabat</a:t>
            </a:r>
            <a:r>
              <a:rPr lang="fr-FR" sz="1200"/>
              <a:t>, Casablanca...</a:t>
            </a:r>
            <a:endParaRPr lang="fr-FR" sz="1200" dirty="0"/>
          </a:p>
          <a:p>
            <a:r>
              <a:rPr lang="fr-FR" sz="1200" dirty="0"/>
              <a:t>Exemples :  « C/C++ » : </a:t>
            </a:r>
            <a:r>
              <a:rPr lang="fr-FR" sz="1200" b="1" dirty="0"/>
              <a:t>Valeur</a:t>
            </a:r>
            <a:r>
              <a:rPr lang="fr-FR" sz="1200" dirty="0"/>
              <a:t> de la </a:t>
            </a:r>
            <a:r>
              <a:rPr lang="fr-FR" sz="1200" b="1" dirty="0"/>
              <a:t>donnée</a:t>
            </a:r>
            <a:r>
              <a:rPr lang="fr-FR" sz="1200" dirty="0"/>
              <a:t> : Nom de la formation, relative au </a:t>
            </a:r>
            <a:r>
              <a:rPr lang="fr-FR" sz="1200" b="1" dirty="0"/>
              <a:t>Concept</a:t>
            </a:r>
            <a:r>
              <a:rPr lang="fr-FR" sz="1200" dirty="0"/>
              <a:t> : Formation.</a:t>
            </a:r>
          </a:p>
          <a:p>
            <a:r>
              <a:rPr lang="fr-FR" sz="1200" dirty="0"/>
              <a:t>«  G434568 » </a:t>
            </a:r>
            <a:r>
              <a:rPr lang="fr-FR" sz="1200" b="1" dirty="0"/>
              <a:t>Valeur</a:t>
            </a:r>
            <a:r>
              <a:rPr lang="fr-FR" sz="1200" dirty="0"/>
              <a:t> de la </a:t>
            </a:r>
            <a:r>
              <a:rPr lang="fr-FR" sz="1200" b="1" dirty="0"/>
              <a:t>donnée</a:t>
            </a:r>
            <a:r>
              <a:rPr lang="fr-FR" sz="1200" dirty="0"/>
              <a:t> : Numéro de la CIN, relative au </a:t>
            </a:r>
            <a:r>
              <a:rPr lang="fr-FR" sz="1200" b="1" dirty="0"/>
              <a:t>Concept</a:t>
            </a:r>
            <a:r>
              <a:rPr lang="fr-FR" sz="1200" dirty="0"/>
              <a:t> : Etudiant.</a:t>
            </a:r>
          </a:p>
          <a:p>
            <a:r>
              <a:rPr lang="fr-FR" sz="1200" dirty="0"/>
              <a:t>Contre-exemples :  Nom de la formation, </a:t>
            </a:r>
            <a:r>
              <a:rPr lang="fr-FR" sz="1200" dirty="0" err="1"/>
              <a:t>Numero</a:t>
            </a:r>
            <a:r>
              <a:rPr lang="fr-FR" sz="1200" dirty="0"/>
              <a:t> de la CIN</a:t>
            </a:r>
            <a:r>
              <a:rPr lang="fr-FR" sz="1200"/>
              <a:t>, Etudiant...</a:t>
            </a:r>
            <a:endParaRPr lang="fr-FR" sz="1200" dirty="0"/>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80366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8928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cap="none" dirty="0">
                <a:solidFill>
                  <a:schemeClr val="dk1"/>
                </a:solidFill>
                <a:effectLst/>
                <a:latin typeface="Calibri"/>
                <a:ea typeface="Calibri"/>
                <a:cs typeface="Calibri"/>
                <a:sym typeface="Calibri"/>
              </a:rPr>
              <a:t>Reprenons l’exemple de notre centre de formation. </a:t>
            </a:r>
          </a:p>
          <a:p>
            <a:r>
              <a:rPr lang="fr-FR" sz="1200" b="0" i="0" u="none" strike="noStrike" cap="none" dirty="0">
                <a:solidFill>
                  <a:schemeClr val="dk1"/>
                </a:solidFill>
                <a:effectLst/>
                <a:latin typeface="Calibri"/>
                <a:ea typeface="Calibri"/>
                <a:cs typeface="Calibri"/>
                <a:sym typeface="Calibri"/>
              </a:rPr>
              <a:t>Voici le dictionnaire de données pour :</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35</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6150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cap="none" dirty="0">
                <a:solidFill>
                  <a:schemeClr val="dk1"/>
                </a:solidFill>
                <a:effectLst/>
                <a:latin typeface="Calibri"/>
                <a:ea typeface="Calibri"/>
                <a:cs typeface="Calibri"/>
                <a:sym typeface="Calibri"/>
              </a:rPr>
              <a:t>Reprenons l’exemple de notre centre de formation. </a:t>
            </a:r>
          </a:p>
          <a:p>
            <a:r>
              <a:rPr lang="fr-FR" sz="1200" b="0" i="0" u="none" strike="noStrike" cap="none" dirty="0">
                <a:solidFill>
                  <a:schemeClr val="dk1"/>
                </a:solidFill>
                <a:effectLst/>
                <a:latin typeface="Calibri"/>
                <a:ea typeface="Calibri"/>
                <a:cs typeface="Calibri"/>
                <a:sym typeface="Calibri"/>
              </a:rPr>
              <a:t>Voici le dictionnaire de données pour :</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36</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6150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8</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12</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23203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Qu’est</a:t>
            </a:r>
            <a:r>
              <a:rPr lang="en-US" dirty="0"/>
              <a:t> </a:t>
            </a:r>
            <a:r>
              <a:rPr lang="en-US" dirty="0" err="1"/>
              <a:t>ce</a:t>
            </a:r>
            <a:r>
              <a:rPr lang="en-US" dirty="0"/>
              <a:t> </a:t>
            </a:r>
            <a:r>
              <a:rPr lang="en-US" dirty="0" err="1"/>
              <a:t>qu’on</a:t>
            </a:r>
            <a:r>
              <a:rPr lang="en-US" dirty="0"/>
              <a:t> </a:t>
            </a:r>
            <a:r>
              <a:rPr lang="en-US" dirty="0" err="1"/>
              <a:t>entend</a:t>
            </a:r>
            <a:r>
              <a:rPr lang="en-US" dirty="0"/>
              <a:t> </a:t>
            </a:r>
            <a:r>
              <a:rPr lang="en-US" dirty="0" err="1"/>
              <a:t>ici</a:t>
            </a:r>
            <a:r>
              <a:rPr lang="en-US" dirty="0"/>
              <a:t> par </a:t>
            </a:r>
            <a:r>
              <a:rPr lang="en-US" dirty="0" err="1"/>
              <a:t>limites</a:t>
            </a:r>
            <a:r>
              <a:rPr lang="en-US" dirty="0"/>
              <a:t> du </a:t>
            </a:r>
            <a:r>
              <a:rPr lang="en-US" dirty="0" err="1"/>
              <a:t>projet</a:t>
            </a:r>
            <a:r>
              <a:rPr lang="en-US" dirty="0"/>
              <a:t>?? </a:t>
            </a:r>
            <a:r>
              <a:rPr lang="en-US" dirty="0" err="1"/>
              <a:t>Quel</a:t>
            </a:r>
            <a:r>
              <a:rPr lang="en-US" dirty="0"/>
              <a:t> </a:t>
            </a:r>
            <a:r>
              <a:rPr lang="en-US" dirty="0" err="1"/>
              <a:t>projet</a:t>
            </a:r>
            <a:r>
              <a:rPr lang="en-US" dirty="0"/>
              <a:t>?</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83293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20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1714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UVERTURE">
    <p:spTree>
      <p:nvGrpSpPr>
        <p:cNvPr id="1" name=""/>
        <p:cNvGrpSpPr/>
        <p:nvPr/>
      </p:nvGrpSpPr>
      <p:grpSpPr>
        <a:xfrm>
          <a:off x="0" y="0"/>
          <a:ext cx="0" cy="0"/>
          <a:chOff x="0" y="0"/>
          <a:chExt cx="0" cy="0"/>
        </a:xfrm>
      </p:grpSpPr>
      <p:pic>
        <p:nvPicPr>
          <p:cNvPr id="2" name="Image 9">
            <a:extLst>
              <a:ext uri="{FF2B5EF4-FFF2-40B4-BE49-F238E27FC236}">
                <a16:creationId xmlns:a16="http://schemas.microsoft.com/office/drawing/2014/main" id="{059073E6-445F-2C41-958F-6D98C4F4206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027" t="3384" r="3808" b="1450"/>
          <a:stretch/>
        </p:blipFill>
        <p:spPr>
          <a:xfrm>
            <a:off x="0" y="0"/>
            <a:ext cx="12192000" cy="6858000"/>
          </a:xfrm>
          <a:prstGeom prst="rect">
            <a:avLst/>
          </a:prstGeom>
          <a:noFill/>
          <a:ln cap="flat">
            <a:noFill/>
          </a:ln>
        </p:spPr>
      </p:pic>
      <p:pic>
        <p:nvPicPr>
          <p:cNvPr id="5" name="Image 4">
            <a:extLst>
              <a:ext uri="{FF2B5EF4-FFF2-40B4-BE49-F238E27FC236}">
                <a16:creationId xmlns:a16="http://schemas.microsoft.com/office/drawing/2014/main" id="{F96ADE21-F926-45B9-AAEA-098086A329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sp>
        <p:nvSpPr>
          <p:cNvPr id="8" name="Rectangle : avec coins arrondis en haut 7">
            <a:extLst>
              <a:ext uri="{FF2B5EF4-FFF2-40B4-BE49-F238E27FC236}">
                <a16:creationId xmlns:a16="http://schemas.microsoft.com/office/drawing/2014/main" id="{C72253F4-9644-4C8B-A3E0-02E53E246244}"/>
              </a:ext>
            </a:extLst>
          </p:cNvPr>
          <p:cNvSpPr/>
          <p:nvPr/>
        </p:nvSpPr>
        <p:spPr>
          <a:xfrm>
            <a:off x="5016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a:p>
        </p:txBody>
      </p:sp>
      <p:sp>
        <p:nvSpPr>
          <p:cNvPr id="9" name="Espace réservé du texte 8">
            <a:extLst>
              <a:ext uri="{FF2B5EF4-FFF2-40B4-BE49-F238E27FC236}">
                <a16:creationId xmlns:a16="http://schemas.microsoft.com/office/drawing/2014/main" id="{B32B4672-C29D-4299-A0C2-9E75A3B5431C}"/>
              </a:ext>
            </a:extLst>
          </p:cNvPr>
          <p:cNvSpPr>
            <a:spLocks noGrp="1"/>
          </p:cNvSpPr>
          <p:nvPr>
            <p:ph type="body" sz="quarter" idx="10" hasCustomPrompt="1"/>
          </p:nvPr>
        </p:nvSpPr>
        <p:spPr>
          <a:xfrm>
            <a:off x="5486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10" name="Image 9">
            <a:extLst>
              <a:ext uri="{FF2B5EF4-FFF2-40B4-BE49-F238E27FC236}">
                <a16:creationId xmlns:a16="http://schemas.microsoft.com/office/drawing/2014/main" id="{C7DE88CE-59BB-47A0-8D9C-3D1AB1E95AD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92397" y="6268947"/>
            <a:ext cx="401660" cy="396000"/>
          </a:xfrm>
          <a:prstGeom prst="rect">
            <a:avLst/>
          </a:prstGeom>
        </p:spPr>
      </p:pic>
      <p:pic>
        <p:nvPicPr>
          <p:cNvPr id="12" name="Image 11">
            <a:extLst>
              <a:ext uri="{FF2B5EF4-FFF2-40B4-BE49-F238E27FC236}">
                <a16:creationId xmlns:a16="http://schemas.microsoft.com/office/drawing/2014/main" id="{C30B3257-5AC4-4B33-A4C5-542F62ABD83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pic>
        <p:nvPicPr>
          <p:cNvPr id="14" name="Image 13">
            <a:extLst>
              <a:ext uri="{FF2B5EF4-FFF2-40B4-BE49-F238E27FC236}">
                <a16:creationId xmlns:a16="http://schemas.microsoft.com/office/drawing/2014/main" id="{8EB8F109-143F-400A-81E3-0FD05EFC816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92397" y="6268947"/>
            <a:ext cx="401660" cy="396000"/>
          </a:xfrm>
          <a:prstGeom prst="rect">
            <a:avLst/>
          </a:prstGeom>
        </p:spPr>
      </p:pic>
      <p:pic>
        <p:nvPicPr>
          <p:cNvPr id="16" name="Picture 6">
            <a:extLst>
              <a:ext uri="{FF2B5EF4-FFF2-40B4-BE49-F238E27FC236}">
                <a16:creationId xmlns:a16="http://schemas.microsoft.com/office/drawing/2014/main" id="{380888E0-1F6D-45A2-8426-4A3795CC46FF}"/>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4775292" y="229196"/>
            <a:ext cx="1181846" cy="1167606"/>
          </a:xfrm>
          <a:prstGeom prst="rect">
            <a:avLst/>
          </a:prstGeom>
          <a:noFill/>
          <a:ln cap="flat">
            <a:noFill/>
          </a:ln>
        </p:spPr>
      </p:pic>
      <p:pic>
        <p:nvPicPr>
          <p:cNvPr id="17" name="Image 16">
            <a:extLst>
              <a:ext uri="{FF2B5EF4-FFF2-40B4-BE49-F238E27FC236}">
                <a16:creationId xmlns:a16="http://schemas.microsoft.com/office/drawing/2014/main" id="{3330E48E-A994-4C6A-8027-A13FC3048724}"/>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281742" y="474891"/>
            <a:ext cx="2002221" cy="645160"/>
          </a:xfrm>
          <a:prstGeom prst="rect">
            <a:avLst/>
          </a:prstGeom>
        </p:spPr>
      </p:pic>
      <p:sp>
        <p:nvSpPr>
          <p:cNvPr id="13" name="Espace réservé du texte 8">
            <a:extLst>
              <a:ext uri="{FF2B5EF4-FFF2-40B4-BE49-F238E27FC236}">
                <a16:creationId xmlns:a16="http://schemas.microsoft.com/office/drawing/2014/main" id="{8DAA1C59-9DB9-4F3F-BFD9-7F90975A627A}"/>
              </a:ext>
            </a:extLst>
          </p:cNvPr>
          <p:cNvSpPr>
            <a:spLocks noGrp="1"/>
          </p:cNvSpPr>
          <p:nvPr>
            <p:ph type="body" sz="quarter" idx="12" hasCustomPrompt="1"/>
          </p:nvPr>
        </p:nvSpPr>
        <p:spPr>
          <a:xfrm>
            <a:off x="1199838" y="5011742"/>
            <a:ext cx="9514600" cy="865074"/>
          </a:xfrm>
          <a:prstGeom prst="rect">
            <a:avLst/>
          </a:prstGeom>
          <a:ln>
            <a:noFill/>
          </a:ln>
        </p:spPr>
        <p:txBody>
          <a:bodyPr anchor="ctr" anchorCtr="0"/>
          <a:lstStyle>
            <a:lvl1pPr marL="0" indent="0" algn="ctr">
              <a:buNone/>
              <a:defRPr sz="2400" b="1">
                <a:solidFill>
                  <a:srgbClr val="0059A1"/>
                </a:solidFill>
                <a:latin typeface="Calibri" panose="020F0502020204030204" pitchFamily="34" charset="0"/>
                <a:cs typeface="Calibri" panose="020F0502020204030204" pitchFamily="34" charset="0"/>
              </a:defRPr>
            </a:lvl1pPr>
          </a:lstStyle>
          <a:p>
            <a:pPr lvl="0"/>
            <a:r>
              <a:rPr lang="fr-FR" dirty="0"/>
              <a:t>TITRE</a:t>
            </a:r>
          </a:p>
        </p:txBody>
      </p:sp>
    </p:spTree>
    <p:extLst>
      <p:ext uri="{BB962C8B-B14F-4D97-AF65-F5344CB8AC3E}">
        <p14:creationId xmlns:p14="http://schemas.microsoft.com/office/powerpoint/2010/main" val="123813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CONTENU PARTIE 4">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6D54BDBF-ABA5-4FA0-AE80-5970C7C3CEB8}"/>
              </a:ext>
            </a:extLst>
          </p:cNvPr>
          <p:cNvPicPr>
            <a:picLocks noChangeAspect="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4468C630-197B-46F2-B983-471621C59FBD}"/>
              </a:ext>
            </a:extLst>
          </p:cNvPr>
          <p:cNvSpPr txBox="1"/>
          <p:nvPr/>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94AAA6CC-288E-433D-B768-723C1B24554A}"/>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9F377CC2-21F9-404D-9957-5464A673F1ED}"/>
              </a:ext>
            </a:extLst>
          </p:cNvPr>
          <p:cNvSpPr/>
          <p:nvPr/>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sp>
        <p:nvSpPr>
          <p:cNvPr id="28" name="Larme 27">
            <a:extLst>
              <a:ext uri="{FF2B5EF4-FFF2-40B4-BE49-F238E27FC236}">
                <a16:creationId xmlns:a16="http://schemas.microsoft.com/office/drawing/2014/main" id="{B9069FAB-14A1-46F7-8F20-8CE169421BA1}"/>
              </a:ext>
            </a:extLst>
          </p:cNvPr>
          <p:cNvSpPr/>
          <p:nvPr/>
        </p:nvSpPr>
        <p:spPr>
          <a:xfrm rot="5400000">
            <a:off x="0" y="5868983"/>
            <a:ext cx="536787" cy="536787"/>
          </a:xfrm>
          <a:prstGeom prst="teardrop">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9" name="Titre 1">
            <a:extLst>
              <a:ext uri="{FF2B5EF4-FFF2-40B4-BE49-F238E27FC236}">
                <a16:creationId xmlns:a16="http://schemas.microsoft.com/office/drawing/2014/main" id="{01D5BEB5-1544-4AF6-9411-851BAF3A93A3}"/>
              </a:ext>
            </a:extLst>
          </p:cNvPr>
          <p:cNvSpPr txBox="1">
            <a:spLocks/>
          </p:cNvSpPr>
          <p:nvPr/>
        </p:nvSpPr>
        <p:spPr>
          <a:xfrm rot="16200000">
            <a:off x="-271608" y="5331769"/>
            <a:ext cx="1080003" cy="536786"/>
          </a:xfrm>
          <a:prstGeom prst="rect">
            <a:avLst/>
          </a:prstGeom>
          <a:solidFill>
            <a:srgbClr val="565656"/>
          </a:solidFill>
        </p:spPr>
        <p:txBody>
          <a:bodyPr anchor="ctr" anchorCtr="0"/>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4</a:t>
            </a:r>
          </a:p>
        </p:txBody>
      </p:sp>
      <p:pic>
        <p:nvPicPr>
          <p:cNvPr id="34" name="Picture 6">
            <a:extLst>
              <a:ext uri="{FF2B5EF4-FFF2-40B4-BE49-F238E27FC236}">
                <a16:creationId xmlns:a16="http://schemas.microsoft.com/office/drawing/2014/main" id="{94BE856C-0745-42E1-8527-BA11E1801FA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90BDE94B-CC75-42C9-B491-CECCE76EA3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2A9815E4-4572-412F-A4EA-6FFBF811C75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2FFCE3FF-A0B3-44C9-8F05-D57159F4A62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9F54CDBA-3C58-4931-A11E-5E81DEDC9160}"/>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41" name="Espace réservé du contenu 17">
            <a:extLst>
              <a:ext uri="{FF2B5EF4-FFF2-40B4-BE49-F238E27FC236}">
                <a16:creationId xmlns:a16="http://schemas.microsoft.com/office/drawing/2014/main" id="{4C226CBB-76E9-4425-AAD9-AAC5552AC26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E2F08842-10C8-4B8C-BD82-B6D8AC5BEF45}"/>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565656"/>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40024736-EDCC-42D8-8A32-27C0B9898815}"/>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565656"/>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36700874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LIDE CONTENU PARTIE 5">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FC7F3CDC-B2D2-408E-B415-A2A50E27E44F}"/>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89540313-98AD-4A44-85E7-F5DC228F9F71}"/>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56D6034C-E67C-4ED1-AE13-596CF27A08A1}"/>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818C249-E00C-414F-8072-539170F3580F}"/>
              </a:ext>
            </a:extLst>
          </p:cNvPr>
          <p:cNvSpPr/>
          <p:nvPr/>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8" name="Larme 27">
            <a:extLst>
              <a:ext uri="{FF2B5EF4-FFF2-40B4-BE49-F238E27FC236}">
                <a16:creationId xmlns:a16="http://schemas.microsoft.com/office/drawing/2014/main" id="{C609FDBD-8595-4032-AF7B-9B20BCF6E5A2}"/>
              </a:ext>
            </a:extLst>
          </p:cNvPr>
          <p:cNvSpPr/>
          <p:nvPr/>
        </p:nvSpPr>
        <p:spPr>
          <a:xfrm rot="5400000">
            <a:off x="0" y="5868983"/>
            <a:ext cx="536787" cy="536787"/>
          </a:xfrm>
          <a:prstGeom prst="teardrop">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itre 1">
            <a:extLst>
              <a:ext uri="{FF2B5EF4-FFF2-40B4-BE49-F238E27FC236}">
                <a16:creationId xmlns:a16="http://schemas.microsoft.com/office/drawing/2014/main" id="{1A7FD51A-17DC-40A3-8E79-B0A6EAF3E772}"/>
              </a:ext>
            </a:extLst>
          </p:cNvPr>
          <p:cNvSpPr txBox="1">
            <a:spLocks/>
          </p:cNvSpPr>
          <p:nvPr/>
        </p:nvSpPr>
        <p:spPr>
          <a:xfrm rot="16200000">
            <a:off x="-271608" y="5331769"/>
            <a:ext cx="1080003" cy="536786"/>
          </a:xfrm>
          <a:prstGeom prst="rect">
            <a:avLst/>
          </a:prstGeom>
          <a:solidFill>
            <a:srgbClr val="08ACA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5</a:t>
            </a:r>
          </a:p>
        </p:txBody>
      </p:sp>
      <p:pic>
        <p:nvPicPr>
          <p:cNvPr id="34" name="Picture 6">
            <a:extLst>
              <a:ext uri="{FF2B5EF4-FFF2-40B4-BE49-F238E27FC236}">
                <a16:creationId xmlns:a16="http://schemas.microsoft.com/office/drawing/2014/main" id="{EF4E112A-1735-4FE8-B7A8-10CF94D4B60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4FF9CC-EB44-4361-96F0-115D9BD3963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613DF923-CE17-46FF-82F9-A516525E9AB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AAFBF3C1-AB85-4157-B0BF-536199750EB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40EB30C1-B5C7-4A23-AF59-57039B514BC3}"/>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41" name="Espace réservé du contenu 17">
            <a:extLst>
              <a:ext uri="{FF2B5EF4-FFF2-40B4-BE49-F238E27FC236}">
                <a16:creationId xmlns:a16="http://schemas.microsoft.com/office/drawing/2014/main" id="{C8EF492D-49B3-4E2B-BFA8-25135495E0C2}"/>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52C0C6F6-1E97-45E0-BBD8-2867B1B8A593}"/>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8ACA2"/>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293521B7-A853-438D-A687-825E40C5B62C}"/>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8ACA2"/>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10312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s couleurs">
    <p:spTree>
      <p:nvGrpSpPr>
        <p:cNvPr id="1" name=""/>
        <p:cNvGrpSpPr/>
        <p:nvPr/>
      </p:nvGrpSpPr>
      <p:grpSpPr>
        <a:xfrm>
          <a:off x="0" y="0"/>
          <a:ext cx="0" cy="0"/>
          <a:chOff x="0" y="0"/>
          <a:chExt cx="0" cy="0"/>
        </a:xfrm>
      </p:grpSpPr>
      <p:pic>
        <p:nvPicPr>
          <p:cNvPr id="4" name="Image 3" descr="Une image contenant carré&#10;&#10;Description générée automatiquement">
            <a:extLst>
              <a:ext uri="{FF2B5EF4-FFF2-40B4-BE49-F238E27FC236}">
                <a16:creationId xmlns:a16="http://schemas.microsoft.com/office/drawing/2014/main" id="{7DC5F6AB-DED9-43E0-8BDF-9C454F3DBAF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61647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SOMMAIRE">
    <p:spTree>
      <p:nvGrpSpPr>
        <p:cNvPr id="1" name=""/>
        <p:cNvGrpSpPr/>
        <p:nvPr/>
      </p:nvGrpSpPr>
      <p:grpSpPr>
        <a:xfrm>
          <a:off x="0" y="0"/>
          <a:ext cx="0" cy="0"/>
          <a:chOff x="0" y="0"/>
          <a:chExt cx="0" cy="0"/>
        </a:xfrm>
      </p:grpSpPr>
      <p:pic>
        <p:nvPicPr>
          <p:cNvPr id="2" name="Image 8">
            <a:extLst>
              <a:ext uri="{FF2B5EF4-FFF2-40B4-BE49-F238E27FC236}">
                <a16:creationId xmlns:a16="http://schemas.microsoft.com/office/drawing/2014/main" id="{86F38022-88E9-2043-9513-74C16F7C57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783"/>
            <a:ext cx="12191996" cy="6854433"/>
          </a:xfrm>
          <a:prstGeom prst="rect">
            <a:avLst/>
          </a:prstGeom>
          <a:noFill/>
          <a:ln cap="flat">
            <a:noFill/>
          </a:ln>
        </p:spPr>
      </p:pic>
      <p:sp>
        <p:nvSpPr>
          <p:cNvPr id="3" name="ZoneTexte 9">
            <a:extLst>
              <a:ext uri="{FF2B5EF4-FFF2-40B4-BE49-F238E27FC236}">
                <a16:creationId xmlns:a16="http://schemas.microsoft.com/office/drawing/2014/main" id="{F509BA39-798B-5E4D-9884-552E5B82AF7F}"/>
              </a:ext>
            </a:extLst>
          </p:cNvPr>
          <p:cNvSpPr txBox="1"/>
          <p:nvPr/>
        </p:nvSpPr>
        <p:spPr>
          <a:xfrm>
            <a:off x="2738276" y="1124878"/>
            <a:ext cx="2787649" cy="64633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i="0" u="none" strike="noStrike" kern="1200" cap="none" spc="0" baseline="0" dirty="0">
                <a:solidFill>
                  <a:srgbClr val="0059A1"/>
                </a:solidFill>
                <a:uFillTx/>
                <a:latin typeface="Calibri" panose="020F0502020204030204" pitchFamily="34" charset="0"/>
                <a:cs typeface="Calibri" panose="020F0502020204030204" pitchFamily="34" charset="0"/>
              </a:rPr>
              <a:t>SOMMAIRE</a:t>
            </a:r>
            <a:endParaRPr lang="fr-FR" sz="3000" b="0" i="0" u="none" strike="noStrike" kern="1200" cap="none" spc="0" baseline="0" dirty="0">
              <a:solidFill>
                <a:srgbClr val="0059A1"/>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C4B4EED8-911E-4A36-849E-C21E2507F223}"/>
              </a:ext>
            </a:extLst>
          </p:cNvPr>
          <p:cNvSpPr>
            <a:spLocks noGrp="1"/>
          </p:cNvSpPr>
          <p:nvPr>
            <p:ph type="body" sz="quarter" idx="10" hasCustomPrompt="1"/>
          </p:nvPr>
        </p:nvSpPr>
        <p:spPr>
          <a:xfrm>
            <a:off x="7265988" y="631825"/>
            <a:ext cx="4364037" cy="5211763"/>
          </a:xfrm>
          <a:prstGeom prst="rect">
            <a:avLst/>
          </a:prstGeom>
        </p:spPr>
        <p:txBody>
          <a:bodyPr/>
          <a:lstStyle>
            <a:lvl1pPr marL="0" indent="0" algn="ctr">
              <a:buNone/>
              <a:defRPr sz="2000" b="1">
                <a:solidFill>
                  <a:srgbClr val="0059A1"/>
                </a:solidFill>
                <a:latin typeface="Calibri" panose="020F0502020204030204" pitchFamily="34" charset="0"/>
                <a:cs typeface="Calibri" panose="020F0502020204030204" pitchFamily="34" charset="0"/>
              </a:defRPr>
            </a:lvl1pPr>
            <a:lvl2pPr marL="914400" indent="-457200" algn="ctr">
              <a:buClr>
                <a:srgbClr val="FF7800"/>
              </a:buClr>
              <a:buFont typeface="+mj-lt"/>
              <a:buAutoNum type="arabicPeriod"/>
              <a:defRPr sz="1800" b="1">
                <a:solidFill>
                  <a:srgbClr val="0059A1"/>
                </a:solidFill>
                <a:latin typeface="Calibri" panose="020F0502020204030204" pitchFamily="34" charset="0"/>
                <a:cs typeface="Calibri" panose="020F0502020204030204" pitchFamily="34" charset="0"/>
              </a:defRPr>
            </a:lvl2pPr>
            <a:lvl3pPr marL="914400" indent="0" algn="ctr">
              <a:buNone/>
              <a:defRPr sz="1400" b="0">
                <a:solidFill>
                  <a:srgbClr val="565656"/>
                </a:solidFill>
                <a:latin typeface="Calibri" panose="020F0502020204030204" pitchFamily="34" charset="0"/>
                <a:cs typeface="Calibri" panose="020F0502020204030204" pitchFamily="34" charset="0"/>
              </a:defRPr>
            </a:lvl3pPr>
            <a:lvl4pPr>
              <a:defRPr b="1">
                <a:solidFill>
                  <a:srgbClr val="0059A1"/>
                </a:solidFill>
              </a:defRPr>
            </a:lvl4pPr>
            <a:lvl5pPr>
              <a:defRPr b="1">
                <a:solidFill>
                  <a:srgbClr val="0059A1"/>
                </a:solidFill>
              </a:defRPr>
            </a:lvl5pPr>
          </a:lstStyle>
          <a:p>
            <a:pPr lvl="0"/>
            <a:r>
              <a:rPr lang="fr-FR" dirty="0"/>
              <a:t>TITRE</a:t>
            </a:r>
          </a:p>
          <a:p>
            <a:pPr lvl="1"/>
            <a:r>
              <a:rPr lang="fr-FR" dirty="0"/>
              <a:t>PARTIE</a:t>
            </a:r>
          </a:p>
          <a:p>
            <a:pPr lvl="2"/>
            <a:r>
              <a:rPr lang="fr-FR" dirty="0"/>
              <a:t>Activité</a:t>
            </a:r>
          </a:p>
        </p:txBody>
      </p:sp>
      <p:pic>
        <p:nvPicPr>
          <p:cNvPr id="7" name="Picture 6">
            <a:extLst>
              <a:ext uri="{FF2B5EF4-FFF2-40B4-BE49-F238E27FC236}">
                <a16:creationId xmlns:a16="http://schemas.microsoft.com/office/drawing/2014/main" id="{C6DA6285-643C-4042-BD5A-38635D1EE5B5}"/>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8" name="Image 7">
            <a:extLst>
              <a:ext uri="{FF2B5EF4-FFF2-40B4-BE49-F238E27FC236}">
                <a16:creationId xmlns:a16="http://schemas.microsoft.com/office/drawing/2014/main" id="{12EB657E-6B47-4020-B868-B1DC10441B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0869" y="327669"/>
            <a:ext cx="1469045" cy="473359"/>
          </a:xfrm>
          <a:prstGeom prst="rect">
            <a:avLst/>
          </a:prstGeom>
        </p:spPr>
      </p:pic>
      <p:pic>
        <p:nvPicPr>
          <p:cNvPr id="9" name="Picture 6">
            <a:extLst>
              <a:ext uri="{FF2B5EF4-FFF2-40B4-BE49-F238E27FC236}">
                <a16:creationId xmlns:a16="http://schemas.microsoft.com/office/drawing/2014/main" id="{9632E33F-166F-475B-B3A5-AE130ECE6734}"/>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10" name="Image 9">
            <a:extLst>
              <a:ext uri="{FF2B5EF4-FFF2-40B4-BE49-F238E27FC236}">
                <a16:creationId xmlns:a16="http://schemas.microsoft.com/office/drawing/2014/main" id="{83B83102-79E3-4270-B736-F25841A047E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0869" y="327669"/>
            <a:ext cx="1469045" cy="473359"/>
          </a:xfrm>
          <a:prstGeom prst="rect">
            <a:avLst/>
          </a:prstGeom>
        </p:spPr>
      </p:pic>
    </p:spTree>
    <p:extLst>
      <p:ext uri="{BB962C8B-B14F-4D97-AF65-F5344CB8AC3E}">
        <p14:creationId xmlns:p14="http://schemas.microsoft.com/office/powerpoint/2010/main" val="326507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ODALITES PEDAGOGIQUES">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F4EF1A-7B41-4424-8C3F-35D9C533D3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0"/>
            <a:ext cx="12187066" cy="6858000"/>
          </a:xfrm>
          <a:prstGeom prst="rect">
            <a:avLst/>
          </a:prstGeom>
        </p:spPr>
      </p:pic>
      <p:sp>
        <p:nvSpPr>
          <p:cNvPr id="6" name="ZoneTexte 15">
            <a:extLst>
              <a:ext uri="{FF2B5EF4-FFF2-40B4-BE49-F238E27FC236}">
                <a16:creationId xmlns:a16="http://schemas.microsoft.com/office/drawing/2014/main" id="{35305712-A66C-F549-A6A6-7FABFCDA4CDC}"/>
              </a:ext>
            </a:extLst>
          </p:cNvPr>
          <p:cNvSpPr txBox="1"/>
          <p:nvPr/>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8" name="ZoneTexte 17">
            <a:extLst>
              <a:ext uri="{FF2B5EF4-FFF2-40B4-BE49-F238E27FC236}">
                <a16:creationId xmlns:a16="http://schemas.microsoft.com/office/drawing/2014/main" id="{15A3A4DC-3397-664C-AF69-B25199659E74}"/>
              </a:ext>
            </a:extLst>
          </p:cNvPr>
          <p:cNvSpPr txBox="1"/>
          <p:nvPr/>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0" name="Google Shape;86;p16">
            <a:extLst>
              <a:ext uri="{FF2B5EF4-FFF2-40B4-BE49-F238E27FC236}">
                <a16:creationId xmlns:a16="http://schemas.microsoft.com/office/drawing/2014/main" id="{0E060007-F668-4DF5-BC6B-856DB623B728}"/>
              </a:ext>
            </a:extLst>
          </p:cNvPr>
          <p:cNvSpPr/>
          <p:nvPr/>
        </p:nvSpPr>
        <p:spPr>
          <a:xfrm>
            <a:off x="1754550" y="1618530"/>
            <a:ext cx="8682900" cy="4463400"/>
          </a:xfrm>
          <a:prstGeom prst="rect">
            <a:avLst/>
          </a:prstGeom>
          <a:solidFill>
            <a:srgbClr val="FFFFFF"/>
          </a:solidFill>
          <a:ln w="9525" cap="flat" cmpd="sng">
            <a:solidFill>
              <a:srgbClr val="A5A5A5"/>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 name="Google Shape;87;p16">
            <a:extLst>
              <a:ext uri="{FF2B5EF4-FFF2-40B4-BE49-F238E27FC236}">
                <a16:creationId xmlns:a16="http://schemas.microsoft.com/office/drawing/2014/main" id="{45AF851D-664A-4877-8D80-FDA445C2C6CC}"/>
              </a:ext>
            </a:extLst>
          </p:cNvPr>
          <p:cNvSpPr txBox="1"/>
          <p:nvPr/>
        </p:nvSpPr>
        <p:spPr>
          <a:xfrm>
            <a:off x="0" y="536034"/>
            <a:ext cx="5260200" cy="523180"/>
          </a:xfrm>
          <a:prstGeom prst="rect">
            <a:avLst/>
          </a:prstGeom>
          <a:noFill/>
          <a:ln>
            <a:noFill/>
          </a:ln>
        </p:spPr>
        <p:txBody>
          <a:bodyPr spcFirstLastPara="1" wrap="square" lIns="91425" tIns="45700" rIns="91425" bIns="45700" anchor="t" anchorCtr="1">
            <a:spAutoFit/>
          </a:bodyPr>
          <a:lstStyle/>
          <a:p>
            <a:pPr marL="0" marR="0" lvl="0" indent="0" algn="ctr" rtl="0">
              <a:spcBef>
                <a:spcPts val="0"/>
              </a:spcBef>
              <a:spcAft>
                <a:spcPts val="0"/>
              </a:spcAft>
              <a:buNone/>
            </a:pPr>
            <a:r>
              <a:rPr lang="fr-FR" sz="2800" b="1" i="0" u="none" strike="noStrike" cap="none" dirty="0">
                <a:solidFill>
                  <a:srgbClr val="008245"/>
                </a:solidFill>
                <a:latin typeface="Calibri" panose="020F0502020204030204" pitchFamily="34" charset="0"/>
                <a:ea typeface="Arial"/>
                <a:cs typeface="Calibri" panose="020F0502020204030204" pitchFamily="34" charset="0"/>
                <a:sym typeface="Arial"/>
              </a:rPr>
              <a:t>MODALITÉS </a:t>
            </a:r>
            <a:r>
              <a:rPr lang="fr-FR" sz="2800" b="1" dirty="0">
                <a:solidFill>
                  <a:srgbClr val="008245"/>
                </a:solidFill>
                <a:latin typeface="Calibri" panose="020F0502020204030204" pitchFamily="34" charset="0"/>
                <a:cs typeface="Calibri" panose="020F0502020204030204" pitchFamily="34" charset="0"/>
              </a:rPr>
              <a:t>PÉDAGOGIQUES</a:t>
            </a:r>
            <a:endParaRPr sz="2800" b="1" i="0" u="none" strike="noStrike" cap="none" dirty="0">
              <a:solidFill>
                <a:srgbClr val="008245"/>
              </a:solidFill>
              <a:latin typeface="Calibri" panose="020F0502020204030204" pitchFamily="34" charset="0"/>
              <a:ea typeface="Arial"/>
              <a:cs typeface="Calibri" panose="020F0502020204030204" pitchFamily="34" charset="0"/>
              <a:sym typeface="Arial"/>
            </a:endParaRPr>
          </a:p>
        </p:txBody>
      </p:sp>
      <p:grpSp>
        <p:nvGrpSpPr>
          <p:cNvPr id="55" name="Groupe 54">
            <a:extLst>
              <a:ext uri="{FF2B5EF4-FFF2-40B4-BE49-F238E27FC236}">
                <a16:creationId xmlns:a16="http://schemas.microsoft.com/office/drawing/2014/main" id="{9C28F931-6C6C-47E8-B6BA-FF540874AF4A}"/>
              </a:ext>
            </a:extLst>
          </p:cNvPr>
          <p:cNvGrpSpPr/>
          <p:nvPr/>
        </p:nvGrpSpPr>
        <p:grpSpPr>
          <a:xfrm>
            <a:off x="1927160" y="1910684"/>
            <a:ext cx="8337681" cy="3879092"/>
            <a:chOff x="1985405" y="1978790"/>
            <a:chExt cx="8337681" cy="3879092"/>
          </a:xfrm>
        </p:grpSpPr>
        <p:grpSp>
          <p:nvGrpSpPr>
            <p:cNvPr id="54" name="Groupe 53">
              <a:extLst>
                <a:ext uri="{FF2B5EF4-FFF2-40B4-BE49-F238E27FC236}">
                  <a16:creationId xmlns:a16="http://schemas.microsoft.com/office/drawing/2014/main" id="{D1CD823F-212C-4F8B-816D-D21EE24EAD8E}"/>
                </a:ext>
              </a:extLst>
            </p:cNvPr>
            <p:cNvGrpSpPr/>
            <p:nvPr/>
          </p:nvGrpSpPr>
          <p:grpSpPr>
            <a:xfrm>
              <a:off x="1985405" y="2096568"/>
              <a:ext cx="1584000" cy="3734599"/>
              <a:chOff x="2149789" y="2096568"/>
              <a:chExt cx="1584000" cy="3734599"/>
            </a:xfrm>
          </p:grpSpPr>
          <p:grpSp>
            <p:nvGrpSpPr>
              <p:cNvPr id="49" name="Groupe 48">
                <a:extLst>
                  <a:ext uri="{FF2B5EF4-FFF2-40B4-BE49-F238E27FC236}">
                    <a16:creationId xmlns:a16="http://schemas.microsoft.com/office/drawing/2014/main" id="{F1B17ECF-4583-4AFE-8F93-B7DFB3D97D8F}"/>
                  </a:ext>
                </a:extLst>
              </p:cNvPr>
              <p:cNvGrpSpPr/>
              <p:nvPr/>
            </p:nvGrpSpPr>
            <p:grpSpPr>
              <a:xfrm>
                <a:off x="2149789" y="2096568"/>
                <a:ext cx="1584000" cy="3734599"/>
                <a:chOff x="2149789" y="2096568"/>
                <a:chExt cx="1584000" cy="3734599"/>
              </a:xfrm>
            </p:grpSpPr>
            <p:sp>
              <p:nvSpPr>
                <p:cNvPr id="12" name="Google Shape;88;p16">
                  <a:extLst>
                    <a:ext uri="{FF2B5EF4-FFF2-40B4-BE49-F238E27FC236}">
                      <a16:creationId xmlns:a16="http://schemas.microsoft.com/office/drawing/2014/main" id="{7933F26D-BE4B-4DEB-BB94-B71B66167D9A}"/>
                    </a:ext>
                  </a:extLst>
                </p:cNvPr>
                <p:cNvSpPr/>
                <p:nvPr/>
              </p:nvSpPr>
              <p:spPr>
                <a:xfrm>
                  <a:off x="2621839" y="2096568"/>
                  <a:ext cx="639900" cy="599002"/>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32" name="Google Shape;108;p16">
                  <a:extLst>
                    <a:ext uri="{FF2B5EF4-FFF2-40B4-BE49-F238E27FC236}">
                      <a16:creationId xmlns:a16="http://schemas.microsoft.com/office/drawing/2014/main" id="{C0B1F164-8A10-4478-9E4A-371EF847301C}"/>
                    </a:ext>
                  </a:extLst>
                </p:cNvPr>
                <p:cNvSpPr txBox="1"/>
                <p:nvPr/>
              </p:nvSpPr>
              <p:spPr>
                <a:xfrm>
                  <a:off x="2149789" y="3799884"/>
                  <a:ext cx="1584000" cy="2031283"/>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i="0" u="none" strike="noStrike" cap="none" dirty="0">
                      <a:solidFill>
                        <a:srgbClr val="0059A1"/>
                      </a:solidFill>
                      <a:latin typeface="Calibri" panose="020F0502020204030204" pitchFamily="34" charset="0"/>
                      <a:ea typeface="Calibri"/>
                      <a:cs typeface="Calibri" panose="020F0502020204030204" pitchFamily="34" charset="0"/>
                      <a:sym typeface="Calibri"/>
                    </a:rPr>
                    <a:t>LE GUIDE DE SOUTIEN</a:t>
                  </a:r>
                  <a:endParaRPr lang="fr-FR" sz="1400" dirty="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Il contient le ré</a:t>
                  </a:r>
                  <a:r>
                    <a:rPr lang="fr-FR" sz="1400" b="0" i="0" u="none" strike="noStrike" cap="none" dirty="0">
                      <a:solidFill>
                        <a:srgbClr val="3F3F3F"/>
                      </a:solidFill>
                      <a:latin typeface="Calibri" panose="020F0502020204030204" pitchFamily="34" charset="0"/>
                      <a:ea typeface="Calibri"/>
                      <a:cs typeface="Calibri" panose="020F0502020204030204" pitchFamily="34" charset="0"/>
                      <a:sym typeface="Calibri"/>
                    </a:rPr>
                    <a:t>sumé théorique et le manuel des travaux pratiques</a:t>
                  </a:r>
                  <a:endParaRPr lang="fr-FR" sz="1400" dirty="0">
                    <a:latin typeface="Calibri" panose="020F0502020204030204" pitchFamily="34" charset="0"/>
                    <a:cs typeface="Calibri" panose="020F0502020204030204" pitchFamily="34" charset="0"/>
                  </a:endParaRPr>
                </a:p>
              </p:txBody>
            </p:sp>
          </p:grpSp>
          <p:grpSp>
            <p:nvGrpSpPr>
              <p:cNvPr id="2" name="Groupe 1">
                <a:extLst>
                  <a:ext uri="{FF2B5EF4-FFF2-40B4-BE49-F238E27FC236}">
                    <a16:creationId xmlns:a16="http://schemas.microsoft.com/office/drawing/2014/main" id="{571D3AF8-CDE8-4FB0-9B48-4D15B7A820C3}"/>
                  </a:ext>
                </a:extLst>
              </p:cNvPr>
              <p:cNvGrpSpPr/>
              <p:nvPr/>
            </p:nvGrpSpPr>
            <p:grpSpPr>
              <a:xfrm>
                <a:off x="2587039" y="3022198"/>
                <a:ext cx="637500" cy="596700"/>
                <a:chOff x="2587039" y="3022198"/>
                <a:chExt cx="637500" cy="596700"/>
              </a:xfrm>
            </p:grpSpPr>
            <p:sp>
              <p:nvSpPr>
                <p:cNvPr id="37" name="Google Shape;113;p16">
                  <a:extLst>
                    <a:ext uri="{FF2B5EF4-FFF2-40B4-BE49-F238E27FC236}">
                      <a16:creationId xmlns:a16="http://schemas.microsoft.com/office/drawing/2014/main" id="{5E939301-5B96-4B78-8B8F-D06410BB794E}"/>
                    </a:ext>
                  </a:extLst>
                </p:cNvPr>
                <p:cNvSpPr/>
                <p:nvPr/>
              </p:nvSpPr>
              <p:spPr>
                <a:xfrm>
                  <a:off x="2587039"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sp>
              <p:nvSpPr>
                <p:cNvPr id="42" name="Rectangle 41">
                  <a:extLst>
                    <a:ext uri="{FF2B5EF4-FFF2-40B4-BE49-F238E27FC236}">
                      <a16:creationId xmlns:a16="http://schemas.microsoft.com/office/drawing/2014/main" id="{F242B4FE-EB7E-4FA9-AB3C-67B43CEF323F}"/>
                    </a:ext>
                  </a:extLst>
                </p:cNvPr>
                <p:cNvSpPr/>
                <p:nvPr/>
              </p:nvSpPr>
              <p:spPr>
                <a:xfrm>
                  <a:off x="2735710" y="3089715"/>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1</a:t>
                  </a:r>
                  <a:endParaRPr lang="fr-FR" sz="2400" b="1" dirty="0">
                    <a:solidFill>
                      <a:srgbClr val="0059A1"/>
                    </a:solidFill>
                    <a:latin typeface="Calibri" panose="020F0502020204030204" pitchFamily="34" charset="0"/>
                    <a:cs typeface="Calibri" panose="020F0502020204030204" pitchFamily="34" charset="0"/>
                  </a:endParaRPr>
                </a:p>
              </p:txBody>
            </p:sp>
          </p:grpSp>
        </p:grpSp>
        <p:grpSp>
          <p:nvGrpSpPr>
            <p:cNvPr id="50" name="Groupe 49">
              <a:extLst>
                <a:ext uri="{FF2B5EF4-FFF2-40B4-BE49-F238E27FC236}">
                  <a16:creationId xmlns:a16="http://schemas.microsoft.com/office/drawing/2014/main" id="{53168013-0FB2-4E00-BBAC-599AA4E6EADF}"/>
                </a:ext>
              </a:extLst>
            </p:cNvPr>
            <p:cNvGrpSpPr/>
            <p:nvPr/>
          </p:nvGrpSpPr>
          <p:grpSpPr>
            <a:xfrm>
              <a:off x="3683025" y="2056878"/>
              <a:ext cx="1584000" cy="3774290"/>
              <a:chOff x="3765217" y="2056878"/>
              <a:chExt cx="1584000" cy="3774290"/>
            </a:xfrm>
          </p:grpSpPr>
          <p:grpSp>
            <p:nvGrpSpPr>
              <p:cNvPr id="13" name="Google Shape;89;p16">
                <a:extLst>
                  <a:ext uri="{FF2B5EF4-FFF2-40B4-BE49-F238E27FC236}">
                    <a16:creationId xmlns:a16="http://schemas.microsoft.com/office/drawing/2014/main" id="{00A56C00-FE86-4D41-AA52-9DAC693266D6}"/>
                  </a:ext>
                </a:extLst>
              </p:cNvPr>
              <p:cNvGrpSpPr/>
              <p:nvPr/>
            </p:nvGrpSpPr>
            <p:grpSpPr>
              <a:xfrm>
                <a:off x="4140067" y="2056878"/>
                <a:ext cx="834300" cy="662869"/>
                <a:chOff x="4002843" y="1987306"/>
                <a:chExt cx="834300" cy="662869"/>
              </a:xfrm>
            </p:grpSpPr>
            <p:sp>
              <p:nvSpPr>
                <p:cNvPr id="14" name="Google Shape;90;p16">
                  <a:extLst>
                    <a:ext uri="{FF2B5EF4-FFF2-40B4-BE49-F238E27FC236}">
                      <a16:creationId xmlns:a16="http://schemas.microsoft.com/office/drawing/2014/main" id="{49164E02-095E-447C-9FE2-E3996451B6CB}"/>
                    </a:ext>
                  </a:extLst>
                </p:cNvPr>
                <p:cNvSpPr/>
                <p:nvPr/>
              </p:nvSpPr>
              <p:spPr>
                <a:xfrm>
                  <a:off x="4002843" y="1987306"/>
                  <a:ext cx="834300" cy="662869"/>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15" name="Google Shape;91;p16">
                  <a:extLst>
                    <a:ext uri="{FF2B5EF4-FFF2-40B4-BE49-F238E27FC236}">
                      <a16:creationId xmlns:a16="http://schemas.microsoft.com/office/drawing/2014/main" id="{74C91C81-9CC6-4F6E-B22E-499C2B644CA9}"/>
                    </a:ext>
                  </a:extLst>
                </p:cNvPr>
                <p:cNvSpPr/>
                <p:nvPr/>
              </p:nvSpPr>
              <p:spPr>
                <a:xfrm>
                  <a:off x="4116776" y="2182747"/>
                  <a:ext cx="589749" cy="110877"/>
                </a:xfrm>
                <a:custGeom>
                  <a:avLst/>
                  <a:gdLst/>
                  <a:ahLst/>
                  <a:cxnLst/>
                  <a:rect l="l" t="t" r="r" b="b"/>
                  <a:pathLst>
                    <a:path w="589749" h="110877" extrusionOk="0">
                      <a:moveTo>
                        <a:pt x="553417" y="44276"/>
                      </a:moveTo>
                      <a:cubicBezTo>
                        <a:pt x="548853" y="44276"/>
                        <a:pt x="545083" y="45938"/>
                        <a:pt x="542106" y="49262"/>
                      </a:cubicBezTo>
                      <a:cubicBezTo>
                        <a:pt x="539130" y="52586"/>
                        <a:pt x="537666" y="57101"/>
                        <a:pt x="537716" y="62806"/>
                      </a:cubicBezTo>
                      <a:lnTo>
                        <a:pt x="568970" y="62806"/>
                      </a:lnTo>
                      <a:cubicBezTo>
                        <a:pt x="568821" y="56753"/>
                        <a:pt x="567258" y="52152"/>
                        <a:pt x="564282" y="49002"/>
                      </a:cubicBezTo>
                      <a:cubicBezTo>
                        <a:pt x="561305" y="45852"/>
                        <a:pt x="557684" y="44276"/>
                        <a:pt x="553417" y="44276"/>
                      </a:cubicBezTo>
                      <a:close/>
                      <a:moveTo>
                        <a:pt x="124792" y="44276"/>
                      </a:moveTo>
                      <a:cubicBezTo>
                        <a:pt x="120228" y="44276"/>
                        <a:pt x="116458" y="45938"/>
                        <a:pt x="113481" y="49262"/>
                      </a:cubicBezTo>
                      <a:cubicBezTo>
                        <a:pt x="110505" y="52586"/>
                        <a:pt x="109041" y="57101"/>
                        <a:pt x="109091" y="62806"/>
                      </a:cubicBezTo>
                      <a:lnTo>
                        <a:pt x="140345" y="62806"/>
                      </a:lnTo>
                      <a:cubicBezTo>
                        <a:pt x="140196" y="56753"/>
                        <a:pt x="138633" y="52152"/>
                        <a:pt x="135657" y="49002"/>
                      </a:cubicBezTo>
                      <a:cubicBezTo>
                        <a:pt x="132680" y="45852"/>
                        <a:pt x="129059" y="44276"/>
                        <a:pt x="124792" y="44276"/>
                      </a:cubicBezTo>
                      <a:close/>
                      <a:moveTo>
                        <a:pt x="445815" y="30063"/>
                      </a:moveTo>
                      <a:lnTo>
                        <a:pt x="466725" y="30063"/>
                      </a:lnTo>
                      <a:lnTo>
                        <a:pt x="466725" y="109091"/>
                      </a:lnTo>
                      <a:lnTo>
                        <a:pt x="445815" y="109091"/>
                      </a:lnTo>
                      <a:close/>
                      <a:moveTo>
                        <a:pt x="170259" y="30063"/>
                      </a:moveTo>
                      <a:lnTo>
                        <a:pt x="195783" y="30063"/>
                      </a:lnTo>
                      <a:lnTo>
                        <a:pt x="209773" y="51792"/>
                      </a:lnTo>
                      <a:lnTo>
                        <a:pt x="224507" y="30063"/>
                      </a:lnTo>
                      <a:lnTo>
                        <a:pt x="249064" y="30063"/>
                      </a:lnTo>
                      <a:lnTo>
                        <a:pt x="222275" y="67494"/>
                      </a:lnTo>
                      <a:lnTo>
                        <a:pt x="251519" y="109091"/>
                      </a:lnTo>
                      <a:lnTo>
                        <a:pt x="225847" y="109091"/>
                      </a:lnTo>
                      <a:lnTo>
                        <a:pt x="209773" y="84609"/>
                      </a:lnTo>
                      <a:lnTo>
                        <a:pt x="193551" y="109091"/>
                      </a:lnTo>
                      <a:lnTo>
                        <a:pt x="169069" y="109091"/>
                      </a:lnTo>
                      <a:lnTo>
                        <a:pt x="197569" y="68387"/>
                      </a:lnTo>
                      <a:close/>
                      <a:moveTo>
                        <a:pt x="552152" y="28277"/>
                      </a:moveTo>
                      <a:cubicBezTo>
                        <a:pt x="563910" y="28277"/>
                        <a:pt x="573187" y="32159"/>
                        <a:pt x="579983" y="39923"/>
                      </a:cubicBezTo>
                      <a:cubicBezTo>
                        <a:pt x="586780" y="47687"/>
                        <a:pt x="590029" y="59581"/>
                        <a:pt x="589731" y="75605"/>
                      </a:cubicBezTo>
                      <a:lnTo>
                        <a:pt x="537344" y="75605"/>
                      </a:lnTo>
                      <a:cubicBezTo>
                        <a:pt x="537493" y="81806"/>
                        <a:pt x="539179" y="86630"/>
                        <a:pt x="542404" y="90078"/>
                      </a:cubicBezTo>
                      <a:cubicBezTo>
                        <a:pt x="545629" y="93526"/>
                        <a:pt x="549647" y="95250"/>
                        <a:pt x="554459" y="95250"/>
                      </a:cubicBezTo>
                      <a:cubicBezTo>
                        <a:pt x="557733" y="95250"/>
                        <a:pt x="560487" y="94357"/>
                        <a:pt x="562719" y="92571"/>
                      </a:cubicBezTo>
                      <a:cubicBezTo>
                        <a:pt x="564952" y="90785"/>
                        <a:pt x="566638" y="87908"/>
                        <a:pt x="567779" y="83939"/>
                      </a:cubicBezTo>
                      <a:lnTo>
                        <a:pt x="588615" y="87437"/>
                      </a:lnTo>
                      <a:cubicBezTo>
                        <a:pt x="585936" y="95076"/>
                        <a:pt x="581707" y="100893"/>
                        <a:pt x="575928" y="104887"/>
                      </a:cubicBezTo>
                      <a:cubicBezTo>
                        <a:pt x="570148" y="108880"/>
                        <a:pt x="562917" y="110877"/>
                        <a:pt x="554236" y="110877"/>
                      </a:cubicBezTo>
                      <a:cubicBezTo>
                        <a:pt x="540494" y="110877"/>
                        <a:pt x="530324" y="106387"/>
                        <a:pt x="523726" y="97408"/>
                      </a:cubicBezTo>
                      <a:cubicBezTo>
                        <a:pt x="518517" y="90215"/>
                        <a:pt x="515913" y="81136"/>
                        <a:pt x="515913" y="70173"/>
                      </a:cubicBezTo>
                      <a:cubicBezTo>
                        <a:pt x="515913" y="57076"/>
                        <a:pt x="519336" y="46819"/>
                        <a:pt x="526182" y="39402"/>
                      </a:cubicBezTo>
                      <a:cubicBezTo>
                        <a:pt x="533028" y="31986"/>
                        <a:pt x="541685" y="28277"/>
                        <a:pt x="552152" y="28277"/>
                      </a:cubicBezTo>
                      <a:close/>
                      <a:moveTo>
                        <a:pt x="123527" y="28277"/>
                      </a:moveTo>
                      <a:cubicBezTo>
                        <a:pt x="135285" y="28277"/>
                        <a:pt x="144562" y="32159"/>
                        <a:pt x="151358" y="39923"/>
                      </a:cubicBezTo>
                      <a:cubicBezTo>
                        <a:pt x="158155" y="47687"/>
                        <a:pt x="161404" y="59581"/>
                        <a:pt x="161106" y="75605"/>
                      </a:cubicBezTo>
                      <a:lnTo>
                        <a:pt x="108719" y="75605"/>
                      </a:lnTo>
                      <a:cubicBezTo>
                        <a:pt x="108868" y="81806"/>
                        <a:pt x="110554" y="86630"/>
                        <a:pt x="113779" y="90078"/>
                      </a:cubicBezTo>
                      <a:cubicBezTo>
                        <a:pt x="117004" y="93526"/>
                        <a:pt x="121022" y="95250"/>
                        <a:pt x="125834" y="95250"/>
                      </a:cubicBezTo>
                      <a:cubicBezTo>
                        <a:pt x="129108" y="95250"/>
                        <a:pt x="131862" y="94357"/>
                        <a:pt x="134094" y="92571"/>
                      </a:cubicBezTo>
                      <a:cubicBezTo>
                        <a:pt x="136327" y="90785"/>
                        <a:pt x="138013" y="87908"/>
                        <a:pt x="139154" y="83939"/>
                      </a:cubicBezTo>
                      <a:lnTo>
                        <a:pt x="159990" y="87437"/>
                      </a:lnTo>
                      <a:cubicBezTo>
                        <a:pt x="157311" y="95076"/>
                        <a:pt x="153082" y="100893"/>
                        <a:pt x="147303" y="104887"/>
                      </a:cubicBezTo>
                      <a:cubicBezTo>
                        <a:pt x="141523" y="108880"/>
                        <a:pt x="134293" y="110877"/>
                        <a:pt x="125611" y="110877"/>
                      </a:cubicBezTo>
                      <a:cubicBezTo>
                        <a:pt x="111869" y="110877"/>
                        <a:pt x="101699" y="106387"/>
                        <a:pt x="95101" y="97408"/>
                      </a:cubicBezTo>
                      <a:cubicBezTo>
                        <a:pt x="89892" y="90215"/>
                        <a:pt x="87288" y="81136"/>
                        <a:pt x="87288" y="70173"/>
                      </a:cubicBezTo>
                      <a:cubicBezTo>
                        <a:pt x="87288" y="57076"/>
                        <a:pt x="90711" y="46819"/>
                        <a:pt x="97557" y="39402"/>
                      </a:cubicBezTo>
                      <a:cubicBezTo>
                        <a:pt x="104403" y="31986"/>
                        <a:pt x="113060" y="28277"/>
                        <a:pt x="123527" y="28277"/>
                      </a:cubicBezTo>
                      <a:close/>
                      <a:moveTo>
                        <a:pt x="286792" y="2158"/>
                      </a:moveTo>
                      <a:lnTo>
                        <a:pt x="286792" y="30063"/>
                      </a:lnTo>
                      <a:lnTo>
                        <a:pt x="301079" y="30063"/>
                      </a:lnTo>
                      <a:lnTo>
                        <a:pt x="301079" y="46732"/>
                      </a:lnTo>
                      <a:lnTo>
                        <a:pt x="286792" y="46732"/>
                      </a:lnTo>
                      <a:lnTo>
                        <a:pt x="286792" y="78581"/>
                      </a:lnTo>
                      <a:cubicBezTo>
                        <a:pt x="286792" y="85031"/>
                        <a:pt x="286928" y="88788"/>
                        <a:pt x="287201" y="89855"/>
                      </a:cubicBezTo>
                      <a:cubicBezTo>
                        <a:pt x="287474" y="90922"/>
                        <a:pt x="288094" y="91802"/>
                        <a:pt x="289061" y="92497"/>
                      </a:cubicBezTo>
                      <a:cubicBezTo>
                        <a:pt x="290029" y="93191"/>
                        <a:pt x="291207" y="93539"/>
                        <a:pt x="292596" y="93539"/>
                      </a:cubicBezTo>
                      <a:cubicBezTo>
                        <a:pt x="294531" y="93539"/>
                        <a:pt x="297334" y="92869"/>
                        <a:pt x="301005" y="91529"/>
                      </a:cubicBezTo>
                      <a:lnTo>
                        <a:pt x="302791" y="107752"/>
                      </a:lnTo>
                      <a:cubicBezTo>
                        <a:pt x="297929" y="109835"/>
                        <a:pt x="292422" y="110877"/>
                        <a:pt x="286271" y="110877"/>
                      </a:cubicBezTo>
                      <a:cubicBezTo>
                        <a:pt x="282501" y="110877"/>
                        <a:pt x="279102" y="110245"/>
                        <a:pt x="276076" y="108980"/>
                      </a:cubicBezTo>
                      <a:cubicBezTo>
                        <a:pt x="273050" y="107714"/>
                        <a:pt x="270830" y="106077"/>
                        <a:pt x="269416" y="104068"/>
                      </a:cubicBezTo>
                      <a:cubicBezTo>
                        <a:pt x="268002" y="102059"/>
                        <a:pt x="267022" y="99343"/>
                        <a:pt x="266477" y="95920"/>
                      </a:cubicBezTo>
                      <a:cubicBezTo>
                        <a:pt x="266030" y="93489"/>
                        <a:pt x="265807" y="88578"/>
                        <a:pt x="265807" y="81186"/>
                      </a:cubicBezTo>
                      <a:lnTo>
                        <a:pt x="265807" y="46732"/>
                      </a:lnTo>
                      <a:lnTo>
                        <a:pt x="256208" y="46732"/>
                      </a:lnTo>
                      <a:lnTo>
                        <a:pt x="256208" y="30063"/>
                      </a:lnTo>
                      <a:lnTo>
                        <a:pt x="265807" y="30063"/>
                      </a:lnTo>
                      <a:lnTo>
                        <a:pt x="265807" y="14362"/>
                      </a:lnTo>
                      <a:close/>
                      <a:moveTo>
                        <a:pt x="483915" y="0"/>
                      </a:moveTo>
                      <a:lnTo>
                        <a:pt x="504825" y="0"/>
                      </a:lnTo>
                      <a:lnTo>
                        <a:pt x="504825" y="109091"/>
                      </a:lnTo>
                      <a:lnTo>
                        <a:pt x="483915" y="109091"/>
                      </a:lnTo>
                      <a:close/>
                      <a:moveTo>
                        <a:pt x="445815" y="0"/>
                      </a:moveTo>
                      <a:lnTo>
                        <a:pt x="466725" y="0"/>
                      </a:lnTo>
                      <a:lnTo>
                        <a:pt x="466725" y="19348"/>
                      </a:lnTo>
                      <a:lnTo>
                        <a:pt x="445815" y="19348"/>
                      </a:lnTo>
                      <a:close/>
                      <a:moveTo>
                        <a:pt x="350862" y="0"/>
                      </a:moveTo>
                      <a:lnTo>
                        <a:pt x="425648" y="0"/>
                      </a:lnTo>
                      <a:lnTo>
                        <a:pt x="425648" y="18455"/>
                      </a:lnTo>
                      <a:lnTo>
                        <a:pt x="372889" y="18455"/>
                      </a:lnTo>
                      <a:lnTo>
                        <a:pt x="372889" y="44276"/>
                      </a:lnTo>
                      <a:lnTo>
                        <a:pt x="418430" y="44276"/>
                      </a:lnTo>
                      <a:lnTo>
                        <a:pt x="418430" y="62731"/>
                      </a:lnTo>
                      <a:lnTo>
                        <a:pt x="372889" y="62731"/>
                      </a:lnTo>
                      <a:lnTo>
                        <a:pt x="372889" y="109091"/>
                      </a:lnTo>
                      <a:lnTo>
                        <a:pt x="350862" y="109091"/>
                      </a:lnTo>
                      <a:close/>
                      <a:moveTo>
                        <a:pt x="0" y="0"/>
                      </a:moveTo>
                      <a:lnTo>
                        <a:pt x="86692" y="0"/>
                      </a:lnTo>
                      <a:lnTo>
                        <a:pt x="86692" y="18455"/>
                      </a:lnTo>
                      <a:lnTo>
                        <a:pt x="54397" y="18455"/>
                      </a:lnTo>
                      <a:lnTo>
                        <a:pt x="54397" y="109091"/>
                      </a:lnTo>
                      <a:lnTo>
                        <a:pt x="32370" y="109091"/>
                      </a:lnTo>
                      <a:lnTo>
                        <a:pt x="32370" y="18455"/>
                      </a:lnTo>
                      <a:lnTo>
                        <a:pt x="0" y="18455"/>
                      </a:lnTo>
                      <a:close/>
                    </a:path>
                  </a:pathLst>
                </a:custGeom>
                <a:solidFill>
                  <a:srgbClr val="0059A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Calibri"/>
                    <a:buNone/>
                  </a:pPr>
                  <a:endParaRPr sz="1200" b="0" i="0" u="none" strike="noStrike" cap="none" dirty="0">
                    <a:solidFill>
                      <a:srgbClr val="8CBABE"/>
                    </a:solidFill>
                    <a:latin typeface="Calibri" panose="020F0502020204030204" pitchFamily="34" charset="0"/>
                    <a:ea typeface="Arial"/>
                    <a:cs typeface="Calibri" panose="020F0502020204030204" pitchFamily="34" charset="0"/>
                    <a:sym typeface="Arial"/>
                  </a:endParaRPr>
                </a:p>
              </p:txBody>
            </p:sp>
          </p:grpSp>
          <p:sp>
            <p:nvSpPr>
              <p:cNvPr id="33" name="Google Shape;109;p16">
                <a:extLst>
                  <a:ext uri="{FF2B5EF4-FFF2-40B4-BE49-F238E27FC236}">
                    <a16:creationId xmlns:a16="http://schemas.microsoft.com/office/drawing/2014/main" id="{8659226A-8566-4547-90E4-29C67DDAEE06}"/>
                  </a:ext>
                </a:extLst>
              </p:cNvPr>
              <p:cNvSpPr txBox="1"/>
              <p:nvPr/>
            </p:nvSpPr>
            <p:spPr>
              <a:xfrm>
                <a:off x="3765217" y="3799884"/>
                <a:ext cx="1584000" cy="2031284"/>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LA VERSION PDF</a:t>
                </a:r>
                <a:endParaRPr lang="fr-FR" sz="1400" dirty="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Une version PDF est mise en ligne sur l’espace apprenant et formateur de la plateforme </a:t>
                </a:r>
                <a:r>
                  <a:rPr lang="fr-FR" sz="1400" dirty="0" err="1">
                    <a:solidFill>
                      <a:srgbClr val="3F3F3F"/>
                    </a:solidFill>
                    <a:latin typeface="Calibri" panose="020F0502020204030204" pitchFamily="34" charset="0"/>
                    <a:ea typeface="Calibri"/>
                    <a:cs typeface="Calibri" panose="020F0502020204030204" pitchFamily="34" charset="0"/>
                    <a:sym typeface="Calibri"/>
                  </a:rPr>
                  <a:t>WebForce</a:t>
                </a:r>
                <a:r>
                  <a:rPr lang="fr-FR" sz="1400" dirty="0">
                    <a:solidFill>
                      <a:srgbClr val="3F3F3F"/>
                    </a:solidFill>
                    <a:latin typeface="Calibri" panose="020F0502020204030204" pitchFamily="34" charset="0"/>
                    <a:ea typeface="Calibri"/>
                    <a:cs typeface="Calibri" panose="020F0502020204030204" pitchFamily="34" charset="0"/>
                    <a:sym typeface="Calibri"/>
                  </a:rPr>
                  <a:t> Life</a:t>
                </a:r>
                <a:endParaRPr sz="1400" dirty="0">
                  <a:latin typeface="Calibri" panose="020F0502020204030204" pitchFamily="34" charset="0"/>
                  <a:cs typeface="Calibri" panose="020F0502020204030204" pitchFamily="34" charset="0"/>
                </a:endParaRPr>
              </a:p>
            </p:txBody>
          </p:sp>
          <p:grpSp>
            <p:nvGrpSpPr>
              <p:cNvPr id="3" name="Groupe 2">
                <a:extLst>
                  <a:ext uri="{FF2B5EF4-FFF2-40B4-BE49-F238E27FC236}">
                    <a16:creationId xmlns:a16="http://schemas.microsoft.com/office/drawing/2014/main" id="{BDE17767-F768-4176-8AD7-89F9CDE01BB4}"/>
                  </a:ext>
                </a:extLst>
              </p:cNvPr>
              <p:cNvGrpSpPr/>
              <p:nvPr/>
            </p:nvGrpSpPr>
            <p:grpSpPr>
              <a:xfrm>
                <a:off x="4238467" y="3022198"/>
                <a:ext cx="637500" cy="596700"/>
                <a:chOff x="4120713" y="3022198"/>
                <a:chExt cx="637500" cy="596700"/>
              </a:xfrm>
            </p:grpSpPr>
            <p:sp>
              <p:nvSpPr>
                <p:cNvPr id="38" name="Google Shape;114;p16">
                  <a:extLst>
                    <a:ext uri="{FF2B5EF4-FFF2-40B4-BE49-F238E27FC236}">
                      <a16:creationId xmlns:a16="http://schemas.microsoft.com/office/drawing/2014/main" id="{C66B6963-835B-4014-8DC3-454D0121E7B7}"/>
                    </a:ext>
                  </a:extLst>
                </p:cNvPr>
                <p:cNvSpPr/>
                <p:nvPr/>
              </p:nvSpPr>
              <p:spPr>
                <a:xfrm>
                  <a:off x="4120713"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Rectangle 42">
                  <a:extLst>
                    <a:ext uri="{FF2B5EF4-FFF2-40B4-BE49-F238E27FC236}">
                      <a16:creationId xmlns:a16="http://schemas.microsoft.com/office/drawing/2014/main" id="{11DE01EE-0C34-4152-BB99-A583588087AA}"/>
                    </a:ext>
                  </a:extLst>
                </p:cNvPr>
                <p:cNvSpPr/>
                <p:nvPr/>
              </p:nvSpPr>
              <p:spPr>
                <a:xfrm>
                  <a:off x="4269384"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2</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1" name="Groupe 50">
              <a:extLst>
                <a:ext uri="{FF2B5EF4-FFF2-40B4-BE49-F238E27FC236}">
                  <a16:creationId xmlns:a16="http://schemas.microsoft.com/office/drawing/2014/main" id="{0FBFEF04-8A2B-40A1-8A14-FF1A972D7027}"/>
                </a:ext>
              </a:extLst>
            </p:cNvPr>
            <p:cNvGrpSpPr/>
            <p:nvPr/>
          </p:nvGrpSpPr>
          <p:grpSpPr>
            <a:xfrm>
              <a:off x="5368360" y="1987059"/>
              <a:ext cx="1584000" cy="3844109"/>
              <a:chOff x="5399182" y="1987059"/>
              <a:chExt cx="1584000" cy="3844109"/>
            </a:xfrm>
          </p:grpSpPr>
          <p:grpSp>
            <p:nvGrpSpPr>
              <p:cNvPr id="16" name="Google Shape;92;p16">
                <a:extLst>
                  <a:ext uri="{FF2B5EF4-FFF2-40B4-BE49-F238E27FC236}">
                    <a16:creationId xmlns:a16="http://schemas.microsoft.com/office/drawing/2014/main" id="{5EF59CFE-3BC9-48F5-970B-496A0424FF6E}"/>
                  </a:ext>
                </a:extLst>
              </p:cNvPr>
              <p:cNvGrpSpPr/>
              <p:nvPr/>
            </p:nvGrpSpPr>
            <p:grpSpPr>
              <a:xfrm>
                <a:off x="5893069" y="1987059"/>
                <a:ext cx="596226" cy="710511"/>
                <a:chOff x="5683857" y="1993534"/>
                <a:chExt cx="596226" cy="710511"/>
              </a:xfrm>
            </p:grpSpPr>
            <p:sp>
              <p:nvSpPr>
                <p:cNvPr id="17" name="Google Shape;93;p16">
                  <a:extLst>
                    <a:ext uri="{FF2B5EF4-FFF2-40B4-BE49-F238E27FC236}">
                      <a16:creationId xmlns:a16="http://schemas.microsoft.com/office/drawing/2014/main" id="{656579B1-1AA0-42D1-9D38-B03DEF2DBD3E}"/>
                    </a:ext>
                  </a:extLst>
                </p:cNvPr>
                <p:cNvSpPr/>
                <p:nvPr/>
              </p:nvSpPr>
              <p:spPr>
                <a:xfrm>
                  <a:off x="5683857" y="1993534"/>
                  <a:ext cx="596226" cy="710511"/>
                </a:xfrm>
                <a:custGeom>
                  <a:avLst/>
                  <a:gdLst/>
                  <a:ahLst/>
                  <a:cxnLst/>
                  <a:rect l="l" t="t" r="r" b="b"/>
                  <a:pathLst>
                    <a:path w="3312367" h="3947283" extrusionOk="0">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1"/>
                    <a:buFont typeface="Calibri"/>
                    <a:buNone/>
                  </a:pPr>
                  <a:endParaRPr sz="2701"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18" name="Google Shape;94;p16">
                  <a:extLst>
                    <a:ext uri="{FF2B5EF4-FFF2-40B4-BE49-F238E27FC236}">
                      <a16:creationId xmlns:a16="http://schemas.microsoft.com/office/drawing/2014/main" id="{7B5595EC-C083-4201-AC46-D24C1B97FAF0}"/>
                    </a:ext>
                  </a:extLst>
                </p:cNvPr>
                <p:cNvSpPr/>
                <p:nvPr/>
              </p:nvSpPr>
              <p:spPr>
                <a:xfrm>
                  <a:off x="5820945" y="2188975"/>
                  <a:ext cx="297000" cy="297000"/>
                </a:xfrm>
                <a:custGeom>
                  <a:avLst/>
                  <a:gdLst/>
                  <a:ahLst/>
                  <a:cxnLst/>
                  <a:rect l="l" t="t" r="r" b="b"/>
                  <a:pathLst>
                    <a:path w="3960000" h="3960000" extrusionOk="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grpSp>
          <p:sp>
            <p:nvSpPr>
              <p:cNvPr id="34" name="Google Shape;110;p16">
                <a:extLst>
                  <a:ext uri="{FF2B5EF4-FFF2-40B4-BE49-F238E27FC236}">
                    <a16:creationId xmlns:a16="http://schemas.microsoft.com/office/drawing/2014/main" id="{F15BDCD3-F419-4D05-ABDE-CA5F0E04D18D}"/>
                  </a:ext>
                </a:extLst>
              </p:cNvPr>
              <p:cNvSpPr txBox="1"/>
              <p:nvPr/>
            </p:nvSpPr>
            <p:spPr>
              <a:xfrm>
                <a:off x="5399182" y="3799884"/>
                <a:ext cx="1584000" cy="2031284"/>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DES CONTENUS</a:t>
                </a:r>
                <a:endParaRPr lang="fr-FR" sz="1400" dirty="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TÉLÉCHARGEABLES</a:t>
                </a:r>
              </a:p>
              <a:p>
                <a:pPr marL="0" marR="0" lvl="0" indent="0" algn="ctr" rtl="0">
                  <a:lnSpc>
                    <a:spcPct val="100000"/>
                  </a:lnSpc>
                  <a:spcBef>
                    <a:spcPts val="0"/>
                  </a:spcBef>
                  <a:spcAft>
                    <a:spcPts val="0"/>
                  </a:spcAft>
                  <a:buClr>
                    <a:srgbClr val="3F3F3F"/>
                  </a:buClr>
                  <a:buSzPts val="1200"/>
                  <a:buFont typeface="Arial"/>
                  <a:buNone/>
                </a:pPr>
                <a:r>
                  <a:rPr lang="fr-FR" sz="1400" dirty="0">
                    <a:solidFill>
                      <a:srgbClr val="3F3F3F"/>
                    </a:solidFill>
                    <a:latin typeface="Calibri" panose="020F0502020204030204" pitchFamily="34" charset="0"/>
                    <a:cs typeface="Calibri" panose="020F0502020204030204" pitchFamily="34" charset="0"/>
                    <a:sym typeface="Arial"/>
                  </a:rPr>
                  <a:t>L</a:t>
                </a:r>
                <a:r>
                  <a:rPr lang="fr-FR" sz="1400" b="0" i="0" u="none" strike="noStrike" cap="none" dirty="0">
                    <a:solidFill>
                      <a:srgbClr val="3F3F3F"/>
                    </a:solidFill>
                    <a:latin typeface="Calibri" panose="020F0502020204030204" pitchFamily="34" charset="0"/>
                    <a:cs typeface="Calibri" panose="020F0502020204030204" pitchFamily="34" charset="0"/>
                    <a:sym typeface="Arial"/>
                  </a:rPr>
                  <a:t>es fiches de résumés ou des exercices sont téléchargeables sur </a:t>
                </a:r>
                <a:r>
                  <a:rPr lang="fr-FR" sz="1400" b="0" i="0" u="none" strike="noStrike" cap="none" dirty="0" err="1">
                    <a:solidFill>
                      <a:srgbClr val="3F3F3F"/>
                    </a:solidFill>
                    <a:latin typeface="Calibri" panose="020F0502020204030204" pitchFamily="34" charset="0"/>
                    <a:cs typeface="Calibri" panose="020F0502020204030204" pitchFamily="34" charset="0"/>
                    <a:sym typeface="Arial"/>
                  </a:rPr>
                  <a:t>WebForce</a:t>
                </a:r>
                <a:r>
                  <a:rPr lang="fr-FR" sz="1400" b="0" i="0" u="none" strike="noStrike" cap="none" dirty="0">
                    <a:solidFill>
                      <a:srgbClr val="3F3F3F"/>
                    </a:solidFill>
                    <a:latin typeface="Calibri" panose="020F0502020204030204" pitchFamily="34" charset="0"/>
                    <a:cs typeface="Calibri" panose="020F0502020204030204" pitchFamily="34" charset="0"/>
                    <a:sym typeface="Arial"/>
                  </a:rPr>
                  <a:t> Life</a:t>
                </a:r>
                <a:endParaRPr sz="1400" dirty="0">
                  <a:latin typeface="Calibri" panose="020F0502020204030204" pitchFamily="34" charset="0"/>
                  <a:cs typeface="Calibri" panose="020F0502020204030204" pitchFamily="34" charset="0"/>
                </a:endParaRPr>
              </a:p>
            </p:txBody>
          </p:sp>
          <p:grpSp>
            <p:nvGrpSpPr>
              <p:cNvPr id="4" name="Groupe 3">
                <a:extLst>
                  <a:ext uri="{FF2B5EF4-FFF2-40B4-BE49-F238E27FC236}">
                    <a16:creationId xmlns:a16="http://schemas.microsoft.com/office/drawing/2014/main" id="{BCF3B8CB-0AFA-4BC7-A5E8-AB8E9EE0F607}"/>
                  </a:ext>
                </a:extLst>
              </p:cNvPr>
              <p:cNvGrpSpPr/>
              <p:nvPr/>
            </p:nvGrpSpPr>
            <p:grpSpPr>
              <a:xfrm>
                <a:off x="5872432" y="3022198"/>
                <a:ext cx="637500" cy="596700"/>
                <a:chOff x="5682736" y="3022198"/>
                <a:chExt cx="637500" cy="596700"/>
              </a:xfrm>
            </p:grpSpPr>
            <p:sp>
              <p:nvSpPr>
                <p:cNvPr id="39" name="Google Shape;115;p16">
                  <a:extLst>
                    <a:ext uri="{FF2B5EF4-FFF2-40B4-BE49-F238E27FC236}">
                      <a16:creationId xmlns:a16="http://schemas.microsoft.com/office/drawing/2014/main" id="{01B88BC7-6575-41BE-A376-FD599582882D}"/>
                    </a:ext>
                  </a:extLst>
                </p:cNvPr>
                <p:cNvSpPr/>
                <p:nvPr/>
              </p:nvSpPr>
              <p:spPr>
                <a:xfrm>
                  <a:off x="5682736"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Rectangle 43">
                  <a:extLst>
                    <a:ext uri="{FF2B5EF4-FFF2-40B4-BE49-F238E27FC236}">
                      <a16:creationId xmlns:a16="http://schemas.microsoft.com/office/drawing/2014/main" id="{F479660E-AC03-43D5-9673-1DF0F3723B62}"/>
                    </a:ext>
                  </a:extLst>
                </p:cNvPr>
                <p:cNvSpPr/>
                <p:nvPr/>
              </p:nvSpPr>
              <p:spPr>
                <a:xfrm>
                  <a:off x="5831407"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3</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2" name="Groupe 51">
              <a:extLst>
                <a:ext uri="{FF2B5EF4-FFF2-40B4-BE49-F238E27FC236}">
                  <a16:creationId xmlns:a16="http://schemas.microsoft.com/office/drawing/2014/main" id="{9249766A-ED49-499D-BE6B-09AF81BF1AC1}"/>
                </a:ext>
              </a:extLst>
            </p:cNvPr>
            <p:cNvGrpSpPr/>
            <p:nvPr/>
          </p:nvGrpSpPr>
          <p:grpSpPr>
            <a:xfrm>
              <a:off x="7055034" y="2000757"/>
              <a:ext cx="1584000" cy="3830412"/>
              <a:chOff x="6993390" y="2000757"/>
              <a:chExt cx="1584000" cy="3830412"/>
            </a:xfrm>
          </p:grpSpPr>
          <p:sp>
            <p:nvSpPr>
              <p:cNvPr id="19" name="Google Shape;95;p16">
                <a:extLst>
                  <a:ext uri="{FF2B5EF4-FFF2-40B4-BE49-F238E27FC236}">
                    <a16:creationId xmlns:a16="http://schemas.microsoft.com/office/drawing/2014/main" id="{33808313-CF1E-4013-8D42-4D58E3AC816D}"/>
                  </a:ext>
                </a:extLst>
              </p:cNvPr>
              <p:cNvSpPr/>
              <p:nvPr/>
            </p:nvSpPr>
            <p:spPr>
              <a:xfrm rot="10800000" flipH="1">
                <a:off x="7488218" y="2000757"/>
                <a:ext cx="594345" cy="667447"/>
              </a:xfrm>
              <a:custGeom>
                <a:avLst/>
                <a:gdLst/>
                <a:ahLst/>
                <a:cxnLst/>
                <a:rect l="l" t="t" r="r" b="b"/>
                <a:pathLst>
                  <a:path w="3496146" h="3926159" extrusionOk="0">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5" name="Google Shape;111;p16">
                <a:extLst>
                  <a:ext uri="{FF2B5EF4-FFF2-40B4-BE49-F238E27FC236}">
                    <a16:creationId xmlns:a16="http://schemas.microsoft.com/office/drawing/2014/main" id="{3CAFA74A-EC50-4261-BC86-5E55CE603BE5}"/>
                  </a:ext>
                </a:extLst>
              </p:cNvPr>
              <p:cNvSpPr txBox="1"/>
              <p:nvPr/>
            </p:nvSpPr>
            <p:spPr>
              <a:xfrm>
                <a:off x="6993390" y="3799884"/>
                <a:ext cx="1584000" cy="2031285"/>
              </a:xfrm>
              <a:prstGeom prst="rect">
                <a:avLst/>
              </a:prstGeom>
              <a:noFill/>
              <a:ln w="28575">
                <a:solidFill>
                  <a:srgbClr val="FF7800"/>
                </a:solidFill>
              </a:ln>
            </p:spPr>
            <p:txBody>
              <a:bodyPr spcFirstLastPara="1" wrap="square" lIns="91425" tIns="45700" rIns="91425" bIns="45700" anchor="t" anchorCtr="0">
                <a:noAutofit/>
              </a:bodyPr>
              <a:lstStyle/>
              <a:p>
                <a:pPr algn="ctr"/>
                <a:r>
                  <a:rPr lang="fr-FR" sz="1400" b="1" dirty="0">
                    <a:solidFill>
                      <a:schemeClr val="accent1">
                        <a:lumMod val="75000"/>
                      </a:schemeClr>
                    </a:solidFill>
                    <a:latin typeface="Calibri" panose="020F0502020204030204" pitchFamily="34" charset="0"/>
                    <a:cs typeface="Calibri" panose="020F0502020204030204" pitchFamily="34" charset="0"/>
                  </a:rPr>
                  <a:t>DU CONTENU INTERACTIF</a:t>
                </a:r>
              </a:p>
              <a:p>
                <a:pPr algn="ctr"/>
                <a:r>
                  <a:rPr lang="fr-FR" altLang="ko-KR" sz="1400" dirty="0">
                    <a:solidFill>
                      <a:prstClr val="black">
                        <a:lumMod val="75000"/>
                        <a:lumOff val="25000"/>
                      </a:prstClr>
                    </a:solidFill>
                    <a:latin typeface="Calibri" panose="020F0502020204030204" pitchFamily="34" charset="0"/>
                    <a:ea typeface="Arial Unicode MS"/>
                    <a:cs typeface="Calibri" panose="020F0502020204030204" pitchFamily="34" charset="0"/>
                  </a:rPr>
                  <a:t>Vous disposez de contenus interactifs sous forme d’exercices et de cours à utiliser sur </a:t>
                </a:r>
                <a:r>
                  <a:rPr lang="fr-FR" altLang="ko-KR" sz="1400" dirty="0" err="1">
                    <a:solidFill>
                      <a:prstClr val="black">
                        <a:lumMod val="75000"/>
                        <a:lumOff val="25000"/>
                      </a:prstClr>
                    </a:solidFill>
                    <a:latin typeface="Calibri" panose="020F0502020204030204" pitchFamily="34" charset="0"/>
                    <a:ea typeface="Arial Unicode MS"/>
                    <a:cs typeface="Calibri" panose="020F0502020204030204" pitchFamily="34" charset="0"/>
                  </a:rPr>
                  <a:t>WebForce</a:t>
                </a:r>
                <a:r>
                  <a:rPr lang="fr-FR" altLang="ko-KR" sz="1400" dirty="0">
                    <a:solidFill>
                      <a:prstClr val="black">
                        <a:lumMod val="75000"/>
                        <a:lumOff val="25000"/>
                      </a:prstClr>
                    </a:solidFill>
                    <a:latin typeface="Calibri" panose="020F0502020204030204" pitchFamily="34" charset="0"/>
                    <a:ea typeface="Arial Unicode MS"/>
                    <a:cs typeface="Calibri" panose="020F0502020204030204" pitchFamily="34" charset="0"/>
                  </a:rPr>
                  <a:t> Life</a:t>
                </a:r>
              </a:p>
            </p:txBody>
          </p:sp>
          <p:grpSp>
            <p:nvGrpSpPr>
              <p:cNvPr id="47" name="Groupe 46">
                <a:extLst>
                  <a:ext uri="{FF2B5EF4-FFF2-40B4-BE49-F238E27FC236}">
                    <a16:creationId xmlns:a16="http://schemas.microsoft.com/office/drawing/2014/main" id="{C9533FDB-CEE9-4748-AEF3-227DE66DAD60}"/>
                  </a:ext>
                </a:extLst>
              </p:cNvPr>
              <p:cNvGrpSpPr/>
              <p:nvPr/>
            </p:nvGrpSpPr>
            <p:grpSpPr>
              <a:xfrm>
                <a:off x="7466640" y="3022198"/>
                <a:ext cx="637500" cy="596700"/>
                <a:chOff x="7317740" y="3022198"/>
                <a:chExt cx="637500" cy="596700"/>
              </a:xfrm>
            </p:grpSpPr>
            <p:sp>
              <p:nvSpPr>
                <p:cNvPr id="40" name="Google Shape;116;p16">
                  <a:extLst>
                    <a:ext uri="{FF2B5EF4-FFF2-40B4-BE49-F238E27FC236}">
                      <a16:creationId xmlns:a16="http://schemas.microsoft.com/office/drawing/2014/main" id="{C0321714-09AB-4477-AF46-0355090C7B66}"/>
                    </a:ext>
                  </a:extLst>
                </p:cNvPr>
                <p:cNvSpPr/>
                <p:nvPr/>
              </p:nvSpPr>
              <p:spPr>
                <a:xfrm>
                  <a:off x="7317740"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Rectangle 44">
                  <a:extLst>
                    <a:ext uri="{FF2B5EF4-FFF2-40B4-BE49-F238E27FC236}">
                      <a16:creationId xmlns:a16="http://schemas.microsoft.com/office/drawing/2014/main" id="{02FE990F-251D-42F5-AFDB-585EB748C15A}"/>
                    </a:ext>
                  </a:extLst>
                </p:cNvPr>
                <p:cNvSpPr/>
                <p:nvPr/>
              </p:nvSpPr>
              <p:spPr>
                <a:xfrm>
                  <a:off x="7466411"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4</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3" name="Groupe 52">
              <a:extLst>
                <a:ext uri="{FF2B5EF4-FFF2-40B4-BE49-F238E27FC236}">
                  <a16:creationId xmlns:a16="http://schemas.microsoft.com/office/drawing/2014/main" id="{12892AF0-9D05-4888-91C9-2CA347DB9340}"/>
                </a:ext>
              </a:extLst>
            </p:cNvPr>
            <p:cNvGrpSpPr/>
            <p:nvPr/>
          </p:nvGrpSpPr>
          <p:grpSpPr>
            <a:xfrm>
              <a:off x="8739086" y="1978790"/>
              <a:ext cx="1584000" cy="3879092"/>
              <a:chOff x="8584976" y="1958242"/>
              <a:chExt cx="1584000" cy="3879092"/>
            </a:xfrm>
          </p:grpSpPr>
          <p:grpSp>
            <p:nvGrpSpPr>
              <p:cNvPr id="20" name="Google Shape;96;p16">
                <a:extLst>
                  <a:ext uri="{FF2B5EF4-FFF2-40B4-BE49-F238E27FC236}">
                    <a16:creationId xmlns:a16="http://schemas.microsoft.com/office/drawing/2014/main" id="{C8642362-652B-4310-A119-E03E2FFE80C5}"/>
                  </a:ext>
                </a:extLst>
              </p:cNvPr>
              <p:cNvGrpSpPr/>
              <p:nvPr/>
            </p:nvGrpSpPr>
            <p:grpSpPr>
              <a:xfrm>
                <a:off x="8998065" y="1958242"/>
                <a:ext cx="757823" cy="716613"/>
                <a:chOff x="8688204" y="1938095"/>
                <a:chExt cx="757823" cy="716613"/>
              </a:xfrm>
            </p:grpSpPr>
            <p:grpSp>
              <p:nvGrpSpPr>
                <p:cNvPr id="21" name="Google Shape;97;p16">
                  <a:extLst>
                    <a:ext uri="{FF2B5EF4-FFF2-40B4-BE49-F238E27FC236}">
                      <a16:creationId xmlns:a16="http://schemas.microsoft.com/office/drawing/2014/main" id="{102E8E3C-616C-4953-A13F-2E3BE4D20E9D}"/>
                    </a:ext>
                  </a:extLst>
                </p:cNvPr>
                <p:cNvGrpSpPr/>
                <p:nvPr/>
              </p:nvGrpSpPr>
              <p:grpSpPr>
                <a:xfrm>
                  <a:off x="8688204" y="1938095"/>
                  <a:ext cx="757823" cy="716613"/>
                  <a:chOff x="7051340" y="4835372"/>
                  <a:chExt cx="1381125" cy="1306019"/>
                </a:xfrm>
              </p:grpSpPr>
              <p:sp>
                <p:nvSpPr>
                  <p:cNvPr id="23" name="Google Shape;98;p16">
                    <a:extLst>
                      <a:ext uri="{FF2B5EF4-FFF2-40B4-BE49-F238E27FC236}">
                        <a16:creationId xmlns:a16="http://schemas.microsoft.com/office/drawing/2014/main" id="{E26EDCD2-CBA8-493E-AEB6-9DFB96DF84F3}"/>
                      </a:ext>
                    </a:extLst>
                  </p:cNvPr>
                  <p:cNvSpPr/>
                  <p:nvPr/>
                </p:nvSpPr>
                <p:spPr>
                  <a:xfrm>
                    <a:off x="8272236" y="5859034"/>
                    <a:ext cx="142875" cy="180975"/>
                  </a:xfrm>
                  <a:custGeom>
                    <a:avLst/>
                    <a:gdLst/>
                    <a:ahLst/>
                    <a:cxnLst/>
                    <a:rect l="l" t="t" r="r" b="b"/>
                    <a:pathLst>
                      <a:path w="142875" h="180975" extrusionOk="0">
                        <a:moveTo>
                          <a:pt x="101650" y="155057"/>
                        </a:moveTo>
                        <a:lnTo>
                          <a:pt x="134035" y="69332"/>
                        </a:lnTo>
                        <a:cubicBezTo>
                          <a:pt x="137845" y="59807"/>
                          <a:pt x="136893" y="50282"/>
                          <a:pt x="134035" y="41709"/>
                        </a:cubicBezTo>
                        <a:cubicBezTo>
                          <a:pt x="130225" y="32184"/>
                          <a:pt x="125463" y="20754"/>
                          <a:pt x="115938" y="16944"/>
                        </a:cubicBezTo>
                        <a:lnTo>
                          <a:pt x="94983" y="9324"/>
                        </a:lnTo>
                        <a:cubicBezTo>
                          <a:pt x="74980" y="1704"/>
                          <a:pt x="50215" y="15039"/>
                          <a:pt x="42595" y="34089"/>
                        </a:cubicBezTo>
                        <a:lnTo>
                          <a:pt x="10210" y="119814"/>
                        </a:lnTo>
                        <a:cubicBezTo>
                          <a:pt x="2590" y="139817"/>
                          <a:pt x="9258" y="164582"/>
                          <a:pt x="29260" y="172202"/>
                        </a:cubicBezTo>
                        <a:lnTo>
                          <a:pt x="50215" y="179822"/>
                        </a:lnTo>
                        <a:cubicBezTo>
                          <a:pt x="63550" y="184584"/>
                          <a:pt x="81648" y="178869"/>
                          <a:pt x="92125" y="169344"/>
                        </a:cubicBezTo>
                        <a:cubicBezTo>
                          <a:pt x="95935" y="165534"/>
                          <a:pt x="99745" y="160772"/>
                          <a:pt x="101650" y="155057"/>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4" name="Google Shape;99;p16">
                    <a:extLst>
                      <a:ext uri="{FF2B5EF4-FFF2-40B4-BE49-F238E27FC236}">
                        <a16:creationId xmlns:a16="http://schemas.microsoft.com/office/drawing/2014/main" id="{2622F02E-318B-42D7-84EA-D60ED2BCCD94}"/>
                      </a:ext>
                    </a:extLst>
                  </p:cNvPr>
                  <p:cNvSpPr/>
                  <p:nvPr/>
                </p:nvSpPr>
                <p:spPr>
                  <a:xfrm>
                    <a:off x="7072640" y="5859034"/>
                    <a:ext cx="142875" cy="180975"/>
                  </a:xfrm>
                  <a:custGeom>
                    <a:avLst/>
                    <a:gdLst/>
                    <a:ahLst/>
                    <a:cxnLst/>
                    <a:rect l="l" t="t" r="r" b="b"/>
                    <a:pathLst>
                      <a:path w="142875" h="180975" extrusionOk="0">
                        <a:moveTo>
                          <a:pt x="42042" y="155057"/>
                        </a:moveTo>
                        <a:lnTo>
                          <a:pt x="9657" y="69332"/>
                        </a:lnTo>
                        <a:cubicBezTo>
                          <a:pt x="5847" y="59807"/>
                          <a:pt x="6799" y="50282"/>
                          <a:pt x="9657" y="41709"/>
                        </a:cubicBezTo>
                        <a:cubicBezTo>
                          <a:pt x="13467" y="32184"/>
                          <a:pt x="18229" y="20754"/>
                          <a:pt x="27754" y="16944"/>
                        </a:cubicBezTo>
                        <a:lnTo>
                          <a:pt x="48709" y="9324"/>
                        </a:lnTo>
                        <a:cubicBezTo>
                          <a:pt x="68712" y="1704"/>
                          <a:pt x="93477" y="15039"/>
                          <a:pt x="101097" y="34089"/>
                        </a:cubicBezTo>
                        <a:lnTo>
                          <a:pt x="133482" y="119814"/>
                        </a:lnTo>
                        <a:cubicBezTo>
                          <a:pt x="141102" y="139817"/>
                          <a:pt x="134434" y="164582"/>
                          <a:pt x="114432" y="172202"/>
                        </a:cubicBezTo>
                        <a:lnTo>
                          <a:pt x="93477" y="179822"/>
                        </a:lnTo>
                        <a:cubicBezTo>
                          <a:pt x="80142" y="184584"/>
                          <a:pt x="62044" y="178869"/>
                          <a:pt x="51567" y="169344"/>
                        </a:cubicBezTo>
                        <a:cubicBezTo>
                          <a:pt x="47757" y="165534"/>
                          <a:pt x="43947" y="160772"/>
                          <a:pt x="42042" y="1550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5" name="Google Shape;100;p16">
                    <a:extLst>
                      <a:ext uri="{FF2B5EF4-FFF2-40B4-BE49-F238E27FC236}">
                        <a16:creationId xmlns:a16="http://schemas.microsoft.com/office/drawing/2014/main" id="{D3C1CB21-78E2-4B49-A75A-2166EB09BDFC}"/>
                      </a:ext>
                    </a:extLst>
                  </p:cNvPr>
                  <p:cNvSpPr/>
                  <p:nvPr/>
                </p:nvSpPr>
                <p:spPr>
                  <a:xfrm>
                    <a:off x="7051340" y="4835372"/>
                    <a:ext cx="1381125" cy="962025"/>
                  </a:xfrm>
                  <a:custGeom>
                    <a:avLst/>
                    <a:gdLst/>
                    <a:ahLst/>
                    <a:cxnLst/>
                    <a:rect l="l" t="t" r="r" b="b"/>
                    <a:pathLst>
                      <a:path w="1381125" h="962025" extrusionOk="0">
                        <a:moveTo>
                          <a:pt x="1313021" y="947261"/>
                        </a:moveTo>
                        <a:cubicBezTo>
                          <a:pt x="1316831" y="950119"/>
                          <a:pt x="1320641" y="952976"/>
                          <a:pt x="1323499" y="955834"/>
                        </a:cubicBezTo>
                        <a:cubicBezTo>
                          <a:pt x="1358741" y="872966"/>
                          <a:pt x="1376839" y="782479"/>
                          <a:pt x="1376839" y="691039"/>
                        </a:cubicBezTo>
                        <a:cubicBezTo>
                          <a:pt x="1376839" y="313849"/>
                          <a:pt x="1069181" y="7144"/>
                          <a:pt x="691991" y="7144"/>
                        </a:cubicBezTo>
                        <a:cubicBezTo>
                          <a:pt x="313849" y="7144"/>
                          <a:pt x="7144" y="313849"/>
                          <a:pt x="7144" y="691991"/>
                        </a:cubicBezTo>
                        <a:cubicBezTo>
                          <a:pt x="7144" y="784384"/>
                          <a:pt x="25241" y="873919"/>
                          <a:pt x="59531" y="956786"/>
                        </a:cubicBezTo>
                        <a:cubicBezTo>
                          <a:pt x="63341" y="952976"/>
                          <a:pt x="66199" y="950119"/>
                          <a:pt x="70961" y="947261"/>
                        </a:cubicBezTo>
                        <a:cubicBezTo>
                          <a:pt x="76676" y="924401"/>
                          <a:pt x="90964" y="904399"/>
                          <a:pt x="110966" y="892016"/>
                        </a:cubicBezTo>
                        <a:cubicBezTo>
                          <a:pt x="89059" y="828199"/>
                          <a:pt x="77629" y="760571"/>
                          <a:pt x="77629" y="691991"/>
                        </a:cubicBezTo>
                        <a:cubicBezTo>
                          <a:pt x="77629" y="353854"/>
                          <a:pt x="352901" y="77629"/>
                          <a:pt x="691991" y="77629"/>
                        </a:cubicBezTo>
                        <a:cubicBezTo>
                          <a:pt x="1030129" y="77629"/>
                          <a:pt x="1306354" y="352901"/>
                          <a:pt x="1306354" y="691991"/>
                        </a:cubicBezTo>
                        <a:cubicBezTo>
                          <a:pt x="1306354" y="761524"/>
                          <a:pt x="1294924" y="829151"/>
                          <a:pt x="1273016" y="892969"/>
                        </a:cubicBezTo>
                        <a:cubicBezTo>
                          <a:pt x="1293019" y="905351"/>
                          <a:pt x="1307306" y="925354"/>
                          <a:pt x="1313021" y="94726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6" name="Google Shape;101;p16">
                    <a:extLst>
                      <a:ext uri="{FF2B5EF4-FFF2-40B4-BE49-F238E27FC236}">
                        <a16:creationId xmlns:a16="http://schemas.microsoft.com/office/drawing/2014/main" id="{55FF01F2-1FCD-434E-8F95-1520D0F58E8F}"/>
                      </a:ext>
                    </a:extLst>
                  </p:cNvPr>
                  <p:cNvSpPr/>
                  <p:nvPr/>
                </p:nvSpPr>
                <p:spPr>
                  <a:xfrm>
                    <a:off x="8239108" y="5775490"/>
                    <a:ext cx="161925" cy="323850"/>
                  </a:xfrm>
                  <a:custGeom>
                    <a:avLst/>
                    <a:gdLst/>
                    <a:ahLst/>
                    <a:cxnLst/>
                    <a:rect l="l" t="t" r="r" b="b"/>
                    <a:pathLst>
                      <a:path w="161925" h="323850" extrusionOk="0">
                        <a:moveTo>
                          <a:pt x="125254" y="7144"/>
                        </a:moveTo>
                        <a:cubicBezTo>
                          <a:pt x="130016" y="25241"/>
                          <a:pt x="129064" y="45244"/>
                          <a:pt x="122396" y="64294"/>
                        </a:cubicBezTo>
                        <a:lnTo>
                          <a:pt x="42386" y="272891"/>
                        </a:lnTo>
                        <a:cubicBezTo>
                          <a:pt x="34766" y="291941"/>
                          <a:pt x="22384" y="306229"/>
                          <a:pt x="7144" y="316706"/>
                        </a:cubicBezTo>
                        <a:cubicBezTo>
                          <a:pt x="39529" y="320516"/>
                          <a:pt x="72866" y="302419"/>
                          <a:pt x="84296" y="270034"/>
                        </a:cubicBezTo>
                        <a:lnTo>
                          <a:pt x="151924" y="93821"/>
                        </a:lnTo>
                        <a:cubicBezTo>
                          <a:pt x="162401" y="66199"/>
                          <a:pt x="154781" y="35719"/>
                          <a:pt x="135731" y="15716"/>
                        </a:cubicBezTo>
                        <a:cubicBezTo>
                          <a:pt x="131921" y="12859"/>
                          <a:pt x="129064" y="10001"/>
                          <a:pt x="125254" y="7144"/>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7" name="Google Shape;102;p16">
                    <a:extLst>
                      <a:ext uri="{FF2B5EF4-FFF2-40B4-BE49-F238E27FC236}">
                        <a16:creationId xmlns:a16="http://schemas.microsoft.com/office/drawing/2014/main" id="{068A9634-40D3-4631-A31E-58E4FBF85050}"/>
                      </a:ext>
                    </a:extLst>
                  </p:cNvPr>
                  <p:cNvSpPr/>
                  <p:nvPr/>
                </p:nvSpPr>
                <p:spPr>
                  <a:xfrm>
                    <a:off x="8147668" y="5703100"/>
                    <a:ext cx="219075" cy="409575"/>
                  </a:xfrm>
                  <a:custGeom>
                    <a:avLst/>
                    <a:gdLst/>
                    <a:ahLst/>
                    <a:cxnLst/>
                    <a:rect l="l" t="t" r="r" b="b"/>
                    <a:pathLst>
                      <a:path w="219075" h="409575" extrusionOk="0">
                        <a:moveTo>
                          <a:pt x="133826" y="345281"/>
                        </a:moveTo>
                        <a:lnTo>
                          <a:pt x="213836" y="136684"/>
                        </a:lnTo>
                        <a:cubicBezTo>
                          <a:pt x="221456" y="117634"/>
                          <a:pt x="221456" y="97631"/>
                          <a:pt x="216694" y="79534"/>
                        </a:cubicBezTo>
                        <a:cubicBezTo>
                          <a:pt x="210979" y="57626"/>
                          <a:pt x="196691" y="37624"/>
                          <a:pt x="176689" y="24289"/>
                        </a:cubicBezTo>
                        <a:cubicBezTo>
                          <a:pt x="171926" y="21431"/>
                          <a:pt x="166211" y="18574"/>
                          <a:pt x="159544" y="15716"/>
                        </a:cubicBezTo>
                        <a:lnTo>
                          <a:pt x="136684" y="7144"/>
                        </a:lnTo>
                        <a:cubicBezTo>
                          <a:pt x="147161" y="32861"/>
                          <a:pt x="148114" y="63341"/>
                          <a:pt x="137636" y="90964"/>
                        </a:cubicBezTo>
                        <a:lnTo>
                          <a:pt x="38576" y="350996"/>
                        </a:lnTo>
                        <a:cubicBezTo>
                          <a:pt x="31909" y="369094"/>
                          <a:pt x="20479" y="384334"/>
                          <a:pt x="7144" y="395764"/>
                        </a:cubicBezTo>
                        <a:lnTo>
                          <a:pt x="13811" y="398621"/>
                        </a:lnTo>
                        <a:cubicBezTo>
                          <a:pt x="43339" y="410051"/>
                          <a:pt x="74771" y="405289"/>
                          <a:pt x="99536" y="389096"/>
                        </a:cubicBezTo>
                        <a:cubicBezTo>
                          <a:pt x="113824" y="378619"/>
                          <a:pt x="126206" y="363379"/>
                          <a:pt x="133826" y="34528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8" name="Google Shape;103;p16">
                    <a:extLst>
                      <a:ext uri="{FF2B5EF4-FFF2-40B4-BE49-F238E27FC236}">
                        <a16:creationId xmlns:a16="http://schemas.microsoft.com/office/drawing/2014/main" id="{1456FD85-CC02-4B55-8A0B-6A2523FDE04F}"/>
                      </a:ext>
                    </a:extLst>
                  </p:cNvPr>
                  <p:cNvSpPr/>
                  <p:nvPr/>
                </p:nvSpPr>
                <p:spPr>
                  <a:xfrm>
                    <a:off x="7082810" y="5775490"/>
                    <a:ext cx="161925" cy="323850"/>
                  </a:xfrm>
                  <a:custGeom>
                    <a:avLst/>
                    <a:gdLst/>
                    <a:ahLst/>
                    <a:cxnLst/>
                    <a:rect l="l" t="t" r="r" b="b"/>
                    <a:pathLst>
                      <a:path w="161925" h="323850" extrusionOk="0">
                        <a:moveTo>
                          <a:pt x="122359" y="272891"/>
                        </a:moveTo>
                        <a:lnTo>
                          <a:pt x="42349" y="64294"/>
                        </a:lnTo>
                        <a:cubicBezTo>
                          <a:pt x="34729" y="45244"/>
                          <a:pt x="34729" y="25241"/>
                          <a:pt x="39492" y="7144"/>
                        </a:cubicBezTo>
                        <a:cubicBezTo>
                          <a:pt x="35682" y="10001"/>
                          <a:pt x="31872" y="12859"/>
                          <a:pt x="28062" y="16669"/>
                        </a:cubicBezTo>
                        <a:cubicBezTo>
                          <a:pt x="9012" y="36671"/>
                          <a:pt x="1392" y="66199"/>
                          <a:pt x="11869" y="93821"/>
                        </a:cubicBezTo>
                        <a:lnTo>
                          <a:pt x="79497" y="270034"/>
                        </a:lnTo>
                        <a:cubicBezTo>
                          <a:pt x="91879" y="302419"/>
                          <a:pt x="124264" y="320516"/>
                          <a:pt x="156649" y="316706"/>
                        </a:cubicBezTo>
                        <a:cubicBezTo>
                          <a:pt x="141409" y="306229"/>
                          <a:pt x="129027" y="290989"/>
                          <a:pt x="122359" y="27289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9" name="Google Shape;104;p16">
                    <a:extLst>
                      <a:ext uri="{FF2B5EF4-FFF2-40B4-BE49-F238E27FC236}">
                        <a16:creationId xmlns:a16="http://schemas.microsoft.com/office/drawing/2014/main" id="{76404DD8-B1FA-4733-9810-4E31780A31C2}"/>
                      </a:ext>
                    </a:extLst>
                  </p:cNvPr>
                  <p:cNvSpPr/>
                  <p:nvPr/>
                </p:nvSpPr>
                <p:spPr>
                  <a:xfrm>
                    <a:off x="7112181" y="5704052"/>
                    <a:ext cx="219075" cy="409575"/>
                  </a:xfrm>
                  <a:custGeom>
                    <a:avLst/>
                    <a:gdLst/>
                    <a:ahLst/>
                    <a:cxnLst/>
                    <a:rect l="l" t="t" r="r" b="b"/>
                    <a:pathLst>
                      <a:path w="219075" h="409575" extrusionOk="0">
                        <a:moveTo>
                          <a:pt x="10120" y="78581"/>
                        </a:moveTo>
                        <a:cubicBezTo>
                          <a:pt x="5358" y="96679"/>
                          <a:pt x="6310" y="116681"/>
                          <a:pt x="12978" y="135731"/>
                        </a:cubicBezTo>
                        <a:lnTo>
                          <a:pt x="92988" y="344329"/>
                        </a:lnTo>
                        <a:cubicBezTo>
                          <a:pt x="99655" y="363379"/>
                          <a:pt x="112990" y="377666"/>
                          <a:pt x="128230" y="388144"/>
                        </a:cubicBezTo>
                        <a:cubicBezTo>
                          <a:pt x="152995" y="404336"/>
                          <a:pt x="184428" y="409099"/>
                          <a:pt x="213955" y="397669"/>
                        </a:cubicBezTo>
                        <a:lnTo>
                          <a:pt x="220623" y="394811"/>
                        </a:lnTo>
                        <a:cubicBezTo>
                          <a:pt x="207288" y="382429"/>
                          <a:pt x="195858" y="368141"/>
                          <a:pt x="189190" y="350044"/>
                        </a:cubicBezTo>
                        <a:lnTo>
                          <a:pt x="89178" y="90964"/>
                        </a:lnTo>
                        <a:cubicBezTo>
                          <a:pt x="78700" y="62389"/>
                          <a:pt x="79653" y="32861"/>
                          <a:pt x="90130" y="7144"/>
                        </a:cubicBezTo>
                        <a:lnTo>
                          <a:pt x="67270" y="15716"/>
                        </a:lnTo>
                        <a:cubicBezTo>
                          <a:pt x="61555" y="17621"/>
                          <a:pt x="55840" y="20479"/>
                          <a:pt x="50125" y="24289"/>
                        </a:cubicBezTo>
                        <a:cubicBezTo>
                          <a:pt x="30123" y="36671"/>
                          <a:pt x="15835" y="56674"/>
                          <a:pt x="10120" y="7858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0" name="Google Shape;105;p16">
                    <a:extLst>
                      <a:ext uri="{FF2B5EF4-FFF2-40B4-BE49-F238E27FC236}">
                        <a16:creationId xmlns:a16="http://schemas.microsoft.com/office/drawing/2014/main" id="{03F39855-3911-4F21-91F4-641D62DEBBFC}"/>
                      </a:ext>
                    </a:extLst>
                  </p:cNvPr>
                  <p:cNvSpPr/>
                  <p:nvPr/>
                </p:nvSpPr>
                <p:spPr>
                  <a:xfrm>
                    <a:off x="7186441" y="5598466"/>
                    <a:ext cx="400050" cy="542925"/>
                  </a:xfrm>
                  <a:custGeom>
                    <a:avLst/>
                    <a:gdLst/>
                    <a:ahLst/>
                    <a:cxnLst/>
                    <a:rect l="l" t="t" r="r" b="b"/>
                    <a:pathLst>
                      <a:path w="400050" h="542925" extrusionOk="0">
                        <a:moveTo>
                          <a:pt x="14918" y="196550"/>
                        </a:moveTo>
                        <a:lnTo>
                          <a:pt x="113978" y="456583"/>
                        </a:lnTo>
                        <a:cubicBezTo>
                          <a:pt x="120645" y="474680"/>
                          <a:pt x="132075" y="489920"/>
                          <a:pt x="145410" y="501350"/>
                        </a:cubicBezTo>
                        <a:cubicBezTo>
                          <a:pt x="176843" y="528973"/>
                          <a:pt x="231135" y="548023"/>
                          <a:pt x="273045" y="532783"/>
                        </a:cubicBezTo>
                        <a:lnTo>
                          <a:pt x="335910" y="508970"/>
                        </a:lnTo>
                        <a:cubicBezTo>
                          <a:pt x="394965" y="486110"/>
                          <a:pt x="415920" y="409910"/>
                          <a:pt x="393060" y="350855"/>
                        </a:cubicBezTo>
                        <a:lnTo>
                          <a:pt x="293048" y="89870"/>
                        </a:lnTo>
                        <a:cubicBezTo>
                          <a:pt x="270188" y="30815"/>
                          <a:pt x="193988" y="-9190"/>
                          <a:pt x="134933" y="13670"/>
                        </a:cubicBezTo>
                        <a:lnTo>
                          <a:pt x="72068" y="37483"/>
                        </a:lnTo>
                        <a:cubicBezTo>
                          <a:pt x="40635" y="49865"/>
                          <a:pt x="27300" y="83203"/>
                          <a:pt x="15870" y="111778"/>
                        </a:cubicBezTo>
                        <a:cubicBezTo>
                          <a:pt x="5393" y="138448"/>
                          <a:pt x="3488" y="167975"/>
                          <a:pt x="14918" y="196550"/>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1" name="Google Shape;106;p16">
                    <a:extLst>
                      <a:ext uri="{FF2B5EF4-FFF2-40B4-BE49-F238E27FC236}">
                        <a16:creationId xmlns:a16="http://schemas.microsoft.com/office/drawing/2014/main" id="{7FE7B66B-73AB-414D-BFA8-370E6354DF43}"/>
                      </a:ext>
                    </a:extLst>
                  </p:cNvPr>
                  <p:cNvSpPr/>
                  <p:nvPr/>
                </p:nvSpPr>
                <p:spPr>
                  <a:xfrm>
                    <a:off x="7891770" y="5598377"/>
                    <a:ext cx="400049" cy="542925"/>
                  </a:xfrm>
                  <a:custGeom>
                    <a:avLst/>
                    <a:gdLst/>
                    <a:ahLst/>
                    <a:cxnLst/>
                    <a:rect l="l" t="t" r="r" b="b"/>
                    <a:pathLst>
                      <a:path w="400050" h="542925" extrusionOk="0">
                        <a:moveTo>
                          <a:pt x="294473" y="455719"/>
                        </a:moveTo>
                        <a:lnTo>
                          <a:pt x="393533" y="195686"/>
                        </a:lnTo>
                        <a:cubicBezTo>
                          <a:pt x="404010" y="167111"/>
                          <a:pt x="403058" y="137584"/>
                          <a:pt x="392580" y="111866"/>
                        </a:cubicBezTo>
                        <a:cubicBezTo>
                          <a:pt x="381150" y="83291"/>
                          <a:pt x="367815" y="49001"/>
                          <a:pt x="336383" y="37571"/>
                        </a:cubicBezTo>
                        <a:lnTo>
                          <a:pt x="273518" y="13759"/>
                        </a:lnTo>
                        <a:cubicBezTo>
                          <a:pt x="213510" y="-9101"/>
                          <a:pt x="138263" y="29951"/>
                          <a:pt x="115403" y="89959"/>
                        </a:cubicBezTo>
                        <a:lnTo>
                          <a:pt x="16343" y="349991"/>
                        </a:lnTo>
                        <a:cubicBezTo>
                          <a:pt x="-6517" y="409046"/>
                          <a:pt x="13485" y="485246"/>
                          <a:pt x="73493" y="508106"/>
                        </a:cubicBezTo>
                        <a:lnTo>
                          <a:pt x="136358" y="531919"/>
                        </a:lnTo>
                        <a:cubicBezTo>
                          <a:pt x="178268" y="548111"/>
                          <a:pt x="232560" y="528109"/>
                          <a:pt x="263993" y="500486"/>
                        </a:cubicBezTo>
                        <a:cubicBezTo>
                          <a:pt x="276375" y="489056"/>
                          <a:pt x="286853" y="473816"/>
                          <a:pt x="294473" y="455719"/>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grpSp>
            <p:sp>
              <p:nvSpPr>
                <p:cNvPr id="22" name="Google Shape;107;p16">
                  <a:extLst>
                    <a:ext uri="{FF2B5EF4-FFF2-40B4-BE49-F238E27FC236}">
                      <a16:creationId xmlns:a16="http://schemas.microsoft.com/office/drawing/2014/main" id="{DFC04C1D-B2E2-470B-9301-57345C5B81C7}"/>
                    </a:ext>
                  </a:extLst>
                </p:cNvPr>
                <p:cNvSpPr/>
                <p:nvPr/>
              </p:nvSpPr>
              <p:spPr>
                <a:xfrm>
                  <a:off x="8947491" y="2019659"/>
                  <a:ext cx="243387" cy="42120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1E4E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grpSp>
          <p:sp>
            <p:nvSpPr>
              <p:cNvPr id="36" name="Google Shape;112;p16">
                <a:extLst>
                  <a:ext uri="{FF2B5EF4-FFF2-40B4-BE49-F238E27FC236}">
                    <a16:creationId xmlns:a16="http://schemas.microsoft.com/office/drawing/2014/main" id="{8392A872-668E-4A9A-913D-65B0A7ACCA1C}"/>
                  </a:ext>
                </a:extLst>
              </p:cNvPr>
              <p:cNvSpPr txBox="1"/>
              <p:nvPr/>
            </p:nvSpPr>
            <p:spPr>
              <a:xfrm>
                <a:off x="8584976" y="3785334"/>
                <a:ext cx="1584000" cy="2052000"/>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DES RESSOURCES</a:t>
                </a:r>
                <a:endParaRPr lang="fr-FR" sz="1400" dirty="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EN LIGNES</a:t>
                </a: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Les ressources sont consultables en synchrone et en asynchrone pour s’adapter au rythme de l’apprentissage</a:t>
                </a:r>
                <a:endParaRPr sz="1400" dirty="0">
                  <a:latin typeface="Calibri" panose="020F0502020204030204" pitchFamily="34" charset="0"/>
                  <a:cs typeface="Calibri" panose="020F0502020204030204" pitchFamily="34" charset="0"/>
                </a:endParaRPr>
              </a:p>
            </p:txBody>
          </p:sp>
          <p:grpSp>
            <p:nvGrpSpPr>
              <p:cNvPr id="48" name="Groupe 47">
                <a:extLst>
                  <a:ext uri="{FF2B5EF4-FFF2-40B4-BE49-F238E27FC236}">
                    <a16:creationId xmlns:a16="http://schemas.microsoft.com/office/drawing/2014/main" id="{280DCA49-D46C-4C24-938D-E6AEBB0001B7}"/>
                  </a:ext>
                </a:extLst>
              </p:cNvPr>
              <p:cNvGrpSpPr/>
              <p:nvPr/>
            </p:nvGrpSpPr>
            <p:grpSpPr>
              <a:xfrm>
                <a:off x="9058226" y="3022198"/>
                <a:ext cx="637500" cy="596700"/>
                <a:chOff x="8888631" y="3022198"/>
                <a:chExt cx="637500" cy="596700"/>
              </a:xfrm>
            </p:grpSpPr>
            <p:sp>
              <p:nvSpPr>
                <p:cNvPr id="41" name="Google Shape;117;p16">
                  <a:extLst>
                    <a:ext uri="{FF2B5EF4-FFF2-40B4-BE49-F238E27FC236}">
                      <a16:creationId xmlns:a16="http://schemas.microsoft.com/office/drawing/2014/main" id="{91C1C6C2-C400-4174-A96D-A6662F0869E6}"/>
                    </a:ext>
                  </a:extLst>
                </p:cNvPr>
                <p:cNvSpPr/>
                <p:nvPr/>
              </p:nvSpPr>
              <p:spPr>
                <a:xfrm>
                  <a:off x="8888631"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Rectangle 45">
                  <a:extLst>
                    <a:ext uri="{FF2B5EF4-FFF2-40B4-BE49-F238E27FC236}">
                      <a16:creationId xmlns:a16="http://schemas.microsoft.com/office/drawing/2014/main" id="{45C71F86-9EA2-4D55-BB59-D1F4EE5A95AA}"/>
                    </a:ext>
                  </a:extLst>
                </p:cNvPr>
                <p:cNvSpPr/>
                <p:nvPr/>
              </p:nvSpPr>
              <p:spPr>
                <a:xfrm>
                  <a:off x="9037302"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5</a:t>
                  </a:r>
                  <a:endParaRPr lang="fr-FR" sz="2400" dirty="0">
                    <a:solidFill>
                      <a:srgbClr val="0059A1"/>
                    </a:solidFill>
                    <a:latin typeface="Calibri" panose="020F0502020204030204" pitchFamily="34" charset="0"/>
                    <a:cs typeface="Calibri" panose="020F0502020204030204" pitchFamily="34" charset="0"/>
                  </a:endParaRPr>
                </a:p>
              </p:txBody>
            </p:sp>
          </p:grpSp>
        </p:grpSp>
      </p:grpSp>
      <p:pic>
        <p:nvPicPr>
          <p:cNvPr id="56" name="Picture 6">
            <a:extLst>
              <a:ext uri="{FF2B5EF4-FFF2-40B4-BE49-F238E27FC236}">
                <a16:creationId xmlns:a16="http://schemas.microsoft.com/office/drawing/2014/main" id="{52C87499-F26E-42E1-98A6-A3BFE5679C3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57" name="Image 56">
            <a:extLst>
              <a:ext uri="{FF2B5EF4-FFF2-40B4-BE49-F238E27FC236}">
                <a16:creationId xmlns:a16="http://schemas.microsoft.com/office/drawing/2014/main" id="{06CD588E-6549-4B4F-A2D9-B53DA88EAF7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Tree>
    <p:extLst>
      <p:ext uri="{BB962C8B-B14F-4D97-AF65-F5344CB8AC3E}">
        <p14:creationId xmlns:p14="http://schemas.microsoft.com/office/powerpoint/2010/main" val="413650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texte 8">
            <a:extLst>
              <a:ext uri="{FF2B5EF4-FFF2-40B4-BE49-F238E27FC236}">
                <a16:creationId xmlns:a16="http://schemas.microsoft.com/office/drawing/2014/main" id="{5B338BA1-B2C5-4B1F-AB6B-0A37BB5B568F}"/>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PARTIE</a:t>
            </a: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21" name="Rectangle 20">
            <a:extLst>
              <a:ext uri="{FF2B5EF4-FFF2-40B4-BE49-F238E27FC236}">
                <a16:creationId xmlns:a16="http://schemas.microsoft.com/office/drawing/2014/main" id="{FF8BB92A-763C-4A55-AD56-8267461E7B3D}"/>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vl1pPr>
          </a:lstStyle>
          <a:p>
            <a:r>
              <a:rPr lang="fr-FR" dirty="0"/>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Tree>
    <p:extLst>
      <p:ext uri="{BB962C8B-B14F-4D97-AF65-F5344CB8AC3E}">
        <p14:creationId xmlns:p14="http://schemas.microsoft.com/office/powerpoint/2010/main" val="641528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LIDE OBJECTIFS">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B032E72E-E5E9-4514-96DD-018635A3DD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34" y="0"/>
            <a:ext cx="12187066" cy="6858000"/>
          </a:xfrm>
          <a:prstGeom prst="rect">
            <a:avLst/>
          </a:prstGeom>
        </p:spPr>
      </p:pic>
      <p:sp>
        <p:nvSpPr>
          <p:cNvPr id="16" name="Rectangle 15">
            <a:extLst>
              <a:ext uri="{FF2B5EF4-FFF2-40B4-BE49-F238E27FC236}">
                <a16:creationId xmlns:a16="http://schemas.microsoft.com/office/drawing/2014/main" id="{7C15D6AE-76AD-4736-A659-340E85CC426C}"/>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Ce que vous allez apprendre dans ce chapitre :</a:t>
            </a:r>
          </a:p>
        </p:txBody>
      </p:sp>
      <p:sp>
        <p:nvSpPr>
          <p:cNvPr id="17" name="Espace réservé du texte 8">
            <a:extLst>
              <a:ext uri="{FF2B5EF4-FFF2-40B4-BE49-F238E27FC236}">
                <a16:creationId xmlns:a16="http://schemas.microsoft.com/office/drawing/2014/main" id="{3883BECC-5C11-4994-AD56-CBB8E16324EC}"/>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19" name="Rectangle : avec coins arrondis en haut 18">
            <a:extLst>
              <a:ext uri="{FF2B5EF4-FFF2-40B4-BE49-F238E27FC236}">
                <a16:creationId xmlns:a16="http://schemas.microsoft.com/office/drawing/2014/main" id="{39575469-F20B-46A0-A455-96147E31177B}"/>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space réservé du texte 8">
            <a:extLst>
              <a:ext uri="{FF2B5EF4-FFF2-40B4-BE49-F238E27FC236}">
                <a16:creationId xmlns:a16="http://schemas.microsoft.com/office/drawing/2014/main" id="{3BD5F45C-786D-4EE1-8AF9-24E5533853AC}"/>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2" name="Image 21">
            <a:extLst>
              <a:ext uri="{FF2B5EF4-FFF2-40B4-BE49-F238E27FC236}">
                <a16:creationId xmlns:a16="http://schemas.microsoft.com/office/drawing/2014/main" id="{38D0EFEE-3DCC-4584-8417-265EB910213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28B40350-83E0-4D80-B6EB-8FB22E090F1E}"/>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9159E63C-F268-46DB-BF6F-2659DD54C12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28" name="Picture 6">
            <a:extLst>
              <a:ext uri="{FF2B5EF4-FFF2-40B4-BE49-F238E27FC236}">
                <a16:creationId xmlns:a16="http://schemas.microsoft.com/office/drawing/2014/main" id="{7961454A-EEA2-4BB0-8EC7-E770AB14FDF3}"/>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9" name="Image 28">
            <a:extLst>
              <a:ext uri="{FF2B5EF4-FFF2-40B4-BE49-F238E27FC236}">
                <a16:creationId xmlns:a16="http://schemas.microsoft.com/office/drawing/2014/main" id="{93EF4130-4DE1-4059-9F2A-376A4EA99FDF}"/>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sp>
        <p:nvSpPr>
          <p:cNvPr id="38" name="Espace réservé du texte 8">
            <a:extLst>
              <a:ext uri="{FF2B5EF4-FFF2-40B4-BE49-F238E27FC236}">
                <a16:creationId xmlns:a16="http://schemas.microsoft.com/office/drawing/2014/main" id="{B4761B40-CDC6-4535-B6E5-E8F7338368FA}"/>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CHAPITRE</a:t>
            </a:r>
          </a:p>
        </p:txBody>
      </p:sp>
      <p:sp>
        <p:nvSpPr>
          <p:cNvPr id="39" name="Espace réservé du texte 8">
            <a:extLst>
              <a:ext uri="{FF2B5EF4-FFF2-40B4-BE49-F238E27FC236}">
                <a16:creationId xmlns:a16="http://schemas.microsoft.com/office/drawing/2014/main" id="{240839EF-FA4B-429B-AD3E-B3939CDA9047}"/>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Tree>
    <p:extLst>
      <p:ext uri="{BB962C8B-B14F-4D97-AF65-F5344CB8AC3E}">
        <p14:creationId xmlns:p14="http://schemas.microsoft.com/office/powerpoint/2010/main" val="7478549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SOUS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5BCF723-1661-47C5-B591-91AFA83614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4" name="Espace réservé du texte 8">
            <a:extLst>
              <a:ext uri="{FF2B5EF4-FFF2-40B4-BE49-F238E27FC236}">
                <a16:creationId xmlns:a16="http://schemas.microsoft.com/office/drawing/2014/main" id="{2BDA7845-9444-4930-BE19-5C1B1014E983}"/>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CHAPITRE</a:t>
            </a:r>
          </a:p>
        </p:txBody>
      </p:sp>
      <p:sp>
        <p:nvSpPr>
          <p:cNvPr id="5" name="Espace réservé du texte 8">
            <a:extLst>
              <a:ext uri="{FF2B5EF4-FFF2-40B4-BE49-F238E27FC236}">
                <a16:creationId xmlns:a16="http://schemas.microsoft.com/office/drawing/2014/main" id="{4809C7DE-9779-420A-8030-5A065DA4BB2A}"/>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6" name="Espace réservé du texte 8">
            <a:extLst>
              <a:ext uri="{FF2B5EF4-FFF2-40B4-BE49-F238E27FC236}">
                <a16:creationId xmlns:a16="http://schemas.microsoft.com/office/drawing/2014/main" id="{643812D2-798F-4D90-95C2-EB37B1AC8BB5}"/>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mj-lt"/>
              <a:buAutoNum type="arabicPeriod"/>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pic>
        <p:nvPicPr>
          <p:cNvPr id="8" name="Picture 6">
            <a:extLst>
              <a:ext uri="{FF2B5EF4-FFF2-40B4-BE49-F238E27FC236}">
                <a16:creationId xmlns:a16="http://schemas.microsoft.com/office/drawing/2014/main" id="{9D13FEA9-E768-4EC7-A637-269D21B3827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9" name="Image 8">
            <a:extLst>
              <a:ext uri="{FF2B5EF4-FFF2-40B4-BE49-F238E27FC236}">
                <a16:creationId xmlns:a16="http://schemas.microsoft.com/office/drawing/2014/main" id="{A6FF1D3F-9FB4-4E41-A0B6-E51D5BFAC1B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10" name="Picture 6">
            <a:extLst>
              <a:ext uri="{FF2B5EF4-FFF2-40B4-BE49-F238E27FC236}">
                <a16:creationId xmlns:a16="http://schemas.microsoft.com/office/drawing/2014/main" id="{4AC5397F-C966-4146-A3EC-BA83461B312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1" name="Image 10">
            <a:extLst>
              <a:ext uri="{FF2B5EF4-FFF2-40B4-BE49-F238E27FC236}">
                <a16:creationId xmlns:a16="http://schemas.microsoft.com/office/drawing/2014/main" id="{2B45203C-8ADA-4A3F-B93E-98EC6E747B0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343214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LIDE CONTENU  PARTIE 1">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6F38567C-83BB-4B69-90F3-D1A73F5A63FC}"/>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 y="2795"/>
            <a:ext cx="12191999" cy="6852410"/>
          </a:xfrm>
          <a:prstGeom prst="rect">
            <a:avLst/>
          </a:prstGeom>
        </p:spPr>
      </p:pic>
      <p:sp>
        <p:nvSpPr>
          <p:cNvPr id="20" name="ZoneTexte 15">
            <a:extLst>
              <a:ext uri="{FF2B5EF4-FFF2-40B4-BE49-F238E27FC236}">
                <a16:creationId xmlns:a16="http://schemas.microsoft.com/office/drawing/2014/main" id="{8D84CF98-580D-4F3D-BDBB-903235030F56}"/>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1" name="ZoneTexte 17">
            <a:extLst>
              <a:ext uri="{FF2B5EF4-FFF2-40B4-BE49-F238E27FC236}">
                <a16:creationId xmlns:a16="http://schemas.microsoft.com/office/drawing/2014/main" id="{653B9011-6E88-480C-A2FF-CAF8F07CA624}"/>
              </a:ext>
            </a:extLst>
          </p:cNvPr>
          <p:cNvSpPr txBox="1"/>
          <p:nvPr/>
        </p:nvSpPr>
        <p:spPr>
          <a:xfrm>
            <a:off x="4245835" y="6612223"/>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2" name="Rectangle : coins arrondis 2">
            <a:extLst>
              <a:ext uri="{FF2B5EF4-FFF2-40B4-BE49-F238E27FC236}">
                <a16:creationId xmlns:a16="http://schemas.microsoft.com/office/drawing/2014/main" id="{0248B705-FA76-4459-81C6-08484D9B1636}"/>
              </a:ext>
            </a:extLst>
          </p:cNvPr>
          <p:cNvSpPr/>
          <p:nvPr/>
        </p:nvSpPr>
        <p:spPr>
          <a:xfrm>
            <a:off x="536787" y="1464009"/>
            <a:ext cx="11118424" cy="5152406"/>
          </a:xfrm>
          <a:prstGeom prst="rect">
            <a:avLst/>
          </a:prstGeom>
          <a:solidFill>
            <a:srgbClr val="FFFFFF"/>
          </a:solidFill>
          <a:ln cap="flat">
            <a:solidFill>
              <a:schemeClr val="accent6">
                <a:lumMod val="40000"/>
                <a:lumOff val="60000"/>
              </a:schemeClr>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23" name="Titre 1">
            <a:extLst>
              <a:ext uri="{FF2B5EF4-FFF2-40B4-BE49-F238E27FC236}">
                <a16:creationId xmlns:a16="http://schemas.microsoft.com/office/drawing/2014/main" id="{A6E045E9-190B-4C0C-87E8-0DFD078F7FD3}"/>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07842"/>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24" name="Espace réservé du texte 14">
            <a:extLst>
              <a:ext uri="{FF2B5EF4-FFF2-40B4-BE49-F238E27FC236}">
                <a16:creationId xmlns:a16="http://schemas.microsoft.com/office/drawing/2014/main" id="{27881726-454D-4947-9B5F-7DD7CFF5A643}"/>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07842"/>
                </a:solidFill>
                <a:latin typeface="Calibri" panose="020F0502020204030204" pitchFamily="34" charset="0"/>
                <a:cs typeface="Calibri" panose="020F0502020204030204" pitchFamily="34" charset="0"/>
              </a:defRPr>
            </a:lvl1pPr>
          </a:lstStyle>
          <a:p>
            <a:pPr lvl="0"/>
            <a:r>
              <a:rPr lang="fr-FR" dirty="0"/>
              <a:t>Modifiez le style du titre</a:t>
            </a:r>
          </a:p>
        </p:txBody>
      </p:sp>
      <p:sp>
        <p:nvSpPr>
          <p:cNvPr id="25" name="Larme 24">
            <a:extLst>
              <a:ext uri="{FF2B5EF4-FFF2-40B4-BE49-F238E27FC236}">
                <a16:creationId xmlns:a16="http://schemas.microsoft.com/office/drawing/2014/main" id="{899B3022-6247-442E-BE80-2FAA8F30A61A}"/>
              </a:ext>
            </a:extLst>
          </p:cNvPr>
          <p:cNvSpPr/>
          <p:nvPr/>
        </p:nvSpPr>
        <p:spPr>
          <a:xfrm rot="5400000">
            <a:off x="0" y="5868983"/>
            <a:ext cx="536787" cy="536787"/>
          </a:xfrm>
          <a:prstGeom prst="teardrop">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Titre 1">
            <a:extLst>
              <a:ext uri="{FF2B5EF4-FFF2-40B4-BE49-F238E27FC236}">
                <a16:creationId xmlns:a16="http://schemas.microsoft.com/office/drawing/2014/main" id="{162E31AE-77E9-423F-99DF-8DB95407A37E}"/>
              </a:ext>
            </a:extLst>
          </p:cNvPr>
          <p:cNvSpPr txBox="1">
            <a:spLocks/>
          </p:cNvSpPr>
          <p:nvPr/>
        </p:nvSpPr>
        <p:spPr>
          <a:xfrm rot="16200000">
            <a:off x="-271608" y="5331769"/>
            <a:ext cx="1080003" cy="536786"/>
          </a:xfrm>
          <a:prstGeom prst="rect">
            <a:avLst/>
          </a:prstGeom>
          <a:solidFill>
            <a:srgbClr val="00784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1</a:t>
            </a:r>
          </a:p>
        </p:txBody>
      </p:sp>
      <p:pic>
        <p:nvPicPr>
          <p:cNvPr id="31" name="Picture 6">
            <a:extLst>
              <a:ext uri="{FF2B5EF4-FFF2-40B4-BE49-F238E27FC236}">
                <a16:creationId xmlns:a16="http://schemas.microsoft.com/office/drawing/2014/main" id="{175ED392-2BEE-4D17-8CF1-675412CC389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2" name="Image 31">
            <a:extLst>
              <a:ext uri="{FF2B5EF4-FFF2-40B4-BE49-F238E27FC236}">
                <a16:creationId xmlns:a16="http://schemas.microsoft.com/office/drawing/2014/main" id="{40CD0EC6-5A71-4C3A-88FE-01FB9CB2F7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3" name="Picture 6">
            <a:extLst>
              <a:ext uri="{FF2B5EF4-FFF2-40B4-BE49-F238E27FC236}">
                <a16:creationId xmlns:a16="http://schemas.microsoft.com/office/drawing/2014/main" id="{D3C68030-0CED-49D7-A7DD-73E79103348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B3D989A6-554C-4F72-9044-B1B1D2EC26C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5" name="Espace réservé du contenu 17">
            <a:extLst>
              <a:ext uri="{FF2B5EF4-FFF2-40B4-BE49-F238E27FC236}">
                <a16:creationId xmlns:a16="http://schemas.microsoft.com/office/drawing/2014/main" id="{5FC8676B-F710-4EA1-90BE-6C0A8597AE1D}"/>
              </a:ext>
            </a:extLst>
          </p:cNvPr>
          <p:cNvSpPr>
            <a:spLocks noGrp="1"/>
          </p:cNvSpPr>
          <p:nvPr>
            <p:ph sz="quarter" idx="12"/>
          </p:nvPr>
        </p:nvSpPr>
        <p:spPr>
          <a:xfrm>
            <a:off x="720000" y="1943056"/>
            <a:ext cx="10746576" cy="4514894"/>
          </a:xfrm>
          <a:prstGeom prst="rect">
            <a:avLst/>
          </a:prstGeom>
        </p:spPr>
        <p:txBody>
          <a:bodyPr/>
          <a:lstStyle>
            <a:lvl1pPr marL="171450" indent="-171450" algn="just">
              <a:lnSpc>
                <a:spcPts val="1600"/>
              </a:lnSpc>
              <a:spcBef>
                <a:spcPts val="600"/>
              </a:spcBef>
              <a:buClr>
                <a:srgbClr val="565656"/>
              </a:buClr>
              <a:buFont typeface="Arial" panose="020B0604020202020204" pitchFamily="34" charset="0"/>
              <a:buChar char="•"/>
              <a:defRPr sz="1200">
                <a:solidFill>
                  <a:srgbClr val="565656"/>
                </a:solidFill>
                <a:latin typeface="Calibri" panose="020F0502020204030204" pitchFamily="34" charset="0"/>
                <a:cs typeface="Calibri" panose="020F0502020204030204" pitchFamily="34" charset="0"/>
              </a:defRPr>
            </a:lvl1pPr>
            <a:lvl2pPr marL="628650" indent="-171450">
              <a:lnSpc>
                <a:spcPts val="1600"/>
              </a:lnSpc>
              <a:spcBef>
                <a:spcPts val="600"/>
              </a:spcBef>
              <a:buClr>
                <a:srgbClr val="313131"/>
              </a:buClr>
              <a:buSzPct val="100000"/>
              <a:buFont typeface="Arial" panose="020B0604020202020204" pitchFamily="34" charset="0"/>
              <a:buChar char="•"/>
              <a:defRPr sz="1200">
                <a:solidFill>
                  <a:srgbClr val="565656"/>
                </a:solidFill>
                <a:latin typeface="Calibri" panose="020F0502020204030204" pitchFamily="34" charset="0"/>
                <a:cs typeface="Calibri" panose="020F0502020204030204" pitchFamily="34" charset="0"/>
              </a:defRPr>
            </a:lvl2pPr>
            <a:lvl3pPr marL="1200150" indent="-285750">
              <a:lnSpc>
                <a:spcPts val="1600"/>
              </a:lnSpc>
              <a:spcBef>
                <a:spcPts val="600"/>
              </a:spcBef>
              <a:buFont typeface="Arial" panose="020B0604020202020204" pitchFamily="34" charset="0"/>
              <a:buChar char="•"/>
              <a:defRPr sz="12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Cliquez pour modifier les styles du</a:t>
            </a:r>
          </a:p>
          <a:p>
            <a:pPr lvl="1"/>
            <a:r>
              <a:rPr lang="fr-FR" dirty="0"/>
              <a:t> texte du </a:t>
            </a:r>
          </a:p>
          <a:p>
            <a:pPr lvl="2"/>
            <a:r>
              <a:rPr lang="fr-FR" dirty="0"/>
              <a:t>masque</a:t>
            </a:r>
          </a:p>
          <a:p>
            <a:pPr lvl="1"/>
            <a:endParaRPr lang="fr-FR" dirty="0"/>
          </a:p>
        </p:txBody>
      </p:sp>
      <p:sp>
        <p:nvSpPr>
          <p:cNvPr id="36" name="Espace réservé du contenu 17">
            <a:extLst>
              <a:ext uri="{FF2B5EF4-FFF2-40B4-BE49-F238E27FC236}">
                <a16:creationId xmlns:a16="http://schemas.microsoft.com/office/drawing/2014/main" id="{776C74D7-AE41-4423-A678-EE38989E3C46}"/>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Tree>
    <p:extLst>
      <p:ext uri="{BB962C8B-B14F-4D97-AF65-F5344CB8AC3E}">
        <p14:creationId xmlns:p14="http://schemas.microsoft.com/office/powerpoint/2010/main" val="226560766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LIDE CONTENU  PARTIE 2">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842A5F73-7488-48B2-9A28-EC3BF9348504}"/>
              </a:ext>
            </a:extLst>
          </p:cNvPr>
          <p:cNvPicPr>
            <a:picLocks noChangeAspect="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28E7FB8B-4F89-4D9E-92B9-60D0DF51A1AC}"/>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71286F82-2752-4AEF-BD8E-6EC8D8C6FD95}"/>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0EF06D2-D597-4506-BA4C-C8D45702354F}"/>
              </a:ext>
            </a:extLst>
          </p:cNvPr>
          <p:cNvSpPr/>
          <p:nvPr/>
        </p:nvSpPr>
        <p:spPr>
          <a:xfrm>
            <a:off x="536787" y="1461023"/>
            <a:ext cx="11118424" cy="5146334"/>
          </a:xfrm>
          <a:prstGeom prst="rect">
            <a:avLst/>
          </a:prstGeom>
          <a:solidFill>
            <a:srgbClr val="FFFFFF"/>
          </a:solidFill>
          <a:ln cap="flat">
            <a:solidFill>
              <a:srgbClr val="F9CCAD"/>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8" name="Larme 27">
            <a:extLst>
              <a:ext uri="{FF2B5EF4-FFF2-40B4-BE49-F238E27FC236}">
                <a16:creationId xmlns:a16="http://schemas.microsoft.com/office/drawing/2014/main" id="{46ED03F3-E69B-4772-BE43-AAFDF26960DF}"/>
              </a:ext>
            </a:extLst>
          </p:cNvPr>
          <p:cNvSpPr/>
          <p:nvPr/>
        </p:nvSpPr>
        <p:spPr>
          <a:xfrm rot="5400000">
            <a:off x="0" y="5868983"/>
            <a:ext cx="536787" cy="536787"/>
          </a:xfrm>
          <a:prstGeom prst="teardrop">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itre 1">
            <a:extLst>
              <a:ext uri="{FF2B5EF4-FFF2-40B4-BE49-F238E27FC236}">
                <a16:creationId xmlns:a16="http://schemas.microsoft.com/office/drawing/2014/main" id="{5C079538-489D-41EA-AAA1-D199B5349FA0}"/>
              </a:ext>
            </a:extLst>
          </p:cNvPr>
          <p:cNvSpPr txBox="1">
            <a:spLocks/>
          </p:cNvSpPr>
          <p:nvPr/>
        </p:nvSpPr>
        <p:spPr>
          <a:xfrm rot="16200000">
            <a:off x="-271608" y="5331769"/>
            <a:ext cx="1080003" cy="536786"/>
          </a:xfrm>
          <a:prstGeom prst="rect">
            <a:avLst/>
          </a:prstGeom>
          <a:solidFill>
            <a:srgbClr val="FF7800"/>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2</a:t>
            </a:r>
          </a:p>
        </p:txBody>
      </p:sp>
      <p:pic>
        <p:nvPicPr>
          <p:cNvPr id="34" name="Picture 6">
            <a:extLst>
              <a:ext uri="{FF2B5EF4-FFF2-40B4-BE49-F238E27FC236}">
                <a16:creationId xmlns:a16="http://schemas.microsoft.com/office/drawing/2014/main" id="{DC87914E-B379-4BE2-AE73-8AF2AF4A455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BE13B4-B1F2-4F79-ABF2-F28835B26E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5DD3EA2B-F3CF-4CF4-8BD9-06E97E1677B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1D070491-2B87-4844-8442-0863C4F3AC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8" name="Espace réservé du contenu 17">
            <a:extLst>
              <a:ext uri="{FF2B5EF4-FFF2-40B4-BE49-F238E27FC236}">
                <a16:creationId xmlns:a16="http://schemas.microsoft.com/office/drawing/2014/main" id="{402870E3-819E-429A-B93F-3C5B878E6B94}"/>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39" name="Espace réservé du contenu 17">
            <a:extLst>
              <a:ext uri="{FF2B5EF4-FFF2-40B4-BE49-F238E27FC236}">
                <a16:creationId xmlns:a16="http://schemas.microsoft.com/office/drawing/2014/main" id="{78AD1031-8ADA-4B66-AAD3-853DD72671E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5CAEA01B-5730-49AF-B481-A6C6B7AF0236}"/>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FF7800"/>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7E616C85-2662-4EE6-AE05-B1B05A42C09D}"/>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FF7800"/>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31024658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CONTENU PARTIE 3">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6C9C5275-C916-437C-92BC-0860AE02526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2" name="ZoneTexte 15">
            <a:extLst>
              <a:ext uri="{FF2B5EF4-FFF2-40B4-BE49-F238E27FC236}">
                <a16:creationId xmlns:a16="http://schemas.microsoft.com/office/drawing/2014/main" id="{02463296-7AB0-451F-ABDD-32C7A9252F4A}"/>
              </a:ext>
            </a:extLst>
          </p:cNvPr>
          <p:cNvSpPr txBox="1"/>
          <p:nvPr/>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3" name="ZoneTexte 17">
            <a:extLst>
              <a:ext uri="{FF2B5EF4-FFF2-40B4-BE49-F238E27FC236}">
                <a16:creationId xmlns:a16="http://schemas.microsoft.com/office/drawing/2014/main" id="{6016370A-65C6-4351-A3FE-B087CC11174C}"/>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4" name="Rectangle : coins arrondis 2">
            <a:extLst>
              <a:ext uri="{FF2B5EF4-FFF2-40B4-BE49-F238E27FC236}">
                <a16:creationId xmlns:a16="http://schemas.microsoft.com/office/drawing/2014/main" id="{1B58669D-89B1-437A-B7F7-C2F90D71E454}"/>
              </a:ext>
            </a:extLst>
          </p:cNvPr>
          <p:cNvSpPr/>
          <p:nvPr/>
        </p:nvSpPr>
        <p:spPr>
          <a:xfrm>
            <a:off x="536787" y="1465445"/>
            <a:ext cx="11118424" cy="5146334"/>
          </a:xfrm>
          <a:prstGeom prst="rect">
            <a:avLst/>
          </a:prstGeom>
          <a:solidFill>
            <a:srgbClr val="FFFFFF"/>
          </a:solidFill>
          <a:ln cap="flat">
            <a:solidFill>
              <a:srgbClr val="9EC3E7"/>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sp>
        <p:nvSpPr>
          <p:cNvPr id="27" name="Larme 26">
            <a:extLst>
              <a:ext uri="{FF2B5EF4-FFF2-40B4-BE49-F238E27FC236}">
                <a16:creationId xmlns:a16="http://schemas.microsoft.com/office/drawing/2014/main" id="{76590D20-3420-45CA-AE94-D181462C15B0}"/>
              </a:ext>
            </a:extLst>
          </p:cNvPr>
          <p:cNvSpPr/>
          <p:nvPr/>
        </p:nvSpPr>
        <p:spPr>
          <a:xfrm rot="5400000">
            <a:off x="0" y="5868983"/>
            <a:ext cx="536787" cy="536787"/>
          </a:xfrm>
          <a:prstGeom prst="teardrop">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8" name="Titre 1">
            <a:extLst>
              <a:ext uri="{FF2B5EF4-FFF2-40B4-BE49-F238E27FC236}">
                <a16:creationId xmlns:a16="http://schemas.microsoft.com/office/drawing/2014/main" id="{1E48C12A-F09A-4CF9-9FCF-4EF0D363D6FE}"/>
              </a:ext>
            </a:extLst>
          </p:cNvPr>
          <p:cNvSpPr txBox="1">
            <a:spLocks/>
          </p:cNvSpPr>
          <p:nvPr/>
        </p:nvSpPr>
        <p:spPr>
          <a:xfrm rot="16200000">
            <a:off x="-271608" y="5331769"/>
            <a:ext cx="1080003" cy="536786"/>
          </a:xfrm>
          <a:prstGeom prst="rect">
            <a:avLst/>
          </a:prstGeom>
          <a:solidFill>
            <a:srgbClr val="0059A1"/>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3</a:t>
            </a:r>
          </a:p>
        </p:txBody>
      </p:sp>
      <p:pic>
        <p:nvPicPr>
          <p:cNvPr id="33" name="Picture 6">
            <a:extLst>
              <a:ext uri="{FF2B5EF4-FFF2-40B4-BE49-F238E27FC236}">
                <a16:creationId xmlns:a16="http://schemas.microsoft.com/office/drawing/2014/main" id="{14E500C2-ED3D-40CE-86BF-D099C02C43B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A0B2010A-EF06-4F92-902C-FBEAF9DDA44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5" name="Picture 6">
            <a:extLst>
              <a:ext uri="{FF2B5EF4-FFF2-40B4-BE49-F238E27FC236}">
                <a16:creationId xmlns:a16="http://schemas.microsoft.com/office/drawing/2014/main" id="{14B206C5-44D5-4F95-8B1A-51E6B48D3D70}"/>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6" name="Image 35">
            <a:extLst>
              <a:ext uri="{FF2B5EF4-FFF2-40B4-BE49-F238E27FC236}">
                <a16:creationId xmlns:a16="http://schemas.microsoft.com/office/drawing/2014/main" id="{F26F3692-AAC5-4F67-BE65-67CDE56B6EB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7" name="Espace réservé du contenu 17">
            <a:extLst>
              <a:ext uri="{FF2B5EF4-FFF2-40B4-BE49-F238E27FC236}">
                <a16:creationId xmlns:a16="http://schemas.microsoft.com/office/drawing/2014/main" id="{38456827-F6BB-40AA-B0EA-9DF5F6016EBF}"/>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38" name="Espace réservé du contenu 17">
            <a:extLst>
              <a:ext uri="{FF2B5EF4-FFF2-40B4-BE49-F238E27FC236}">
                <a16:creationId xmlns:a16="http://schemas.microsoft.com/office/drawing/2014/main" id="{60F8EBFA-4CB5-426E-911F-3868DEB727CD}"/>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6F4FB526-5220-403D-BB68-68DEB3803216}"/>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059A1"/>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7371BF7A-E168-423B-BCF1-10E3FCECCBEF}"/>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059A1"/>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21474028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0116484"/>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comments" Target="../comments/comment1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comments" Target="../comments/commen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comments" Target="../comments/comment27.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comments" Target="../comments/commen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comments" Target="../comments/comment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comments" Target="../comments/comment3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comments" Target="../comments/comment3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comments" Target="../comments/comment3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comments" Target="../comments/comment3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comments" Target="../comments/comment36.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comments" Target="../comments/comment39.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5.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8B218059-8854-43F8-8486-9FC46FFD8C87}"/>
              </a:ext>
            </a:extLst>
          </p:cNvPr>
          <p:cNvSpPr>
            <a:spLocks noGrp="1"/>
          </p:cNvSpPr>
          <p:nvPr>
            <p:ph type="body" sz="quarter" idx="10"/>
          </p:nvPr>
        </p:nvSpPr>
        <p:spPr/>
        <p:txBody>
          <a:bodyPr/>
          <a:lstStyle/>
          <a:p>
            <a:r>
              <a:rPr lang="ar-SA" dirty="0"/>
              <a:t>45 </a:t>
            </a:r>
            <a:r>
              <a:rPr lang="fr-FR" dirty="0"/>
              <a:t>Heures</a:t>
            </a:r>
          </a:p>
        </p:txBody>
      </p:sp>
      <p:sp>
        <p:nvSpPr>
          <p:cNvPr id="3" name="Espace réservé du texte 2">
            <a:extLst>
              <a:ext uri="{FF2B5EF4-FFF2-40B4-BE49-F238E27FC236}">
                <a16:creationId xmlns:a16="http://schemas.microsoft.com/office/drawing/2014/main" id="{1FD5621A-4C10-4020-B119-424FB147F16F}"/>
              </a:ext>
            </a:extLst>
          </p:cNvPr>
          <p:cNvSpPr>
            <a:spLocks noGrp="1"/>
          </p:cNvSpPr>
          <p:nvPr>
            <p:ph type="body" sz="quarter" idx="12"/>
          </p:nvPr>
        </p:nvSpPr>
        <p:spPr/>
        <p:txBody>
          <a:bodyPr/>
          <a:lstStyle/>
          <a:p>
            <a:r>
              <a:rPr lang="fr-FR" dirty="0"/>
              <a:t>RÉSUMÉ THÉORIQUE – FILIÈRE DÉVELOPPEMENT DIGITAL</a:t>
            </a:r>
          </a:p>
          <a:p>
            <a:pPr lvl="0"/>
            <a:r>
              <a:rPr lang="fr-FR" dirty="0"/>
              <a:t>M106 – Manipuler des bases de données</a:t>
            </a:r>
          </a:p>
        </p:txBody>
      </p:sp>
    </p:spTree>
    <p:extLst>
      <p:ext uri="{BB962C8B-B14F-4D97-AF65-F5344CB8AC3E}">
        <p14:creationId xmlns:p14="http://schemas.microsoft.com/office/powerpoint/2010/main" val="222051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8" name="ZoneTexte 7"/>
          <p:cNvSpPr txBox="1"/>
          <p:nvPr/>
        </p:nvSpPr>
        <p:spPr>
          <a:xfrm>
            <a:off x="759225" y="2248486"/>
            <a:ext cx="10746576" cy="1423595"/>
          </a:xfrm>
          <a:prstGeom prst="rect">
            <a:avLst/>
          </a:prstGeom>
          <a:noFill/>
        </p:spPr>
        <p:txBody>
          <a:bodyPr wrap="square" rtlCol="0">
            <a:spAutoFit/>
          </a:bodyPr>
          <a:lstStyle/>
          <a:p>
            <a:pPr marL="0" lvl="1" algn="just">
              <a:lnSpc>
                <a:spcPts val="1600"/>
              </a:lnSpc>
              <a:spcBef>
                <a:spcPct val="0"/>
              </a:spcBef>
              <a:spcAft>
                <a:spcPct val="15000"/>
              </a:spcAft>
              <a:buClr>
                <a:srgbClr val="565656"/>
              </a:buClr>
            </a:pPr>
            <a:r>
              <a:rPr lang="en-US" sz="1200" dirty="0">
                <a:solidFill>
                  <a:srgbClr val="565656"/>
                </a:solidFill>
                <a:latin typeface="Calibri" panose="020F0502020204030204" pitchFamily="34" charset="0"/>
                <a:cs typeface="Calibri" panose="020F0502020204030204" pitchFamily="34" charset="0"/>
              </a:rPr>
              <a:t>Un cahier de charge se compose de </a:t>
            </a:r>
            <a:r>
              <a:rPr lang="fr-FR" sz="1200" dirty="0">
                <a:solidFill>
                  <a:srgbClr val="565656"/>
                </a:solidFill>
                <a:latin typeface="Calibri" panose="020F0502020204030204" pitchFamily="34" charset="0"/>
                <a:cs typeface="Calibri" panose="020F0502020204030204" pitchFamily="34" charset="0"/>
              </a:rPr>
              <a:t>cinq</a:t>
            </a:r>
            <a:r>
              <a:rPr lang="en-US" sz="1200" dirty="0">
                <a:solidFill>
                  <a:srgbClr val="565656"/>
                </a:solidFill>
                <a:latin typeface="Calibri" panose="020F0502020204030204" pitchFamily="34" charset="0"/>
                <a:cs typeface="Calibri" panose="020F0502020204030204" pitchFamily="34" charset="0"/>
              </a:rPr>
              <a:t> elements </a:t>
            </a:r>
            <a:r>
              <a:rPr lang="fr-FR" sz="1200" dirty="0">
                <a:solidFill>
                  <a:srgbClr val="565656"/>
                </a:solidFill>
                <a:latin typeface="Calibri" panose="020F0502020204030204" pitchFamily="34" charset="0"/>
                <a:cs typeface="Calibri" panose="020F0502020204030204" pitchFamily="34" charset="0"/>
              </a:rPr>
              <a:t>essentiels </a:t>
            </a:r>
            <a:r>
              <a:rPr lang="en-US" sz="1200" dirty="0">
                <a:solidFill>
                  <a:srgbClr val="565656"/>
                </a:solidFill>
                <a:latin typeface="Calibri" panose="020F0502020204030204" pitchFamily="34" charset="0"/>
                <a:cs typeface="Calibri" panose="020F0502020204030204" pitchFamily="34" charset="0"/>
              </a:rPr>
              <a:t>:</a:t>
            </a:r>
          </a:p>
          <a:p>
            <a:pPr marL="171450" lvl="1" indent="-171450" algn="just">
              <a:lnSpc>
                <a:spcPts val="1600"/>
              </a:lnSpc>
              <a:spcBef>
                <a:spcPct val="0"/>
              </a:spcBef>
              <a:spcAft>
                <a:spcPct val="15000"/>
              </a:spcAft>
              <a:buClr>
                <a:srgbClr val="565656"/>
              </a:buClr>
              <a:buFont typeface="Arial" panose="020B0604020202020204" pitchFamily="34" charset="0"/>
              <a:buChar char="•"/>
            </a:pPr>
            <a:endParaRPr lang="en-US"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1- Contexte et présentation du projet </a:t>
            </a:r>
            <a:r>
              <a:rPr lang="fr-FR" sz="1200" dirty="0">
                <a:solidFill>
                  <a:srgbClr val="565656"/>
                </a:solidFill>
                <a:latin typeface="Calibri" panose="020F0502020204030204" pitchFamily="34" charset="0"/>
                <a:cs typeface="Calibri" panose="020F0502020204030204" pitchFamily="34" charset="0"/>
              </a:rPr>
              <a:t>:  On commence par présenter l’entreprise et l’importance du projet dans son plan stratégique. On définit aussi les acteurs cibles et les objectifs, et le périmètre du projet. Cette partie contient aussi la description de l’existant ( si d’autres implémentations existent déjà) </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a:lnSpc>
                <a:spcPts val="1600"/>
              </a:lnSpc>
              <a:spcBef>
                <a:spcPct val="0"/>
              </a:spcBef>
              <a:spcAft>
                <a:spcPct val="15000"/>
              </a:spcAft>
              <a:buClr>
                <a:srgbClr val="565656"/>
              </a:buClr>
            </a:pPr>
            <a:r>
              <a:rPr lang="en-US" sz="1200" b="1" i="1" dirty="0" err="1">
                <a:solidFill>
                  <a:srgbClr val="565656"/>
                </a:solidFill>
                <a:latin typeface="Calibri" panose="020F0502020204030204" pitchFamily="34" charset="0"/>
                <a:cs typeface="Calibri" panose="020F0502020204030204" pitchFamily="34" charset="0"/>
              </a:rPr>
              <a:t>Exemples</a:t>
            </a:r>
            <a:r>
              <a:rPr lang="en-US" sz="1200" b="1" i="1" dirty="0">
                <a:solidFill>
                  <a:srgbClr val="565656"/>
                </a:solidFill>
                <a:latin typeface="Calibri" panose="020F0502020204030204" pitchFamily="34" charset="0"/>
                <a:cs typeface="Calibri" panose="020F0502020204030204" pitchFamily="34" charset="0"/>
              </a:rPr>
              <a:t> :</a:t>
            </a:r>
          </a:p>
        </p:txBody>
      </p:sp>
      <p:sp>
        <p:nvSpPr>
          <p:cNvPr id="5" name="Espace réservé du contenu 4"/>
          <p:cNvSpPr>
            <a:spLocks noGrp="1"/>
          </p:cNvSpPr>
          <p:nvPr>
            <p:ph sz="quarter" idx="13"/>
          </p:nvPr>
        </p:nvSpPr>
        <p:spPr>
          <a:xfrm>
            <a:off x="759624" y="1835045"/>
            <a:ext cx="10746576" cy="319714"/>
          </a:xfrm>
        </p:spPr>
        <p:txBody>
          <a:bodyPr/>
          <a:lstStyle/>
          <a:p>
            <a:r>
              <a:rPr lang="en-US" dirty="0"/>
              <a:t>La structure d’un cahier des charges</a:t>
            </a:r>
            <a:endParaRPr lang="fr-FR" dirty="0"/>
          </a:p>
        </p:txBody>
      </p:sp>
      <p:sp>
        <p:nvSpPr>
          <p:cNvPr id="10" name="ZoneTexte 9"/>
          <p:cNvSpPr txBox="1"/>
          <p:nvPr/>
        </p:nvSpPr>
        <p:spPr>
          <a:xfrm>
            <a:off x="759225" y="3935538"/>
            <a:ext cx="2554030" cy="1801983"/>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en-US" sz="1200" dirty="0"/>
              <a:t> </a:t>
            </a:r>
            <a:r>
              <a:rPr lang="en-US" sz="1200" b="1" dirty="0" err="1">
                <a:solidFill>
                  <a:srgbClr val="565656"/>
                </a:solidFill>
                <a:latin typeface="Calibri" panose="020F0502020204030204" pitchFamily="34" charset="0"/>
                <a:cs typeface="Calibri" panose="020F0502020204030204" pitchFamily="34" charset="0"/>
              </a:rPr>
              <a:t>Présenter</a:t>
            </a:r>
            <a:r>
              <a:rPr lang="en-US" sz="1200" b="1" dirty="0">
                <a:solidFill>
                  <a:srgbClr val="565656"/>
                </a:solidFill>
                <a:latin typeface="Calibri" panose="020F0502020204030204" pitchFamily="34" charset="0"/>
                <a:cs typeface="Calibri" panose="020F0502020204030204" pitchFamily="34" charset="0"/>
              </a:rPr>
              <a:t> </a:t>
            </a:r>
            <a:r>
              <a:rPr lang="en-US" sz="1200" b="1" dirty="0" err="1">
                <a:solidFill>
                  <a:srgbClr val="565656"/>
                </a:solidFill>
                <a:latin typeface="Calibri" panose="020F0502020204030204" pitchFamily="34" charset="0"/>
                <a:cs typeface="Calibri" panose="020F0502020204030204" pitchFamily="34" charset="0"/>
              </a:rPr>
              <a:t>l’entreprise</a:t>
            </a:r>
            <a:r>
              <a:rPr lang="en-US" sz="1200" dirty="0">
                <a:solidFill>
                  <a:srgbClr val="565656"/>
                </a:solidFill>
                <a:latin typeface="Calibri" panose="020F0502020204030204" pitchFamily="34" charset="0"/>
                <a:cs typeface="Calibri" panose="020F0502020204030204" pitchFamily="34" charset="0"/>
              </a:rPr>
              <a:t>:</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Le groupe Hospitalier </a:t>
            </a:r>
            <a:r>
              <a:rPr lang="fr-FR" sz="1200" dirty="0" err="1">
                <a:solidFill>
                  <a:srgbClr val="565656"/>
                </a:solidFill>
                <a:latin typeface="Calibri" panose="020F0502020204030204" pitchFamily="34" charset="0"/>
                <a:cs typeface="Calibri" panose="020F0502020204030204" pitchFamily="34" charset="0"/>
              </a:rPr>
              <a:t>SantéPro</a:t>
            </a:r>
            <a:r>
              <a:rPr lang="fr-FR" sz="1200" dirty="0">
                <a:solidFill>
                  <a:srgbClr val="565656"/>
                </a:solidFill>
                <a:latin typeface="Calibri" panose="020F0502020204030204" pitchFamily="34" charset="0"/>
                <a:cs typeface="Calibri" panose="020F0502020204030204" pitchFamily="34" charset="0"/>
              </a:rPr>
              <a:t> se compose de 4 </a:t>
            </a:r>
            <a:r>
              <a:rPr lang="fr-FR" sz="1200" dirty="0" err="1">
                <a:solidFill>
                  <a:srgbClr val="565656"/>
                </a:solidFill>
                <a:latin typeface="Calibri" panose="020F0502020204030204" pitchFamily="34" charset="0"/>
                <a:cs typeface="Calibri" panose="020F0502020204030204" pitchFamily="34" charset="0"/>
              </a:rPr>
              <a:t>hopitaux</a:t>
            </a:r>
            <a:r>
              <a:rPr lang="fr-FR" sz="1200" dirty="0">
                <a:solidFill>
                  <a:srgbClr val="565656"/>
                </a:solidFill>
                <a:latin typeface="Calibri" panose="020F0502020204030204" pitchFamily="34" charset="0"/>
                <a:cs typeface="Calibri" panose="020F0502020204030204" pitchFamily="34" charset="0"/>
              </a:rPr>
              <a:t>. Sa mission est de fournir des services de sante pour les habitants de la régions</a:t>
            </a:r>
            <a:r>
              <a:rPr lang="fr-FR" sz="1200" dirty="0"/>
              <a:t>.</a:t>
            </a:r>
          </a:p>
        </p:txBody>
      </p:sp>
      <p:sp>
        <p:nvSpPr>
          <p:cNvPr id="12" name="ZoneTexte 11"/>
          <p:cNvSpPr txBox="1"/>
          <p:nvPr/>
        </p:nvSpPr>
        <p:spPr>
          <a:xfrm>
            <a:off x="3623260" y="3959587"/>
            <a:ext cx="3950660" cy="1801983"/>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Présenter le projet:</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Refonte d’un système d’information hospitalier dans le but de :</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Augmenter la productivité du personnel</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Collecter plus d’information depuis les différents processus</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Minimiser le délais d’attente des patients </a:t>
            </a:r>
          </a:p>
        </p:txBody>
      </p:sp>
      <p:sp>
        <p:nvSpPr>
          <p:cNvPr id="13" name="ZoneTexte 12"/>
          <p:cNvSpPr txBox="1"/>
          <p:nvPr/>
        </p:nvSpPr>
        <p:spPr>
          <a:xfrm>
            <a:off x="7883926" y="3935538"/>
            <a:ext cx="3276157" cy="1826032"/>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fr-FR" sz="1200" b="1" dirty="0"/>
              <a:t> </a:t>
            </a:r>
            <a:r>
              <a:rPr lang="fr-FR" sz="1200" b="1" dirty="0">
                <a:solidFill>
                  <a:srgbClr val="565656"/>
                </a:solidFill>
                <a:latin typeface="Calibri" panose="020F0502020204030204" pitchFamily="34" charset="0"/>
                <a:cs typeface="Calibri" panose="020F0502020204030204" pitchFamily="34" charset="0"/>
              </a:rPr>
              <a:t>Définir le périmètre:</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La plateforme est utilisée par les différents hôpitaux du groupe, répartis sur la région. Il s’agit de plus de 2000 utilisateurs qui accèdent de manière journalière.</a:t>
            </a:r>
            <a:endParaRPr lang="en-US" sz="1200" dirty="0">
              <a:solidFill>
                <a:srgbClr val="565656"/>
              </a:solidFill>
              <a:latin typeface="Calibri" panose="020F0502020204030204" pitchFamily="34" charset="0"/>
              <a:cs typeface="Calibri" panose="020F0502020204030204" pitchFamily="34" charset="0"/>
            </a:endParaRPr>
          </a:p>
          <a:p>
            <a:endParaRPr lang="fr-FR" sz="1200" dirty="0"/>
          </a:p>
        </p:txBody>
      </p:sp>
    </p:spTree>
    <p:extLst>
      <p:ext uri="{BB962C8B-B14F-4D97-AF65-F5344CB8AC3E}">
        <p14:creationId xmlns:p14="http://schemas.microsoft.com/office/powerpoint/2010/main" val="196207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653325" y="1596533"/>
            <a:ext cx="10746576" cy="319714"/>
          </a:xfrm>
        </p:spPr>
        <p:txBody>
          <a:bodyPr/>
          <a:lstStyle/>
          <a:p>
            <a:r>
              <a:rPr lang="fr-FR" dirty="0"/>
              <a:t>La structure d’un cahier de charge : </a:t>
            </a:r>
            <a:r>
              <a:rPr lang="en-US" dirty="0"/>
              <a:t>(suite)</a:t>
            </a:r>
            <a:endParaRPr lang="fr-FR" dirty="0"/>
          </a:p>
        </p:txBody>
      </p:sp>
      <p:sp>
        <p:nvSpPr>
          <p:cNvPr id="8" name="ZoneTexte 7"/>
          <p:cNvSpPr txBox="1"/>
          <p:nvPr/>
        </p:nvSpPr>
        <p:spPr>
          <a:xfrm>
            <a:off x="956803" y="2040284"/>
            <a:ext cx="10443098" cy="4236031"/>
          </a:xfrm>
          <a:prstGeom prst="rect">
            <a:avLst/>
          </a:prstGeom>
          <a:noFill/>
        </p:spPr>
        <p:txBody>
          <a:bodyPr wrap="square" rtlCol="0">
            <a:spAutoFit/>
          </a:bodyPr>
          <a:lstStyle/>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2- Description graphique et ergonomique </a:t>
            </a:r>
            <a:r>
              <a:rPr lang="fr-FR" sz="1200" dirty="0">
                <a:solidFill>
                  <a:srgbClr val="565656"/>
                </a:solidFill>
                <a:latin typeface="Calibri" panose="020F0502020204030204" pitchFamily="34" charset="0"/>
                <a:cs typeface="Calibri" panose="020F0502020204030204" pitchFamily="34" charset="0"/>
              </a:rPr>
              <a:t>:  On y décrit la charte graphique ainsi que tous les éléments graphiques et ergonomiques exigés relatifs au nouveau projet.</a:t>
            </a:r>
            <a:endParaRPr lang="en-US"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endParaRPr lang="en-US"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en-US" sz="1200" b="1" i="1" dirty="0" err="1">
                <a:solidFill>
                  <a:srgbClr val="565656"/>
                </a:solidFill>
                <a:latin typeface="Calibri" panose="020F0502020204030204" pitchFamily="34" charset="0"/>
                <a:cs typeface="Calibri" panose="020F0502020204030204" pitchFamily="34" charset="0"/>
              </a:rPr>
              <a:t>Exemples</a:t>
            </a:r>
            <a:r>
              <a:rPr lang="en-US" sz="1200" b="1" i="1" dirty="0">
                <a:solidFill>
                  <a:srgbClr val="565656"/>
                </a:solidFill>
                <a:latin typeface="Calibri" panose="020F0502020204030204" pitchFamily="34" charset="0"/>
                <a:cs typeface="Calibri" panose="020F0502020204030204" pitchFamily="34" charset="0"/>
              </a:rPr>
              <a:t> :</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 logo</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la typographie</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les couleurs</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les illustrations</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3</a:t>
            </a:r>
            <a:r>
              <a:rPr lang="en-US" sz="1200" b="1" dirty="0">
                <a:solidFill>
                  <a:srgbClr val="565656"/>
                </a:solidFill>
                <a:latin typeface="Calibri" panose="020F0502020204030204" pitchFamily="34" charset="0"/>
                <a:cs typeface="Calibri" panose="020F0502020204030204" pitchFamily="34" charset="0"/>
              </a:rPr>
              <a:t>- </a:t>
            </a:r>
            <a:r>
              <a:rPr lang="fr-FR" sz="1200" b="1" dirty="0">
                <a:solidFill>
                  <a:srgbClr val="565656"/>
                </a:solidFill>
                <a:latin typeface="Calibri" panose="020F0502020204030204" pitchFamily="34" charset="0"/>
                <a:cs typeface="Calibri" panose="020F0502020204030204" pitchFamily="34" charset="0"/>
              </a:rPr>
              <a:t>Description fonctionnelle et technique </a:t>
            </a:r>
            <a:r>
              <a:rPr lang="en-US" sz="1200" dirty="0">
                <a:solidFill>
                  <a:srgbClr val="565656"/>
                </a:solidFill>
                <a:latin typeface="Calibri" panose="020F0502020204030204" pitchFamily="34" charset="0"/>
                <a:cs typeface="Calibri" panose="020F0502020204030204" pitchFamily="34" charset="0"/>
              </a:rPr>
              <a:t>: </a:t>
            </a:r>
            <a:r>
              <a:rPr lang="fr-FR" sz="1200" dirty="0">
                <a:solidFill>
                  <a:srgbClr val="565656"/>
                </a:solidFill>
                <a:latin typeface="Calibri" panose="020F0502020204030204" pitchFamily="34" charset="0"/>
                <a:cs typeface="Calibri" panose="020F0502020204030204" pitchFamily="34" charset="0"/>
              </a:rPr>
              <a:t>Cette étape décrit qu’il faut définir toutes les spécifications techniques et fonctionnelles des livrables. </a:t>
            </a:r>
          </a:p>
          <a:p>
            <a:pPr marL="0" lvl="1" algn="just" fontAlgn="base">
              <a:lnSpc>
                <a:spcPts val="1600"/>
              </a:lnSpc>
              <a:spcBef>
                <a:spcPct val="0"/>
              </a:spcBef>
              <a:spcAft>
                <a:spcPct val="15000"/>
              </a:spcAft>
              <a:buClr>
                <a:srgbClr val="565656"/>
              </a:buClr>
            </a:pPr>
            <a:endParaRPr lang="fr-FR"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i="1" dirty="0">
                <a:solidFill>
                  <a:srgbClr val="565656"/>
                </a:solidFill>
                <a:latin typeface="Calibri" panose="020F0502020204030204" pitchFamily="34" charset="0"/>
                <a:cs typeface="Calibri" panose="020F0502020204030204" pitchFamily="34" charset="0"/>
              </a:rPr>
              <a:t>Exemples:</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Plateforme technique</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Technologies de développent</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Sécurité</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Données a collecter</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Règles</a:t>
            </a:r>
            <a:r>
              <a:rPr lang="en-US" sz="1200" dirty="0">
                <a:solidFill>
                  <a:srgbClr val="565656"/>
                </a:solidFill>
                <a:latin typeface="Calibri" panose="020F0502020204030204" pitchFamily="34" charset="0"/>
                <a:cs typeface="Calibri" panose="020F0502020204030204" pitchFamily="34" charset="0"/>
              </a:rPr>
              <a:t> de </a:t>
            </a:r>
            <a:r>
              <a:rPr lang="fr-FR" sz="1200" dirty="0">
                <a:solidFill>
                  <a:srgbClr val="565656"/>
                </a:solidFill>
                <a:latin typeface="Calibri" panose="020F0502020204030204" pitchFamily="34" charset="0"/>
                <a:cs typeface="Calibri" panose="020F0502020204030204" pitchFamily="34" charset="0"/>
              </a:rPr>
              <a:t>gestion</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285750" indent="-285750" fontAlgn="base">
              <a:buFont typeface="Arial" pitchFamily="34" charset="0"/>
              <a:buChar char="•"/>
            </a:pPr>
            <a:endParaRPr lang="en-US" sz="1200" dirty="0"/>
          </a:p>
        </p:txBody>
      </p:sp>
    </p:spTree>
    <p:extLst>
      <p:ext uri="{BB962C8B-B14F-4D97-AF65-F5344CB8AC3E}">
        <p14:creationId xmlns:p14="http://schemas.microsoft.com/office/powerpoint/2010/main" val="326595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653325" y="1596533"/>
            <a:ext cx="10746576" cy="319714"/>
          </a:xfrm>
        </p:spPr>
        <p:txBody>
          <a:bodyPr/>
          <a:lstStyle/>
          <a:p>
            <a:r>
              <a:rPr lang="fr-FR" dirty="0"/>
              <a:t>La structure d’un cahier de charge : </a:t>
            </a:r>
            <a:r>
              <a:rPr lang="en-US" dirty="0"/>
              <a:t>(suite)</a:t>
            </a:r>
            <a:endParaRPr lang="fr-FR" dirty="0"/>
          </a:p>
        </p:txBody>
      </p:sp>
      <p:sp>
        <p:nvSpPr>
          <p:cNvPr id="8" name="ZoneTexte 7"/>
          <p:cNvSpPr txBox="1"/>
          <p:nvPr/>
        </p:nvSpPr>
        <p:spPr>
          <a:xfrm>
            <a:off x="956803" y="2130960"/>
            <a:ext cx="10443098" cy="3316805"/>
          </a:xfrm>
          <a:prstGeom prst="rect">
            <a:avLst/>
          </a:prstGeom>
          <a:noFill/>
        </p:spPr>
        <p:txBody>
          <a:bodyPr wrap="square" rtlCol="0">
            <a:spAutoFit/>
          </a:bodyPr>
          <a:lstStyle/>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4- Définition des résultats attendus </a:t>
            </a:r>
            <a:r>
              <a:rPr lang="fr-FR" sz="1200" dirty="0">
                <a:solidFill>
                  <a:srgbClr val="565656"/>
                </a:solidFill>
                <a:latin typeface="Calibri" panose="020F0502020204030204" pitchFamily="34" charset="0"/>
                <a:cs typeface="Calibri" panose="020F0502020204030204" pitchFamily="34" charset="0"/>
              </a:rPr>
              <a:t>:  On présente dans ce stade toutes les prestations attendues à la fin du projet ainsi que les délais de livraison:</a:t>
            </a:r>
          </a:p>
          <a:p>
            <a:pPr marL="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i="1" dirty="0">
                <a:solidFill>
                  <a:srgbClr val="565656"/>
                </a:solidFill>
                <a:latin typeface="Calibri" panose="020F0502020204030204" pitchFamily="34" charset="0"/>
                <a:cs typeface="Calibri" panose="020F0502020204030204" pitchFamily="34" charset="0"/>
              </a:rPr>
              <a:t>Exemples:</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Livrer des exécutables </a:t>
            </a:r>
            <a:r>
              <a:rPr lang="en-US" sz="1200" dirty="0">
                <a:solidFill>
                  <a:srgbClr val="565656"/>
                </a:solidFill>
                <a:latin typeface="Calibri" panose="020F0502020204030204" pitchFamily="34" charset="0"/>
                <a:cs typeface="Calibri" panose="020F0502020204030204" pitchFamily="34" charset="0"/>
              </a:rPr>
              <a:t>/packages.</a:t>
            </a:r>
          </a:p>
          <a:p>
            <a:pPr marL="406400" lvl="1" indent="-160338" algn="just" fontAlgn="base">
              <a:lnSpc>
                <a:spcPts val="1600"/>
              </a:lnSpc>
              <a:spcBef>
                <a:spcPct val="0"/>
              </a:spcBef>
              <a:spcAft>
                <a:spcPct val="15000"/>
              </a:spcAft>
              <a:buClr>
                <a:srgbClr val="565656"/>
              </a:buClr>
              <a:buFont typeface="Wingdings" pitchFamily="2" charset="2"/>
              <a:buChar char="ü"/>
            </a:pPr>
            <a:r>
              <a:rPr lang="en-US" sz="1200" dirty="0" err="1">
                <a:solidFill>
                  <a:srgbClr val="565656"/>
                </a:solidFill>
                <a:latin typeface="Calibri" panose="020F0502020204030204" pitchFamily="34" charset="0"/>
                <a:cs typeface="Calibri" panose="020F0502020204030204" pitchFamily="34" charset="0"/>
              </a:rPr>
              <a:t>Serveur</a:t>
            </a:r>
            <a:r>
              <a:rPr lang="en-US" sz="1200" dirty="0">
                <a:solidFill>
                  <a:srgbClr val="565656"/>
                </a:solidFill>
                <a:latin typeface="Calibri" panose="020F0502020204030204" pitchFamily="34" charset="0"/>
                <a:cs typeface="Calibri" panose="020F0502020204030204" pitchFamily="34" charset="0"/>
              </a:rPr>
              <a:t> web </a:t>
            </a:r>
            <a:r>
              <a:rPr lang="en-US" sz="1200" dirty="0" err="1">
                <a:solidFill>
                  <a:srgbClr val="565656"/>
                </a:solidFill>
                <a:latin typeface="Calibri" panose="020F0502020204030204" pitchFamily="34" charset="0"/>
                <a:cs typeface="Calibri" panose="020F0502020204030204" pitchFamily="34" charset="0"/>
              </a:rPr>
              <a:t>configur</a:t>
            </a:r>
            <a:r>
              <a:rPr lang="fr-FR" sz="1200" dirty="0">
                <a:solidFill>
                  <a:srgbClr val="565656"/>
                </a:solidFill>
                <a:latin typeface="Calibri" panose="020F0502020204030204" pitchFamily="34" charset="0"/>
                <a:cs typeface="Calibri" panose="020F0502020204030204" pitchFamily="34" charset="0"/>
              </a:rPr>
              <a:t>é et  installé sur les lieux</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5- Budgétisation et fixation des délais </a:t>
            </a:r>
            <a:r>
              <a:rPr lang="fr-FR" sz="1200" dirty="0">
                <a:solidFill>
                  <a:srgbClr val="565656"/>
                </a:solidFill>
                <a:latin typeface="Calibri" panose="020F0502020204030204" pitchFamily="34" charset="0"/>
                <a:cs typeface="Calibri" panose="020F0502020204030204" pitchFamily="34" charset="0"/>
              </a:rPr>
              <a:t>: Cette phase concerne l’estimation du budget global permettant d’aiguiller les potentiels prestataires pour la réalisation de leurs devis :</a:t>
            </a:r>
          </a:p>
          <a:p>
            <a:pPr marL="317500" lvl="1" indent="-195263"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Un délais de réalisation de 200 jrs ouvrables</a:t>
            </a:r>
          </a:p>
          <a:p>
            <a:pPr marL="317500" lvl="1" indent="-195263"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Budget global de 1M de Dirhams.</a:t>
            </a:r>
          </a:p>
          <a:p>
            <a:endParaRPr lang="en-US" sz="1200" dirty="0"/>
          </a:p>
          <a:p>
            <a:endParaRPr lang="en-US" sz="1200" dirty="0"/>
          </a:p>
          <a:p>
            <a:endParaRPr lang="en-US" sz="1200" dirty="0"/>
          </a:p>
          <a:p>
            <a:endParaRPr lang="fr-FR" sz="1200" dirty="0"/>
          </a:p>
          <a:p>
            <a:pPr marL="285750" indent="-285750" fontAlgn="base">
              <a:buFont typeface="Arial" pitchFamily="34" charset="0"/>
              <a:buChar char="•"/>
            </a:pPr>
            <a:endParaRPr lang="en-US" sz="1200" dirty="0"/>
          </a:p>
        </p:txBody>
      </p:sp>
    </p:spTree>
    <p:extLst>
      <p:ext uri="{BB962C8B-B14F-4D97-AF65-F5344CB8AC3E}">
        <p14:creationId xmlns:p14="http://schemas.microsoft.com/office/powerpoint/2010/main" val="365650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96D0E-6BDC-4444-BAF1-7F1BFB38BCEC}"/>
              </a:ext>
            </a:extLst>
          </p:cNvPr>
          <p:cNvSpPr>
            <a:spLocks noGrp="1"/>
          </p:cNvSpPr>
          <p:nvPr>
            <p:ph type="title"/>
          </p:nvPr>
        </p:nvSpPr>
        <p:spPr>
          <a:xfrm>
            <a:off x="180000" y="400050"/>
            <a:ext cx="5075172" cy="415143"/>
          </a:xfrm>
        </p:spPr>
        <p:txBody>
          <a:bodyPr/>
          <a:lstStyle/>
          <a:p>
            <a:r>
              <a:rPr lang="fr-FR"/>
              <a:t>01 - ANALYSE DU CAHIER DES CHARGES</a:t>
            </a:r>
            <a:endParaRPr lang="fr-FR" dirty="0"/>
          </a:p>
        </p:txBody>
      </p:sp>
      <p:sp>
        <p:nvSpPr>
          <p:cNvPr id="3" name="Espace réservé du texte 2">
            <a:extLst>
              <a:ext uri="{FF2B5EF4-FFF2-40B4-BE49-F238E27FC236}">
                <a16:creationId xmlns:a16="http://schemas.microsoft.com/office/drawing/2014/main" id="{DE7666BD-6D0E-4A60-9917-CE8DDD723799}"/>
              </a:ext>
            </a:extLst>
          </p:cNvPr>
          <p:cNvSpPr>
            <a:spLocks noGrp="1"/>
          </p:cNvSpPr>
          <p:nvPr>
            <p:ph type="body" sz="quarter" idx="11"/>
          </p:nvPr>
        </p:nvSpPr>
        <p:spPr>
          <a:xfrm>
            <a:off x="180000" y="725765"/>
            <a:ext cx="5075172" cy="444906"/>
          </a:xfrm>
        </p:spPr>
        <p:txBody>
          <a:bodyPr/>
          <a:lstStyle/>
          <a:p>
            <a:r>
              <a:rPr lang="fr-FR"/>
              <a:t>Lecture d’un cahier des charges</a:t>
            </a:r>
            <a:endParaRPr lang="fr-FR" dirty="0"/>
          </a:p>
        </p:txBody>
      </p:sp>
      <p:sp>
        <p:nvSpPr>
          <p:cNvPr id="5" name="Espace réservé du contenu 4">
            <a:extLst>
              <a:ext uri="{FF2B5EF4-FFF2-40B4-BE49-F238E27FC236}">
                <a16:creationId xmlns:a16="http://schemas.microsoft.com/office/drawing/2014/main" id="{0D5BA2D1-E206-4F01-9289-9976D89E49AD}"/>
              </a:ext>
            </a:extLst>
          </p:cNvPr>
          <p:cNvSpPr>
            <a:spLocks noGrp="1"/>
          </p:cNvSpPr>
          <p:nvPr>
            <p:ph sz="quarter" idx="13"/>
          </p:nvPr>
        </p:nvSpPr>
        <p:spPr>
          <a:xfrm>
            <a:off x="720000" y="1616658"/>
            <a:ext cx="10746576" cy="319714"/>
          </a:xfrm>
        </p:spPr>
        <p:txBody>
          <a:bodyPr/>
          <a:lstStyle/>
          <a:p>
            <a:r>
              <a:rPr lang="fr-FR" dirty="0"/>
              <a:t>Exemple d’un cahier des charges </a:t>
            </a:r>
          </a:p>
        </p:txBody>
      </p:sp>
      <p:pic>
        <p:nvPicPr>
          <p:cNvPr id="7" name="Espace réservé du contenu 6"/>
          <p:cNvPicPr>
            <a:picLocks noGrp="1" noChangeAspect="1"/>
          </p:cNvPicPr>
          <p:nvPr>
            <p:ph sz="quarter" idx="12"/>
          </p:nvPr>
        </p:nvPicPr>
        <p:blipFill>
          <a:blip r:embed="rId2" cstate="email">
            <a:extLst>
              <a:ext uri="{28A0092B-C50C-407E-A947-70E740481C1C}">
                <a14:useLocalDpi xmlns:a14="http://schemas.microsoft.com/office/drawing/2010/main"/>
              </a:ext>
            </a:extLst>
          </a:blip>
          <a:stretch>
            <a:fillRect/>
          </a:stretch>
        </p:blipFill>
        <p:spPr>
          <a:xfrm>
            <a:off x="814605" y="2049356"/>
            <a:ext cx="5830066" cy="4088852"/>
          </a:xfrm>
        </p:spPr>
      </p:pic>
      <p:sp>
        <p:nvSpPr>
          <p:cNvPr id="8" name="Espace réservé du contenu 23">
            <a:extLst>
              <a:ext uri="{FF2B5EF4-FFF2-40B4-BE49-F238E27FC236}">
                <a16:creationId xmlns:a16="http://schemas.microsoft.com/office/drawing/2014/main" id="{323381D9-11A8-4C70-B88E-EFBCB246714F}"/>
              </a:ext>
            </a:extLst>
          </p:cNvPr>
          <p:cNvSpPr txBox="1">
            <a:spLocks/>
          </p:cNvSpPr>
          <p:nvPr/>
        </p:nvSpPr>
        <p:spPr>
          <a:xfrm>
            <a:off x="2072566" y="6251192"/>
            <a:ext cx="4739672" cy="324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000" i="1" dirty="0">
                <a:solidFill>
                  <a:srgbClr val="565656"/>
                </a:solidFill>
              </a:rPr>
              <a:t>Exemple de cahier des charges pour développement logiciel</a:t>
            </a:r>
          </a:p>
        </p:txBody>
      </p:sp>
      <p:sp>
        <p:nvSpPr>
          <p:cNvPr id="9" name="ZoneTexte 8">
            <a:extLst>
              <a:ext uri="{FF2B5EF4-FFF2-40B4-BE49-F238E27FC236}">
                <a16:creationId xmlns:a16="http://schemas.microsoft.com/office/drawing/2014/main" id="{C95DFA76-3491-F44F-B812-5E272868041D}"/>
              </a:ext>
            </a:extLst>
          </p:cNvPr>
          <p:cNvSpPr txBox="1"/>
          <p:nvPr/>
        </p:nvSpPr>
        <p:spPr>
          <a:xfrm>
            <a:off x="7246282" y="3396602"/>
            <a:ext cx="4330809" cy="697179"/>
          </a:xfrm>
          <a:prstGeom prst="rect">
            <a:avLst/>
          </a:prstGeom>
          <a:noFill/>
          <a:ln>
            <a:solidFill>
              <a:srgbClr val="FF7800"/>
            </a:solidFill>
          </a:ln>
        </p:spPr>
        <p:txBody>
          <a:bodyPr wrap="square" rtlCol="0">
            <a:spAutoFit/>
          </a:bodyPr>
          <a:lstStyle/>
          <a:p>
            <a:pPr marL="0" lvl="1" algn="just" fontAlgn="base">
              <a:lnSpc>
                <a:spcPts val="1600"/>
              </a:lnSpc>
              <a:spcBef>
                <a:spcPct val="0"/>
              </a:spcBef>
              <a:spcAft>
                <a:spcPct val="15000"/>
              </a:spcAft>
              <a:buClr>
                <a:srgbClr val="565656"/>
              </a:buClr>
            </a:pPr>
            <a:r>
              <a:rPr lang="fr-FR" sz="1200" dirty="0">
                <a:solidFill>
                  <a:srgbClr val="565656"/>
                </a:solidFill>
                <a:latin typeface="Calibri" panose="020F0502020204030204" pitchFamily="34" charset="0"/>
                <a:cs typeface="Calibri" panose="020F0502020204030204" pitchFamily="34" charset="0"/>
              </a:rPr>
              <a:t>L’exemple ci-contre illustre les informations que l’on peut indiquer sur la page de couverture ainsi que les rubriques qui y figurent sur le sommaire.</a:t>
            </a:r>
          </a:p>
        </p:txBody>
      </p:sp>
      <p:sp>
        <p:nvSpPr>
          <p:cNvPr id="4" name="Flèche vers la gauche 3">
            <a:extLst>
              <a:ext uri="{FF2B5EF4-FFF2-40B4-BE49-F238E27FC236}">
                <a16:creationId xmlns:a16="http://schemas.microsoft.com/office/drawing/2014/main" id="{5096E58B-CA5E-3D43-86B5-1D7820405889}"/>
              </a:ext>
            </a:extLst>
          </p:cNvPr>
          <p:cNvSpPr/>
          <p:nvPr/>
        </p:nvSpPr>
        <p:spPr>
          <a:xfrm>
            <a:off x="6737131" y="3745192"/>
            <a:ext cx="357352" cy="175167"/>
          </a:xfrm>
          <a:prstGeom prst="lef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91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Lecture d’un cahier des charges</a:t>
            </a:r>
          </a:p>
          <a:p>
            <a:pPr lvl="0"/>
            <a:r>
              <a:rPr lang="fr-FR" b="1" dirty="0">
                <a:solidFill>
                  <a:srgbClr val="FF7800"/>
                </a:solidFill>
              </a:rPr>
              <a:t>Description des limites du projet</a:t>
            </a:r>
          </a:p>
          <a:p>
            <a:pPr lvl="0"/>
            <a:r>
              <a:rPr lang="fr-FR" dirty="0"/>
              <a:t>Analyse des données et des traitements de la situation présentée </a:t>
            </a:r>
          </a:p>
        </p:txBody>
      </p:sp>
    </p:spTree>
    <p:extLst>
      <p:ext uri="{BB962C8B-B14F-4D97-AF65-F5344CB8AC3E}">
        <p14:creationId xmlns:p14="http://schemas.microsoft.com/office/powerpoint/2010/main" val="270854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720000" y="2070538"/>
            <a:ext cx="10746576" cy="4387412"/>
          </a:xfrm>
        </p:spPr>
        <p:txBody>
          <a:bodyPr/>
          <a:lstStyle/>
          <a:p>
            <a:r>
              <a:rPr lang="fr-FR" dirty="0"/>
              <a:t>Le cahier des charges représente les attentes et les besoins du client ainsi que les contraintes du client.</a:t>
            </a:r>
          </a:p>
          <a:p>
            <a:r>
              <a:rPr lang="fr-FR" b="1" dirty="0"/>
              <a:t>En procédant à la lecture du cahier des charges, il faut définir le périmètre du projet : </a:t>
            </a:r>
          </a:p>
          <a:p>
            <a:pPr lvl="1"/>
            <a:r>
              <a:rPr lang="fr-FR" dirty="0"/>
              <a:t>Le contexte du projet.</a:t>
            </a:r>
          </a:p>
          <a:p>
            <a:pPr lvl="1"/>
            <a:r>
              <a:rPr lang="fr-FR" dirty="0"/>
              <a:t>L’ensemble des données que le système est supposé gérer et stocker.</a:t>
            </a:r>
          </a:p>
          <a:p>
            <a:pPr lvl="1"/>
            <a:r>
              <a:rPr lang="fr-FR" dirty="0"/>
              <a:t>Les conditions et règles de gestion exprimées par le client.</a:t>
            </a:r>
          </a:p>
        </p:txBody>
      </p:sp>
      <p:grpSp>
        <p:nvGrpSpPr>
          <p:cNvPr id="11" name="Groupe 10">
            <a:extLst>
              <a:ext uri="{FF2B5EF4-FFF2-40B4-BE49-F238E27FC236}">
                <a16:creationId xmlns:a16="http://schemas.microsoft.com/office/drawing/2014/main" id="{5CEA0645-E4FC-4AFB-8F14-B3C77B8E7E3D}"/>
              </a:ext>
            </a:extLst>
          </p:cNvPr>
          <p:cNvGrpSpPr/>
          <p:nvPr/>
        </p:nvGrpSpPr>
        <p:grpSpPr>
          <a:xfrm>
            <a:off x="2375398" y="3987321"/>
            <a:ext cx="7475755" cy="1566905"/>
            <a:chOff x="2325650" y="4099793"/>
            <a:chExt cx="7475755" cy="1566905"/>
          </a:xfrm>
        </p:grpSpPr>
        <p:grpSp>
          <p:nvGrpSpPr>
            <p:cNvPr id="8" name="Groupe 7">
              <a:extLst>
                <a:ext uri="{FF2B5EF4-FFF2-40B4-BE49-F238E27FC236}">
                  <a16:creationId xmlns:a16="http://schemas.microsoft.com/office/drawing/2014/main" id="{E3E4B691-27FE-4493-9562-F2A5BF40F3DA}"/>
                </a:ext>
              </a:extLst>
            </p:cNvPr>
            <p:cNvGrpSpPr/>
            <p:nvPr/>
          </p:nvGrpSpPr>
          <p:grpSpPr>
            <a:xfrm>
              <a:off x="2390595" y="4105136"/>
              <a:ext cx="7410810" cy="1561562"/>
              <a:chOff x="2390595" y="4105136"/>
              <a:chExt cx="7410810" cy="1561562"/>
            </a:xfrm>
          </p:grpSpPr>
          <p:sp>
            <p:nvSpPr>
              <p:cNvPr id="9" name="Forme libre : forme 8">
                <a:extLst>
                  <a:ext uri="{FF2B5EF4-FFF2-40B4-BE49-F238E27FC236}">
                    <a16:creationId xmlns:a16="http://schemas.microsoft.com/office/drawing/2014/main" id="{661FCDD8-ACD7-4275-90D0-64983F51F01B}"/>
                  </a:ext>
                </a:extLst>
              </p:cNvPr>
              <p:cNvSpPr/>
              <p:nvPr/>
            </p:nvSpPr>
            <p:spPr>
              <a:xfrm>
                <a:off x="3161054" y="4105136"/>
                <a:ext cx="6640351" cy="1561562"/>
              </a:xfrm>
              <a:custGeom>
                <a:avLst/>
                <a:gdLst>
                  <a:gd name="connsiteX0" fmla="*/ 0 w 6640351"/>
                  <a:gd name="connsiteY0" fmla="*/ 0 h 1561560"/>
                  <a:gd name="connsiteX1" fmla="*/ 5859571 w 6640351"/>
                  <a:gd name="connsiteY1" fmla="*/ 0 h 1561560"/>
                  <a:gd name="connsiteX2" fmla="*/ 6640351 w 6640351"/>
                  <a:gd name="connsiteY2" fmla="*/ 780780 h 1561560"/>
                  <a:gd name="connsiteX3" fmla="*/ 5859571 w 6640351"/>
                  <a:gd name="connsiteY3" fmla="*/ 1561560 h 1561560"/>
                  <a:gd name="connsiteX4" fmla="*/ 0 w 6640351"/>
                  <a:gd name="connsiteY4" fmla="*/ 1561560 h 1561560"/>
                  <a:gd name="connsiteX5" fmla="*/ 0 w 6640351"/>
                  <a:gd name="connsiteY5" fmla="*/ 0 h 156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0351" h="1561560">
                    <a:moveTo>
                      <a:pt x="6640351" y="1561559"/>
                    </a:moveTo>
                    <a:lnTo>
                      <a:pt x="780780" y="1561559"/>
                    </a:lnTo>
                    <a:lnTo>
                      <a:pt x="0" y="780780"/>
                    </a:lnTo>
                    <a:lnTo>
                      <a:pt x="780780" y="1"/>
                    </a:lnTo>
                    <a:lnTo>
                      <a:pt x="6640351" y="1"/>
                    </a:lnTo>
                    <a:lnTo>
                      <a:pt x="6640351" y="1561559"/>
                    </a:lnTo>
                    <a:close/>
                  </a:path>
                </a:pathLst>
              </a:custGeom>
              <a:solidFill>
                <a:schemeClr val="bg1"/>
              </a:solidFill>
              <a:ln w="19050">
                <a:solidFill>
                  <a:srgbClr val="FF7800"/>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383517" tIns="53341" rIns="99568" bIns="53341" numCol="1" spcCol="1270" anchor="ctr" anchorCtr="0">
                <a:noAutofit/>
              </a:bodyPr>
              <a:lstStyle/>
              <a:p>
                <a:pPr marL="0" lvl="0" indent="0" algn="l" defTabSz="622300">
                  <a:lnSpc>
                    <a:spcPct val="90000"/>
                  </a:lnSpc>
                  <a:spcBef>
                    <a:spcPct val="0"/>
                  </a:spcBef>
                  <a:spcAft>
                    <a:spcPct val="35000"/>
                  </a:spcAft>
                  <a:buNone/>
                </a:pPr>
                <a:r>
                  <a:rPr lang="fr-FR" sz="1200" b="1" kern="1200" dirty="0">
                    <a:solidFill>
                      <a:srgbClr val="565656"/>
                    </a:solidFill>
                    <a:latin typeface="Calibri" panose="020F0502020204030204" pitchFamily="34" charset="0"/>
                    <a:cs typeface="Calibri" panose="020F0502020204030204" pitchFamily="34" charset="0"/>
                  </a:rPr>
                  <a:t>Il faut aussi définir les limites du projet et répondre aux questions suivantes :</a:t>
                </a:r>
              </a:p>
              <a:p>
                <a:pPr marL="0" lvl="0" indent="0" algn="l" defTabSz="622300">
                  <a:lnSpc>
                    <a:spcPct val="90000"/>
                  </a:lnSpc>
                  <a:spcBef>
                    <a:spcPct val="0"/>
                  </a:spcBef>
                  <a:spcAft>
                    <a:spcPct val="35000"/>
                  </a:spcAft>
                  <a:buNone/>
                </a:pPr>
                <a:r>
                  <a:rPr lang="en-US" sz="1200" kern="1200" dirty="0" err="1">
                    <a:solidFill>
                      <a:srgbClr val="565656"/>
                    </a:solidFill>
                    <a:latin typeface="Calibri" panose="020F0502020204030204" pitchFamily="34" charset="0"/>
                    <a:cs typeface="Calibri" panose="020F0502020204030204" pitchFamily="34" charset="0"/>
                  </a:rPr>
                  <a:t>Quels</a:t>
                </a:r>
                <a:r>
                  <a:rPr lang="en-US" sz="1200" kern="1200" dirty="0">
                    <a:solidFill>
                      <a:srgbClr val="565656"/>
                    </a:solidFill>
                    <a:latin typeface="Calibri" panose="020F0502020204030204" pitchFamily="34" charset="0"/>
                    <a:cs typeface="Calibri" panose="020F0502020204030204" pitchFamily="34" charset="0"/>
                  </a:rPr>
                  <a:t> </a:t>
                </a:r>
                <a:r>
                  <a:rPr lang="en-US" sz="1200" kern="1200" dirty="0" err="1">
                    <a:solidFill>
                      <a:srgbClr val="565656"/>
                    </a:solidFill>
                    <a:latin typeface="Calibri" panose="020F0502020204030204" pitchFamily="34" charset="0"/>
                    <a:cs typeface="Calibri" panose="020F0502020204030204" pitchFamily="34" charset="0"/>
                  </a:rPr>
                  <a:t>sont</a:t>
                </a:r>
                <a:r>
                  <a:rPr lang="en-US" sz="1200" kern="1200" dirty="0">
                    <a:solidFill>
                      <a:srgbClr val="565656"/>
                    </a:solidFill>
                    <a:latin typeface="Calibri" panose="020F0502020204030204" pitchFamily="34" charset="0"/>
                    <a:cs typeface="Calibri" panose="020F0502020204030204" pitchFamily="34" charset="0"/>
                  </a:rPr>
                  <a:t> les </a:t>
                </a:r>
                <a:r>
                  <a:rPr lang="fr-FR" sz="1200" kern="1200" dirty="0" err="1">
                    <a:solidFill>
                      <a:srgbClr val="565656"/>
                    </a:solidFill>
                    <a:latin typeface="Calibri" panose="020F0502020204030204" pitchFamily="34" charset="0"/>
                    <a:cs typeface="Calibri" panose="020F0502020204030204" pitchFamily="34" charset="0"/>
                  </a:rPr>
                  <a:t>é</a:t>
                </a:r>
                <a:r>
                  <a:rPr lang="en-US" sz="1200" kern="1200" dirty="0" err="1">
                    <a:solidFill>
                      <a:srgbClr val="565656"/>
                    </a:solidFill>
                    <a:latin typeface="Calibri" panose="020F0502020204030204" pitchFamily="34" charset="0"/>
                    <a:cs typeface="Calibri" panose="020F0502020204030204" pitchFamily="34" charset="0"/>
                  </a:rPr>
                  <a:t>léments</a:t>
                </a:r>
                <a:r>
                  <a:rPr lang="en-US" sz="1200" kern="1200" dirty="0">
                    <a:solidFill>
                      <a:srgbClr val="565656"/>
                    </a:solidFill>
                    <a:latin typeface="Calibri" panose="020F0502020204030204" pitchFamily="34" charset="0"/>
                    <a:cs typeface="Calibri" panose="020F0502020204030204" pitchFamily="34" charset="0"/>
                  </a:rPr>
                  <a:t> de </a:t>
                </a:r>
                <a:r>
                  <a:rPr lang="en-US" sz="1200" kern="1200" dirty="0" err="1">
                    <a:solidFill>
                      <a:srgbClr val="565656"/>
                    </a:solidFill>
                    <a:latin typeface="Calibri" panose="020F0502020204030204" pitchFamily="34" charset="0"/>
                    <a:cs typeface="Calibri" panose="020F0502020204030204" pitchFamily="34" charset="0"/>
                  </a:rPr>
                  <a:t>données</a:t>
                </a:r>
                <a:r>
                  <a:rPr lang="en-US" sz="1200" kern="1200" dirty="0">
                    <a:solidFill>
                      <a:srgbClr val="565656"/>
                    </a:solidFill>
                    <a:latin typeface="Calibri" panose="020F0502020204030204" pitchFamily="34" charset="0"/>
                    <a:cs typeface="Calibri" panose="020F0502020204030204" pitchFamily="34" charset="0"/>
                  </a:rPr>
                  <a:t> </a:t>
                </a:r>
                <a:r>
                  <a:rPr lang="en-US" sz="1200" kern="1200" dirty="0" err="1">
                    <a:solidFill>
                      <a:srgbClr val="565656"/>
                    </a:solidFill>
                    <a:latin typeface="Calibri" panose="020F0502020204030204" pitchFamily="34" charset="0"/>
                    <a:cs typeface="Calibri" panose="020F0502020204030204" pitchFamily="34" charset="0"/>
                  </a:rPr>
                  <a:t>cit</a:t>
                </a:r>
                <a:r>
                  <a:rPr lang="fr-FR" sz="1200" kern="1200" dirty="0" err="1">
                    <a:solidFill>
                      <a:srgbClr val="565656"/>
                    </a:solidFill>
                    <a:latin typeface="Calibri" panose="020F0502020204030204" pitchFamily="34" charset="0"/>
                    <a:cs typeface="Calibri" panose="020F0502020204030204" pitchFamily="34" charset="0"/>
                  </a:rPr>
                  <a:t>és</a:t>
                </a:r>
                <a:r>
                  <a:rPr lang="fr-FR" sz="1200" kern="1200" dirty="0">
                    <a:solidFill>
                      <a:srgbClr val="565656"/>
                    </a:solidFill>
                    <a:latin typeface="Calibri" panose="020F0502020204030204" pitchFamily="34" charset="0"/>
                    <a:cs typeface="Calibri" panose="020F0502020204030204" pitchFamily="34" charset="0"/>
                  </a:rPr>
                  <a:t> par le document </a:t>
                </a:r>
                <a:r>
                  <a:rPr lang="en-US" sz="1200" kern="1200" dirty="0">
                    <a:solidFill>
                      <a:srgbClr val="565656"/>
                    </a:solidFill>
                    <a:latin typeface="Calibri" panose="020F0502020204030204" pitchFamily="34" charset="0"/>
                    <a:cs typeface="Calibri" panose="020F0502020204030204" pitchFamily="34" charset="0"/>
                  </a:rPr>
                  <a:t>? </a:t>
                </a:r>
              </a:p>
              <a:p>
                <a:pPr marL="0" lvl="0" indent="0" algn="l" defTabSz="622300">
                  <a:lnSpc>
                    <a:spcPct val="90000"/>
                  </a:lnSpc>
                  <a:spcBef>
                    <a:spcPct val="0"/>
                  </a:spcBef>
                  <a:spcAft>
                    <a:spcPct val="35000"/>
                  </a:spcAft>
                  <a:buNone/>
                </a:pPr>
                <a:r>
                  <a:rPr lang="en-US" sz="1200" kern="1200" dirty="0">
                    <a:solidFill>
                      <a:srgbClr val="565656"/>
                    </a:solidFill>
                    <a:latin typeface="Calibri" panose="020F0502020204030204" pitchFamily="34" charset="0"/>
                    <a:cs typeface="Calibri" panose="020F0502020204030204" pitchFamily="34" charset="0"/>
                  </a:rPr>
                  <a:t>Qui fait quoi ? </a:t>
                </a:r>
              </a:p>
              <a:p>
                <a:pPr marL="0" lvl="0" indent="0" algn="l" defTabSz="622300">
                  <a:lnSpc>
                    <a:spcPct val="90000"/>
                  </a:lnSpc>
                  <a:spcBef>
                    <a:spcPct val="0"/>
                  </a:spcBef>
                  <a:spcAft>
                    <a:spcPct val="35000"/>
                  </a:spcAft>
                  <a:buNone/>
                </a:pPr>
                <a:r>
                  <a:rPr lang="fr-FR" sz="1200" kern="1200" dirty="0">
                    <a:solidFill>
                      <a:srgbClr val="565656"/>
                    </a:solidFill>
                    <a:latin typeface="Calibri" panose="020F0502020204030204" pitchFamily="34" charset="0"/>
                    <a:cs typeface="Calibri" panose="020F0502020204030204" pitchFamily="34" charset="0"/>
                  </a:rPr>
                  <a:t>Quelles sont les données qui peuvent/doivent être précisées ?</a:t>
                </a:r>
              </a:p>
              <a:p>
                <a:pPr marL="0" lvl="0" indent="0" algn="l" defTabSz="622300">
                  <a:lnSpc>
                    <a:spcPct val="90000"/>
                  </a:lnSpc>
                  <a:spcBef>
                    <a:spcPct val="0"/>
                  </a:spcBef>
                  <a:spcAft>
                    <a:spcPct val="35000"/>
                  </a:spcAft>
                  <a:buNone/>
                </a:pPr>
                <a:r>
                  <a:rPr lang="fr-FR" sz="1200" kern="1200" dirty="0">
                    <a:solidFill>
                      <a:srgbClr val="565656"/>
                    </a:solidFill>
                    <a:latin typeface="Calibri" panose="020F0502020204030204" pitchFamily="34" charset="0"/>
                    <a:cs typeface="Calibri" panose="020F0502020204030204" pitchFamily="34" charset="0"/>
                  </a:rPr>
                  <a:t>Quand s’arrêter ? A-t-on tout pris en compte ?</a:t>
                </a:r>
              </a:p>
              <a:p>
                <a:pPr marL="0" lvl="0" indent="0" algn="l" defTabSz="622300">
                  <a:lnSpc>
                    <a:spcPct val="90000"/>
                  </a:lnSpc>
                  <a:spcBef>
                    <a:spcPct val="0"/>
                  </a:spcBef>
                  <a:spcAft>
                    <a:spcPct val="35000"/>
                  </a:spcAft>
                  <a:buNone/>
                </a:pPr>
                <a:r>
                  <a:rPr lang="en-US" sz="1200" kern="1200" dirty="0" err="1">
                    <a:solidFill>
                      <a:srgbClr val="565656"/>
                    </a:solidFill>
                    <a:latin typeface="Calibri" panose="020F0502020204030204" pitchFamily="34" charset="0"/>
                    <a:cs typeface="Calibri" panose="020F0502020204030204" pitchFamily="34" charset="0"/>
                  </a:rPr>
                  <a:t>Quelles</a:t>
                </a:r>
                <a:r>
                  <a:rPr lang="en-US" sz="1200" kern="1200" dirty="0">
                    <a:solidFill>
                      <a:srgbClr val="565656"/>
                    </a:solidFill>
                    <a:latin typeface="Calibri" panose="020F0502020204030204" pitchFamily="34" charset="0"/>
                    <a:cs typeface="Calibri" panose="020F0502020204030204" pitchFamily="34" charset="0"/>
                  </a:rPr>
                  <a:t> limitations pr</a:t>
                </a:r>
                <a:r>
                  <a:rPr lang="fr-FR" sz="1200" kern="1200" dirty="0" err="1">
                    <a:solidFill>
                      <a:srgbClr val="565656"/>
                    </a:solidFill>
                    <a:latin typeface="Calibri" panose="020F0502020204030204" pitchFamily="34" charset="0"/>
                    <a:cs typeface="Calibri" panose="020F0502020204030204" pitchFamily="34" charset="0"/>
                  </a:rPr>
                  <a:t>ésente</a:t>
                </a:r>
                <a:r>
                  <a:rPr lang="fr-FR" sz="1200" kern="1200" dirty="0">
                    <a:solidFill>
                      <a:srgbClr val="565656"/>
                    </a:solidFill>
                    <a:latin typeface="Calibri" panose="020F0502020204030204" pitchFamily="34" charset="0"/>
                    <a:cs typeface="Calibri" panose="020F0502020204030204" pitchFamily="34" charset="0"/>
                  </a:rPr>
                  <a:t> la situation actuelle ?</a:t>
                </a:r>
              </a:p>
            </p:txBody>
          </p:sp>
          <p:sp>
            <p:nvSpPr>
              <p:cNvPr id="10" name="Ellipse 9" descr="Point d’interrogation avec un remplissage uni">
                <a:extLst>
                  <a:ext uri="{FF2B5EF4-FFF2-40B4-BE49-F238E27FC236}">
                    <a16:creationId xmlns:a16="http://schemas.microsoft.com/office/drawing/2014/main" id="{76B55984-2FD3-43CC-B073-D0774B9112F5}"/>
                  </a:ext>
                </a:extLst>
              </p:cNvPr>
              <p:cNvSpPr/>
              <p:nvPr/>
            </p:nvSpPr>
            <p:spPr>
              <a:xfrm>
                <a:off x="2390595" y="4154228"/>
                <a:ext cx="1108309" cy="1108309"/>
              </a:xfrm>
              <a:prstGeom prst="ellipse">
                <a:avLst/>
              </a:prstGeom>
              <a:solidFill>
                <a:srgbClr val="FF7800"/>
              </a:solidFill>
              <a:ln w="38100">
                <a:solidFill>
                  <a:srgbClr val="FF7800">
                    <a:alpha val="98000"/>
                  </a:srgbClr>
                </a:solidFill>
              </a:ln>
            </p:spPr>
            <p:style>
              <a:lnRef idx="2">
                <a:scrgbClr r="0" g="0" b="0"/>
              </a:lnRef>
              <a:fillRef idx="1">
                <a:scrgbClr r="0" g="0" b="0"/>
              </a:fillRef>
              <a:effectRef idx="0">
                <a:schemeClr val="dk2">
                  <a:tint val="50000"/>
                  <a:hueOff val="0"/>
                  <a:satOff val="0"/>
                  <a:lumOff val="0"/>
                  <a:alphaOff val="0"/>
                </a:schemeClr>
              </a:effectRef>
              <a:fontRef idx="minor">
                <a:schemeClr val="lt2">
                  <a:hueOff val="0"/>
                  <a:satOff val="0"/>
                  <a:lumOff val="0"/>
                  <a:alphaOff val="0"/>
                </a:schemeClr>
              </a:fontRef>
            </p:style>
          </p:sp>
        </p:grpSp>
        <p:sp>
          <p:nvSpPr>
            <p:cNvPr id="15" name="Ellipse 14" descr="Point d’interrogation avec un remplissage uni">
              <a:extLst>
                <a:ext uri="{FF2B5EF4-FFF2-40B4-BE49-F238E27FC236}">
                  <a16:creationId xmlns:a16="http://schemas.microsoft.com/office/drawing/2014/main" id="{CA34CE22-D937-460F-AC6D-B6D3225F014E}"/>
                </a:ext>
              </a:extLst>
            </p:cNvPr>
            <p:cNvSpPr>
              <a:spLocks noChangeAspect="1"/>
            </p:cNvSpPr>
            <p:nvPr/>
          </p:nvSpPr>
          <p:spPr>
            <a:xfrm>
              <a:off x="2325650" y="4099793"/>
              <a:ext cx="1217178" cy="1217178"/>
            </a:xfrm>
            <a:prstGeom prst="ellipse">
              <a:avLst/>
            </a:prstGeom>
            <a:blipFill dpi="0" rotWithShape="1">
              <a:blip r:embed="rId2">
                <a:alphaModFix/>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a:blipFill>
            <a:ln>
              <a:solidFill>
                <a:schemeClr val="lt2">
                  <a:hueOff val="0"/>
                  <a:satOff val="0"/>
                  <a:lumOff val="0"/>
                  <a:alpha val="98000"/>
                </a:schemeClr>
              </a:solidFill>
            </a:ln>
          </p:spPr>
          <p:style>
            <a:lnRef idx="2">
              <a:scrgbClr r="0" g="0" b="0"/>
            </a:lnRef>
            <a:fillRef idx="1">
              <a:scrgbClr r="0" g="0" b="0"/>
            </a:fillRef>
            <a:effectRef idx="0">
              <a:schemeClr val="dk2">
                <a:tint val="50000"/>
                <a:hueOff val="0"/>
                <a:satOff val="0"/>
                <a:lumOff val="0"/>
                <a:alphaOff val="0"/>
              </a:schemeClr>
            </a:effectRef>
            <a:fontRef idx="minor">
              <a:schemeClr val="lt2">
                <a:hueOff val="0"/>
                <a:satOff val="0"/>
                <a:lumOff val="0"/>
                <a:alphaOff val="0"/>
              </a:schemeClr>
            </a:fontRef>
          </p:style>
        </p:sp>
      </p:grpSp>
      <p:sp>
        <p:nvSpPr>
          <p:cNvPr id="13" name="Espace réservé du contenu 5">
            <a:extLst>
              <a:ext uri="{FF2B5EF4-FFF2-40B4-BE49-F238E27FC236}">
                <a16:creationId xmlns:a16="http://schemas.microsoft.com/office/drawing/2014/main" id="{E27F2818-7A8A-C544-A9D2-9F8621C77CB9}"/>
              </a:ext>
            </a:extLst>
          </p:cNvPr>
          <p:cNvSpPr>
            <a:spLocks noGrp="1"/>
          </p:cNvSpPr>
          <p:nvPr>
            <p:ph sz="quarter" idx="13"/>
          </p:nvPr>
        </p:nvSpPr>
        <p:spPr>
          <a:xfrm>
            <a:off x="720000" y="1616658"/>
            <a:ext cx="10746576" cy="319714"/>
          </a:xfrm>
        </p:spPr>
        <p:txBody>
          <a:bodyPr/>
          <a:lstStyle/>
          <a:p>
            <a:r>
              <a:rPr lang="fr-FR" dirty="0"/>
              <a:t>Introduction :</a:t>
            </a:r>
          </a:p>
        </p:txBody>
      </p:sp>
    </p:spTree>
    <p:extLst>
      <p:ext uri="{BB962C8B-B14F-4D97-AF65-F5344CB8AC3E}">
        <p14:creationId xmlns:p14="http://schemas.microsoft.com/office/powerpoint/2010/main" val="71761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811658" y="2054831"/>
            <a:ext cx="10654918" cy="4292816"/>
          </a:xfrm>
        </p:spPr>
        <p:txBody>
          <a:bodyPr/>
          <a:lstStyle/>
          <a:p>
            <a:pPr marL="0" indent="0">
              <a:buNone/>
            </a:pPr>
            <a:r>
              <a:rPr lang="fr-FR" dirty="0"/>
              <a:t>Le périmètre du projet correspond à la délimitation précise du projet. Il s’agit de la liste des objectifs, des produits livrables, des affectations, des dépenses et des délais qui doivent être respectés. Ces termes de références définissent aussi les limites du projet. Si le périmètre d’un projet est efficacement tracé, la gestion des améliorations qui surviennent lors de la mise en œuvre et de la maintenance devient plus simple.</a:t>
            </a:r>
          </a:p>
          <a:p>
            <a:pPr marL="0" indent="0">
              <a:buNone/>
            </a:pPr>
            <a:r>
              <a:rPr lang="fr-FR" dirty="0"/>
              <a:t>Concernant un projet lié aux Systèmes d’Information (mise en place d'un nouvel ERP, évolution d'un SI en fonction d'une nouvelle organisation, développement d’une plateforme web ...), le périmètre total est l’identification et le recensement des applications/modules impactés par le projet.</a:t>
            </a:r>
          </a:p>
          <a:p>
            <a:pPr marL="0" indent="0" fontAlgn="base">
              <a:buNone/>
            </a:pPr>
            <a:endParaRPr lang="fr-FR" dirty="0"/>
          </a:p>
          <a:p>
            <a:pPr marL="0" indent="0" fontAlgn="base">
              <a:buNone/>
            </a:pPr>
            <a:r>
              <a:rPr lang="fr-FR" dirty="0"/>
              <a:t>A partir du cahier des charges ainsi que des échanges avec les porteurs du projet, on peut définir le périmètre et dresser les limites du projet en suivant les étapes suivantes : </a:t>
            </a:r>
          </a:p>
          <a:p>
            <a:pPr marL="0" indent="0" fontAlgn="base">
              <a:buNone/>
            </a:pPr>
            <a:r>
              <a:rPr lang="fr-FR" b="1" dirty="0"/>
              <a:t>1. Définir les buts : </a:t>
            </a:r>
            <a:r>
              <a:rPr lang="fr-FR" dirty="0"/>
              <a:t>Il s’agit des objectifs à réaliser par le biais du projet.</a:t>
            </a:r>
          </a:p>
          <a:p>
            <a:pPr marL="0" indent="0" fontAlgn="base">
              <a:buNone/>
            </a:pPr>
            <a:r>
              <a:rPr lang="fr-FR" b="1" i="1" dirty="0"/>
              <a:t>Exemple</a:t>
            </a:r>
            <a:r>
              <a:rPr lang="fr-FR" dirty="0"/>
              <a:t> : Dans le cas d’un projet d’informatisation des activités d’un centre de formation, le but serait de :  </a:t>
            </a:r>
            <a:r>
              <a:rPr lang="fr-FR" i="1" dirty="0"/>
              <a:t>créer des formulaires d’inscriptions pour les étudiants qui vont simplifier les processus d’inscription et leur prise en charge et de suite assurer l’accès aux informations nécessaires a la bonne gestion du centre.</a:t>
            </a:r>
            <a:r>
              <a:rPr lang="fr-FR" dirty="0"/>
              <a:t> </a:t>
            </a:r>
          </a:p>
          <a:p>
            <a:pPr marL="0" indent="0" fontAlgn="base">
              <a:buNone/>
            </a:pPr>
            <a:endParaRPr lang="fr-FR" dirty="0"/>
          </a:p>
          <a:p>
            <a:pPr marL="0" indent="0" fontAlgn="base">
              <a:buNone/>
            </a:pPr>
            <a:r>
              <a:rPr lang="fr-FR" b="1" dirty="0"/>
              <a:t>2. Définir les livrables : </a:t>
            </a:r>
            <a:r>
              <a:rPr lang="fr-FR" dirty="0"/>
              <a:t>Il faut identifier les résultats attendus du projet : c’est-à-dire l’ensemble des livrables. L'identification des livrables permet de détecter les dérives des objectifs si celles-ci surviennent.</a:t>
            </a:r>
          </a:p>
          <a:p>
            <a:pPr marL="0" indent="0" fontAlgn="base">
              <a:buNone/>
            </a:pPr>
            <a:r>
              <a:rPr lang="fr-FR" b="1" i="1" dirty="0"/>
              <a:t>Exemple</a:t>
            </a:r>
            <a:r>
              <a:rPr lang="fr-FR" dirty="0"/>
              <a:t> : Quelles choses tangibles nous devons créer pour le compte du client (Centre de formation) ? Dans ce cas, il s'agit du formulaire informatise ainsi que la base de données des inscriptions. </a:t>
            </a:r>
          </a:p>
        </p:txBody>
      </p:sp>
      <p:sp>
        <p:nvSpPr>
          <p:cNvPr id="13" name="Espace réservé du contenu 5">
            <a:extLst>
              <a:ext uri="{FF2B5EF4-FFF2-40B4-BE49-F238E27FC236}">
                <a16:creationId xmlns:a16="http://schemas.microsoft.com/office/drawing/2014/main" id="{150C7892-78D5-4FD1-9E2B-7545B24A3243}"/>
              </a:ext>
            </a:extLst>
          </p:cNvPr>
          <p:cNvSpPr>
            <a:spLocks noGrp="1"/>
          </p:cNvSpPr>
          <p:nvPr>
            <p:ph sz="quarter" idx="13"/>
          </p:nvPr>
        </p:nvSpPr>
        <p:spPr>
          <a:xfrm>
            <a:off x="720000" y="1616658"/>
            <a:ext cx="10746576" cy="319714"/>
          </a:xfrm>
        </p:spPr>
        <p:txBody>
          <a:bodyPr/>
          <a:lstStyle/>
          <a:p>
            <a:r>
              <a:rPr lang="fr-FR" dirty="0"/>
              <a:t>Périmètre d’un projet :</a:t>
            </a:r>
          </a:p>
        </p:txBody>
      </p:sp>
    </p:spTree>
    <p:extLst>
      <p:ext uri="{BB962C8B-B14F-4D97-AF65-F5344CB8AC3E}">
        <p14:creationId xmlns:p14="http://schemas.microsoft.com/office/powerpoint/2010/main" val="13287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798785" y="1598826"/>
            <a:ext cx="10625959" cy="4859124"/>
          </a:xfrm>
        </p:spPr>
        <p:txBody>
          <a:bodyPr/>
          <a:lstStyle/>
          <a:p>
            <a:pPr marL="0" indent="0" fontAlgn="base">
              <a:buNone/>
            </a:pPr>
            <a:r>
              <a:rPr lang="fr-FR" b="1" dirty="0"/>
              <a:t>3. Définir les tâches et les activités du projet</a:t>
            </a:r>
          </a:p>
          <a:p>
            <a:pPr marL="0" indent="0" fontAlgn="base">
              <a:buNone/>
            </a:pPr>
            <a:r>
              <a:rPr lang="fr-FR" dirty="0"/>
              <a:t>Il s’agit des moyens qui vont permettre la création des livrables et la réalisation des but du projet. Les livrables sont ainsi découpés en tâches et activités distinctes. Ceci permet de faciliter la gestion des projets surtout quand la complexité est importante.</a:t>
            </a:r>
          </a:p>
          <a:p>
            <a:pPr marL="0" indent="0" fontAlgn="base">
              <a:buNone/>
            </a:pPr>
            <a:r>
              <a:rPr lang="fr-FR" b="1" i="1" dirty="0"/>
              <a:t>Exemple</a:t>
            </a:r>
            <a:r>
              <a:rPr lang="fr-FR" dirty="0"/>
              <a:t> : Pour créer le formulaire d’inscription on doit :</a:t>
            </a:r>
          </a:p>
          <a:p>
            <a:pPr marL="0" lvl="0" indent="0" fontAlgn="base">
              <a:buNone/>
            </a:pPr>
            <a:r>
              <a:rPr lang="fr-FR" dirty="0"/>
              <a:t>	- Choisir et rédiger un exemplaire du formulaire</a:t>
            </a:r>
          </a:p>
          <a:p>
            <a:pPr marL="0" lvl="0" indent="0" fontAlgn="base">
              <a:buNone/>
            </a:pPr>
            <a:r>
              <a:rPr lang="fr-FR" dirty="0"/>
              <a:t>	- Développer une interface de saisie du formulaire.</a:t>
            </a:r>
          </a:p>
          <a:p>
            <a:pPr marL="0" lvl="0" indent="0" fontAlgn="base">
              <a:buNone/>
            </a:pPr>
            <a:r>
              <a:rPr lang="fr-FR" dirty="0"/>
              <a:t>	- Créer une base de donner pour stocker les informations du formulaire…</a:t>
            </a:r>
          </a:p>
          <a:p>
            <a:pPr marL="0" lvl="0" indent="0" fontAlgn="base">
              <a:buNone/>
            </a:pPr>
            <a:endParaRPr lang="fr-FR" dirty="0"/>
          </a:p>
          <a:p>
            <a:pPr marL="0" indent="0" fontAlgn="base">
              <a:buNone/>
            </a:pPr>
            <a:r>
              <a:rPr lang="fr-FR" b="1" dirty="0"/>
              <a:t>4. Définir les contraintes du projet</a:t>
            </a:r>
          </a:p>
          <a:p>
            <a:pPr marL="0" indent="0" fontAlgn="base">
              <a:buNone/>
            </a:pPr>
            <a:r>
              <a:rPr lang="fr-FR" dirty="0"/>
              <a:t>Les trois principales contraintes d’un projet sont le budget, le temps et la portée:</a:t>
            </a:r>
          </a:p>
          <a:p>
            <a:pPr marL="0" lvl="0" indent="0" fontAlgn="base">
              <a:buNone/>
            </a:pPr>
            <a:r>
              <a:rPr lang="fr-FR" dirty="0"/>
              <a:t>Contrainte de budget ou cout : L’ensemble des ressources financières (frais du matériels, services et ressources humaines) nécessaires pour la réalisation du projet dans le respect les limites et délais prédéfinis.</a:t>
            </a:r>
          </a:p>
          <a:p>
            <a:pPr marL="0" lvl="0" indent="0" fontAlgn="base">
              <a:buNone/>
            </a:pPr>
            <a:r>
              <a:rPr lang="fr-FR" i="1" u="sng" dirty="0"/>
              <a:t>Contrainte de temps </a:t>
            </a:r>
            <a:r>
              <a:rPr lang="fr-FR" dirty="0"/>
              <a:t>: Le calendrier de livraison du projet en totalité ainsi que des différentes phases du projet. </a:t>
            </a:r>
          </a:p>
          <a:p>
            <a:pPr marL="0" lvl="0" indent="0" fontAlgn="base">
              <a:buNone/>
            </a:pPr>
            <a:r>
              <a:rPr lang="fr-FR" u="sng" dirty="0"/>
              <a:t>Contrainte de portée </a:t>
            </a:r>
            <a:r>
              <a:rPr lang="fr-FR" dirty="0"/>
              <a:t>: La définition des objectifs, des livrables, des fonctionnalités et des tâches à accomplir pour la finalisation du projet.</a:t>
            </a:r>
          </a:p>
          <a:p>
            <a:pPr marL="0" indent="0" fontAlgn="base">
              <a:buNone/>
            </a:pPr>
            <a:r>
              <a:rPr lang="fr-FR" b="1" i="1" dirty="0"/>
              <a:t>Exemple</a:t>
            </a:r>
            <a:r>
              <a:rPr lang="fr-FR" b="1" dirty="0"/>
              <a:t> : </a:t>
            </a:r>
            <a:r>
              <a:rPr lang="fr-FR" dirty="0"/>
              <a:t>Voici quelques contraintes applicables à votre questionnaire client :</a:t>
            </a:r>
          </a:p>
          <a:p>
            <a:pPr marL="0" lvl="0" indent="0" fontAlgn="base">
              <a:buNone/>
            </a:pPr>
            <a:r>
              <a:rPr lang="fr-FR" dirty="0"/>
              <a:t>	-Le projet doit être bouclé en 6 mois</a:t>
            </a:r>
          </a:p>
          <a:p>
            <a:pPr marL="0" lvl="0" indent="0" fontAlgn="base">
              <a:buNone/>
            </a:pPr>
            <a:r>
              <a:rPr lang="fr-FR" dirty="0"/>
              <a:t>	- Le budget total pour le projet ne doit pas dépasser 50 000 Dirhams</a:t>
            </a:r>
          </a:p>
          <a:p>
            <a:pPr marL="0" lvl="0" indent="0" fontAlgn="base">
              <a:buNone/>
            </a:pPr>
            <a:r>
              <a:rPr lang="fr-FR" dirty="0"/>
              <a:t>	- L'équipe de développement ne pourra pas finaliser la conception dans 3 mois.</a:t>
            </a:r>
          </a:p>
        </p:txBody>
      </p:sp>
    </p:spTree>
    <p:extLst>
      <p:ext uri="{BB962C8B-B14F-4D97-AF65-F5344CB8AC3E}">
        <p14:creationId xmlns:p14="http://schemas.microsoft.com/office/powerpoint/2010/main" val="157815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Lecture d’un cahier des charges</a:t>
            </a:r>
          </a:p>
          <a:p>
            <a:pPr lvl="0"/>
            <a:r>
              <a:rPr lang="fr-FR" dirty="0"/>
              <a:t>Description des limites du projet</a:t>
            </a:r>
          </a:p>
          <a:p>
            <a:pPr lvl="0"/>
            <a:r>
              <a:rPr lang="fr-FR" b="1" dirty="0">
                <a:solidFill>
                  <a:srgbClr val="FF7800"/>
                </a:solidFill>
              </a:rPr>
              <a:t>Analyse des données et des traitements de la situation présentée </a:t>
            </a:r>
          </a:p>
        </p:txBody>
      </p:sp>
    </p:spTree>
    <p:extLst>
      <p:ext uri="{BB962C8B-B14F-4D97-AF65-F5344CB8AC3E}">
        <p14:creationId xmlns:p14="http://schemas.microsoft.com/office/powerpoint/2010/main" val="3869459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50671EE5-8EB5-4B73-B872-B3AFAB27301C}"/>
              </a:ext>
            </a:extLst>
          </p:cNvPr>
          <p:cNvSpPr>
            <a:spLocks noGrp="1"/>
          </p:cNvSpPr>
          <p:nvPr>
            <p:ph type="title"/>
          </p:nvPr>
        </p:nvSpPr>
        <p:spPr/>
        <p:txBody>
          <a:bodyPr/>
          <a:lstStyle/>
          <a:p>
            <a:r>
              <a:rPr lang="fr-FR" dirty="0"/>
              <a:t>01 - ANALYSE DU CAHIER DES CHARGES</a:t>
            </a:r>
          </a:p>
        </p:txBody>
      </p:sp>
      <p:sp>
        <p:nvSpPr>
          <p:cNvPr id="15" name="Espace réservé du texte 14">
            <a:extLst>
              <a:ext uri="{FF2B5EF4-FFF2-40B4-BE49-F238E27FC236}">
                <a16:creationId xmlns:a16="http://schemas.microsoft.com/office/drawing/2014/main" id="{C359D110-BA6C-4321-BAC9-1ACA9D386959}"/>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5" name="Espace réservé du contenu 4">
            <a:extLst>
              <a:ext uri="{FF2B5EF4-FFF2-40B4-BE49-F238E27FC236}">
                <a16:creationId xmlns:a16="http://schemas.microsoft.com/office/drawing/2014/main" id="{48E1EEFC-6518-4410-9993-23920FA906F9}"/>
              </a:ext>
            </a:extLst>
          </p:cNvPr>
          <p:cNvSpPr>
            <a:spLocks noGrp="1"/>
          </p:cNvSpPr>
          <p:nvPr>
            <p:ph sz="quarter" idx="12"/>
          </p:nvPr>
        </p:nvSpPr>
        <p:spPr>
          <a:xfrm>
            <a:off x="720000" y="2070538"/>
            <a:ext cx="10746576" cy="4387412"/>
          </a:xfrm>
        </p:spPr>
        <p:txBody>
          <a:bodyPr/>
          <a:lstStyle/>
          <a:p>
            <a:pPr marL="171450" indent="-171450">
              <a:buFont typeface="Arial" panose="020B0604020202020204" pitchFamily="34" charset="0"/>
              <a:buChar char="•"/>
            </a:pPr>
            <a:r>
              <a:rPr lang="fr-FR" dirty="0"/>
              <a:t>On inclut souvent dans un projet informatique : les bases de données et le système informatique comprenant les ressources et infrastructures réseau, les applications et aussi les règles et dispositifs de sécurité.</a:t>
            </a:r>
          </a:p>
          <a:p>
            <a:pPr marL="171450" indent="-171450">
              <a:buFont typeface="Arial" panose="020B0604020202020204" pitchFamily="34" charset="0"/>
              <a:buChar char="•"/>
            </a:pPr>
            <a:r>
              <a:rPr lang="fr-FR" dirty="0"/>
              <a:t>L’élaboration des bases de données afin</a:t>
            </a:r>
            <a:r>
              <a:rPr lang="en-US" dirty="0"/>
              <a:t> de </a:t>
            </a:r>
            <a:r>
              <a:rPr lang="fr-FR" dirty="0"/>
              <a:t>gérer</a:t>
            </a:r>
            <a:r>
              <a:rPr lang="en-US" dirty="0"/>
              <a:t> </a:t>
            </a:r>
            <a:r>
              <a:rPr lang="fr-FR" dirty="0"/>
              <a:t>l’accès aux données, le stockage et le traitement représentent un pilier du livrable d’un projet.</a:t>
            </a:r>
          </a:p>
          <a:p>
            <a:pPr marL="171450" indent="-171450">
              <a:buFont typeface="Arial" panose="020B0604020202020204" pitchFamily="34" charset="0"/>
              <a:buChar char="•"/>
            </a:pPr>
            <a:r>
              <a:rPr lang="fr-FR" dirty="0"/>
              <a:t>Le cahier des charges relatif à un projet informatique indique les différents volets qui concernent ce projet, notamment la gestion des données.</a:t>
            </a:r>
          </a:p>
          <a:p>
            <a:pPr marL="171450" indent="-171450">
              <a:buFont typeface="Arial" panose="020B0604020202020204" pitchFamily="34" charset="0"/>
              <a:buChar char="•"/>
            </a:pPr>
            <a:endParaRPr lang="fr-FR" dirty="0"/>
          </a:p>
          <a:p>
            <a:pPr marL="0" indent="0">
              <a:buNone/>
            </a:pPr>
            <a:r>
              <a:rPr lang="fr-FR" sz="1200" b="1" dirty="0"/>
              <a:t>Comment, à partir de ce cahier de charges, élaborer la solution souhaitée ? </a:t>
            </a:r>
          </a:p>
          <a:p>
            <a:pPr marL="171450" lvl="2" indent="-171450" algn="just">
              <a:buClr>
                <a:srgbClr val="565656"/>
              </a:buClr>
            </a:pPr>
            <a:r>
              <a:rPr lang="fr-FR" dirty="0">
                <a:latin typeface="Calibri" panose="020F0502020204030204" pitchFamily="34" charset="0"/>
                <a:cs typeface="Calibri" panose="020F0502020204030204" pitchFamily="34" charset="0"/>
              </a:rPr>
              <a:t>Il faut utiliser des méthodes de modélisation et de conception du système et de la base de données.</a:t>
            </a:r>
          </a:p>
          <a:p>
            <a:pPr marL="171450" indent="-171450">
              <a:buFont typeface="Arial" panose="020B0604020202020204" pitchFamily="34" charset="0"/>
              <a:buChar char="•"/>
            </a:pPr>
            <a:r>
              <a:rPr lang="fr-FR" dirty="0"/>
              <a:t>Dans ce qui suit, on s’intéresse au volet du cahier des charges qui concerne la base de données.</a:t>
            </a:r>
          </a:p>
          <a:p>
            <a:pPr marL="171450" indent="-171450">
              <a:buFont typeface="Arial" panose="020B0604020202020204" pitchFamily="34" charset="0"/>
              <a:buChar char="•"/>
            </a:pPr>
            <a:endParaRPr lang="fr-FR" dirty="0"/>
          </a:p>
        </p:txBody>
      </p:sp>
      <p:sp>
        <p:nvSpPr>
          <p:cNvPr id="6" name="Espace réservé du contenu 5">
            <a:extLst>
              <a:ext uri="{FF2B5EF4-FFF2-40B4-BE49-F238E27FC236}">
                <a16:creationId xmlns:a16="http://schemas.microsoft.com/office/drawing/2014/main" id="{B738824C-2233-834B-98D3-CB03443A7F5A}"/>
              </a:ext>
            </a:extLst>
          </p:cNvPr>
          <p:cNvSpPr>
            <a:spLocks noGrp="1"/>
          </p:cNvSpPr>
          <p:nvPr>
            <p:ph sz="quarter" idx="13"/>
          </p:nvPr>
        </p:nvSpPr>
        <p:spPr>
          <a:xfrm>
            <a:off x="720000" y="1616658"/>
            <a:ext cx="10746576" cy="319714"/>
          </a:xfrm>
        </p:spPr>
        <p:txBody>
          <a:bodyPr/>
          <a:lstStyle/>
          <a:p>
            <a:r>
              <a:rPr lang="fr-FR" dirty="0"/>
              <a:t>Introduction :</a:t>
            </a:r>
          </a:p>
        </p:txBody>
      </p:sp>
    </p:spTree>
    <p:extLst>
      <p:ext uri="{BB962C8B-B14F-4D97-AF65-F5344CB8AC3E}">
        <p14:creationId xmlns:p14="http://schemas.microsoft.com/office/powerpoint/2010/main" val="68130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FF382FF-3474-4064-809D-B16F95473357}"/>
              </a:ext>
            </a:extLst>
          </p:cNvPr>
          <p:cNvSpPr>
            <a:spLocks noGrp="1"/>
          </p:cNvSpPr>
          <p:nvPr>
            <p:ph type="body" sz="quarter" idx="10"/>
          </p:nvPr>
        </p:nvSpPr>
        <p:spPr/>
        <p:txBody>
          <a:bodyPr/>
          <a:lstStyle/>
          <a:p>
            <a:pPr marL="457200" lvl="0" indent="-457200">
              <a:lnSpc>
                <a:spcPct val="100000"/>
              </a:lnSpc>
              <a:spcBef>
                <a:spcPts val="0"/>
              </a:spcBef>
              <a:buClr>
                <a:srgbClr val="FF7800"/>
              </a:buClr>
              <a:buFont typeface="+mj-lt"/>
              <a:buAutoNum type="arabicPeriod"/>
            </a:pPr>
            <a:r>
              <a:rPr lang="fr-FR" dirty="0">
                <a:solidFill>
                  <a:srgbClr val="0059A1"/>
                </a:solidFill>
              </a:rPr>
              <a:t>Concevoir</a:t>
            </a:r>
            <a:r>
              <a:rPr lang="en-US" dirty="0">
                <a:solidFill>
                  <a:srgbClr val="0059A1"/>
                </a:solidFill>
              </a:rPr>
              <a:t> </a:t>
            </a:r>
            <a:r>
              <a:rPr lang="fr-FR" dirty="0">
                <a:solidFill>
                  <a:srgbClr val="0059A1"/>
                </a:solidFill>
              </a:rPr>
              <a:t>une</a:t>
            </a:r>
            <a:r>
              <a:rPr lang="en-US" dirty="0">
                <a:solidFill>
                  <a:srgbClr val="0059A1"/>
                </a:solidFill>
              </a:rPr>
              <a:t> base de </a:t>
            </a:r>
            <a:r>
              <a:rPr lang="fr-FR" dirty="0">
                <a:solidFill>
                  <a:srgbClr val="0059A1"/>
                </a:solidFill>
              </a:rPr>
              <a:t>données</a:t>
            </a:r>
          </a:p>
          <a:p>
            <a:pPr>
              <a:lnSpc>
                <a:spcPct val="100000"/>
              </a:lnSpc>
              <a:spcBef>
                <a:spcPts val="600"/>
              </a:spcBef>
            </a:pPr>
            <a:r>
              <a:rPr lang="fr-FR" sz="1600" b="0" dirty="0">
                <a:solidFill>
                  <a:srgbClr val="565656"/>
                </a:solidFill>
              </a:rPr>
              <a:t>Analyser le cahier de charges</a:t>
            </a:r>
          </a:p>
          <a:p>
            <a:pPr>
              <a:lnSpc>
                <a:spcPct val="100000"/>
              </a:lnSpc>
              <a:spcBef>
                <a:spcPts val="600"/>
              </a:spcBef>
            </a:pPr>
            <a:r>
              <a:rPr lang="fr-FR" sz="1600" b="0" dirty="0">
                <a:solidFill>
                  <a:srgbClr val="565656"/>
                </a:solidFill>
              </a:rPr>
              <a:t>Modéliser les données</a:t>
            </a:r>
          </a:p>
          <a:p>
            <a:pPr>
              <a:lnSpc>
                <a:spcPct val="100000"/>
              </a:lnSpc>
              <a:spcBef>
                <a:spcPts val="600"/>
              </a:spcBef>
              <a:spcAft>
                <a:spcPts val="1200"/>
              </a:spcAft>
            </a:pPr>
            <a:r>
              <a:rPr lang="fr-FR" sz="1600" b="0" dirty="0">
                <a:solidFill>
                  <a:srgbClr val="565656"/>
                </a:solidFill>
              </a:rPr>
              <a:t>Normaliser les données</a:t>
            </a:r>
          </a:p>
          <a:p>
            <a:pPr marL="457200" lvl="0" indent="-457200">
              <a:lnSpc>
                <a:spcPct val="100000"/>
              </a:lnSpc>
              <a:spcBef>
                <a:spcPts val="0"/>
              </a:spcBef>
              <a:buClr>
                <a:srgbClr val="FF7800"/>
              </a:buClr>
              <a:buFont typeface="+mj-lt"/>
              <a:buAutoNum type="arabicPeriod" startAt="2"/>
            </a:pPr>
            <a:r>
              <a:rPr lang="en-US" dirty="0">
                <a:solidFill>
                  <a:srgbClr val="0059A1"/>
                </a:solidFill>
              </a:rPr>
              <a:t>Préparer l’environnement</a:t>
            </a:r>
          </a:p>
          <a:p>
            <a:pPr>
              <a:lnSpc>
                <a:spcPct val="100000"/>
              </a:lnSpc>
              <a:spcBef>
                <a:spcPts val="600"/>
              </a:spcBef>
            </a:pPr>
            <a:r>
              <a:rPr lang="fr-FR" sz="1600" b="0" dirty="0">
                <a:solidFill>
                  <a:srgbClr val="565656"/>
                </a:solidFill>
              </a:rPr>
              <a:t>Exploiter un outil de modélisation</a:t>
            </a:r>
          </a:p>
          <a:p>
            <a:pPr>
              <a:lnSpc>
                <a:spcPct val="100000"/>
              </a:lnSpc>
              <a:spcBef>
                <a:spcPts val="600"/>
              </a:spcBef>
              <a:spcAft>
                <a:spcPts val="1200"/>
              </a:spcAft>
            </a:pPr>
            <a:r>
              <a:rPr lang="fr-FR" sz="1600" b="0" dirty="0">
                <a:solidFill>
                  <a:srgbClr val="565656"/>
                </a:solidFill>
              </a:rPr>
              <a:t>Préparer le serveur MySQL</a:t>
            </a:r>
          </a:p>
          <a:p>
            <a:pPr marL="457200" indent="-457200">
              <a:lnSpc>
                <a:spcPct val="100000"/>
              </a:lnSpc>
              <a:spcBef>
                <a:spcPts val="0"/>
              </a:spcBef>
              <a:buClr>
                <a:srgbClr val="FF7800"/>
              </a:buClr>
              <a:buFont typeface="+mj-lt"/>
              <a:buAutoNum type="arabicPeriod" startAt="3"/>
            </a:pPr>
            <a:r>
              <a:rPr lang="fr-FR" dirty="0">
                <a:solidFill>
                  <a:srgbClr val="0059A1"/>
                </a:solidFill>
              </a:rPr>
              <a:t>Manipuler les données</a:t>
            </a:r>
            <a:endParaRPr lang="en-US" dirty="0">
              <a:solidFill>
                <a:srgbClr val="0059A1"/>
              </a:solidFill>
            </a:endParaRPr>
          </a:p>
          <a:p>
            <a:pPr>
              <a:lnSpc>
                <a:spcPct val="100000"/>
              </a:lnSpc>
              <a:spcBef>
                <a:spcPts val="600"/>
              </a:spcBef>
            </a:pPr>
            <a:r>
              <a:rPr lang="fr-FR" sz="1600" b="0" dirty="0">
                <a:solidFill>
                  <a:srgbClr val="565656"/>
                </a:solidFill>
              </a:rPr>
              <a:t>Créer une base de données</a:t>
            </a:r>
          </a:p>
          <a:p>
            <a:pPr>
              <a:lnSpc>
                <a:spcPct val="100000"/>
              </a:lnSpc>
              <a:spcBef>
                <a:spcPts val="600"/>
              </a:spcBef>
            </a:pPr>
            <a:r>
              <a:rPr lang="fr-FR" sz="1600" b="0" dirty="0">
                <a:solidFill>
                  <a:srgbClr val="565656"/>
                </a:solidFill>
              </a:rPr>
              <a:t>Réaliser des requêtes SQL</a:t>
            </a:r>
          </a:p>
          <a:p>
            <a:pPr>
              <a:lnSpc>
                <a:spcPct val="100000"/>
              </a:lnSpc>
              <a:spcBef>
                <a:spcPts val="600"/>
              </a:spcBef>
            </a:pPr>
            <a:r>
              <a:rPr lang="fr-FR" sz="1600" b="0" dirty="0">
                <a:solidFill>
                  <a:srgbClr val="565656"/>
                </a:solidFill>
              </a:rPr>
              <a:t>Administrer une base de données</a:t>
            </a:r>
          </a:p>
          <a:p>
            <a:pPr>
              <a:lnSpc>
                <a:spcPct val="100000"/>
              </a:lnSpc>
              <a:spcBef>
                <a:spcPts val="0"/>
              </a:spcBef>
            </a:pPr>
            <a:endParaRPr lang="en-US" dirty="0"/>
          </a:p>
          <a:p>
            <a:pPr>
              <a:lnSpc>
                <a:spcPct val="100000"/>
              </a:lnSpc>
              <a:spcBef>
                <a:spcPts val="0"/>
              </a:spcBef>
            </a:pPr>
            <a:r>
              <a:rPr lang="fr-FR" dirty="0"/>
              <a:t> </a:t>
            </a:r>
          </a:p>
          <a:p>
            <a:pPr>
              <a:lnSpc>
                <a:spcPct val="100000"/>
              </a:lnSpc>
              <a:spcBef>
                <a:spcPts val="0"/>
              </a:spcBef>
            </a:pPr>
            <a:endParaRPr lang="fr-FR" dirty="0"/>
          </a:p>
        </p:txBody>
      </p:sp>
    </p:spTree>
    <p:extLst>
      <p:ext uri="{BB962C8B-B14F-4D97-AF65-F5344CB8AC3E}">
        <p14:creationId xmlns:p14="http://schemas.microsoft.com/office/powerpoint/2010/main" val="399829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4">
            <a:extLst>
              <a:ext uri="{FF2B5EF4-FFF2-40B4-BE49-F238E27FC236}">
                <a16:creationId xmlns:a16="http://schemas.microsoft.com/office/drawing/2014/main" id="{A97AA88C-A2FF-4C87-9025-A0DA5D08D242}"/>
              </a:ext>
            </a:extLst>
          </p:cNvPr>
          <p:cNvSpPr>
            <a:spLocks noGrp="1"/>
          </p:cNvSpPr>
          <p:nvPr>
            <p:ph type="title"/>
          </p:nvPr>
        </p:nvSpPr>
        <p:spPr/>
        <p:txBody>
          <a:bodyPr/>
          <a:lstStyle/>
          <a:p>
            <a:r>
              <a:rPr lang="fr-FR" dirty="0"/>
              <a:t>01 - ANALYSE DU CAHIER DES CHARGES</a:t>
            </a:r>
          </a:p>
        </p:txBody>
      </p:sp>
      <p:sp>
        <p:nvSpPr>
          <p:cNvPr id="16" name="Espace réservé du texte 15">
            <a:extLst>
              <a:ext uri="{FF2B5EF4-FFF2-40B4-BE49-F238E27FC236}">
                <a16:creationId xmlns:a16="http://schemas.microsoft.com/office/drawing/2014/main" id="{EF120150-9F87-40FE-BF28-7F5EC21B911E}"/>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7" name="Espace réservé du contenu 6">
            <a:extLst>
              <a:ext uri="{FF2B5EF4-FFF2-40B4-BE49-F238E27FC236}">
                <a16:creationId xmlns:a16="http://schemas.microsoft.com/office/drawing/2014/main" id="{120EA9FB-B084-4DFF-82C8-216AB70DA953}"/>
              </a:ext>
            </a:extLst>
          </p:cNvPr>
          <p:cNvSpPr>
            <a:spLocks noGrp="1"/>
          </p:cNvSpPr>
          <p:nvPr>
            <p:ph sz="quarter" idx="12"/>
          </p:nvPr>
        </p:nvSpPr>
        <p:spPr>
          <a:xfrm>
            <a:off x="720000" y="2036136"/>
            <a:ext cx="10746576" cy="4198361"/>
          </a:xfrm>
        </p:spPr>
        <p:txBody>
          <a:bodyPr/>
          <a:lstStyle/>
          <a:p>
            <a:pPr marL="171450" indent="-171450">
              <a:buFont typeface="Arial" panose="020B0604020202020204" pitchFamily="34" charset="0"/>
              <a:buChar char="•"/>
            </a:pPr>
            <a:r>
              <a:rPr lang="fr-FR" dirty="0"/>
              <a:t>Une des fonctions d’un système informatique dans une organisation est de stocker et gérer les données nécessaires à son bon fonctionnement</a:t>
            </a:r>
            <a:r>
              <a:rPr lang="en-US" dirty="0"/>
              <a:t>, </a:t>
            </a:r>
            <a:r>
              <a:rPr lang="fr-FR" dirty="0"/>
              <a:t>d’où </a:t>
            </a:r>
            <a:r>
              <a:rPr lang="en-US" dirty="0"/>
              <a:t>la </a:t>
            </a:r>
            <a:r>
              <a:rPr lang="fr-FR" dirty="0"/>
              <a:t>nécessité</a:t>
            </a:r>
            <a:r>
              <a:rPr lang="en-US" dirty="0"/>
              <a:t> du concept des bases de </a:t>
            </a:r>
            <a:r>
              <a:rPr lang="fr-FR" dirty="0"/>
              <a:t>données.</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b="1" dirty="0"/>
          </a:p>
          <a:p>
            <a:pPr marL="171450" indent="-171450">
              <a:buFont typeface="Arial" panose="020B0604020202020204" pitchFamily="34" charset="0"/>
              <a:buChar char="•"/>
            </a:pPr>
            <a:endParaRPr lang="fr-FR" b="1" dirty="0"/>
          </a:p>
          <a:p>
            <a:pPr marL="171450" indent="-171450">
              <a:buFont typeface="Arial" panose="020B0604020202020204" pitchFamily="34" charset="0"/>
              <a:buChar char="•"/>
            </a:pPr>
            <a:endParaRPr lang="fr-FR" b="1" dirty="0"/>
          </a:p>
          <a:p>
            <a:pPr marL="0" indent="0">
              <a:buNone/>
            </a:pPr>
            <a:endParaRPr lang="fr-FR" dirty="0"/>
          </a:p>
          <a:p>
            <a:pPr marL="171450" lvl="1" algn="just">
              <a:buClr>
                <a:srgbClr val="565656"/>
              </a:buClr>
            </a:pPr>
            <a:r>
              <a:rPr lang="fr-FR" dirty="0"/>
              <a:t>Centraliser</a:t>
            </a:r>
            <a:r>
              <a:rPr lang="en-US" dirty="0"/>
              <a:t> le </a:t>
            </a:r>
            <a:r>
              <a:rPr lang="fr-FR" dirty="0"/>
              <a:t>stockage</a:t>
            </a:r>
            <a:r>
              <a:rPr lang="en-US" dirty="0"/>
              <a:t> des </a:t>
            </a:r>
            <a:r>
              <a:rPr lang="fr-FR" dirty="0"/>
              <a:t>informations</a:t>
            </a:r>
          </a:p>
          <a:p>
            <a:pPr marL="171450" lvl="1" algn="just">
              <a:buClr>
                <a:srgbClr val="565656"/>
              </a:buClr>
            </a:pPr>
            <a:r>
              <a:rPr lang="fr-FR" dirty="0"/>
              <a:t>Faciliter l’accès à l’information</a:t>
            </a:r>
          </a:p>
          <a:p>
            <a:pPr marL="171450" lvl="1" algn="just">
              <a:buClr>
                <a:srgbClr val="565656"/>
              </a:buClr>
            </a:pPr>
            <a:r>
              <a:rPr lang="fr-FR" dirty="0"/>
              <a:t>Assurer la justesse et la cohérence des informations stockées surtout lors des modifications</a:t>
            </a:r>
          </a:p>
          <a:p>
            <a:pPr marL="171450" lvl="1" algn="just">
              <a:buClr>
                <a:srgbClr val="565656"/>
              </a:buClr>
            </a:pPr>
            <a:r>
              <a:rPr lang="fr-FR" dirty="0"/>
              <a:t>Garantir l'intégrité et la confidentialité des données</a:t>
            </a:r>
          </a:p>
          <a:p>
            <a:pPr marL="171450" indent="-171450">
              <a:buFont typeface="Arial" panose="020B0604020202020204" pitchFamily="34" charset="0"/>
              <a:buChar char="•"/>
            </a:pPr>
            <a:endParaRPr lang="fr-FR" dirty="0"/>
          </a:p>
        </p:txBody>
      </p:sp>
      <p:sp>
        <p:nvSpPr>
          <p:cNvPr id="8" name="Espace réservé du contenu 7">
            <a:extLst>
              <a:ext uri="{FF2B5EF4-FFF2-40B4-BE49-F238E27FC236}">
                <a16:creationId xmlns:a16="http://schemas.microsoft.com/office/drawing/2014/main" id="{76263BA0-3666-470E-9504-C9A1D327EAFC}"/>
              </a:ext>
            </a:extLst>
          </p:cNvPr>
          <p:cNvSpPr>
            <a:spLocks noGrp="1"/>
          </p:cNvSpPr>
          <p:nvPr>
            <p:ph sz="quarter" idx="13"/>
          </p:nvPr>
        </p:nvSpPr>
        <p:spPr>
          <a:xfrm>
            <a:off x="720000" y="1680658"/>
            <a:ext cx="10746576" cy="319714"/>
          </a:xfrm>
        </p:spPr>
        <p:txBody>
          <a:bodyPr/>
          <a:lstStyle/>
          <a:p>
            <a:r>
              <a:rPr lang="fr-FR" dirty="0"/>
              <a:t>Définition :  </a:t>
            </a:r>
          </a:p>
        </p:txBody>
      </p:sp>
      <p:sp>
        <p:nvSpPr>
          <p:cNvPr id="11" name="Espace réservé du contenu 7">
            <a:extLst>
              <a:ext uri="{FF2B5EF4-FFF2-40B4-BE49-F238E27FC236}">
                <a16:creationId xmlns:a16="http://schemas.microsoft.com/office/drawing/2014/main" id="{B448755D-88AF-470B-957F-4375CEAE4E3F}"/>
              </a:ext>
            </a:extLst>
          </p:cNvPr>
          <p:cNvSpPr txBox="1">
            <a:spLocks/>
          </p:cNvSpPr>
          <p:nvPr/>
        </p:nvSpPr>
        <p:spPr>
          <a:xfrm>
            <a:off x="720000" y="3912399"/>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Objectifs : </a:t>
            </a:r>
          </a:p>
        </p:txBody>
      </p:sp>
      <p:graphicFrame>
        <p:nvGraphicFramePr>
          <p:cNvPr id="18" name="Espace réservé du contenu 3">
            <a:extLst>
              <a:ext uri="{FF2B5EF4-FFF2-40B4-BE49-F238E27FC236}">
                <a16:creationId xmlns:a16="http://schemas.microsoft.com/office/drawing/2014/main" id="{34B1A5F1-F71C-475C-A998-3A1CC1D3FFF0}"/>
              </a:ext>
            </a:extLst>
          </p:cNvPr>
          <p:cNvGraphicFramePr>
            <a:graphicFrameLocks/>
          </p:cNvGraphicFramePr>
          <p:nvPr>
            <p:extLst>
              <p:ext uri="{D42A27DB-BD31-4B8C-83A1-F6EECF244321}">
                <p14:modId xmlns:p14="http://schemas.microsoft.com/office/powerpoint/2010/main" val="2085049205"/>
              </p:ext>
            </p:extLst>
          </p:nvPr>
        </p:nvGraphicFramePr>
        <p:xfrm>
          <a:off x="836282" y="2750223"/>
          <a:ext cx="8139553"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8651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830B20B-BE52-4BC0-8AA3-DE35AB4BA765}"/>
              </a:ext>
            </a:extLst>
          </p:cNvPr>
          <p:cNvSpPr>
            <a:spLocks noGrp="1"/>
          </p:cNvSpPr>
          <p:nvPr>
            <p:ph type="title"/>
          </p:nvPr>
        </p:nvSpPr>
        <p:spPr/>
        <p:txBody>
          <a:bodyPr/>
          <a:lstStyle/>
          <a:p>
            <a:r>
              <a:rPr lang="fr-FR" dirty="0"/>
              <a:t>01 - ANALYSE DU CAHIER DES CHARGES</a:t>
            </a:r>
          </a:p>
        </p:txBody>
      </p:sp>
      <p:sp>
        <p:nvSpPr>
          <p:cNvPr id="5" name="Espace réservé du texte 4">
            <a:extLst>
              <a:ext uri="{FF2B5EF4-FFF2-40B4-BE49-F238E27FC236}">
                <a16:creationId xmlns:a16="http://schemas.microsoft.com/office/drawing/2014/main" id="{913AAAAF-FF4F-4D46-95E7-9C4AFFD3ABD1}"/>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6" name="Espace réservé du contenu 5">
            <a:extLst>
              <a:ext uri="{FF2B5EF4-FFF2-40B4-BE49-F238E27FC236}">
                <a16:creationId xmlns:a16="http://schemas.microsoft.com/office/drawing/2014/main" id="{FE55709A-AAE8-4AF3-B6E0-05EB4BA3BF22}"/>
              </a:ext>
            </a:extLst>
          </p:cNvPr>
          <p:cNvSpPr>
            <a:spLocks noGrp="1"/>
          </p:cNvSpPr>
          <p:nvPr>
            <p:ph sz="quarter" idx="12"/>
          </p:nvPr>
        </p:nvSpPr>
        <p:spPr>
          <a:xfrm>
            <a:off x="720000" y="1715991"/>
            <a:ext cx="8634065" cy="1595620"/>
          </a:xfrm>
        </p:spPr>
        <p:txBody>
          <a:bodyPr/>
          <a:lstStyle/>
          <a:p>
            <a:r>
              <a:rPr lang="fr-FR" dirty="0"/>
              <a:t>La conception d’une base de données passe par quatre phases comme illustré par</a:t>
            </a:r>
            <a:r>
              <a:rPr lang="en-US" dirty="0"/>
              <a:t> </a:t>
            </a:r>
            <a:r>
              <a:rPr lang="fr-FR" dirty="0"/>
              <a:t>le schéma :</a:t>
            </a:r>
          </a:p>
          <a:p>
            <a:pPr lvl="1" algn="just">
              <a:buFont typeface="+mj-lt"/>
              <a:buAutoNum type="arabicPeriod"/>
            </a:pPr>
            <a:r>
              <a:rPr lang="fr-FR" sz="1200" b="1" dirty="0">
                <a:latin typeface="Calibri" panose="020F0502020204030204" pitchFamily="34" charset="0"/>
                <a:cs typeface="Calibri" panose="020F0502020204030204" pitchFamily="34" charset="0"/>
              </a:rPr>
              <a:t>Analyse du cahier des charges et clarification du besoin du client.</a:t>
            </a:r>
          </a:p>
          <a:p>
            <a:pPr lvl="1" algn="just">
              <a:buFont typeface="+mj-lt"/>
              <a:buAutoNum type="arabicPeriod"/>
            </a:pPr>
            <a:r>
              <a:rPr lang="fr-FR" sz="1200" b="1" dirty="0">
                <a:latin typeface="Calibri" panose="020F0502020204030204" pitchFamily="34" charset="0"/>
                <a:cs typeface="Calibri" panose="020F0502020204030204" pitchFamily="34" charset="0"/>
              </a:rPr>
              <a:t>Conception d’un modèle conceptuel qui représente tous les éléments nécessaires du projet.</a:t>
            </a:r>
            <a:endParaRPr lang="en-US" sz="1200" b="1" dirty="0">
              <a:latin typeface="Calibri" panose="020F0502020204030204" pitchFamily="34" charset="0"/>
              <a:cs typeface="Calibri" panose="020F0502020204030204" pitchFamily="34" charset="0"/>
            </a:endParaRPr>
          </a:p>
          <a:p>
            <a:pPr lvl="1" algn="just">
              <a:buFont typeface="+mj-lt"/>
              <a:buAutoNum type="arabicPeriod"/>
            </a:pPr>
            <a:r>
              <a:rPr lang="fr-FR" sz="1200" b="1" dirty="0">
                <a:latin typeface="Calibri" panose="020F0502020204030204" pitchFamily="34" charset="0"/>
                <a:cs typeface="Calibri" panose="020F0502020204030204" pitchFamily="34" charset="0"/>
              </a:rPr>
              <a:t>Traduction du modèle conceptuel en modèle logique.</a:t>
            </a:r>
          </a:p>
          <a:p>
            <a:pPr lvl="1" algn="just">
              <a:buFont typeface="+mj-lt"/>
              <a:buAutoNum type="arabicPeriod"/>
            </a:pPr>
            <a:r>
              <a:rPr lang="fr-FR" sz="1200" b="1" dirty="0">
                <a:latin typeface="Calibri" panose="020F0502020204030204" pitchFamily="34" charset="0"/>
                <a:cs typeface="Calibri" panose="020F0502020204030204" pitchFamily="34" charset="0"/>
              </a:rPr>
              <a:t>Implémentation de la base de données proposée. </a:t>
            </a:r>
          </a:p>
        </p:txBody>
      </p:sp>
      <p:pic>
        <p:nvPicPr>
          <p:cNvPr id="19" name="Espace réservé du contenu 18">
            <a:extLst>
              <a:ext uri="{FF2B5EF4-FFF2-40B4-BE49-F238E27FC236}">
                <a16:creationId xmlns:a16="http://schemas.microsoft.com/office/drawing/2014/main" id="{257B30BC-5CA5-4EC0-8287-99A6D15F2FC3}"/>
              </a:ext>
            </a:extLst>
          </p:cNvPr>
          <p:cNvPicPr>
            <a:picLocks noGrp="1"/>
          </p:cNvPicPr>
          <p:nvPr>
            <p:ph sz="quarter" idx="4294967295"/>
          </p:nvPr>
        </p:nvPicPr>
        <p:blipFill>
          <a:blip r:embed="rId3" cstate="email">
            <a:extLst>
              <a:ext uri="{28A0092B-C50C-407E-A947-70E740481C1C}">
                <a14:useLocalDpi xmlns:a14="http://schemas.microsoft.com/office/drawing/2010/main"/>
              </a:ext>
            </a:extLst>
          </a:blip>
          <a:srcRect/>
          <a:stretch/>
        </p:blipFill>
        <p:spPr bwMode="auto">
          <a:xfrm>
            <a:off x="5795257" y="3051857"/>
            <a:ext cx="5775325" cy="3268515"/>
          </a:xfrm>
          <a:prstGeom prst="rect">
            <a:avLst/>
          </a:prstGeom>
          <a:noFill/>
          <a:ln>
            <a:noFill/>
          </a:ln>
        </p:spPr>
      </p:pic>
      <p:sp>
        <p:nvSpPr>
          <p:cNvPr id="8" name="ZoneTexte 7">
            <a:extLst>
              <a:ext uri="{FF2B5EF4-FFF2-40B4-BE49-F238E27FC236}">
                <a16:creationId xmlns:a16="http://schemas.microsoft.com/office/drawing/2014/main" id="{7FD8EEE4-7B64-48DE-9F62-0D8CC006DCEC}"/>
              </a:ext>
            </a:extLst>
          </p:cNvPr>
          <p:cNvSpPr txBox="1"/>
          <p:nvPr/>
        </p:nvSpPr>
        <p:spPr>
          <a:xfrm>
            <a:off x="7309786" y="6289371"/>
            <a:ext cx="2746265" cy="246221"/>
          </a:xfrm>
          <a:prstGeom prst="rect">
            <a:avLst/>
          </a:prstGeom>
          <a:noFill/>
        </p:spPr>
        <p:txBody>
          <a:bodyPr wrap="none">
            <a:spAutoFit/>
          </a:bodyPr>
          <a:lstStyle/>
          <a:p>
            <a:r>
              <a:rPr lang="fr-FR" sz="1000" i="1" dirty="0">
                <a:solidFill>
                  <a:srgbClr val="565656"/>
                </a:solidFill>
              </a:rPr>
              <a:t>Les phases de conception d’une base de données</a:t>
            </a:r>
          </a:p>
        </p:txBody>
      </p:sp>
      <p:sp>
        <p:nvSpPr>
          <p:cNvPr id="9" name="Flèche : droite rayée 8">
            <a:extLst>
              <a:ext uri="{FF2B5EF4-FFF2-40B4-BE49-F238E27FC236}">
                <a16:creationId xmlns:a16="http://schemas.microsoft.com/office/drawing/2014/main" id="{5BFC97DE-445B-4A43-B90F-656EC75F7B85}"/>
              </a:ext>
            </a:extLst>
          </p:cNvPr>
          <p:cNvSpPr/>
          <p:nvPr/>
        </p:nvSpPr>
        <p:spPr>
          <a:xfrm>
            <a:off x="5525214" y="4437559"/>
            <a:ext cx="540085" cy="419836"/>
          </a:xfrm>
          <a:prstGeom prst="stripedRightArrow">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ZoneTexte 10">
            <a:extLst>
              <a:ext uri="{FF2B5EF4-FFF2-40B4-BE49-F238E27FC236}">
                <a16:creationId xmlns:a16="http://schemas.microsoft.com/office/drawing/2014/main" id="{94B4D059-FB10-44FB-942F-28983DBE0C16}"/>
              </a:ext>
            </a:extLst>
          </p:cNvPr>
          <p:cNvSpPr txBox="1"/>
          <p:nvPr/>
        </p:nvSpPr>
        <p:spPr>
          <a:xfrm>
            <a:off x="754989" y="4270617"/>
            <a:ext cx="4657269" cy="902363"/>
          </a:xfrm>
          <a:prstGeom prst="rect">
            <a:avLst/>
          </a:prstGeom>
          <a:noFill/>
        </p:spPr>
        <p:txBody>
          <a:bodyPr wrap="square">
            <a:spAutoFit/>
          </a:bodyPr>
          <a:lstStyle/>
          <a:p>
            <a:pPr algn="just">
              <a:lnSpc>
                <a:spcPts val="1600"/>
              </a:lnSpc>
              <a:spcBef>
                <a:spcPts val="600"/>
              </a:spcBef>
              <a:buClr>
                <a:srgbClr val="565656"/>
              </a:buClr>
            </a:pPr>
            <a:r>
              <a:rPr lang="fr-FR" sz="1200" dirty="0">
                <a:solidFill>
                  <a:srgbClr val="565656"/>
                </a:solidFill>
                <a:latin typeface="Calibri" panose="020F0502020204030204" pitchFamily="34" charset="0"/>
                <a:cs typeface="Calibri" panose="020F0502020204030204" pitchFamily="34" charset="0"/>
              </a:rPr>
              <a:t>Dans le schéma ci-contre, la première étape de la conception d’une base de données se base sur l’analyse pertinente du cahier des charges et la bonne compréhension des besoins exprimés par les utilisateurs. Elle est par la suite essentielle et délicate en même temps.</a:t>
            </a:r>
          </a:p>
        </p:txBody>
      </p:sp>
    </p:spTree>
    <p:extLst>
      <p:ext uri="{BB962C8B-B14F-4D97-AF65-F5344CB8AC3E}">
        <p14:creationId xmlns:p14="http://schemas.microsoft.com/office/powerpoint/2010/main" val="269465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71396" y="1734730"/>
            <a:ext cx="3780000" cy="1105402"/>
          </a:xfrm>
          <a:prstGeom prst="rect">
            <a:avLst/>
          </a:prstGeom>
          <a:noFill/>
          <a:ln w="19050">
            <a:solidFill>
              <a:srgbClr val="40C3D5"/>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 l’</a:t>
            </a:r>
            <a:r>
              <a:rPr lang="fr-FR" sz="1200" b="1" dirty="0">
                <a:solidFill>
                  <a:srgbClr val="565656"/>
                </a:solidFill>
                <a:latin typeface="Calibri" panose="020F0502020204030204" pitchFamily="34" charset="0"/>
                <a:cs typeface="Calibri" panose="020F0502020204030204" pitchFamily="34" charset="0"/>
              </a:rPr>
              <a:t>objectif</a:t>
            </a:r>
            <a:r>
              <a:rPr lang="fr-FR" sz="1200" dirty="0">
                <a:solidFill>
                  <a:srgbClr val="565656"/>
                </a:solidFill>
                <a:latin typeface="Calibri" panose="020F0502020204030204" pitchFamily="34" charset="0"/>
                <a:cs typeface="Calibri" panose="020F0502020204030204" pitchFamily="34" charset="0"/>
              </a:rPr>
              <a:t> de la base de données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Gérer les données des étudiants, formations et inscriptions.</a:t>
            </a:r>
          </a:p>
        </p:txBody>
      </p:sp>
      <p:cxnSp>
        <p:nvCxnSpPr>
          <p:cNvPr id="4" name="Connecteur en angle 3"/>
          <p:cNvCxnSpPr>
            <a:cxnSpLocks/>
          </p:cNvCxnSpPr>
          <p:nvPr/>
        </p:nvCxnSpPr>
        <p:spPr>
          <a:xfrm rot="10800000">
            <a:off x="5612524" y="2287431"/>
            <a:ext cx="1758872" cy="12700"/>
          </a:xfrm>
          <a:prstGeom prst="bentConnector3">
            <a:avLst>
              <a:gd name="adj1" fmla="val 1828"/>
            </a:avLst>
          </a:prstGeom>
          <a:ln w="28575">
            <a:solidFill>
              <a:srgbClr val="40C3D5"/>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371396" y="4417577"/>
            <a:ext cx="3780000" cy="1699018"/>
          </a:xfrm>
          <a:prstGeom prst="rect">
            <a:avLst/>
          </a:prstGeom>
          <a:noFill/>
          <a:ln w="19050">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des </a:t>
            </a:r>
            <a:r>
              <a:rPr lang="fr-FR" sz="1200" b="1" dirty="0">
                <a:solidFill>
                  <a:srgbClr val="565656"/>
                </a:solidFill>
                <a:latin typeface="Calibri" panose="020F0502020204030204" pitchFamily="34" charset="0"/>
                <a:cs typeface="Calibri" panose="020F0502020204030204" pitchFamily="34" charset="0"/>
              </a:rPr>
              <a:t>données</a:t>
            </a:r>
            <a:r>
              <a:rPr lang="fr-FR" sz="1200" dirty="0">
                <a:solidFill>
                  <a:srgbClr val="565656"/>
                </a:solidFill>
                <a:latin typeface="Calibri" panose="020F0502020204030204" pitchFamily="34" charset="0"/>
                <a:cs typeface="Calibri" panose="020F0502020204030204" pitchFamily="34" charset="0"/>
              </a:rPr>
              <a:t> de la base de données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Étudiants (CIN, nom, prénom…).</a:t>
            </a:r>
          </a:p>
          <a:p>
            <a:pPr algn="just"/>
            <a:endParaRPr lang="fr-FR" sz="12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Formations, sessions, type des cours…</a:t>
            </a:r>
          </a:p>
          <a:p>
            <a:pPr algn="just"/>
            <a:r>
              <a:rPr lang="fr-FR" sz="1200" dirty="0">
                <a:solidFill>
                  <a:srgbClr val="565656"/>
                </a:solidFill>
                <a:latin typeface="Calibri" panose="020F0502020204030204" pitchFamily="34" charset="0"/>
                <a:cs typeface="Calibri" panose="020F0502020204030204" pitchFamily="34" charset="0"/>
              </a:rPr>
              <a:t>Il faut consulter les documents en annexe pour voir les fiches actuelles contenant la liste des données collectées. </a:t>
            </a:r>
          </a:p>
        </p:txBody>
      </p:sp>
      <p:sp>
        <p:nvSpPr>
          <p:cNvPr id="17" name="Rectangle 16"/>
          <p:cNvSpPr/>
          <p:nvPr/>
        </p:nvSpPr>
        <p:spPr>
          <a:xfrm>
            <a:off x="7371396" y="3068926"/>
            <a:ext cx="3780000" cy="1105402"/>
          </a:xfrm>
          <a:prstGeom prst="rect">
            <a:avLst/>
          </a:prstGeom>
          <a:noFill/>
          <a:ln w="19050">
            <a:solidFill>
              <a:srgbClr val="B2BD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des </a:t>
            </a:r>
            <a:r>
              <a:rPr lang="fr-FR" sz="1200" b="1" dirty="0">
                <a:solidFill>
                  <a:srgbClr val="565656"/>
                </a:solidFill>
                <a:latin typeface="Calibri" panose="020F0502020204030204" pitchFamily="34" charset="0"/>
                <a:cs typeface="Calibri" panose="020F0502020204030204" pitchFamily="34" charset="0"/>
              </a:rPr>
              <a:t>processus</a:t>
            </a:r>
            <a:r>
              <a:rPr lang="fr-FR" sz="1200" dirty="0">
                <a:solidFill>
                  <a:srgbClr val="565656"/>
                </a:solidFill>
                <a:latin typeface="Calibri" panose="020F0502020204030204" pitchFamily="34" charset="0"/>
                <a:cs typeface="Calibri" panose="020F0502020204030204" pitchFamily="34" charset="0"/>
              </a:rPr>
              <a:t> métier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Gérer les données des étudiants, formations </a:t>
            </a:r>
            <a:r>
              <a:rPr lang="fr-FR" sz="1200">
                <a:solidFill>
                  <a:srgbClr val="565656"/>
                </a:solidFill>
                <a:latin typeface="Calibri" panose="020F0502020204030204" pitchFamily="34" charset="0"/>
                <a:cs typeface="Calibri" panose="020F0502020204030204" pitchFamily="34" charset="0"/>
              </a:rPr>
              <a:t>et inscriptions.</a:t>
            </a:r>
            <a:endParaRPr lang="fr-FR" sz="1200" dirty="0">
              <a:solidFill>
                <a:srgbClr val="565656"/>
              </a:solidFill>
              <a:latin typeface="Calibri" panose="020F0502020204030204" pitchFamily="34" charset="0"/>
              <a:cs typeface="Calibri" panose="020F0502020204030204" pitchFamily="34" charset="0"/>
            </a:endParaRPr>
          </a:p>
        </p:txBody>
      </p:sp>
      <p:cxnSp>
        <p:nvCxnSpPr>
          <p:cNvPr id="11" name="Connecteur droit avec flèche 10"/>
          <p:cNvCxnSpPr>
            <a:cxnSpLocks/>
          </p:cNvCxnSpPr>
          <p:nvPr/>
        </p:nvCxnSpPr>
        <p:spPr>
          <a:xfrm flipH="1">
            <a:off x="5612524" y="3628854"/>
            <a:ext cx="1758872" cy="0"/>
          </a:xfrm>
          <a:prstGeom prst="straightConnector1">
            <a:avLst/>
          </a:prstGeom>
          <a:ln w="28575">
            <a:solidFill>
              <a:srgbClr val="B2BD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cxnSpLocks/>
            <a:stCxn id="12" idx="1"/>
          </p:cNvCxnSpPr>
          <p:nvPr/>
        </p:nvCxnSpPr>
        <p:spPr>
          <a:xfrm flipH="1" flipV="1">
            <a:off x="5509549" y="4824248"/>
            <a:ext cx="1861847" cy="442838"/>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cxnSpLocks/>
            <a:stCxn id="12" idx="1"/>
          </p:cNvCxnSpPr>
          <p:nvPr/>
        </p:nvCxnSpPr>
        <p:spPr>
          <a:xfrm flipH="1">
            <a:off x="5509549" y="5267086"/>
            <a:ext cx="1861847" cy="240041"/>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sp>
        <p:nvSpPr>
          <p:cNvPr id="40" name="Titre 1">
            <a:extLst>
              <a:ext uri="{FF2B5EF4-FFF2-40B4-BE49-F238E27FC236}">
                <a16:creationId xmlns:a16="http://schemas.microsoft.com/office/drawing/2014/main" id="{29D1B63F-3147-426D-A06C-6EB547E221C5}"/>
              </a:ext>
            </a:extLst>
          </p:cNvPr>
          <p:cNvSpPr>
            <a:spLocks noGrp="1"/>
          </p:cNvSpPr>
          <p:nvPr>
            <p:ph type="title"/>
          </p:nvPr>
        </p:nvSpPr>
        <p:spPr/>
        <p:txBody>
          <a:bodyPr/>
          <a:lstStyle/>
          <a:p>
            <a:r>
              <a:rPr lang="fr-FR" dirty="0"/>
              <a:t>01 - ANALYSE DU CAHIER DES CHARGES</a:t>
            </a:r>
          </a:p>
        </p:txBody>
      </p:sp>
      <p:sp>
        <p:nvSpPr>
          <p:cNvPr id="41" name="Espace réservé du texte 2">
            <a:extLst>
              <a:ext uri="{FF2B5EF4-FFF2-40B4-BE49-F238E27FC236}">
                <a16:creationId xmlns:a16="http://schemas.microsoft.com/office/drawing/2014/main" id="{82CED0FE-C2AC-40A4-92F0-99EEE797D387}"/>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7" name="Espace réservé du contenu 6">
            <a:extLst>
              <a:ext uri="{FF2B5EF4-FFF2-40B4-BE49-F238E27FC236}">
                <a16:creationId xmlns:a16="http://schemas.microsoft.com/office/drawing/2014/main" id="{7197FB9C-9F58-4E06-917F-2340988422F5}"/>
              </a:ext>
            </a:extLst>
          </p:cNvPr>
          <p:cNvSpPr>
            <a:spLocks noGrp="1"/>
          </p:cNvSpPr>
          <p:nvPr>
            <p:ph sz="quarter" idx="12"/>
          </p:nvPr>
        </p:nvSpPr>
        <p:spPr>
          <a:xfrm>
            <a:off x="720000" y="2035636"/>
            <a:ext cx="4789549" cy="4422313"/>
          </a:xfrm>
        </p:spPr>
        <p:txBody>
          <a:bodyPr/>
          <a:lstStyle/>
          <a:p>
            <a:r>
              <a:rPr lang="fr-FR" dirty="0">
                <a:solidFill>
                  <a:srgbClr val="40C3D5"/>
                </a:solidFill>
              </a:rPr>
              <a:t>Un centre de  formation désire  stocker et gérer des données concernant les étudiants et les formations dans lesquelles ils sont inscrits. </a:t>
            </a:r>
            <a:r>
              <a:rPr lang="fr-FR" dirty="0"/>
              <a:t>Le travail demandé est la modélisation des données persistantes et  la représentation sous forme tabulaire de ces données telles qu’elles seront stockées dans la base de données.</a:t>
            </a:r>
          </a:p>
          <a:p>
            <a:endParaRPr lang="fr-FR" dirty="0"/>
          </a:p>
          <a:p>
            <a:r>
              <a:rPr lang="fr-FR" dirty="0">
                <a:solidFill>
                  <a:srgbClr val="B2BD00"/>
                </a:solidFill>
              </a:rPr>
              <a:t>Les étudiants choisissent la formation et la session de cette formation dans laquelle ils veulent s’inscrire et payent le prix de la formation.</a:t>
            </a:r>
          </a:p>
          <a:p>
            <a:endParaRPr lang="fr-FR" b="1" dirty="0">
              <a:solidFill>
                <a:srgbClr val="B2BD00"/>
              </a:solidFill>
            </a:endParaRPr>
          </a:p>
          <a:p>
            <a:endParaRPr lang="fr-FR" dirty="0"/>
          </a:p>
          <a:p>
            <a:r>
              <a:rPr lang="fr-FR" dirty="0"/>
              <a:t>Un étudiant est définit par </a:t>
            </a:r>
            <a:r>
              <a:rPr lang="fr-FR" b="1" dirty="0">
                <a:solidFill>
                  <a:srgbClr val="FF7800"/>
                </a:solidFill>
              </a:rPr>
              <a:t>son numéro de CIN</a:t>
            </a:r>
            <a:r>
              <a:rPr lang="fr-FR" dirty="0"/>
              <a:t>. Il est, lors de son inscription, amené à remplir une fiche contenant </a:t>
            </a:r>
            <a:r>
              <a:rPr lang="fr-FR" dirty="0">
                <a:solidFill>
                  <a:srgbClr val="FF7800"/>
                </a:solidFill>
              </a:rPr>
              <a:t>son nom et prénom, sa date de naissance, son adresse, sa ville et son niveau scolaire.</a:t>
            </a:r>
          </a:p>
          <a:p>
            <a:r>
              <a:rPr lang="fr-FR" dirty="0"/>
              <a:t>Puis, depuis le catalogue des </a:t>
            </a:r>
            <a:r>
              <a:rPr lang="fr-FR" b="1" dirty="0">
                <a:solidFill>
                  <a:srgbClr val="FF7800"/>
                </a:solidFill>
              </a:rPr>
              <a:t>formations</a:t>
            </a:r>
            <a:r>
              <a:rPr lang="fr-FR" dirty="0"/>
              <a:t>, il doit choisir la formation souhaitée, et la </a:t>
            </a:r>
            <a:r>
              <a:rPr lang="fr-FR" b="1" dirty="0">
                <a:solidFill>
                  <a:srgbClr val="FF7800"/>
                </a:solidFill>
              </a:rPr>
              <a:t>session </a:t>
            </a:r>
            <a:r>
              <a:rPr lang="fr-FR" dirty="0"/>
              <a:t>relative à cette formation. Il indique aussi le </a:t>
            </a:r>
            <a:r>
              <a:rPr lang="fr-FR" b="1" dirty="0">
                <a:solidFill>
                  <a:srgbClr val="FF7800"/>
                </a:solidFill>
              </a:rPr>
              <a:t>type de cours </a:t>
            </a:r>
            <a:r>
              <a:rPr lang="fr-FR" dirty="0"/>
              <a:t>qu’il veut suivre (présentiel ou à distance). Une fiche d’inscription est conservée par l’administration (voir annexe). </a:t>
            </a:r>
            <a:endParaRPr lang="en-US" dirty="0"/>
          </a:p>
          <a:p>
            <a:endParaRPr lang="fr-FR" dirty="0"/>
          </a:p>
        </p:txBody>
      </p:sp>
      <p:sp>
        <p:nvSpPr>
          <p:cNvPr id="8" name="Espace réservé du contenu 7">
            <a:extLst>
              <a:ext uri="{FF2B5EF4-FFF2-40B4-BE49-F238E27FC236}">
                <a16:creationId xmlns:a16="http://schemas.microsoft.com/office/drawing/2014/main" id="{F95B4752-B547-4914-99B9-3FEC0341DCF1}"/>
              </a:ext>
            </a:extLst>
          </p:cNvPr>
          <p:cNvSpPr>
            <a:spLocks noGrp="1"/>
          </p:cNvSpPr>
          <p:nvPr>
            <p:ph sz="quarter" idx="13"/>
          </p:nvPr>
        </p:nvSpPr>
        <p:spPr/>
        <p:txBody>
          <a:bodyPr/>
          <a:lstStyle/>
          <a:p>
            <a:r>
              <a:rPr lang="fr-FR" dirty="0"/>
              <a:t>Exemple : Cahier des charges du projet: Gestion d’un centre de formation</a:t>
            </a:r>
          </a:p>
        </p:txBody>
      </p:sp>
    </p:spTree>
    <p:extLst>
      <p:ext uri="{BB962C8B-B14F-4D97-AF65-F5344CB8AC3E}">
        <p14:creationId xmlns:p14="http://schemas.microsoft.com/office/powerpoint/2010/main" val="121170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re 1">
            <a:extLst>
              <a:ext uri="{FF2B5EF4-FFF2-40B4-BE49-F238E27FC236}">
                <a16:creationId xmlns:a16="http://schemas.microsoft.com/office/drawing/2014/main" id="{37AE0123-B99C-4C0A-AD71-3F4489DDC26F}"/>
              </a:ext>
            </a:extLst>
          </p:cNvPr>
          <p:cNvSpPr>
            <a:spLocks noGrp="1"/>
          </p:cNvSpPr>
          <p:nvPr>
            <p:ph type="title"/>
          </p:nvPr>
        </p:nvSpPr>
        <p:spPr/>
        <p:txBody>
          <a:bodyPr/>
          <a:lstStyle/>
          <a:p>
            <a:r>
              <a:rPr lang="fr-FR"/>
              <a:t>01 - ANALYSE DU CAHIER DES CHARGES</a:t>
            </a:r>
            <a:endParaRPr lang="fr-FR" dirty="0"/>
          </a:p>
        </p:txBody>
      </p:sp>
      <p:sp>
        <p:nvSpPr>
          <p:cNvPr id="35" name="Espace réservé du texte 2">
            <a:extLst>
              <a:ext uri="{FF2B5EF4-FFF2-40B4-BE49-F238E27FC236}">
                <a16:creationId xmlns:a16="http://schemas.microsoft.com/office/drawing/2014/main" id="{53710540-9F95-444C-B14A-33746399EAF2}"/>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4" name="Espace réservé du contenu 3">
            <a:extLst>
              <a:ext uri="{FF2B5EF4-FFF2-40B4-BE49-F238E27FC236}">
                <a16:creationId xmlns:a16="http://schemas.microsoft.com/office/drawing/2014/main" id="{0B4469E9-6399-4434-A66F-9FA2A284F87B}"/>
              </a:ext>
            </a:extLst>
          </p:cNvPr>
          <p:cNvSpPr>
            <a:spLocks noGrp="1"/>
          </p:cNvSpPr>
          <p:nvPr>
            <p:ph sz="quarter" idx="12"/>
          </p:nvPr>
        </p:nvSpPr>
        <p:spPr>
          <a:xfrm>
            <a:off x="720000" y="2121506"/>
            <a:ext cx="5071200" cy="4336444"/>
          </a:xfrm>
        </p:spPr>
        <p:txBody>
          <a:bodyPr/>
          <a:lstStyle/>
          <a:p>
            <a:r>
              <a:rPr lang="fr-FR" dirty="0"/>
              <a:t>Pour chaque formation, le catalogue précise </a:t>
            </a:r>
            <a:r>
              <a:rPr lang="fr-FR" dirty="0">
                <a:solidFill>
                  <a:srgbClr val="FF7800"/>
                </a:solidFill>
              </a:rPr>
              <a:t>le code, le titre, la durée, le prix et les spécialités (code et nom) </a:t>
            </a:r>
            <a:r>
              <a:rPr lang="fr-FR" dirty="0"/>
              <a:t>qui concernent cette formation ainsi que </a:t>
            </a:r>
            <a:r>
              <a:rPr lang="fr-FR" dirty="0">
                <a:solidFill>
                  <a:srgbClr val="FF7800"/>
                </a:solidFill>
              </a:rPr>
              <a:t>les sessions ouvertes avec leurs date début et date fin.</a:t>
            </a:r>
          </a:p>
          <a:p>
            <a:endParaRPr lang="fr-FR" b="1" u="sng" dirty="0">
              <a:solidFill>
                <a:srgbClr val="FF7800"/>
              </a:solidFill>
            </a:endParaRPr>
          </a:p>
          <a:p>
            <a:endParaRPr lang="fr-FR" dirty="0"/>
          </a:p>
          <a:p>
            <a:endParaRPr lang="fr-FR" dirty="0"/>
          </a:p>
          <a:p>
            <a:r>
              <a:rPr lang="fr-FR" dirty="0"/>
              <a:t>Voici quelques règles de gestion mises en œuvre par la direction du centre :</a:t>
            </a:r>
          </a:p>
          <a:p>
            <a:pPr lvl="1" algn="just"/>
            <a:r>
              <a:rPr lang="fr-FR" sz="1200" dirty="0">
                <a:solidFill>
                  <a:srgbClr val="08ACA2"/>
                </a:solidFill>
              </a:rPr>
              <a:t>Un étudiant peut être inscrit dans plusieurs sessions de formations.</a:t>
            </a:r>
          </a:p>
          <a:p>
            <a:pPr lvl="1" algn="just"/>
            <a:r>
              <a:rPr lang="fr-FR" sz="1200" dirty="0">
                <a:solidFill>
                  <a:srgbClr val="08ACA2"/>
                </a:solidFill>
              </a:rPr>
              <a:t>La formation peut se tenir en plusieurs sessions.</a:t>
            </a:r>
          </a:p>
          <a:p>
            <a:pPr lvl="1" algn="just"/>
            <a:r>
              <a:rPr lang="fr-FR" sz="1200" dirty="0">
                <a:solidFill>
                  <a:srgbClr val="08ACA2"/>
                </a:solidFill>
              </a:rPr>
              <a:t>Un étudiant ne peut pas être inscrit à plusieurs sessions de la même formation.</a:t>
            </a:r>
          </a:p>
          <a:p>
            <a:pPr lvl="1" algn="just"/>
            <a:r>
              <a:rPr lang="fr-FR" sz="1200" dirty="0">
                <a:solidFill>
                  <a:srgbClr val="08ACA2"/>
                </a:solidFill>
              </a:rPr>
              <a:t>Une formation n’est ouverte que s’il y a plus de 10 étudiants inscrits.</a:t>
            </a:r>
          </a:p>
          <a:p>
            <a:pPr lvl="1" algn="just"/>
            <a:r>
              <a:rPr lang="fr-FR" sz="1200" dirty="0">
                <a:solidFill>
                  <a:srgbClr val="08ACA2"/>
                </a:solidFill>
              </a:rPr>
              <a:t>Une formation peut faire partie de plusieurs spécialités.</a:t>
            </a:r>
          </a:p>
          <a:p>
            <a:endParaRPr lang="fr-FR" dirty="0"/>
          </a:p>
        </p:txBody>
      </p:sp>
      <p:sp>
        <p:nvSpPr>
          <p:cNvPr id="5" name="Espace réservé du contenu 4">
            <a:extLst>
              <a:ext uri="{FF2B5EF4-FFF2-40B4-BE49-F238E27FC236}">
                <a16:creationId xmlns:a16="http://schemas.microsoft.com/office/drawing/2014/main" id="{A502A3C0-8F62-4368-91F0-1F804E9E4F89}"/>
              </a:ext>
            </a:extLst>
          </p:cNvPr>
          <p:cNvSpPr>
            <a:spLocks noGrp="1"/>
          </p:cNvSpPr>
          <p:nvPr>
            <p:ph sz="quarter" idx="13"/>
          </p:nvPr>
        </p:nvSpPr>
        <p:spPr/>
        <p:txBody>
          <a:bodyPr/>
          <a:lstStyle/>
          <a:p>
            <a:r>
              <a:rPr lang="fr-FR"/>
              <a:t>Exemple : (suite)</a:t>
            </a:r>
            <a:endParaRPr lang="fr-FR" dirty="0"/>
          </a:p>
        </p:txBody>
      </p:sp>
      <p:sp>
        <p:nvSpPr>
          <p:cNvPr id="12" name="Rectangle 11"/>
          <p:cNvSpPr/>
          <p:nvPr/>
        </p:nvSpPr>
        <p:spPr>
          <a:xfrm>
            <a:off x="7155266" y="1804186"/>
            <a:ext cx="3780000" cy="1742215"/>
          </a:xfrm>
          <a:prstGeom prst="rect">
            <a:avLst/>
          </a:prstGeom>
          <a:noFill/>
          <a:ln w="19050">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just"/>
            <a:r>
              <a:rPr lang="fr-FR" sz="1400" dirty="0">
                <a:solidFill>
                  <a:srgbClr val="565656"/>
                </a:solidFill>
                <a:latin typeface="Calibri" panose="020F0502020204030204" pitchFamily="34" charset="0"/>
                <a:cs typeface="Calibri" panose="020F0502020204030204" pitchFamily="34" charset="0"/>
              </a:rPr>
              <a:t>Définition des </a:t>
            </a:r>
            <a:r>
              <a:rPr lang="fr-FR" sz="1400" b="1" dirty="0">
                <a:solidFill>
                  <a:srgbClr val="565656"/>
                </a:solidFill>
                <a:latin typeface="Calibri" panose="020F0502020204030204" pitchFamily="34" charset="0"/>
                <a:cs typeface="Calibri" panose="020F0502020204030204" pitchFamily="34" charset="0"/>
              </a:rPr>
              <a:t>données</a:t>
            </a:r>
            <a:r>
              <a:rPr lang="fr-FR" sz="1400" dirty="0">
                <a:solidFill>
                  <a:srgbClr val="565656"/>
                </a:solidFill>
                <a:latin typeface="Calibri" panose="020F0502020204030204" pitchFamily="34" charset="0"/>
                <a:cs typeface="Calibri" panose="020F0502020204030204" pitchFamily="34" charset="0"/>
              </a:rPr>
              <a:t> de la base de données :</a:t>
            </a:r>
          </a:p>
          <a:p>
            <a:pPr algn="just"/>
            <a:endParaRPr lang="fr-FR" sz="14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Formation (code, titre, durée, prix…)</a:t>
            </a: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Spécialité…</a:t>
            </a: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Session (date début, date fin...)</a:t>
            </a:r>
          </a:p>
        </p:txBody>
      </p:sp>
      <p:cxnSp>
        <p:nvCxnSpPr>
          <p:cNvPr id="20" name="Connecteur droit avec flèche 19"/>
          <p:cNvCxnSpPr>
            <a:cxnSpLocks/>
          </p:cNvCxnSpPr>
          <p:nvPr/>
        </p:nvCxnSpPr>
        <p:spPr>
          <a:xfrm flipH="1" flipV="1">
            <a:off x="5881816" y="2273643"/>
            <a:ext cx="1273450" cy="174337"/>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cxnSpLocks/>
          </p:cNvCxnSpPr>
          <p:nvPr/>
        </p:nvCxnSpPr>
        <p:spPr>
          <a:xfrm flipH="1">
            <a:off x="5881816" y="2447980"/>
            <a:ext cx="1273450" cy="289857"/>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155266" y="4011789"/>
            <a:ext cx="3780000" cy="1742215"/>
          </a:xfrm>
          <a:prstGeom prst="rect">
            <a:avLst/>
          </a:prstGeom>
          <a:noFill/>
          <a:ln w="19050">
            <a:solidFill>
              <a:srgbClr val="08ACA2"/>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just"/>
            <a:r>
              <a:rPr lang="fr-FR" sz="1400" dirty="0">
                <a:solidFill>
                  <a:srgbClr val="565656"/>
                </a:solidFill>
                <a:latin typeface="Calibri" panose="020F0502020204030204" pitchFamily="34" charset="0"/>
                <a:cs typeface="Calibri" panose="020F0502020204030204" pitchFamily="34" charset="0"/>
              </a:rPr>
              <a:t>Définition </a:t>
            </a:r>
            <a:r>
              <a:rPr lang="fr-FR" sz="1400" b="1" dirty="0">
                <a:solidFill>
                  <a:srgbClr val="565656"/>
                </a:solidFill>
                <a:latin typeface="Calibri" panose="020F0502020204030204" pitchFamily="34" charset="0"/>
                <a:cs typeface="Calibri" panose="020F0502020204030204" pitchFamily="34" charset="0"/>
              </a:rPr>
              <a:t>des règles de gestion </a:t>
            </a:r>
            <a:r>
              <a:rPr lang="fr-FR" sz="1400" dirty="0">
                <a:solidFill>
                  <a:srgbClr val="565656"/>
                </a:solidFill>
                <a:latin typeface="Calibri" panose="020F0502020204030204" pitchFamily="34" charset="0"/>
                <a:cs typeface="Calibri" panose="020F0502020204030204" pitchFamily="34" charset="0"/>
              </a:rPr>
              <a:t>:</a:t>
            </a:r>
          </a:p>
          <a:p>
            <a:pPr algn="just"/>
            <a:endParaRPr lang="fr-FR" sz="14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Conditions et </a:t>
            </a:r>
            <a:r>
              <a:rPr lang="fr-FR" sz="1400">
                <a:solidFill>
                  <a:srgbClr val="565656"/>
                </a:solidFill>
                <a:latin typeface="Calibri" panose="020F0502020204030204" pitchFamily="34" charset="0"/>
                <a:cs typeface="Calibri" panose="020F0502020204030204" pitchFamily="34" charset="0"/>
              </a:rPr>
              <a:t>contraintes à </a:t>
            </a:r>
            <a:r>
              <a:rPr lang="fr-FR" sz="1400" dirty="0">
                <a:solidFill>
                  <a:srgbClr val="565656"/>
                </a:solidFill>
                <a:latin typeface="Calibri" panose="020F0502020204030204" pitchFamily="34" charset="0"/>
                <a:cs typeface="Calibri" panose="020F0502020204030204" pitchFamily="34" charset="0"/>
              </a:rPr>
              <a:t>respecter lors de la modélisation de la base de données.</a:t>
            </a:r>
          </a:p>
        </p:txBody>
      </p:sp>
      <p:cxnSp>
        <p:nvCxnSpPr>
          <p:cNvPr id="22" name="Connecteur droit avec flèche 21"/>
          <p:cNvCxnSpPr>
            <a:cxnSpLocks/>
            <a:stCxn id="21" idx="1"/>
          </p:cNvCxnSpPr>
          <p:nvPr/>
        </p:nvCxnSpPr>
        <p:spPr>
          <a:xfrm flipH="1">
            <a:off x="5791200" y="4882897"/>
            <a:ext cx="1364066" cy="0"/>
          </a:xfrm>
          <a:prstGeom prst="straightConnector1">
            <a:avLst/>
          </a:prstGeom>
          <a:ln w="28575">
            <a:solidFill>
              <a:srgbClr val="08ACA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81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2DF46-A17A-4330-BA94-99A6D247A6D0}"/>
              </a:ext>
            </a:extLst>
          </p:cNvPr>
          <p:cNvSpPr>
            <a:spLocks noGrp="1"/>
          </p:cNvSpPr>
          <p:nvPr>
            <p:ph type="title"/>
          </p:nvPr>
        </p:nvSpPr>
        <p:spPr>
          <a:xfrm>
            <a:off x="180000" y="400050"/>
            <a:ext cx="5075172" cy="415143"/>
          </a:xfrm>
        </p:spPr>
        <p:txBody>
          <a:bodyPr/>
          <a:lstStyle/>
          <a:p>
            <a:r>
              <a:rPr lang="fr-FR"/>
              <a:t>01 - ANALYSE DU CAHIER DES CHARGES</a:t>
            </a:r>
            <a:endParaRPr lang="fr-FR" dirty="0"/>
          </a:p>
        </p:txBody>
      </p:sp>
      <p:sp>
        <p:nvSpPr>
          <p:cNvPr id="3" name="Espace réservé du texte 2">
            <a:extLst>
              <a:ext uri="{FF2B5EF4-FFF2-40B4-BE49-F238E27FC236}">
                <a16:creationId xmlns:a16="http://schemas.microsoft.com/office/drawing/2014/main" id="{89ABBDFA-7DC4-439A-A53D-A3BF78B08E87}"/>
              </a:ext>
            </a:extLst>
          </p:cNvPr>
          <p:cNvSpPr>
            <a:spLocks noGrp="1"/>
          </p:cNvSpPr>
          <p:nvPr>
            <p:ph type="body" sz="quarter" idx="11"/>
          </p:nvPr>
        </p:nvSpPr>
        <p:spPr>
          <a:xfrm>
            <a:off x="180000" y="725765"/>
            <a:ext cx="5075172" cy="444906"/>
          </a:xfrm>
        </p:spPr>
        <p:txBody>
          <a:bodyPr/>
          <a:lstStyle/>
          <a:p>
            <a:r>
              <a:rPr lang="fr-FR" spc="-80" dirty="0"/>
              <a:t>Analyse des données et des traitements de la situation présentée</a:t>
            </a:r>
          </a:p>
        </p:txBody>
      </p:sp>
      <p:sp>
        <p:nvSpPr>
          <p:cNvPr id="4" name="Espace réservé du contenu 3">
            <a:extLst>
              <a:ext uri="{FF2B5EF4-FFF2-40B4-BE49-F238E27FC236}">
                <a16:creationId xmlns:a16="http://schemas.microsoft.com/office/drawing/2014/main" id="{68BE66E5-43A7-49D2-8519-0D51B120DB0F}"/>
              </a:ext>
            </a:extLst>
          </p:cNvPr>
          <p:cNvSpPr>
            <a:spLocks noGrp="1"/>
          </p:cNvSpPr>
          <p:nvPr>
            <p:ph sz="quarter" idx="12"/>
          </p:nvPr>
        </p:nvSpPr>
        <p:spPr>
          <a:xfrm>
            <a:off x="720000" y="1794193"/>
            <a:ext cx="10746576" cy="4670401"/>
          </a:xfrm>
        </p:spPr>
        <p:txBody>
          <a:bodyPr/>
          <a:lstStyle/>
          <a:p>
            <a:r>
              <a:rPr lang="fr-FR" dirty="0"/>
              <a:t>Les règles de gestion ainsi que les informations collectées permettent de définir les éléments de la base de données que nous allons construire, les relations entre ces éléments et aussi d’assurer </a:t>
            </a:r>
            <a:r>
              <a:rPr lang="fr-FR" b="1" dirty="0"/>
              <a:t>l’intégrité</a:t>
            </a:r>
            <a:r>
              <a:rPr lang="fr-FR" dirty="0"/>
              <a:t> des données : </a:t>
            </a:r>
          </a:p>
          <a:p>
            <a:pPr lvl="1"/>
            <a:r>
              <a:rPr lang="fr-FR" dirty="0"/>
              <a:t>Exhaustivité</a:t>
            </a:r>
          </a:p>
          <a:p>
            <a:pPr lvl="1"/>
            <a:r>
              <a:rPr lang="fr-FR" dirty="0"/>
              <a:t>Exactitude</a:t>
            </a:r>
          </a:p>
          <a:p>
            <a:pPr lvl="1"/>
            <a:r>
              <a:rPr lang="fr-FR" dirty="0"/>
              <a:t>Cohérence des données</a:t>
            </a:r>
          </a:p>
          <a:p>
            <a:pPr marL="0" indent="0">
              <a:buNone/>
            </a:pPr>
            <a:endParaRPr lang="fr-FR" b="1" dirty="0"/>
          </a:p>
          <a:p>
            <a:pPr marL="0" indent="0">
              <a:buNone/>
            </a:pPr>
            <a:r>
              <a:rPr lang="fr-FR" b="1" i="1" dirty="0"/>
              <a:t>Exemple : </a:t>
            </a:r>
          </a:p>
          <a:p>
            <a:r>
              <a:rPr lang="fr-FR" dirty="0"/>
              <a:t>Si l'on veut modéliser les données de ce centre, nous allons créer un ensemble de tables liées entre elles par des relations :</a:t>
            </a:r>
          </a:p>
          <a:p>
            <a:pPr lvl="1">
              <a:lnSpc>
                <a:spcPct val="150000"/>
              </a:lnSpc>
              <a:spcBef>
                <a:spcPts val="0"/>
              </a:spcBef>
            </a:pPr>
            <a:r>
              <a:rPr lang="fr-FR" dirty="0"/>
              <a:t>Une table (ou entité) </a:t>
            </a:r>
            <a:r>
              <a:rPr lang="fr-FR" b="1" dirty="0"/>
              <a:t>ÉTUDIANT</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Nom</a:t>
            </a:r>
          </a:p>
          <a:p>
            <a:pPr lvl="2">
              <a:lnSpc>
                <a:spcPct val="100000"/>
              </a:lnSpc>
              <a:spcBef>
                <a:spcPts val="0"/>
              </a:spcBef>
            </a:pPr>
            <a:r>
              <a:rPr lang="fr-FR" dirty="0">
                <a:latin typeface="Calibri" panose="020F0502020204030204" pitchFamily="34" charset="0"/>
                <a:cs typeface="Calibri" panose="020F0502020204030204" pitchFamily="34" charset="0"/>
              </a:rPr>
              <a:t>Prénom</a:t>
            </a:r>
          </a:p>
          <a:p>
            <a:pPr lvl="2">
              <a:lnSpc>
                <a:spcPct val="100000"/>
              </a:lnSpc>
              <a:spcBef>
                <a:spcPts val="0"/>
              </a:spcBef>
            </a:pPr>
            <a:r>
              <a:rPr lang="fr-FR" dirty="0">
                <a:latin typeface="Calibri" panose="020F0502020204030204" pitchFamily="34" charset="0"/>
                <a:cs typeface="Calibri" panose="020F0502020204030204" pitchFamily="34" charset="0"/>
              </a:rPr>
              <a:t>Adresse… </a:t>
            </a:r>
          </a:p>
          <a:p>
            <a:pPr lvl="1">
              <a:lnSpc>
                <a:spcPct val="150000"/>
              </a:lnSpc>
              <a:spcBef>
                <a:spcPts val="0"/>
              </a:spcBef>
            </a:pPr>
            <a:r>
              <a:rPr lang="fr-FR" dirty="0"/>
              <a:t>Une table (ou entité) </a:t>
            </a:r>
            <a:r>
              <a:rPr lang="fr-FR" b="1" dirty="0"/>
              <a:t>FORMATION</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Titre</a:t>
            </a:r>
          </a:p>
          <a:p>
            <a:pPr lvl="2">
              <a:lnSpc>
                <a:spcPct val="100000"/>
              </a:lnSpc>
              <a:spcBef>
                <a:spcPts val="0"/>
              </a:spcBef>
            </a:pPr>
            <a:r>
              <a:rPr lang="fr-FR" dirty="0">
                <a:latin typeface="Calibri" panose="020F0502020204030204" pitchFamily="34" charset="0"/>
                <a:cs typeface="Calibri" panose="020F0502020204030204" pitchFamily="34" charset="0"/>
              </a:rPr>
              <a:t>Durée</a:t>
            </a:r>
          </a:p>
          <a:p>
            <a:pPr lvl="2">
              <a:lnSpc>
                <a:spcPct val="100000"/>
              </a:lnSpc>
              <a:spcBef>
                <a:spcPts val="0"/>
              </a:spcBef>
            </a:pPr>
            <a:r>
              <a:rPr lang="fr-FR" dirty="0">
                <a:latin typeface="Calibri" panose="020F0502020204030204" pitchFamily="34" charset="0"/>
                <a:cs typeface="Calibri" panose="020F0502020204030204" pitchFamily="34" charset="0"/>
              </a:rPr>
              <a:t>Prix…</a:t>
            </a:r>
          </a:p>
          <a:p>
            <a:pPr lvl="1">
              <a:lnSpc>
                <a:spcPct val="150000"/>
              </a:lnSpc>
              <a:spcBef>
                <a:spcPts val="0"/>
              </a:spcBef>
            </a:pPr>
            <a:r>
              <a:rPr lang="fr-FR" dirty="0"/>
              <a:t>Une table (ou entité) </a:t>
            </a:r>
            <a:r>
              <a:rPr lang="fr-FR" b="1" dirty="0"/>
              <a:t>SESSION</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Code Formation</a:t>
            </a:r>
          </a:p>
          <a:p>
            <a:pPr lvl="2">
              <a:lnSpc>
                <a:spcPct val="100000"/>
              </a:lnSpc>
              <a:spcBef>
                <a:spcPts val="0"/>
              </a:spcBef>
            </a:pPr>
            <a:r>
              <a:rPr lang="fr-FR" dirty="0">
                <a:latin typeface="Calibri" panose="020F0502020204030204" pitchFamily="34" charset="0"/>
                <a:cs typeface="Calibri" panose="020F0502020204030204" pitchFamily="34" charset="0"/>
              </a:rPr>
              <a:t>Date</a:t>
            </a:r>
          </a:p>
          <a:p>
            <a:pPr lvl="2">
              <a:lnSpc>
                <a:spcPct val="100000"/>
              </a:lnSpc>
              <a:spcBef>
                <a:spcPts val="0"/>
              </a:spcBef>
            </a:pPr>
            <a:r>
              <a:rPr lang="fr-FR" dirty="0">
                <a:latin typeface="Calibri" panose="020F0502020204030204" pitchFamily="34" charset="0"/>
                <a:cs typeface="Calibri" panose="020F0502020204030204" pitchFamily="34" charset="0"/>
              </a:rPr>
              <a:t>Lieu…</a:t>
            </a:r>
          </a:p>
          <a:p>
            <a:endParaRPr lang="fr-FR" dirty="0"/>
          </a:p>
        </p:txBody>
      </p:sp>
    </p:spTree>
    <p:extLst>
      <p:ext uri="{BB962C8B-B14F-4D97-AF65-F5344CB8AC3E}">
        <p14:creationId xmlns:p14="http://schemas.microsoft.com/office/powerpoint/2010/main" val="1211707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a:t>L’élaboration </a:t>
            </a:r>
            <a:r>
              <a:rPr lang="fr-FR" dirty="0"/>
              <a:t>des dictionnaires </a:t>
            </a:r>
            <a:r>
              <a:rPr lang="fr-FR"/>
              <a:t>de données</a:t>
            </a:r>
            <a:endParaRPr lang="fr-FR" dirty="0"/>
          </a:p>
          <a:p>
            <a:pPr lvl="0"/>
            <a:r>
              <a:rPr lang="fr-FR"/>
              <a:t>L</a:t>
            </a:r>
            <a:r>
              <a:rPr lang="en-US"/>
              <a:t>’</a:t>
            </a:r>
            <a:r>
              <a:rPr lang="fr-FR"/>
              <a:t>identification </a:t>
            </a:r>
            <a:r>
              <a:rPr lang="fr-FR" dirty="0"/>
              <a:t>des dépendances fonctionnelles</a:t>
            </a:r>
          </a:p>
          <a:p>
            <a:pPr lvl="0"/>
            <a:r>
              <a:rPr lang="fr-FR"/>
              <a:t>La construction </a:t>
            </a:r>
            <a:r>
              <a:rPr lang="fr-FR" dirty="0"/>
              <a:t>du Modèle Conceptuel de Données (MCD) </a:t>
            </a:r>
          </a:p>
          <a:p>
            <a:pPr lvl="0"/>
            <a:endParaRPr lang="fr-FR" dirty="0"/>
          </a:p>
        </p:txBody>
      </p:sp>
      <p:sp>
        <p:nvSpPr>
          <p:cNvPr id="5" name="Espace réservé du texte 4">
            <a:extLst>
              <a:ext uri="{FF2B5EF4-FFF2-40B4-BE49-F238E27FC236}">
                <a16:creationId xmlns:a16="http://schemas.microsoft.com/office/drawing/2014/main" id="{227F528D-9744-4B2B-BA11-024C41C7A061}"/>
              </a:ext>
            </a:extLst>
          </p:cNvPr>
          <p:cNvSpPr>
            <a:spLocks noGrp="1"/>
          </p:cNvSpPr>
          <p:nvPr>
            <p:ph type="body" sz="quarter" idx="15"/>
          </p:nvPr>
        </p:nvSpPr>
        <p:spPr/>
        <p:txBody>
          <a:bodyPr/>
          <a:lstStyle/>
          <a:p>
            <a:r>
              <a:rPr lang="fr-FR" dirty="0"/>
              <a:t>08 heures</a:t>
            </a:r>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2</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a:t>MODÉLISATION DES DONNÉES</a:t>
            </a:r>
            <a:endParaRPr lang="fr-FR" dirty="0"/>
          </a:p>
          <a:p>
            <a:endParaRPr lang="fr-FR" dirty="0"/>
          </a:p>
        </p:txBody>
      </p:sp>
    </p:spTree>
    <p:extLst>
      <p:ext uri="{BB962C8B-B14F-4D97-AF65-F5344CB8AC3E}">
        <p14:creationId xmlns:p14="http://schemas.microsoft.com/office/powerpoint/2010/main" val="801643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dirty="0">
                <a:solidFill>
                  <a:srgbClr val="FF7800"/>
                </a:solidFill>
              </a:rPr>
              <a:t>Contraintes déduites des règles de gestion</a:t>
            </a:r>
          </a:p>
          <a:p>
            <a:pPr lvl="0"/>
            <a:r>
              <a:rPr lang="fr-FR" dirty="0"/>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316989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1">
            <a:extLst>
              <a:ext uri="{FF2B5EF4-FFF2-40B4-BE49-F238E27FC236}">
                <a16:creationId xmlns:a16="http://schemas.microsoft.com/office/drawing/2014/main" id="{0D49B095-666A-4EAB-881D-6C26774822A4}"/>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23" name="Espace réservé du texte 2">
            <a:extLst>
              <a:ext uri="{FF2B5EF4-FFF2-40B4-BE49-F238E27FC236}">
                <a16:creationId xmlns:a16="http://schemas.microsoft.com/office/drawing/2014/main" id="{A9A6ED78-5FFD-4BA4-8C4C-234DCCE64E97}"/>
              </a:ext>
            </a:extLst>
          </p:cNvPr>
          <p:cNvSpPr>
            <a:spLocks noGrp="1"/>
          </p:cNvSpPr>
          <p:nvPr>
            <p:ph type="body" sz="quarter" idx="11"/>
          </p:nvPr>
        </p:nvSpPr>
        <p:spPr>
          <a:xfrm>
            <a:off x="180000" y="725765"/>
            <a:ext cx="5075172" cy="444906"/>
          </a:xfrm>
        </p:spPr>
        <p:txBody>
          <a:bodyPr/>
          <a:lstStyle/>
          <a:p>
            <a:r>
              <a:rPr lang="fr-FR" dirty="0"/>
              <a:t>Contraintes déduites des règles de gestion</a:t>
            </a:r>
          </a:p>
        </p:txBody>
      </p:sp>
      <p:sp>
        <p:nvSpPr>
          <p:cNvPr id="4" name="Espace réservé du contenu 3">
            <a:extLst>
              <a:ext uri="{FF2B5EF4-FFF2-40B4-BE49-F238E27FC236}">
                <a16:creationId xmlns:a16="http://schemas.microsoft.com/office/drawing/2014/main" id="{4ED339CA-8953-4378-8748-78B713A2DAF7}"/>
              </a:ext>
            </a:extLst>
          </p:cNvPr>
          <p:cNvSpPr>
            <a:spLocks noGrp="1"/>
          </p:cNvSpPr>
          <p:nvPr>
            <p:ph sz="quarter" idx="12"/>
          </p:nvPr>
        </p:nvSpPr>
        <p:spPr>
          <a:xfrm>
            <a:off x="722712" y="1617341"/>
            <a:ext cx="3663937" cy="4514894"/>
          </a:xfrm>
        </p:spPr>
        <p:txBody>
          <a:bodyPr/>
          <a:lstStyle/>
          <a:p>
            <a:r>
              <a:rPr lang="fr-FR" dirty="0"/>
              <a:t>Les règles de gestion fournies par le cahier des charges permettent d’identifier les éléments de données de la base à concevoir. Ces règles doivent être traduites en contraintes afin d’assurer l’intégrité des données et la validation des modèles à construire.</a:t>
            </a:r>
          </a:p>
          <a:p>
            <a:r>
              <a:rPr lang="fr-FR" b="1" dirty="0"/>
              <a:t>Identification des éléments de données :  </a:t>
            </a:r>
            <a:r>
              <a:rPr lang="fr-FR" dirty="0"/>
              <a:t>Exemple du cahier des charge du centre de formation :</a:t>
            </a:r>
          </a:p>
        </p:txBody>
      </p:sp>
      <p:pic>
        <p:nvPicPr>
          <p:cNvPr id="13" name="Image 12"/>
          <p:cNvPicPr>
            <a:picLocks noChangeAspect="1"/>
          </p:cNvPicPr>
          <p:nvPr/>
        </p:nvPicPr>
        <p:blipFill rotWithShape="1">
          <a:blip r:embed="rId2" cstate="email">
            <a:extLst>
              <a:ext uri="{28A0092B-C50C-407E-A947-70E740481C1C}">
                <a14:useLocalDpi xmlns:a14="http://schemas.microsoft.com/office/drawing/2010/main"/>
              </a:ext>
            </a:extLst>
          </a:blip>
          <a:srcRect t="9710" b="8929"/>
          <a:stretch/>
        </p:blipFill>
        <p:spPr bwMode="auto">
          <a:xfrm>
            <a:off x="4704438" y="1593294"/>
            <a:ext cx="2662735" cy="486464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4" name="Image 1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32513" y="1593291"/>
            <a:ext cx="3567678" cy="48646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7" name="Imag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60427" y="1617341"/>
            <a:ext cx="1408861" cy="99260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cxnSp>
        <p:nvCxnSpPr>
          <p:cNvPr id="19" name="Connecteur droit avec flèche 18"/>
          <p:cNvCxnSpPr>
            <a:cxnSpLocks/>
          </p:cNvCxnSpPr>
          <p:nvPr/>
        </p:nvCxnSpPr>
        <p:spPr>
          <a:xfrm flipV="1">
            <a:off x="2491809" y="3608173"/>
            <a:ext cx="0" cy="660041"/>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cxnSpLocks/>
          </p:cNvCxnSpPr>
          <p:nvPr/>
        </p:nvCxnSpPr>
        <p:spPr>
          <a:xfrm rot="5400000" flipV="1">
            <a:off x="4220017" y="4269864"/>
            <a:ext cx="0" cy="430467"/>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cxnSpLocks/>
          </p:cNvCxnSpPr>
          <p:nvPr/>
        </p:nvCxnSpPr>
        <p:spPr>
          <a:xfrm>
            <a:off x="3929050" y="4725604"/>
            <a:ext cx="2331905" cy="0"/>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Espace réservé du contenu 6"/>
          <p:cNvSpPr txBox="1">
            <a:spLocks/>
          </p:cNvSpPr>
          <p:nvPr/>
        </p:nvSpPr>
        <p:spPr>
          <a:xfrm>
            <a:off x="962052" y="4361704"/>
            <a:ext cx="2966998" cy="1155606"/>
          </a:xfrm>
          <a:prstGeom prst="rect">
            <a:avLst/>
          </a:prstGeom>
          <a:ln w="19050">
            <a:solidFill>
              <a:srgbClr val="FF7800"/>
            </a:solidFill>
          </a:ln>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200" dirty="0">
                <a:latin typeface="Calibri" panose="020F0502020204030204" pitchFamily="34" charset="0"/>
                <a:cs typeface="Calibri" panose="020F0502020204030204" pitchFamily="34" charset="0"/>
              </a:rPr>
              <a:t>Les attributs des entités </a:t>
            </a:r>
            <a:r>
              <a:rPr lang="fr-FR" sz="1200" b="1" dirty="0">
                <a:latin typeface="Calibri" panose="020F0502020204030204" pitchFamily="34" charset="0"/>
                <a:cs typeface="Calibri" panose="020F0502020204030204" pitchFamily="34" charset="0"/>
              </a:rPr>
              <a:t>«ÉTUDIANT», « FORMATION », « SESSION » et  « SPÉCIALITÉ »</a:t>
            </a:r>
            <a:r>
              <a:rPr lang="fr-FR" sz="1200" dirty="0">
                <a:latin typeface="Calibri" panose="020F0502020204030204" pitchFamily="34" charset="0"/>
                <a:cs typeface="Calibri" panose="020F0502020204030204" pitchFamily="34" charset="0"/>
              </a:rPr>
              <a:t> peuvent être déduits du texte ainsi que des fiches de renseignement données en annexe du cahier des charges.</a:t>
            </a:r>
          </a:p>
        </p:txBody>
      </p:sp>
    </p:spTree>
    <p:extLst>
      <p:ext uri="{BB962C8B-B14F-4D97-AF65-F5344CB8AC3E}">
        <p14:creationId xmlns:p14="http://schemas.microsoft.com/office/powerpoint/2010/main" val="1208836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017F6-3F2C-4FE4-AA8E-77B6885A2969}"/>
              </a:ext>
            </a:extLst>
          </p:cNvPr>
          <p:cNvSpPr>
            <a:spLocks noGrp="1"/>
          </p:cNvSpPr>
          <p:nvPr>
            <p:ph type="title"/>
          </p:nvPr>
        </p:nvSpPr>
        <p:spPr/>
        <p:txBody>
          <a:bodyPr/>
          <a:lstStyle/>
          <a:p>
            <a:r>
              <a:rPr lang="fr-FR" dirty="0"/>
              <a:t>02 - Modélisation des données</a:t>
            </a:r>
          </a:p>
        </p:txBody>
      </p:sp>
      <p:sp>
        <p:nvSpPr>
          <p:cNvPr id="3" name="Espace réservé du texte 2">
            <a:extLst>
              <a:ext uri="{FF2B5EF4-FFF2-40B4-BE49-F238E27FC236}">
                <a16:creationId xmlns:a16="http://schemas.microsoft.com/office/drawing/2014/main" id="{47FAB592-B05A-4F23-9B99-B7922F9D60BE}"/>
              </a:ext>
            </a:extLst>
          </p:cNvPr>
          <p:cNvSpPr>
            <a:spLocks noGrp="1"/>
          </p:cNvSpPr>
          <p:nvPr>
            <p:ph type="body" sz="quarter" idx="11"/>
          </p:nvPr>
        </p:nvSpPr>
        <p:spPr/>
        <p:txBody>
          <a:bodyPr/>
          <a:lstStyle/>
          <a:p>
            <a:r>
              <a:rPr lang="fr-FR" dirty="0"/>
              <a:t>Contraintes déduites des règles de gestion</a:t>
            </a:r>
          </a:p>
        </p:txBody>
      </p:sp>
      <p:sp>
        <p:nvSpPr>
          <p:cNvPr id="10" name="Espace réservé du contenu 9">
            <a:extLst>
              <a:ext uri="{FF2B5EF4-FFF2-40B4-BE49-F238E27FC236}">
                <a16:creationId xmlns:a16="http://schemas.microsoft.com/office/drawing/2014/main" id="{CBC3305A-5780-4EF7-A35E-5F7E76ACA6A2}"/>
              </a:ext>
            </a:extLst>
          </p:cNvPr>
          <p:cNvSpPr>
            <a:spLocks noGrp="1"/>
          </p:cNvSpPr>
          <p:nvPr>
            <p:ph sz="quarter" idx="12"/>
          </p:nvPr>
        </p:nvSpPr>
        <p:spPr>
          <a:xfrm>
            <a:off x="720000" y="1816443"/>
            <a:ext cx="10746576" cy="4641507"/>
          </a:xfrm>
        </p:spPr>
        <p:txBody>
          <a:bodyPr/>
          <a:lstStyle/>
          <a:p>
            <a:pPr marL="171450" indent="-171450">
              <a:buFont typeface="Arial" panose="020B0604020202020204" pitchFamily="34" charset="0"/>
              <a:buChar char="•"/>
            </a:pPr>
            <a:r>
              <a:rPr lang="fr-FR" dirty="0"/>
              <a:t>Toujours dans le même sillage de l’exemple du cahier des charges relatif au centre de formation, les contraintes ci-après ont été identifiées</a:t>
            </a:r>
            <a:r>
              <a:rPr lang="fr-FR" dirty="0">
                <a:latin typeface="Calibri" panose="020F0502020204030204" pitchFamily="34" charset="0"/>
                <a:cs typeface="Calibri" panose="020F0502020204030204" pitchFamily="34" charset="0"/>
              </a:rPr>
              <a:t> </a:t>
            </a:r>
            <a:r>
              <a:rPr lang="fr-FR" dirty="0"/>
              <a:t>:</a:t>
            </a:r>
          </a:p>
          <a:p>
            <a:pPr lvl="1" algn="just"/>
            <a:r>
              <a:rPr lang="fr-FR" dirty="0"/>
              <a:t>Un étudiant peut être inscrit dans plusieurs sessions de formations.</a:t>
            </a:r>
          </a:p>
          <a:p>
            <a:pPr lvl="1" algn="just"/>
            <a:r>
              <a:rPr lang="fr-FR" dirty="0"/>
              <a:t>La formation peut se tenir en plusieurs sessions.</a:t>
            </a:r>
          </a:p>
          <a:p>
            <a:pPr lvl="1" algn="just"/>
            <a:r>
              <a:rPr lang="fr-FR" dirty="0"/>
              <a:t>Un étudiant ne peut pas être inscrit à plusieurs sessions de la même formation.</a:t>
            </a:r>
          </a:p>
          <a:p>
            <a:pPr lvl="1" algn="just"/>
            <a:r>
              <a:rPr lang="fr-FR" dirty="0"/>
              <a:t>Une formation n’est ouverte que s’il y a plus de 10 étudiants inscrits.</a:t>
            </a:r>
          </a:p>
          <a:p>
            <a:pPr lvl="1" algn="just"/>
            <a:r>
              <a:rPr lang="fr-FR" dirty="0"/>
              <a:t>Une formation peut faire partie de plusieurs spécialités.</a:t>
            </a:r>
          </a:p>
          <a:p>
            <a:pPr lvl="1" algn="just">
              <a:buFont typeface="Wingdings" panose="05000000000000000000" pitchFamily="2" charset="2"/>
              <a:buChar char="q"/>
            </a:pPr>
            <a:endParaRPr lang="fr-FR" dirty="0"/>
          </a:p>
          <a:p>
            <a:pPr marL="171450" indent="-171450">
              <a:buFont typeface="Arial" panose="020B0604020202020204" pitchFamily="34" charset="0"/>
              <a:buChar char="•"/>
            </a:pPr>
            <a:r>
              <a:rPr lang="fr-FR" dirty="0"/>
              <a:t>Le tableau ci-après récapitule les règles de gestion relatives toujours au même exemple :</a:t>
            </a:r>
          </a:p>
          <a:p>
            <a:pPr marL="171450" indent="-171450">
              <a:buFont typeface="Arial" panose="020B0604020202020204" pitchFamily="34" charset="0"/>
              <a:buChar char="•"/>
            </a:pPr>
            <a:endParaRPr lang="fr-FR" dirty="0"/>
          </a:p>
        </p:txBody>
      </p:sp>
      <p:graphicFrame>
        <p:nvGraphicFramePr>
          <p:cNvPr id="16" name="Tableau 15"/>
          <p:cNvGraphicFramePr>
            <a:graphicFrameLocks noGrp="1"/>
          </p:cNvGraphicFramePr>
          <p:nvPr>
            <p:extLst>
              <p:ext uri="{D42A27DB-BD31-4B8C-83A1-F6EECF244321}">
                <p14:modId xmlns:p14="http://schemas.microsoft.com/office/powerpoint/2010/main" val="1217741690"/>
              </p:ext>
            </p:extLst>
          </p:nvPr>
        </p:nvGraphicFramePr>
        <p:xfrm>
          <a:off x="2083446" y="4332235"/>
          <a:ext cx="8019683" cy="1800000"/>
        </p:xfrm>
        <a:graphic>
          <a:graphicData uri="http://schemas.openxmlformats.org/drawingml/2006/table">
            <a:tbl>
              <a:tblPr firstRow="1" bandRow="1">
                <a:tableStyleId>{5C22544A-7EE6-4342-B048-85BDC9FD1C3A}</a:tableStyleId>
              </a:tblPr>
              <a:tblGrid>
                <a:gridCol w="1132984">
                  <a:extLst>
                    <a:ext uri="{9D8B030D-6E8A-4147-A177-3AD203B41FA5}">
                      <a16:colId xmlns:a16="http://schemas.microsoft.com/office/drawing/2014/main" val="20000"/>
                    </a:ext>
                  </a:extLst>
                </a:gridCol>
                <a:gridCol w="6886699">
                  <a:extLst>
                    <a:ext uri="{9D8B030D-6E8A-4147-A177-3AD203B41FA5}">
                      <a16:colId xmlns:a16="http://schemas.microsoft.com/office/drawing/2014/main" val="20001"/>
                    </a:ext>
                  </a:extLst>
                </a:gridCol>
              </a:tblGrid>
              <a:tr h="360000">
                <a:tc>
                  <a:txBody>
                    <a:bodyPr/>
                    <a:lstStyle/>
                    <a:p>
                      <a:pPr algn="ctr"/>
                      <a:r>
                        <a:rPr lang="fr-FR" sz="1400" b="1" dirty="0">
                          <a:latin typeface="Calibri" panose="020F0502020204030204" pitchFamily="34" charset="0"/>
                          <a:cs typeface="Calibri" panose="020F0502020204030204" pitchFamily="34" charset="0"/>
                        </a:rPr>
                        <a:t>Règle N°</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latin typeface="Calibri" panose="020F0502020204030204" pitchFamily="34" charset="0"/>
                          <a:cs typeface="Calibri" panose="020F0502020204030204" pitchFamily="34" charset="0"/>
                        </a:rPr>
                        <a:t>Énoncé</a:t>
                      </a:r>
                      <a:r>
                        <a:rPr lang="fr-FR" sz="1400" baseline="0" dirty="0">
                          <a:latin typeface="Calibri" panose="020F0502020204030204" pitchFamily="34" charset="0"/>
                          <a:cs typeface="Calibri" panose="020F0502020204030204" pitchFamily="34" charset="0"/>
                        </a:rPr>
                        <a:t> de la règle</a:t>
                      </a:r>
                      <a:endParaRPr lang="fr-FR" sz="1400" dirty="0">
                        <a:latin typeface="Calibri" panose="020F0502020204030204" pitchFamily="34" charset="0"/>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1</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ÉTUDIANT peut être associé à</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plusieurs éléments de l’entité SESSION.</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2</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a:t>
                      </a:r>
                      <a:r>
                        <a:rPr lang="fr-FR" sz="1200" b="0" kern="1200">
                          <a:solidFill>
                            <a:srgbClr val="565656"/>
                          </a:solidFill>
                          <a:effectLst/>
                          <a:latin typeface="Calibri" panose="020F0502020204030204" pitchFamily="34" charset="0"/>
                          <a:ea typeface="+mn-ea"/>
                          <a:cs typeface="Calibri" panose="020F0502020204030204" pitchFamily="34" charset="0"/>
                        </a:rPr>
                        <a:t>l’entité SESSION</a:t>
                      </a:r>
                      <a:r>
                        <a:rPr lang="fr-FR" sz="1200" b="0" kern="1200" dirty="0">
                          <a:solidFill>
                            <a:srgbClr val="565656"/>
                          </a:solidFill>
                          <a:effectLst/>
                          <a:latin typeface="Calibri" panose="020F0502020204030204" pitchFamily="34" charset="0"/>
                          <a:ea typeface="+mn-ea"/>
                          <a:cs typeface="Calibri" panose="020F0502020204030204" pitchFamily="34" charset="0"/>
                        </a:rPr>
                        <a:t> concerne un élément unique de </a:t>
                      </a:r>
                      <a:r>
                        <a:rPr lang="fr-FR" sz="1200" b="0" kern="1200">
                          <a:solidFill>
                            <a:srgbClr val="565656"/>
                          </a:solidFill>
                          <a:effectLst/>
                          <a:latin typeface="Calibri" panose="020F0502020204030204" pitchFamily="34" charset="0"/>
                          <a:ea typeface="+mn-ea"/>
                          <a:cs typeface="Calibri" panose="020F0502020204030204" pitchFamily="34" charset="0"/>
                        </a:rPr>
                        <a:t>l’entité FORMATION.</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3</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FORMATION</a:t>
                      </a:r>
                      <a:r>
                        <a:rPr lang="fr-FR" sz="1200" b="0" kern="1200">
                          <a:solidFill>
                            <a:srgbClr val="565656"/>
                          </a:solidFill>
                          <a:effectLst/>
                          <a:latin typeface="Calibri" panose="020F0502020204030204" pitchFamily="34" charset="0"/>
                          <a:ea typeface="+mn-ea"/>
                          <a:cs typeface="Calibri" panose="020F0502020204030204" pitchFamily="34" charset="0"/>
                        </a:rPr>
                        <a:t> peut </a:t>
                      </a:r>
                      <a:r>
                        <a:rPr lang="fr-FR" sz="1200" b="0" kern="1200" dirty="0">
                          <a:solidFill>
                            <a:srgbClr val="565656"/>
                          </a:solidFill>
                          <a:effectLst/>
                          <a:latin typeface="Calibri" panose="020F0502020204030204" pitchFamily="34" charset="0"/>
                          <a:ea typeface="+mn-ea"/>
                          <a:cs typeface="Calibri" panose="020F0502020204030204" pitchFamily="34" charset="0"/>
                        </a:rPr>
                        <a:t>être associé à</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plusieurs éléments de </a:t>
                      </a:r>
                      <a:r>
                        <a:rPr lang="fr-FR" sz="1200" b="0" kern="1200">
                          <a:solidFill>
                            <a:srgbClr val="565656"/>
                          </a:solidFill>
                          <a:effectLst/>
                          <a:latin typeface="Calibri" panose="020F0502020204030204" pitchFamily="34" charset="0"/>
                          <a:ea typeface="+mn-ea"/>
                          <a:cs typeface="Calibri" panose="020F0502020204030204" pitchFamily="34" charset="0"/>
                        </a:rPr>
                        <a:t>l’entité SESSION.</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4</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FORMATION peut être associé à un</a:t>
                      </a:r>
                      <a:r>
                        <a:rPr lang="fr-FR" sz="1200" b="0" kern="1200" baseline="0" dirty="0">
                          <a:solidFill>
                            <a:srgbClr val="565656"/>
                          </a:solidFill>
                          <a:effectLst/>
                          <a:latin typeface="Calibri" panose="020F0502020204030204" pitchFamily="34" charset="0"/>
                          <a:ea typeface="+mn-ea"/>
                          <a:cs typeface="Calibri" panose="020F0502020204030204" pitchFamily="34" charset="0"/>
                        </a:rPr>
                        <a:t> ou</a:t>
                      </a:r>
                      <a:r>
                        <a:rPr lang="fr-FR" sz="1200" b="0" kern="1200" dirty="0">
                          <a:solidFill>
                            <a:srgbClr val="565656"/>
                          </a:solidFill>
                          <a:effectLst/>
                          <a:latin typeface="Calibri" panose="020F0502020204030204" pitchFamily="34" charset="0"/>
                          <a:ea typeface="+mn-ea"/>
                          <a:cs typeface="Calibri" panose="020F0502020204030204" pitchFamily="34" charset="0"/>
                        </a:rPr>
                        <a:t> plusieurs</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éléments de l’entité SPÉCIALITÉ.</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46530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b="1" dirty="0">
                <a:solidFill>
                  <a:srgbClr val="FF7800"/>
                </a:solidFill>
              </a:rPr>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395893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184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19"/>
          <p:cNvCxnSpPr>
            <a:cxnSpLocks/>
          </p:cNvCxnSpPr>
          <p:nvPr/>
        </p:nvCxnSpPr>
        <p:spPr>
          <a:xfrm>
            <a:off x="6083931" y="2738092"/>
            <a:ext cx="0" cy="1158187"/>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cxnSpLocks/>
          </p:cNvCxnSpPr>
          <p:nvPr/>
        </p:nvCxnSpPr>
        <p:spPr>
          <a:xfrm>
            <a:off x="2924464" y="3160245"/>
            <a:ext cx="6890959" cy="0"/>
          </a:xfrm>
          <a:prstGeom prst="line">
            <a:avLst/>
          </a:prstGeom>
          <a:ln w="28575">
            <a:solidFill>
              <a:srgbClr val="007842"/>
            </a:solidFill>
          </a:ln>
        </p:spPr>
        <p:style>
          <a:lnRef idx="1">
            <a:schemeClr val="dk1"/>
          </a:lnRef>
          <a:fillRef idx="0">
            <a:schemeClr val="dk1"/>
          </a:fillRef>
          <a:effectRef idx="0">
            <a:schemeClr val="dk1"/>
          </a:effectRef>
          <a:fontRef idx="minor">
            <a:schemeClr val="tx1"/>
          </a:fontRef>
        </p:style>
      </p:cxnSp>
      <p:cxnSp>
        <p:nvCxnSpPr>
          <p:cNvPr id="24" name="Connecteur droit 23"/>
          <p:cNvCxnSpPr>
            <a:cxnSpLocks/>
          </p:cNvCxnSpPr>
          <p:nvPr/>
        </p:nvCxnSpPr>
        <p:spPr>
          <a:xfrm>
            <a:off x="2937654" y="3160245"/>
            <a:ext cx="0" cy="736034"/>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cxnSpLocks/>
          </p:cNvCxnSpPr>
          <p:nvPr/>
        </p:nvCxnSpPr>
        <p:spPr>
          <a:xfrm>
            <a:off x="9810298" y="3160245"/>
            <a:ext cx="0" cy="729545"/>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sp>
        <p:nvSpPr>
          <p:cNvPr id="26" name="Rectangle à coins arrondis 25"/>
          <p:cNvSpPr>
            <a:spLocks noChangeAspect="1"/>
          </p:cNvSpPr>
          <p:nvPr/>
        </p:nvSpPr>
        <p:spPr>
          <a:xfrm>
            <a:off x="1148338"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Concept</a:t>
            </a:r>
            <a:r>
              <a:rPr lang="fr-FR" sz="1400" dirty="0">
                <a:solidFill>
                  <a:srgbClr val="FF7800"/>
                </a:solidFill>
                <a:latin typeface="Calibri" panose="020F0502020204030204" pitchFamily="34" charset="0"/>
                <a:cs typeface="Calibri" panose="020F0502020204030204" pitchFamily="34" charset="0"/>
              </a:rPr>
              <a:t> : </a:t>
            </a:r>
          </a:p>
          <a:p>
            <a:pPr algn="just"/>
            <a:r>
              <a:rPr lang="fr-FR" sz="1200" dirty="0">
                <a:solidFill>
                  <a:srgbClr val="565656"/>
                </a:solidFill>
                <a:latin typeface="Calibri" panose="020F0502020204030204" pitchFamily="34" charset="0"/>
                <a:cs typeface="Calibri" panose="020F0502020204030204" pitchFamily="34" charset="0"/>
              </a:rPr>
              <a:t>Il s’agit d’ « objets »  ou choses qui vont par la suite être des entités du schéma entité-association. Ce sont des éléments complexes qui peuvent être décomposés en plusieurs informations sous formes de « données ».</a:t>
            </a:r>
          </a:p>
          <a:p>
            <a:pPr algn="just"/>
            <a:endParaRPr lang="fr-FR" sz="1200"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étudiant, formation, session…</a:t>
            </a:r>
          </a:p>
          <a:p>
            <a:pPr algn="just"/>
            <a:r>
              <a:rPr lang="fr-FR" sz="1200" b="1" dirty="0">
                <a:solidFill>
                  <a:srgbClr val="565656"/>
                </a:solidFill>
                <a:latin typeface="Calibri" panose="020F0502020204030204" pitchFamily="34" charset="0"/>
                <a:cs typeface="Calibri" panose="020F0502020204030204" pitchFamily="34" charset="0"/>
              </a:rPr>
              <a:t>Contre-exemple </a:t>
            </a:r>
            <a:r>
              <a:rPr lang="fr-FR" sz="1200" dirty="0">
                <a:solidFill>
                  <a:srgbClr val="565656"/>
                </a:solidFill>
                <a:latin typeface="Calibri" panose="020F0502020204030204" pitchFamily="34" charset="0"/>
                <a:cs typeface="Calibri" panose="020F0502020204030204" pitchFamily="34" charset="0"/>
              </a:rPr>
              <a:t>: CIN, durée de la formation, nom de la session…</a:t>
            </a:r>
          </a:p>
        </p:txBody>
      </p:sp>
      <p:sp>
        <p:nvSpPr>
          <p:cNvPr id="27" name="Rectangle à coins arrondis 26"/>
          <p:cNvSpPr>
            <a:spLocks noChangeAspect="1"/>
          </p:cNvSpPr>
          <p:nvPr/>
        </p:nvSpPr>
        <p:spPr>
          <a:xfrm>
            <a:off x="4526559"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Donnée :</a:t>
            </a:r>
          </a:p>
          <a:p>
            <a:pPr algn="just"/>
            <a:r>
              <a:rPr lang="fr-FR" sz="1200" dirty="0">
                <a:solidFill>
                  <a:srgbClr val="565656"/>
                </a:solidFill>
                <a:latin typeface="Calibri" panose="020F0502020204030204" pitchFamily="34" charset="0"/>
                <a:cs typeface="Calibri" panose="020F0502020204030204" pitchFamily="34" charset="0"/>
              </a:rPr>
              <a:t>C’est une information élémentaire, qui ne peut pas être décomposée. Elle se trouve souvent liée à un concept.</a:t>
            </a:r>
          </a:p>
          <a:p>
            <a:pPr algn="just"/>
            <a:endParaRPr lang="fr-FR" sz="1200"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CIN, durée de la formation, nom de la session, salle, adresse étudiant…</a:t>
            </a:r>
          </a:p>
          <a:p>
            <a:pPr algn="just"/>
            <a:r>
              <a:rPr lang="fr-FR" sz="1200" b="1" dirty="0">
                <a:solidFill>
                  <a:srgbClr val="565656"/>
                </a:solidFill>
                <a:latin typeface="Calibri" panose="020F0502020204030204" pitchFamily="34" charset="0"/>
                <a:cs typeface="Calibri" panose="020F0502020204030204" pitchFamily="34" charset="0"/>
              </a:rPr>
              <a:t>Contre-exemple</a:t>
            </a:r>
            <a:r>
              <a:rPr lang="fr-FR" sz="1200" dirty="0">
                <a:solidFill>
                  <a:srgbClr val="565656"/>
                </a:solidFill>
                <a:latin typeface="Calibri" panose="020F0502020204030204" pitchFamily="34" charset="0"/>
                <a:cs typeface="Calibri" panose="020F0502020204030204" pitchFamily="34" charset="0"/>
              </a:rPr>
              <a:t> : numéro (sans préciser relatif à qui ou à quoi)..</a:t>
            </a:r>
          </a:p>
          <a:p>
            <a:pPr algn="just"/>
            <a:endParaRPr lang="fr-FR" sz="1200" dirty="0">
              <a:solidFill>
                <a:schemeClr val="tx1"/>
              </a:solidFill>
              <a:latin typeface="Calibri" panose="020F0502020204030204" pitchFamily="34" charset="0"/>
              <a:cs typeface="Calibri" panose="020F0502020204030204" pitchFamily="34" charset="0"/>
            </a:endParaRPr>
          </a:p>
        </p:txBody>
      </p:sp>
      <p:sp>
        <p:nvSpPr>
          <p:cNvPr id="31" name="Rectangle à coins arrondis 30"/>
          <p:cNvSpPr>
            <a:spLocks noChangeAspect="1"/>
          </p:cNvSpPr>
          <p:nvPr/>
        </p:nvSpPr>
        <p:spPr>
          <a:xfrm>
            <a:off x="7900368"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Valeur : </a:t>
            </a:r>
          </a:p>
          <a:p>
            <a:pPr algn="just"/>
            <a:r>
              <a:rPr lang="fr-FR" sz="1200" dirty="0">
                <a:solidFill>
                  <a:srgbClr val="565656"/>
                </a:solidFill>
                <a:latin typeface="Calibri" panose="020F0502020204030204" pitchFamily="34" charset="0"/>
                <a:cs typeface="Calibri" panose="020F0502020204030204" pitchFamily="34" charset="0"/>
              </a:rPr>
              <a:t>Il s’agit d’occurrences ou exemples des données d’un concept.</a:t>
            </a:r>
          </a:p>
          <a:p>
            <a:pPr algn="just"/>
            <a:endParaRPr lang="en-US" sz="1200" b="1" u="sng" dirty="0">
              <a:solidFill>
                <a:srgbClr val="565656"/>
              </a:solidFill>
              <a:latin typeface="Calibri" panose="020F0502020204030204" pitchFamily="34" charset="0"/>
              <a:cs typeface="Calibri" panose="020F0502020204030204" pitchFamily="34" charset="0"/>
            </a:endParaRPr>
          </a:p>
          <a:p>
            <a:pPr algn="just"/>
            <a:endParaRPr lang="fr-FR" sz="1200" b="1" u="sng"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«G434568» valeur de la donnée : numéro de la CIN, relative au concept : étudiant. </a:t>
            </a:r>
          </a:p>
          <a:p>
            <a:pPr algn="just"/>
            <a:r>
              <a:rPr lang="fr-FR" sz="1200" b="1" dirty="0">
                <a:solidFill>
                  <a:srgbClr val="565656"/>
                </a:solidFill>
                <a:latin typeface="Calibri" panose="020F0502020204030204" pitchFamily="34" charset="0"/>
                <a:cs typeface="Calibri" panose="020F0502020204030204" pitchFamily="34" charset="0"/>
              </a:rPr>
              <a:t>Contre-exemples</a:t>
            </a:r>
            <a:r>
              <a:rPr lang="fr-FR" sz="1200" dirty="0">
                <a:solidFill>
                  <a:srgbClr val="565656"/>
                </a:solidFill>
                <a:latin typeface="Calibri" panose="020F0502020204030204" pitchFamily="34" charset="0"/>
                <a:cs typeface="Calibri" panose="020F0502020204030204" pitchFamily="34" charset="0"/>
              </a:rPr>
              <a:t> : nom de la formation, numéro de la CIN, étudiant...</a:t>
            </a:r>
          </a:p>
        </p:txBody>
      </p:sp>
      <p:sp>
        <p:nvSpPr>
          <p:cNvPr id="19" name="Titre 1">
            <a:extLst>
              <a:ext uri="{FF2B5EF4-FFF2-40B4-BE49-F238E27FC236}">
                <a16:creationId xmlns:a16="http://schemas.microsoft.com/office/drawing/2014/main" id="{7F7699B3-C6C8-47AA-B962-4B348623F548}"/>
              </a:ext>
            </a:extLst>
          </p:cNvPr>
          <p:cNvSpPr>
            <a:spLocks noGrp="1"/>
          </p:cNvSpPr>
          <p:nvPr>
            <p:ph type="title"/>
          </p:nvPr>
        </p:nvSpPr>
        <p:spPr/>
        <p:txBody>
          <a:bodyPr/>
          <a:lstStyle/>
          <a:p>
            <a:r>
              <a:rPr lang="fr-FR" dirty="0"/>
              <a:t>02 </a:t>
            </a:r>
            <a:r>
              <a:rPr lang="fr-FR"/>
              <a:t>- MODÉLISATION DES DONNÉES</a:t>
            </a:r>
            <a:endParaRPr lang="fr-FR" dirty="0"/>
          </a:p>
        </p:txBody>
      </p:sp>
      <p:sp>
        <p:nvSpPr>
          <p:cNvPr id="21" name="Espace réservé du texte 2">
            <a:extLst>
              <a:ext uri="{FF2B5EF4-FFF2-40B4-BE49-F238E27FC236}">
                <a16:creationId xmlns:a16="http://schemas.microsoft.com/office/drawing/2014/main" id="{0535DEAB-C1FF-41D4-96C0-31C272F64B79}"/>
              </a:ext>
            </a:extLst>
          </p:cNvPr>
          <p:cNvSpPr>
            <a:spLocks noGrp="1"/>
          </p:cNvSpPr>
          <p:nvPr>
            <p:ph type="body" sz="quarter" idx="11"/>
          </p:nvPr>
        </p:nvSpPr>
        <p:spPr/>
        <p:txBody>
          <a:bodyPr/>
          <a:lstStyle/>
          <a:p>
            <a:r>
              <a:rPr lang="fr-FR" dirty="0"/>
              <a:t>Dictionnaire des données</a:t>
            </a:r>
          </a:p>
        </p:txBody>
      </p:sp>
      <p:sp>
        <p:nvSpPr>
          <p:cNvPr id="17" name="Rectangle à coins arrondis 16"/>
          <p:cNvSpPr/>
          <p:nvPr/>
        </p:nvSpPr>
        <p:spPr>
          <a:xfrm>
            <a:off x="2822369" y="1976352"/>
            <a:ext cx="6480000" cy="720000"/>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565656"/>
                </a:solidFill>
                <a:latin typeface="Calibri" panose="020F0502020204030204" pitchFamily="34" charset="0"/>
                <a:cs typeface="Calibri" panose="020F0502020204030204" pitchFamily="34" charset="0"/>
              </a:rPr>
              <a:t>Avant la phase de conception du modèle conceptuel des données,</a:t>
            </a:r>
          </a:p>
          <a:p>
            <a:pPr algn="ctr"/>
            <a:r>
              <a:rPr lang="fr-FR" sz="1400" dirty="0">
                <a:solidFill>
                  <a:srgbClr val="565656"/>
                </a:solidFill>
                <a:latin typeface="Calibri" panose="020F0502020204030204" pitchFamily="34" charset="0"/>
                <a:cs typeface="Calibri" panose="020F0502020204030204" pitchFamily="34" charset="0"/>
              </a:rPr>
              <a:t>il faut </a:t>
            </a:r>
            <a:r>
              <a:rPr lang="fr-FR" sz="1400" b="1" dirty="0">
                <a:solidFill>
                  <a:srgbClr val="565656"/>
                </a:solidFill>
                <a:latin typeface="Calibri" panose="020F0502020204030204" pitchFamily="34" charset="0"/>
                <a:cs typeface="Calibri" panose="020F0502020204030204" pitchFamily="34" charset="0"/>
              </a:rPr>
              <a:t>relever</a:t>
            </a:r>
            <a:r>
              <a:rPr lang="fr-FR" sz="1400" dirty="0">
                <a:solidFill>
                  <a:srgbClr val="565656"/>
                </a:solidFill>
                <a:latin typeface="Calibri" panose="020F0502020204030204" pitchFamily="34" charset="0"/>
                <a:cs typeface="Calibri" panose="020F0502020204030204" pitchFamily="34" charset="0"/>
              </a:rPr>
              <a:t> d’abord trois types d’informations à partir du cahier des charges.</a:t>
            </a:r>
          </a:p>
        </p:txBody>
      </p:sp>
    </p:spTree>
    <p:extLst>
      <p:ext uri="{BB962C8B-B14F-4D97-AF65-F5344CB8AC3E}">
        <p14:creationId xmlns:p14="http://schemas.microsoft.com/office/powerpoint/2010/main" val="4249772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2F1932EE-25F4-485C-AE16-0A74E969214E}"/>
              </a:ext>
            </a:extLst>
          </p:cNvPr>
          <p:cNvSpPr>
            <a:spLocks noGrp="1"/>
          </p:cNvSpPr>
          <p:nvPr>
            <p:ph type="title"/>
          </p:nvPr>
        </p:nvSpPr>
        <p:spPr/>
        <p:txBody>
          <a:bodyPr/>
          <a:lstStyle/>
          <a:p>
            <a:r>
              <a:rPr lang="fr-FR"/>
              <a:t>02 - MODÉLISATION DES DONNÉES</a:t>
            </a:r>
            <a:endParaRPr lang="fr-FR" dirty="0"/>
          </a:p>
        </p:txBody>
      </p:sp>
      <p:sp>
        <p:nvSpPr>
          <p:cNvPr id="12" name="Espace réservé du texte 2">
            <a:extLst>
              <a:ext uri="{FF2B5EF4-FFF2-40B4-BE49-F238E27FC236}">
                <a16:creationId xmlns:a16="http://schemas.microsoft.com/office/drawing/2014/main" id="{FD3BCA5F-895C-404B-B996-639E1DA4165B}"/>
              </a:ext>
            </a:extLst>
          </p:cNvPr>
          <p:cNvSpPr>
            <a:spLocks noGrp="1"/>
          </p:cNvSpPr>
          <p:nvPr>
            <p:ph type="body" sz="quarter" idx="11"/>
          </p:nvPr>
        </p:nvSpPr>
        <p:spPr/>
        <p:txBody>
          <a:bodyPr/>
          <a:lstStyle/>
          <a:p>
            <a:r>
              <a:rPr lang="fr-FR"/>
              <a:t>Dictionnaire des données</a:t>
            </a:r>
            <a:endParaRPr lang="fr-FR" dirty="0"/>
          </a:p>
        </p:txBody>
      </p:sp>
      <p:sp>
        <p:nvSpPr>
          <p:cNvPr id="4" name="Espace réservé du contenu 3">
            <a:extLst>
              <a:ext uri="{FF2B5EF4-FFF2-40B4-BE49-F238E27FC236}">
                <a16:creationId xmlns:a16="http://schemas.microsoft.com/office/drawing/2014/main" id="{295B64A4-903A-40E4-B680-1885072C8EF8}"/>
              </a:ext>
            </a:extLst>
          </p:cNvPr>
          <p:cNvSpPr>
            <a:spLocks noGrp="1"/>
          </p:cNvSpPr>
          <p:nvPr>
            <p:ph sz="quarter" idx="12"/>
          </p:nvPr>
        </p:nvSpPr>
        <p:spPr>
          <a:xfrm>
            <a:off x="720000" y="1972136"/>
            <a:ext cx="10746576" cy="4485814"/>
          </a:xfrm>
        </p:spPr>
        <p:txBody>
          <a:bodyPr/>
          <a:lstStyle/>
          <a:p>
            <a:pPr marL="171450" lvl="0" indent="-171450">
              <a:buFont typeface="Arial" panose="020B0604020202020204" pitchFamily="34" charset="0"/>
              <a:buChar char="•"/>
            </a:pPr>
            <a:r>
              <a:rPr lang="fr-FR" dirty="0"/>
              <a:t>Bien identifier un </a:t>
            </a:r>
            <a:r>
              <a:rPr lang="fr-FR" b="1" dirty="0"/>
              <a:t>concept</a:t>
            </a:r>
            <a:r>
              <a:rPr lang="fr-FR" dirty="0"/>
              <a:t> : identifier les noms des objets, choses, personnes et types qui ont des données y afférentes.</a:t>
            </a:r>
          </a:p>
          <a:p>
            <a:pPr marL="171450" lvl="0" indent="-171450">
              <a:buFont typeface="Arial" panose="020B0604020202020204" pitchFamily="34" charset="0"/>
              <a:buChar char="•"/>
            </a:pPr>
            <a:r>
              <a:rPr lang="fr-FR" dirty="0"/>
              <a:t>Relever uniquement les concepts et données qui concernent le système à concevoir. (faire attention aux détails inutiles).</a:t>
            </a:r>
          </a:p>
          <a:p>
            <a:pPr marL="171450" lvl="0" indent="-171450">
              <a:buFont typeface="Arial" panose="020B0604020202020204" pitchFamily="34" charset="0"/>
              <a:buChar char="•"/>
            </a:pPr>
            <a:endParaRPr lang="fr-FR" dirty="0"/>
          </a:p>
          <a:p>
            <a:pPr marL="0" indent="0">
              <a:buNone/>
            </a:pPr>
            <a:r>
              <a:rPr lang="fr-FR" b="1" dirty="0"/>
              <a:t>Exemple :</a:t>
            </a:r>
          </a:p>
          <a:p>
            <a:pPr marL="171450" indent="-171450">
              <a:buFont typeface="Arial" panose="020B0604020202020204" pitchFamily="34" charset="0"/>
              <a:buChar char="•"/>
            </a:pPr>
            <a:r>
              <a:rPr lang="fr-FR" dirty="0"/>
              <a:t>Le centre de formation « CF excellence » offre des formations aux étudiants des villes suivantes : Tanger, Rabat, Casablanca. </a:t>
            </a:r>
          </a:p>
          <a:p>
            <a:pPr marL="171450" indent="-171450">
              <a:buFont typeface="Arial" panose="020B0604020202020204" pitchFamily="34" charset="0"/>
              <a:buChar char="•"/>
            </a:pPr>
            <a:r>
              <a:rPr lang="fr-FR" b="1" dirty="0"/>
              <a:t>On constate que : </a:t>
            </a:r>
          </a:p>
          <a:p>
            <a:pPr lvl="1"/>
            <a:r>
              <a:rPr lang="fr-FR" dirty="0"/>
              <a:t>« CF excellence » n’est pas une donnée, c’est le nom de l’organisation.</a:t>
            </a:r>
          </a:p>
          <a:p>
            <a:pPr lvl="1"/>
            <a:r>
              <a:rPr lang="fr-FR" dirty="0"/>
              <a:t>Formation, étudiant, session, spécialité sont des concepts. </a:t>
            </a:r>
          </a:p>
          <a:p>
            <a:pPr lvl="1"/>
            <a:r>
              <a:rPr lang="fr-FR" dirty="0"/>
              <a:t>Il y a une donnée rattachée au concept Étudiant qui est « Nom Ville ».</a:t>
            </a:r>
          </a:p>
          <a:p>
            <a:pPr lvl="1"/>
            <a:r>
              <a:rPr lang="fr-FR" dirty="0"/>
              <a:t>Tanger, Rabat, Casablanca sont des valeurs de la donnée « Nom Ville ».</a:t>
            </a:r>
          </a:p>
          <a:p>
            <a:pPr lvl="1"/>
            <a:r>
              <a:rPr lang="fr-FR" dirty="0"/>
              <a:t>Il y a un lien entre les concepts Formation et Étudiant.</a:t>
            </a:r>
          </a:p>
          <a:p>
            <a:pPr lvl="1"/>
            <a:r>
              <a:rPr lang="en-US" dirty="0"/>
              <a:t>…</a:t>
            </a:r>
            <a:endParaRPr lang="fr-FR" dirty="0"/>
          </a:p>
        </p:txBody>
      </p:sp>
      <p:sp>
        <p:nvSpPr>
          <p:cNvPr id="5" name="Espace réservé du contenu 4">
            <a:extLst>
              <a:ext uri="{FF2B5EF4-FFF2-40B4-BE49-F238E27FC236}">
                <a16:creationId xmlns:a16="http://schemas.microsoft.com/office/drawing/2014/main" id="{85A5B818-AB71-4C98-8176-4645A77EE701}"/>
              </a:ext>
            </a:extLst>
          </p:cNvPr>
          <p:cNvSpPr>
            <a:spLocks noGrp="1"/>
          </p:cNvSpPr>
          <p:nvPr>
            <p:ph sz="quarter" idx="13"/>
          </p:nvPr>
        </p:nvSpPr>
        <p:spPr/>
        <p:txBody>
          <a:bodyPr/>
          <a:lstStyle/>
          <a:p>
            <a:r>
              <a:rPr lang="fr-FR"/>
              <a:t>Afin de réaliser un bon relevé d’informations, il faut :</a:t>
            </a:r>
            <a:endParaRPr lang="fr-FR" dirty="0"/>
          </a:p>
        </p:txBody>
      </p:sp>
    </p:spTree>
    <p:extLst>
      <p:ext uri="{BB962C8B-B14F-4D97-AF65-F5344CB8AC3E}">
        <p14:creationId xmlns:p14="http://schemas.microsoft.com/office/powerpoint/2010/main" val="2739737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7B16E0DC-6260-4B4F-9850-18B12B7A3775}"/>
              </a:ext>
            </a:extLst>
          </p:cNvPr>
          <p:cNvSpPr>
            <a:spLocks noGrp="1"/>
          </p:cNvSpPr>
          <p:nvPr>
            <p:ph type="title"/>
          </p:nvPr>
        </p:nvSpPr>
        <p:spPr/>
        <p:txBody>
          <a:bodyPr/>
          <a:lstStyle/>
          <a:p>
            <a:r>
              <a:rPr lang="fr-FR" dirty="0"/>
              <a:t>02 </a:t>
            </a:r>
            <a:r>
              <a:rPr lang="fr-FR"/>
              <a:t>- MODÉLISATION DES DONNÉES</a:t>
            </a:r>
            <a:endParaRPr lang="fr-FR" dirty="0"/>
          </a:p>
        </p:txBody>
      </p:sp>
      <p:sp>
        <p:nvSpPr>
          <p:cNvPr id="12" name="Espace réservé du texte 2">
            <a:extLst>
              <a:ext uri="{FF2B5EF4-FFF2-40B4-BE49-F238E27FC236}">
                <a16:creationId xmlns:a16="http://schemas.microsoft.com/office/drawing/2014/main" id="{945E39F8-D15B-4BDE-A741-644154C54CFF}"/>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7872BA4B-4948-4A3E-8DE8-6C9A586D0DE3}"/>
              </a:ext>
            </a:extLst>
          </p:cNvPr>
          <p:cNvSpPr>
            <a:spLocks noGrp="1"/>
          </p:cNvSpPr>
          <p:nvPr>
            <p:ph sz="quarter" idx="12"/>
          </p:nvPr>
        </p:nvSpPr>
        <p:spPr/>
        <p:txBody>
          <a:bodyPr/>
          <a:lstStyle/>
          <a:p>
            <a:r>
              <a:rPr lang="fr-FR" dirty="0"/>
              <a:t>Le dictionnaire des données contient toutes les données nécessaires qui vont être conservées dans la base de données. Il est souvent présenté sous forme d’un tableau qui indique pour chaque donnée les informations suivantes :</a:t>
            </a:r>
          </a:p>
          <a:p>
            <a:pPr lvl="1"/>
            <a:r>
              <a:rPr lang="fr-FR" b="1" dirty="0"/>
              <a:t>Le code </a:t>
            </a:r>
            <a:r>
              <a:rPr lang="fr-FR" dirty="0"/>
              <a:t>:</a:t>
            </a:r>
            <a:r>
              <a:rPr lang="fr-FR" b="1" dirty="0"/>
              <a:t> </a:t>
            </a:r>
            <a:r>
              <a:rPr lang="fr-FR" dirty="0"/>
              <a:t>il s'agit d'un libellé désignant une donnée.</a:t>
            </a:r>
          </a:p>
          <a:p>
            <a:pPr lvl="1"/>
            <a:r>
              <a:rPr lang="fr-FR" b="1" dirty="0"/>
              <a:t>La désignation </a:t>
            </a:r>
            <a:r>
              <a:rPr lang="fr-FR" dirty="0"/>
              <a:t>:</a:t>
            </a:r>
            <a:r>
              <a:rPr lang="fr-FR" b="1" dirty="0"/>
              <a:t> </a:t>
            </a:r>
            <a:r>
              <a:rPr lang="fr-FR" dirty="0"/>
              <a:t>description de la donnée.</a:t>
            </a:r>
          </a:p>
          <a:p>
            <a:pPr lvl="1"/>
            <a:r>
              <a:rPr lang="en-US" b="1" dirty="0"/>
              <a:t>Le type de </a:t>
            </a:r>
            <a:r>
              <a:rPr lang="fr-FR" b="1" dirty="0"/>
              <a:t>données</a:t>
            </a:r>
            <a:r>
              <a:rPr lang="en-US" b="1" dirty="0"/>
              <a:t> </a:t>
            </a:r>
            <a:r>
              <a:rPr lang="en-US" dirty="0"/>
              <a:t>:</a:t>
            </a:r>
            <a:endParaRPr lang="fr-FR" dirty="0"/>
          </a:p>
          <a:p>
            <a:pPr lvl="2"/>
            <a:r>
              <a:rPr lang="fr-FR" b="1" dirty="0">
                <a:latin typeface="Calibri" panose="020F0502020204030204" pitchFamily="34" charset="0"/>
                <a:cs typeface="Calibri" panose="020F0502020204030204" pitchFamily="34" charset="0"/>
              </a:rPr>
              <a:t>Alphabétique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lorsque les valeurs de la donnée sont composées de caractères alphabétiques.</a:t>
            </a:r>
          </a:p>
          <a:p>
            <a:pPr lvl="2"/>
            <a:r>
              <a:rPr lang="fr-FR" b="1" dirty="0">
                <a:latin typeface="Calibri" panose="020F0502020204030204" pitchFamily="34" charset="0"/>
                <a:cs typeface="Calibri" panose="020F0502020204030204" pitchFamily="34" charset="0"/>
              </a:rPr>
              <a:t>Numérique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lorsque les valeurs de la donnée sont composées de nombres.</a:t>
            </a:r>
          </a:p>
          <a:p>
            <a:pPr lvl="2"/>
            <a:r>
              <a:rPr lang="fr-FR" b="1" dirty="0">
                <a:latin typeface="Calibri" panose="020F0502020204030204" pitchFamily="34" charset="0"/>
                <a:cs typeface="Calibri" panose="020F0502020204030204" pitchFamily="34" charset="0"/>
              </a:rPr>
              <a:t>Alphanumérique </a:t>
            </a:r>
            <a:r>
              <a:rPr lang="fr-FR" dirty="0">
                <a:latin typeface="Calibri" panose="020F0502020204030204" pitchFamily="34" charset="0"/>
                <a:cs typeface="Calibri" panose="020F0502020204030204" pitchFamily="34" charset="0"/>
              </a:rPr>
              <a:t>: lorsque les valeurs de la donnée sont composées de caractères alphabétiques et numériques.</a:t>
            </a:r>
          </a:p>
          <a:p>
            <a:pPr lvl="2"/>
            <a:r>
              <a:rPr lang="fr-FR" b="1" dirty="0">
                <a:latin typeface="Calibri" panose="020F0502020204030204" pitchFamily="34" charset="0"/>
                <a:cs typeface="Calibri" panose="020F0502020204030204" pitchFamily="34" charset="0"/>
              </a:rPr>
              <a:t>Date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quand il s’agite d’une date.</a:t>
            </a:r>
          </a:p>
          <a:p>
            <a:pPr lvl="2"/>
            <a:r>
              <a:rPr lang="en-US" b="1" dirty="0" err="1">
                <a:latin typeface="Calibri" panose="020F0502020204030204" pitchFamily="34" charset="0"/>
                <a:cs typeface="Calibri" panose="020F0502020204030204" pitchFamily="34" charset="0"/>
              </a:rPr>
              <a:t>Booléen</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vrai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ou</a:t>
            </a:r>
            <a:r>
              <a:rPr lang="en-US" dirty="0">
                <a:latin typeface="Calibri" panose="020F0502020204030204" pitchFamily="34" charset="0"/>
                <a:cs typeface="Calibri" panose="020F0502020204030204" pitchFamily="34" charset="0"/>
              </a:rPr>
              <a:t> faux.</a:t>
            </a:r>
            <a:endParaRPr lang="fr-FR" dirty="0">
              <a:latin typeface="Calibri" panose="020F0502020204030204" pitchFamily="34" charset="0"/>
              <a:cs typeface="Calibri" panose="020F0502020204030204" pitchFamily="34" charset="0"/>
            </a:endParaRPr>
          </a:p>
          <a:p>
            <a:pPr lvl="1"/>
            <a:r>
              <a:rPr lang="fr-FR" b="1" dirty="0"/>
              <a:t>La taille </a:t>
            </a:r>
            <a:r>
              <a:rPr lang="fr-FR" dirty="0"/>
              <a:t>:</a:t>
            </a:r>
            <a:r>
              <a:rPr lang="fr-FR" b="1" dirty="0"/>
              <a:t> </a:t>
            </a:r>
            <a:r>
              <a:rPr lang="fr-FR" dirty="0"/>
              <a:t>elle exprime la longueur des valeurs.</a:t>
            </a:r>
          </a:p>
          <a:p>
            <a:pPr lvl="1"/>
            <a:r>
              <a:rPr lang="fr-FR" b="1" dirty="0"/>
              <a:t>Observations </a:t>
            </a:r>
            <a:r>
              <a:rPr lang="fr-FR" dirty="0"/>
              <a:t>:</a:t>
            </a:r>
            <a:r>
              <a:rPr lang="fr-FR" b="1" dirty="0"/>
              <a:t> </a:t>
            </a:r>
            <a:r>
              <a:rPr lang="fr-FR" dirty="0"/>
              <a:t>qui peut contenir des informations complémentaires.</a:t>
            </a:r>
          </a:p>
          <a:p>
            <a:endParaRPr lang="fr-FR" dirty="0"/>
          </a:p>
        </p:txBody>
      </p:sp>
      <p:sp>
        <p:nvSpPr>
          <p:cNvPr id="5" name="Espace réservé du contenu 4">
            <a:extLst>
              <a:ext uri="{FF2B5EF4-FFF2-40B4-BE49-F238E27FC236}">
                <a16:creationId xmlns:a16="http://schemas.microsoft.com/office/drawing/2014/main" id="{D796501F-7E90-4081-A019-D1EE72A0CED5}"/>
              </a:ext>
            </a:extLst>
          </p:cNvPr>
          <p:cNvSpPr>
            <a:spLocks noGrp="1"/>
          </p:cNvSpPr>
          <p:nvPr>
            <p:ph sz="quarter" idx="13"/>
          </p:nvPr>
        </p:nvSpPr>
        <p:spPr/>
        <p:txBody>
          <a:bodyPr/>
          <a:lstStyle/>
          <a:p>
            <a:r>
              <a:rPr lang="fr-FR" dirty="0"/>
              <a:t>Dictionnaire</a:t>
            </a:r>
            <a:r>
              <a:rPr lang="en-US" dirty="0"/>
              <a:t> des </a:t>
            </a:r>
            <a:r>
              <a:rPr lang="fr-FR" dirty="0"/>
              <a:t>données </a:t>
            </a:r>
            <a:r>
              <a:rPr lang="en-US"/>
              <a:t>: </a:t>
            </a:r>
            <a:r>
              <a:rPr lang="fr-FR" dirty="0"/>
              <a:t>d</a:t>
            </a:r>
            <a:r>
              <a:rPr lang="fr-FR"/>
              <a:t>éfinitions</a:t>
            </a:r>
            <a:endParaRPr lang="fr-FR" dirty="0"/>
          </a:p>
        </p:txBody>
      </p:sp>
    </p:spTree>
    <p:extLst>
      <p:ext uri="{BB962C8B-B14F-4D97-AF65-F5344CB8AC3E}">
        <p14:creationId xmlns:p14="http://schemas.microsoft.com/office/powerpoint/2010/main" val="2526427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D5D45687-FB2E-4026-B17D-40EA7898976F}"/>
              </a:ext>
            </a:extLst>
          </p:cNvPr>
          <p:cNvSpPr>
            <a:spLocks noGrp="1"/>
          </p:cNvSpPr>
          <p:nvPr>
            <p:ph type="title"/>
          </p:nvPr>
        </p:nvSpPr>
        <p:spPr/>
        <p:txBody>
          <a:bodyPr/>
          <a:lstStyle/>
          <a:p>
            <a:r>
              <a:rPr lang="fr-FR" dirty="0"/>
              <a:t>02 </a:t>
            </a:r>
            <a:r>
              <a:rPr lang="fr-FR"/>
              <a:t>- MODÉLISATION DES DONNÉES</a:t>
            </a:r>
            <a:endParaRPr lang="fr-FR" dirty="0"/>
          </a:p>
        </p:txBody>
      </p:sp>
      <p:sp>
        <p:nvSpPr>
          <p:cNvPr id="16" name="Espace réservé du texte 2">
            <a:extLst>
              <a:ext uri="{FF2B5EF4-FFF2-40B4-BE49-F238E27FC236}">
                <a16:creationId xmlns:a16="http://schemas.microsoft.com/office/drawing/2014/main" id="{7B478100-1DA9-40A2-887E-9D4DC531F706}"/>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27EDA317-23A9-41E9-BD34-809D1FB9AA46}"/>
              </a:ext>
            </a:extLst>
          </p:cNvPr>
          <p:cNvSpPr>
            <a:spLocks noGrp="1"/>
          </p:cNvSpPr>
          <p:nvPr>
            <p:ph sz="quarter" idx="12"/>
          </p:nvPr>
        </p:nvSpPr>
        <p:spPr/>
        <p:txBody>
          <a:bodyPr/>
          <a:lstStyle/>
          <a:p>
            <a:r>
              <a:rPr lang="fr-FR"/>
              <a:t>Après le relevé </a:t>
            </a:r>
            <a:r>
              <a:rPr lang="fr-FR" dirty="0"/>
              <a:t>des données, il faut préciser :</a:t>
            </a:r>
          </a:p>
        </p:txBody>
      </p:sp>
      <p:sp>
        <p:nvSpPr>
          <p:cNvPr id="5" name="Espace réservé du contenu 4">
            <a:extLst>
              <a:ext uri="{FF2B5EF4-FFF2-40B4-BE49-F238E27FC236}">
                <a16:creationId xmlns:a16="http://schemas.microsoft.com/office/drawing/2014/main" id="{4E27BDFA-32B1-4048-B1D7-2F1E04FDA510}"/>
              </a:ext>
            </a:extLst>
          </p:cNvPr>
          <p:cNvSpPr>
            <a:spLocks noGrp="1"/>
          </p:cNvSpPr>
          <p:nvPr>
            <p:ph sz="quarter" idx="13"/>
          </p:nvPr>
        </p:nvSpPr>
        <p:spPr/>
        <p:txBody>
          <a:bodyPr/>
          <a:lstStyle/>
          <a:p>
            <a:r>
              <a:rPr lang="fr-FR"/>
              <a:t>Dictionnaire</a:t>
            </a:r>
            <a:r>
              <a:rPr lang="en-US"/>
              <a:t> des données : définitions</a:t>
            </a:r>
            <a:endParaRPr lang="fr-FR" dirty="0"/>
          </a:p>
        </p:txBody>
      </p:sp>
      <p:graphicFrame>
        <p:nvGraphicFramePr>
          <p:cNvPr id="22" name="Espace réservé du contenu 21">
            <a:extLst>
              <a:ext uri="{FF2B5EF4-FFF2-40B4-BE49-F238E27FC236}">
                <a16:creationId xmlns:a16="http://schemas.microsoft.com/office/drawing/2014/main" id="{AFBCCBC0-389C-4CE7-9197-088DC51A8848}"/>
              </a:ext>
            </a:extLst>
          </p:cNvPr>
          <p:cNvGraphicFramePr>
            <a:graphicFrameLocks noGrp="1"/>
          </p:cNvGraphicFramePr>
          <p:nvPr>
            <p:ph sz="quarter" idx="4294967295"/>
            <p:extLst>
              <p:ext uri="{D42A27DB-BD31-4B8C-83A1-F6EECF244321}">
                <p14:modId xmlns:p14="http://schemas.microsoft.com/office/powerpoint/2010/main" val="634810117"/>
              </p:ext>
            </p:extLst>
          </p:nvPr>
        </p:nvGraphicFramePr>
        <p:xfrm>
          <a:off x="2153113" y="2554265"/>
          <a:ext cx="7880350" cy="3292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984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C10562A-D506-4FBB-B176-8C9972038EF6}"/>
              </a:ext>
            </a:extLst>
          </p:cNvPr>
          <p:cNvSpPr>
            <a:spLocks noGrp="1"/>
          </p:cNvSpPr>
          <p:nvPr>
            <p:ph type="title"/>
          </p:nvPr>
        </p:nvSpPr>
        <p:spPr/>
        <p:txBody>
          <a:bodyPr/>
          <a:lstStyle/>
          <a:p>
            <a:r>
              <a:rPr lang="fr-FR" dirty="0"/>
              <a:t>02 </a:t>
            </a:r>
            <a:r>
              <a:rPr lang="fr-FR"/>
              <a:t>- MODÉLISATION DES DONNÉES</a:t>
            </a:r>
            <a:endParaRPr lang="fr-FR" dirty="0"/>
          </a:p>
        </p:txBody>
      </p:sp>
      <p:sp>
        <p:nvSpPr>
          <p:cNvPr id="12" name="Espace réservé du texte 2">
            <a:extLst>
              <a:ext uri="{FF2B5EF4-FFF2-40B4-BE49-F238E27FC236}">
                <a16:creationId xmlns:a16="http://schemas.microsoft.com/office/drawing/2014/main" id="{EE7C2B7A-A6F5-464D-A9A7-D41FE445E203}"/>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285C6511-7002-48E3-8CED-872A19AEB7B2}"/>
              </a:ext>
            </a:extLst>
          </p:cNvPr>
          <p:cNvSpPr>
            <a:spLocks noGrp="1"/>
          </p:cNvSpPr>
          <p:nvPr>
            <p:ph sz="quarter" idx="12"/>
          </p:nvPr>
        </p:nvSpPr>
        <p:spPr/>
        <p:txBody>
          <a:bodyPr/>
          <a:lstStyle/>
          <a:p>
            <a:r>
              <a:rPr lang="fr-FR" dirty="0"/>
              <a:t>Ensuite, procéder aux  contrôles  suivants :</a:t>
            </a:r>
          </a:p>
          <a:p>
            <a:pPr lvl="1"/>
            <a:r>
              <a:rPr lang="fr-FR" b="1" dirty="0"/>
              <a:t>Imprécisions : </a:t>
            </a:r>
            <a:r>
              <a:rPr lang="fr-FR" dirty="0"/>
              <a:t>s’assurer que les champs sont bien nommés et décrits</a:t>
            </a:r>
          </a:p>
          <a:p>
            <a:pPr marL="457200" lvl="1" indent="0">
              <a:buNone/>
            </a:pPr>
            <a:r>
              <a:rPr lang="fr-FR" dirty="0"/>
              <a:t>	Exemple : « Ville » tout court n’est pas précis.</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On optera plutôt pour « Ville étudiant ».</a:t>
            </a:r>
          </a:p>
          <a:p>
            <a:pPr lvl="1"/>
            <a:r>
              <a:rPr lang="fr-FR" b="1" dirty="0"/>
              <a:t>Polysémies : </a:t>
            </a:r>
            <a:r>
              <a:rPr lang="fr-FR" dirty="0"/>
              <a:t>il s’agit de deux données portant le même nom mais qui désignent des choses différentes.</a:t>
            </a:r>
          </a:p>
          <a:p>
            <a:pPr marL="457200" lvl="1" indent="0">
              <a:buNone/>
            </a:pPr>
            <a:r>
              <a:rPr lang="fr-FR" dirty="0"/>
              <a:t>	Exemple : « Nom » relatif a l’étudiant et « Nom » relatif à la session.</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Il faut renommer les deux données en : Nom étudiant et Nom Session.</a:t>
            </a:r>
          </a:p>
          <a:p>
            <a:pPr lvl="1"/>
            <a:r>
              <a:rPr lang="fr-FR" b="1" dirty="0"/>
              <a:t>Synonymes : </a:t>
            </a:r>
            <a:r>
              <a:rPr lang="fr-FR" dirty="0"/>
              <a:t>il s’agit de deux descriptions différentes qui désignent la même donnée.</a:t>
            </a:r>
          </a:p>
          <a:p>
            <a:pPr marL="457200" lvl="1" indent="0">
              <a:buNone/>
            </a:pPr>
            <a:r>
              <a:rPr lang="fr-FR" dirty="0"/>
              <a:t>	Exemple : code CIN et numéro CIN.</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Il faut garder une seule description et supprimer les autres synonymes.</a:t>
            </a:r>
          </a:p>
          <a:p>
            <a:pPr lvl="1"/>
            <a:r>
              <a:rPr lang="en-US" b="1" dirty="0"/>
              <a:t>Les </a:t>
            </a:r>
            <a:r>
              <a:rPr lang="fr-FR" b="1" dirty="0"/>
              <a:t>données calculées </a:t>
            </a:r>
            <a:r>
              <a:rPr lang="fr-FR" dirty="0"/>
              <a:t>ne doivent pas figurer dans le dictionnaire des données, mais plutôt, il faut préciser les éléments qui ont permis ce calcul.</a:t>
            </a:r>
          </a:p>
          <a:p>
            <a:pPr marL="457200" lvl="1" indent="0">
              <a:buNone/>
            </a:pPr>
            <a:r>
              <a:rPr lang="fr-FR" dirty="0"/>
              <a:t>	Par exemple : PRIX TTC = PRIX HT * TVA</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Les données à retenir seront : PRIX HT et TVA.</a:t>
            </a:r>
          </a:p>
        </p:txBody>
      </p:sp>
    </p:spTree>
    <p:extLst>
      <p:ext uri="{BB962C8B-B14F-4D97-AF65-F5344CB8AC3E}">
        <p14:creationId xmlns:p14="http://schemas.microsoft.com/office/powerpoint/2010/main" val="198010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13FF8AC6-9655-49BA-AC25-4A59EB215FB4}"/>
              </a:ext>
            </a:extLst>
          </p:cNvPr>
          <p:cNvSpPr>
            <a:spLocks noGrp="1"/>
          </p:cNvSpPr>
          <p:nvPr>
            <p:ph type="title"/>
          </p:nvPr>
        </p:nvSpPr>
        <p:spPr/>
        <p:txBody>
          <a:bodyPr/>
          <a:lstStyle/>
          <a:p>
            <a:r>
              <a:rPr lang="fr-FR" dirty="0"/>
              <a:t>02 </a:t>
            </a:r>
            <a:r>
              <a:rPr lang="fr-FR"/>
              <a:t>- MODÉLISATION DES DONNÉES</a:t>
            </a:r>
            <a:endParaRPr lang="fr-FR" dirty="0"/>
          </a:p>
        </p:txBody>
      </p:sp>
      <p:sp>
        <p:nvSpPr>
          <p:cNvPr id="15" name="Espace réservé du texte 2">
            <a:extLst>
              <a:ext uri="{FF2B5EF4-FFF2-40B4-BE49-F238E27FC236}">
                <a16:creationId xmlns:a16="http://schemas.microsoft.com/office/drawing/2014/main" id="{7562F8C9-4615-4218-B8FB-15FF1EB97B92}"/>
              </a:ext>
            </a:extLst>
          </p:cNvPr>
          <p:cNvSpPr>
            <a:spLocks noGrp="1"/>
          </p:cNvSpPr>
          <p:nvPr>
            <p:ph type="body" sz="quarter" idx="11"/>
          </p:nvPr>
        </p:nvSpPr>
        <p:spPr/>
        <p:txBody>
          <a:bodyPr/>
          <a:lstStyle/>
          <a:p>
            <a:r>
              <a:rPr lang="fr-FR" dirty="0"/>
              <a:t>Dictionnaire des données</a:t>
            </a:r>
          </a:p>
        </p:txBody>
      </p:sp>
      <p:sp>
        <p:nvSpPr>
          <p:cNvPr id="8" name="Espace réservé du contenu 7">
            <a:extLst>
              <a:ext uri="{FF2B5EF4-FFF2-40B4-BE49-F238E27FC236}">
                <a16:creationId xmlns:a16="http://schemas.microsoft.com/office/drawing/2014/main" id="{842CB885-709C-4C7F-95AB-008592ACB69E}"/>
              </a:ext>
            </a:extLst>
          </p:cNvPr>
          <p:cNvSpPr>
            <a:spLocks noGrp="1"/>
          </p:cNvSpPr>
          <p:nvPr>
            <p:ph sz="quarter" idx="12"/>
          </p:nvPr>
        </p:nvSpPr>
        <p:spPr>
          <a:xfrm>
            <a:off x="720000" y="1932733"/>
            <a:ext cx="10746576" cy="4514894"/>
          </a:xfrm>
        </p:spPr>
        <p:txBody>
          <a:bodyPr/>
          <a:lstStyle/>
          <a:p>
            <a:r>
              <a:rPr lang="fr-FR" dirty="0"/>
              <a:t>Afin d’uniformiser la nomenclature des données, on adopte une formule se composant de : objet (en minuscules) + raccourcis de nom du concept qu’elle représente (première lettre en majuscule).</a:t>
            </a:r>
          </a:p>
          <a:p>
            <a:pPr marL="0" indent="0">
              <a:buNone/>
            </a:pPr>
            <a:r>
              <a:rPr lang="fr-FR" b="1" dirty="0"/>
              <a:t>Exemple :</a:t>
            </a:r>
          </a:p>
          <a:p>
            <a:pPr lvl="1" algn="just"/>
            <a:r>
              <a:rPr lang="fr-FR" dirty="0"/>
              <a:t>Numéro CIN de l’étudiant  	</a:t>
            </a:r>
            <a:r>
              <a:rPr lang="fr-FR" dirty="0">
                <a:sym typeface="Wingdings" pitchFamily="2" charset="2"/>
              </a:rPr>
              <a:t>  </a:t>
            </a:r>
            <a:r>
              <a:rPr lang="fr-FR" dirty="0" err="1">
                <a:sym typeface="Wingdings" pitchFamily="2" charset="2"/>
              </a:rPr>
              <a:t>numCINEtu</a:t>
            </a:r>
            <a:endParaRPr lang="fr-FR" dirty="0">
              <a:sym typeface="Wingdings" pitchFamily="2" charset="2"/>
            </a:endParaRPr>
          </a:p>
          <a:p>
            <a:pPr lvl="1" algn="just"/>
            <a:r>
              <a:rPr lang="fr-FR" dirty="0">
                <a:sym typeface="Wingdings" pitchFamily="2" charset="2"/>
              </a:rPr>
              <a:t>Titre de la formation 	   </a:t>
            </a:r>
            <a:r>
              <a:rPr lang="fr-FR" dirty="0" err="1">
                <a:sym typeface="Wingdings" pitchFamily="2" charset="2"/>
              </a:rPr>
              <a:t>titreForm</a:t>
            </a:r>
            <a:endParaRPr lang="fr-FR" dirty="0"/>
          </a:p>
          <a:p>
            <a:pPr marL="0" indent="0">
              <a:buNone/>
            </a:pPr>
            <a:r>
              <a:rPr lang="fr-FR" b="1" dirty="0"/>
              <a:t>Le dictionnaire de données relatif à notre exemple de la gestion du centre de formation est comme suit :  (1/2)</a:t>
            </a:r>
          </a:p>
          <a:p>
            <a:endParaRPr lang="fr-FR" dirty="0"/>
          </a:p>
        </p:txBody>
      </p:sp>
      <p:sp>
        <p:nvSpPr>
          <p:cNvPr id="9" name="Espace réservé du contenu 8">
            <a:extLst>
              <a:ext uri="{FF2B5EF4-FFF2-40B4-BE49-F238E27FC236}">
                <a16:creationId xmlns:a16="http://schemas.microsoft.com/office/drawing/2014/main" id="{B78424CB-D48D-4965-952E-FCAB26405758}"/>
              </a:ext>
            </a:extLst>
          </p:cNvPr>
          <p:cNvSpPr>
            <a:spLocks noGrp="1"/>
          </p:cNvSpPr>
          <p:nvPr>
            <p:ph sz="quarter" idx="13"/>
          </p:nvPr>
        </p:nvSpPr>
        <p:spPr/>
        <p:txBody>
          <a:bodyPr/>
          <a:lstStyle/>
          <a:p>
            <a:r>
              <a:rPr lang="fr-FR" dirty="0"/>
              <a:t>Bonne pratique : </a:t>
            </a:r>
          </a:p>
        </p:txBody>
      </p:sp>
      <p:graphicFrame>
        <p:nvGraphicFramePr>
          <p:cNvPr id="22" name="Tableau 21">
            <a:extLst>
              <a:ext uri="{FF2B5EF4-FFF2-40B4-BE49-F238E27FC236}">
                <a16:creationId xmlns:a16="http://schemas.microsoft.com/office/drawing/2014/main" id="{6128D557-29B0-492F-9924-19F2038D6489}"/>
              </a:ext>
            </a:extLst>
          </p:cNvPr>
          <p:cNvGraphicFramePr>
            <a:graphicFrameLocks noGrp="1"/>
          </p:cNvGraphicFramePr>
          <p:nvPr>
            <p:extLst>
              <p:ext uri="{D42A27DB-BD31-4B8C-83A1-F6EECF244321}">
                <p14:modId xmlns:p14="http://schemas.microsoft.com/office/powerpoint/2010/main" val="1454383065"/>
              </p:ext>
            </p:extLst>
          </p:nvPr>
        </p:nvGraphicFramePr>
        <p:xfrm>
          <a:off x="1704513" y="3789363"/>
          <a:ext cx="8856000" cy="2639644"/>
        </p:xfrm>
        <a:graphic>
          <a:graphicData uri="http://schemas.openxmlformats.org/drawingml/2006/table">
            <a:tbl>
              <a:tblPr firstRow="1" firstCol="1">
                <a:tableStyleId>{5C22544A-7EE6-4342-B048-85BDC9FD1C3A}</a:tableStyleId>
              </a:tblPr>
              <a:tblGrid>
                <a:gridCol w="1944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tblGrid>
              <a:tr h="360000">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Code donnée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Désignation</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Type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Taille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Observation</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numCINEtu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Numéro CIN</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35644">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prenomEtu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Prénom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dateNaissEtu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de naissance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niveauEtu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Niveau scolaire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15</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nomvilleEtu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a:t>
                      </a:r>
                      <a:r>
                        <a:rPr lang="fr-FR" sz="1200">
                          <a:solidFill>
                            <a:srgbClr val="565656"/>
                          </a:solidFill>
                          <a:effectLst/>
                          <a:latin typeface="Calibri" panose="020F0502020204030204" pitchFamily="34" charset="0"/>
                          <a:cs typeface="Calibri" panose="020F0502020204030204" pitchFamily="34" charset="0"/>
                        </a:rPr>
                        <a:t>la ville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15</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AdresseEtu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Adresse </a:t>
                      </a:r>
                      <a:r>
                        <a:rPr lang="fr-FR" sz="1200">
                          <a:solidFill>
                            <a:srgbClr val="565656"/>
                          </a:solidFill>
                          <a:effectLst/>
                          <a:latin typeface="Calibri" panose="020F0502020204030204" pitchFamily="34" charset="0"/>
                          <a:cs typeface="Calibri" panose="020F0502020204030204" pitchFamily="34" charset="0"/>
                        </a:rPr>
                        <a:t>de l’</a:t>
                      </a:r>
                      <a:r>
                        <a:rPr lang="fr-FR" sz="1200" dirty="0" err="1">
                          <a:solidFill>
                            <a:srgbClr val="565656"/>
                          </a:solidFill>
                          <a:effectLst/>
                          <a:latin typeface="Calibri" panose="020F0502020204030204" pitchFamily="34" charset="0"/>
                          <a:cs typeface="Calibri" panose="020F0502020204030204" pitchFamily="34" charset="0"/>
                        </a:rPr>
                        <a:t>é</a:t>
                      </a:r>
                      <a:r>
                        <a:rPr lang="fr-FR" sz="1200">
                          <a:solidFill>
                            <a:srgbClr val="565656"/>
                          </a:solidFill>
                          <a:effectLst/>
                          <a:latin typeface="Calibri" panose="020F0502020204030204" pitchFamily="34" charset="0"/>
                          <a:cs typeface="Calibri" panose="020F0502020204030204" pitchFamily="34" charset="0"/>
                        </a:rPr>
                        <a:t>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90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58677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C1DEC733-941C-4F6D-A2D4-96EF872256B0}"/>
              </a:ext>
            </a:extLst>
          </p:cNvPr>
          <p:cNvSpPr>
            <a:spLocks noGrp="1"/>
          </p:cNvSpPr>
          <p:nvPr>
            <p:ph sz="quarter" idx="12"/>
          </p:nvPr>
        </p:nvSpPr>
        <p:spPr>
          <a:xfrm>
            <a:off x="720000" y="1719763"/>
            <a:ext cx="10746576" cy="4514894"/>
          </a:xfrm>
        </p:spPr>
        <p:txBody>
          <a:bodyPr/>
          <a:lstStyle/>
          <a:p>
            <a:r>
              <a:rPr lang="fr-FR" b="1" dirty="0"/>
              <a:t>Le dictionnaire de données relatif à notre exemple de la gestion du centre de formation : (</a:t>
            </a:r>
            <a:r>
              <a:rPr lang="en-US" b="1" dirty="0"/>
              <a:t>2</a:t>
            </a:r>
            <a:r>
              <a:rPr lang="fr-FR" b="1" dirty="0"/>
              <a:t>/2)</a:t>
            </a:r>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4161640206"/>
              </p:ext>
            </p:extLst>
          </p:nvPr>
        </p:nvGraphicFramePr>
        <p:xfrm>
          <a:off x="1704513" y="2209950"/>
          <a:ext cx="8856000" cy="4248000"/>
        </p:xfrm>
        <a:graphic>
          <a:graphicData uri="http://schemas.openxmlformats.org/drawingml/2006/table">
            <a:tbl>
              <a:tblPr firstRow="1" firstCol="1" bandRow="1">
                <a:tableStyleId>{5C22544A-7EE6-4342-B048-85BDC9FD1C3A}</a:tableStyleId>
              </a:tblPr>
              <a:tblGrid>
                <a:gridCol w="1944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tblGrid>
              <a:tr h="360000">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Code donnée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Désignation</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Type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Taille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Observation</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titreForm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Titre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dureeForm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Durée </a:t>
                      </a:r>
                      <a:r>
                        <a:rPr lang="fr-FR" sz="1200" dirty="0">
                          <a:solidFill>
                            <a:srgbClr val="565656"/>
                          </a:solidFill>
                          <a:effectLst/>
                          <a:latin typeface="Calibri" panose="020F0502020204030204" pitchFamily="34" charset="0"/>
                          <a:cs typeface="Calibri" panose="020F0502020204030204" pitchFamily="34" charset="0"/>
                        </a:rPr>
                        <a:t>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Numérique</a:t>
                      </a: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prixForm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Prix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Numérique</a:t>
                      </a: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5</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dateDebutSess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a:t>
                      </a:r>
                      <a:r>
                        <a:rPr lang="fr-FR" sz="1200">
                          <a:solidFill>
                            <a:srgbClr val="565656"/>
                          </a:solidFill>
                          <a:effectLst/>
                          <a:latin typeface="Calibri" panose="020F0502020204030204" pitchFamily="34" charset="0"/>
                          <a:cs typeface="Calibri" panose="020F0502020204030204" pitchFamily="34" charset="0"/>
                        </a:rPr>
                        <a:t>du début </a:t>
                      </a:r>
                      <a:r>
                        <a:rPr lang="fr-FR" sz="1200" dirty="0">
                          <a:solidFill>
                            <a:srgbClr val="565656"/>
                          </a:solidFill>
                          <a:effectLst/>
                          <a:latin typeface="Calibri" panose="020F0502020204030204" pitchFamily="34" charset="0"/>
                          <a:cs typeface="Calibri" panose="020F0502020204030204" pitchFamily="34" charset="0"/>
                        </a:rPr>
                        <a:t>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7"/>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dateFinSess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de la fin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8"/>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10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9"/>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0"/>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descSpec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Description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1"/>
                  </a:ext>
                </a:extLst>
              </a:tr>
              <a:tr h="324000">
                <a:tc>
                  <a:txBody>
                    <a:bodyPr/>
                    <a:lstStyle/>
                    <a:p>
                      <a:pPr marL="0" algn="ctr">
                        <a:lnSpc>
                          <a:spcPct val="100000"/>
                        </a:lnSpc>
                        <a:spcBef>
                          <a:spcPts val="0"/>
                        </a:spcBef>
                        <a:spcAft>
                          <a:spcPts val="0"/>
                        </a:spcAft>
                        <a:tabLst>
                          <a:tab pos="278765" algn="l"/>
                        </a:tabLst>
                      </a:pPr>
                      <a:r>
                        <a:rPr lang="en-US" sz="1200" dirty="0" err="1">
                          <a:solidFill>
                            <a:srgbClr val="565656"/>
                          </a:solidFill>
                          <a:effectLst/>
                          <a:latin typeface="Calibri" panose="020F0502020204030204" pitchFamily="34" charset="0"/>
                          <a:ea typeface="+mn-ea"/>
                          <a:cs typeface="Calibri" panose="020F0502020204030204" pitchFamily="34" charset="0"/>
                        </a:rPr>
                        <a:t>typeCours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en-US" sz="1200" dirty="0">
                          <a:solidFill>
                            <a:srgbClr val="565656"/>
                          </a:solidFill>
                          <a:effectLst/>
                          <a:latin typeface="Calibri" panose="020F0502020204030204" pitchFamily="34" charset="0"/>
                          <a:ea typeface="+mn-ea"/>
                          <a:cs typeface="Calibri" panose="020F0502020204030204" pitchFamily="34" charset="0"/>
                        </a:rPr>
                        <a:t>Type de </a:t>
                      </a:r>
                      <a:r>
                        <a:rPr lang="en-US" sz="1200" dirty="0" err="1">
                          <a:solidFill>
                            <a:srgbClr val="565656"/>
                          </a:solidFill>
                          <a:effectLst/>
                          <a:latin typeface="Calibri" panose="020F0502020204030204" pitchFamily="34" charset="0"/>
                          <a:ea typeface="+mn-ea"/>
                          <a:cs typeface="Calibri" panose="020F0502020204030204" pitchFamily="34" charset="0"/>
                        </a:rPr>
                        <a:t>cours</a:t>
                      </a:r>
                      <a:r>
                        <a:rPr lang="en-US" sz="1200" dirty="0">
                          <a:solidFill>
                            <a:srgbClr val="565656"/>
                          </a:solidFill>
                          <a:effectLst/>
                          <a:latin typeface="Calibri" panose="020F0502020204030204" pitchFamily="34" charset="0"/>
                          <a:ea typeface="+mn-ea"/>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en-US" sz="1200" dirty="0" err="1">
                          <a:solidFill>
                            <a:srgbClr val="565656"/>
                          </a:solidFill>
                          <a:effectLst/>
                          <a:latin typeface="Calibri" panose="020F0502020204030204" pitchFamily="34" charset="0"/>
                          <a:ea typeface="+mn-ea"/>
                          <a:cs typeface="Calibri" panose="020F0502020204030204" pitchFamily="34" charset="0"/>
                        </a:rPr>
                        <a:t>Alphabetique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noProof="0" dirty="0" err="1">
                          <a:solidFill>
                            <a:srgbClr val="565656"/>
                          </a:solidFill>
                          <a:effectLst/>
                          <a:latin typeface="Calibri" panose="020F0502020204030204" pitchFamily="34" charset="0"/>
                          <a:ea typeface="+mn-ea"/>
                          <a:cs typeface="Calibri" panose="020F0502020204030204" pitchFamily="34" charset="0"/>
                        </a:rPr>
                        <a:t>Distanciel</a:t>
                      </a:r>
                      <a:r>
                        <a:rPr lang="en-US" sz="1200" dirty="0">
                          <a:solidFill>
                            <a:srgbClr val="565656"/>
                          </a:solidFill>
                          <a:effectLst/>
                          <a:latin typeface="Calibri" panose="020F0502020204030204" pitchFamily="34" charset="0"/>
                          <a:ea typeface="+mn-ea"/>
                          <a:cs typeface="Calibri" panose="020F0502020204030204" pitchFamily="34" charset="0"/>
                        </a:rPr>
                        <a:t> </a:t>
                      </a:r>
                      <a:r>
                        <a:rPr lang="en-US" sz="1200" dirty="0" err="1">
                          <a:solidFill>
                            <a:srgbClr val="565656"/>
                          </a:solidFill>
                          <a:effectLst/>
                          <a:latin typeface="Calibri" panose="020F0502020204030204" pitchFamily="34" charset="0"/>
                          <a:ea typeface="+mn-ea"/>
                          <a:cs typeface="Calibri" panose="020F0502020204030204" pitchFamily="34" charset="0"/>
                        </a:rPr>
                        <a:t>ou</a:t>
                      </a:r>
                      <a:r>
                        <a:rPr lang="en-US" sz="1200" baseline="0" dirty="0">
                          <a:solidFill>
                            <a:srgbClr val="565656"/>
                          </a:solidFill>
                          <a:effectLst/>
                          <a:latin typeface="Calibri" panose="020F0502020204030204" pitchFamily="34" charset="0"/>
                          <a:ea typeface="+mn-ea"/>
                          <a:cs typeface="Calibri" panose="020F0502020204030204" pitchFamily="34" charset="0"/>
                        </a:rPr>
                        <a:t> </a:t>
                      </a:r>
                      <a:r>
                        <a:rPr lang="fr-FR" sz="1200" noProof="0" dirty="0" err="1">
                          <a:solidFill>
                            <a:srgbClr val="565656"/>
                          </a:solidFill>
                          <a:effectLst/>
                          <a:latin typeface="Calibri" panose="020F0502020204030204" pitchFamily="34" charset="0"/>
                          <a:ea typeface="+mn-ea"/>
                          <a:cs typeface="Calibri" panose="020F0502020204030204" pitchFamily="34" charset="0"/>
                        </a:rPr>
                        <a:t>presentiel</a:t>
                      </a:r>
                      <a:endParaRPr lang="fr-FR" sz="1200" noProof="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2"/>
                  </a:ext>
                </a:extLst>
              </a:tr>
            </a:tbl>
          </a:graphicData>
        </a:graphic>
      </p:graphicFrame>
      <p:sp>
        <p:nvSpPr>
          <p:cNvPr id="2" name="Titre 1">
            <a:extLst>
              <a:ext uri="{FF2B5EF4-FFF2-40B4-BE49-F238E27FC236}">
                <a16:creationId xmlns:a16="http://schemas.microsoft.com/office/drawing/2014/main" id="{1C8BC87E-31E7-42A0-B1A8-C102CFE8BDE2}"/>
              </a:ext>
            </a:extLst>
          </p:cNvPr>
          <p:cNvSpPr>
            <a:spLocks noGrp="1"/>
          </p:cNvSpPr>
          <p:nvPr>
            <p:ph type="title"/>
          </p:nvPr>
        </p:nvSpPr>
        <p:spPr/>
        <p:txBody>
          <a:bodyPr/>
          <a:lstStyle/>
          <a:p>
            <a:r>
              <a:rPr lang="fr-FR" dirty="0"/>
              <a:t>02 </a:t>
            </a:r>
            <a:r>
              <a:rPr lang="fr-FR"/>
              <a:t>- MODÉLISATION DES DONNÉES</a:t>
            </a:r>
            <a:endParaRPr lang="fr-FR" dirty="0"/>
          </a:p>
        </p:txBody>
      </p:sp>
      <p:sp>
        <p:nvSpPr>
          <p:cNvPr id="3" name="Espace réservé du texte 2">
            <a:extLst>
              <a:ext uri="{FF2B5EF4-FFF2-40B4-BE49-F238E27FC236}">
                <a16:creationId xmlns:a16="http://schemas.microsoft.com/office/drawing/2014/main" id="{F6127B40-B020-4980-8FD5-FBD425E6F18B}"/>
              </a:ext>
            </a:extLst>
          </p:cNvPr>
          <p:cNvSpPr>
            <a:spLocks noGrp="1"/>
          </p:cNvSpPr>
          <p:nvPr>
            <p:ph type="body" sz="quarter" idx="11"/>
          </p:nvPr>
        </p:nvSpPr>
        <p:spPr/>
        <p:txBody>
          <a:bodyPr/>
          <a:lstStyle/>
          <a:p>
            <a:r>
              <a:rPr lang="fr-FR" dirty="0"/>
              <a:t>Dictionnaire des données</a:t>
            </a:r>
          </a:p>
        </p:txBody>
      </p:sp>
    </p:spTree>
    <p:extLst>
      <p:ext uri="{BB962C8B-B14F-4D97-AF65-F5344CB8AC3E}">
        <p14:creationId xmlns:p14="http://schemas.microsoft.com/office/powerpoint/2010/main" val="47821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b="1" dirty="0">
                <a:solidFill>
                  <a:srgbClr val="FF7800"/>
                </a:solidFill>
              </a:rPr>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252452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2">
            <a:extLst>
              <a:ext uri="{FF2B5EF4-FFF2-40B4-BE49-F238E27FC236}">
                <a16:creationId xmlns:a16="http://schemas.microsoft.com/office/drawing/2014/main" id="{CD90BC7E-01C4-42A0-BB80-FCD61B7F6B3D}"/>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E509F010-F0E5-4CF3-965F-0936F1E39982}"/>
              </a:ext>
            </a:extLst>
          </p:cNvPr>
          <p:cNvSpPr>
            <a:spLocks noGrp="1"/>
          </p:cNvSpPr>
          <p:nvPr>
            <p:ph type="body" sz="quarter" idx="11"/>
          </p:nvPr>
        </p:nvSpPr>
        <p:spPr>
          <a:xfrm>
            <a:off x="180000" y="725765"/>
            <a:ext cx="5075172" cy="444906"/>
          </a:xfrm>
        </p:spPr>
        <p:txBody>
          <a:bodyPr/>
          <a:lstStyle/>
          <a:p>
            <a:r>
              <a:rPr lang="fr-FR" dirty="0"/>
              <a:t>Construction du graphe de dépendances fonctionnelles</a:t>
            </a:r>
          </a:p>
        </p:txBody>
      </p:sp>
      <p:sp>
        <p:nvSpPr>
          <p:cNvPr id="6" name="Espace réservé du contenu 5">
            <a:extLst>
              <a:ext uri="{FF2B5EF4-FFF2-40B4-BE49-F238E27FC236}">
                <a16:creationId xmlns:a16="http://schemas.microsoft.com/office/drawing/2014/main" id="{B7928CE6-DB03-4F41-952C-A696295D7740}"/>
              </a:ext>
            </a:extLst>
          </p:cNvPr>
          <p:cNvSpPr>
            <a:spLocks noGrp="1"/>
          </p:cNvSpPr>
          <p:nvPr>
            <p:ph sz="quarter" idx="12"/>
          </p:nvPr>
        </p:nvSpPr>
        <p:spPr>
          <a:xfrm>
            <a:off x="720000" y="1943056"/>
            <a:ext cx="10746576" cy="4514894"/>
          </a:xfrm>
        </p:spPr>
        <p:txBody>
          <a:bodyPr/>
          <a:lstStyle/>
          <a:p>
            <a:pPr marL="171450" indent="-171450">
              <a:buFont typeface="Arial" panose="020B0604020202020204" pitchFamily="34" charset="0"/>
              <a:buChar char="•"/>
            </a:pPr>
            <a:r>
              <a:rPr lang="fr-FR" dirty="0"/>
              <a:t>Après le recensement des données dans un dictionnaire de données, l’étape suivante est celle de découvrir les relations entre ces données</a:t>
            </a:r>
            <a:r>
              <a:rPr lang="en-US" dirty="0"/>
              <a:t>.</a:t>
            </a:r>
          </a:p>
          <a:p>
            <a:endParaRPr lang="fr-FR" dirty="0"/>
          </a:p>
          <a:p>
            <a:endParaRPr lang="fr-FR" dirty="0"/>
          </a:p>
          <a:p>
            <a:pPr marL="171450" indent="-171450">
              <a:buFont typeface="Arial" panose="020B0604020202020204" pitchFamily="34" charset="0"/>
              <a:buChar char="•"/>
            </a:pPr>
            <a:r>
              <a:rPr lang="fr-FR" dirty="0"/>
              <a:t>Soit deux groupes de données : A (source) et B (cible). </a:t>
            </a:r>
          </a:p>
          <a:p>
            <a:pPr marL="171450" indent="-171450">
              <a:buFont typeface="Arial" panose="020B0604020202020204" pitchFamily="34" charset="0"/>
              <a:buChar char="•"/>
            </a:pPr>
            <a:r>
              <a:rPr lang="fr-FR" dirty="0"/>
              <a:t>On entend par dépendance fonctionnelle une relation entre les deux groupes de données  A et B de telle façon que : </a:t>
            </a:r>
          </a:p>
          <a:p>
            <a:pPr marL="171450" indent="-171450">
              <a:buFont typeface="Arial" panose="020B0604020202020204" pitchFamily="34" charset="0"/>
              <a:buChar char="•"/>
            </a:pPr>
            <a:r>
              <a:rPr lang="fr-FR" dirty="0"/>
              <a:t>Un élément du groupe A (source) permet de déterminer un et un seul élément du groupe B (cible).</a:t>
            </a:r>
          </a:p>
          <a:p>
            <a:pPr marL="171450" indent="-171450">
              <a:buFont typeface="Arial" panose="020B0604020202020204" pitchFamily="34" charset="0"/>
              <a:buChar char="•"/>
            </a:pPr>
            <a:endParaRPr lang="fr-FR" dirty="0"/>
          </a:p>
        </p:txBody>
      </p:sp>
      <p:sp>
        <p:nvSpPr>
          <p:cNvPr id="8" name="Espace réservé du contenu 7">
            <a:extLst>
              <a:ext uri="{FF2B5EF4-FFF2-40B4-BE49-F238E27FC236}">
                <a16:creationId xmlns:a16="http://schemas.microsoft.com/office/drawing/2014/main" id="{90E337FC-341F-4979-8061-C57EB166BFCC}"/>
              </a:ext>
            </a:extLst>
          </p:cNvPr>
          <p:cNvSpPr>
            <a:spLocks noGrp="1"/>
          </p:cNvSpPr>
          <p:nvPr>
            <p:ph sz="quarter" idx="13"/>
          </p:nvPr>
        </p:nvSpPr>
        <p:spPr>
          <a:xfrm>
            <a:off x="720725" y="2433374"/>
            <a:ext cx="10745788" cy="320675"/>
          </a:xfrm>
        </p:spPr>
        <p:txBody>
          <a:bodyPr/>
          <a:lstStyle/>
          <a:p>
            <a:r>
              <a:rPr lang="fr-FR" dirty="0"/>
              <a:t>Dépendances fonctionnelles : Définition</a:t>
            </a:r>
          </a:p>
        </p:txBody>
      </p:sp>
      <p:sp>
        <p:nvSpPr>
          <p:cNvPr id="4" name="ZoneTexte 3"/>
          <p:cNvSpPr txBox="1"/>
          <p:nvPr/>
        </p:nvSpPr>
        <p:spPr>
          <a:xfrm>
            <a:off x="3799829" y="6121890"/>
            <a:ext cx="4587580" cy="246221"/>
          </a:xfrm>
          <a:prstGeom prst="rect">
            <a:avLst/>
          </a:prstGeom>
          <a:noFill/>
        </p:spPr>
        <p:txBody>
          <a:bodyPr wrap="square" rtlCol="0">
            <a:spAutoFit/>
          </a:bodyPr>
          <a:lstStyle/>
          <a:p>
            <a:pPr algn="ctr"/>
            <a:r>
              <a:rPr lang="en-US" sz="1000" i="1" dirty="0">
                <a:solidFill>
                  <a:srgbClr val="565656"/>
                </a:solidFill>
              </a:rPr>
              <a:t>D</a:t>
            </a:r>
            <a:r>
              <a:rPr lang="fr-FR" sz="1000" i="1" dirty="0">
                <a:solidFill>
                  <a:srgbClr val="565656"/>
                </a:solidFill>
              </a:rPr>
              <a:t>é</a:t>
            </a:r>
            <a:r>
              <a:rPr lang="en-US" sz="1000" i="1" dirty="0" err="1">
                <a:solidFill>
                  <a:srgbClr val="565656"/>
                </a:solidFill>
              </a:rPr>
              <a:t>pendances</a:t>
            </a:r>
            <a:r>
              <a:rPr lang="en-US" sz="1000" i="1" dirty="0">
                <a:solidFill>
                  <a:srgbClr val="565656"/>
                </a:solidFill>
              </a:rPr>
              <a:t> entre les </a:t>
            </a:r>
            <a:r>
              <a:rPr lang="en-US" sz="1000" i="1" dirty="0" err="1">
                <a:solidFill>
                  <a:srgbClr val="565656"/>
                </a:solidFill>
              </a:rPr>
              <a:t>éléments</a:t>
            </a:r>
            <a:r>
              <a:rPr lang="en-US" sz="1000" i="1" dirty="0">
                <a:solidFill>
                  <a:srgbClr val="565656"/>
                </a:solidFill>
              </a:rPr>
              <a:t> des deux ensembles A et B</a:t>
            </a:r>
            <a:endParaRPr lang="fr-FR" sz="1000" i="1" dirty="0">
              <a:solidFill>
                <a:srgbClr val="565656"/>
              </a:solidFill>
            </a:endParaRPr>
          </a:p>
        </p:txBody>
      </p:sp>
      <p:pic>
        <p:nvPicPr>
          <p:cNvPr id="22" name="Image 21">
            <a:extLst>
              <a:ext uri="{FF2B5EF4-FFF2-40B4-BE49-F238E27FC236}">
                <a16:creationId xmlns:a16="http://schemas.microsoft.com/office/drawing/2014/main" id="{24F16219-B196-408D-8B05-7954D37021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26968" y="3668681"/>
            <a:ext cx="3532640" cy="2452578"/>
          </a:xfrm>
          <a:prstGeom prst="rect">
            <a:avLst/>
          </a:prstGeom>
        </p:spPr>
      </p:pic>
    </p:spTree>
    <p:extLst>
      <p:ext uri="{BB962C8B-B14F-4D97-AF65-F5344CB8AC3E}">
        <p14:creationId xmlns:p14="http://schemas.microsoft.com/office/powerpoint/2010/main" val="3085171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1A9A82D-9562-4236-A8CA-D4C9F4FD04B3}"/>
              </a:ext>
            </a:extLst>
          </p:cNvPr>
          <p:cNvSpPr>
            <a:spLocks noGrp="1"/>
          </p:cNvSpPr>
          <p:nvPr>
            <p:ph type="title"/>
          </p:nvPr>
        </p:nvSpPr>
        <p:spPr/>
        <p:txBody>
          <a:bodyPr/>
          <a:lstStyle/>
          <a:p>
            <a:r>
              <a:rPr lang="fr-FR"/>
              <a:t>02 - Modélisation des données</a:t>
            </a:r>
            <a:endParaRPr lang="fr-FR" dirty="0"/>
          </a:p>
        </p:txBody>
      </p:sp>
      <p:sp>
        <p:nvSpPr>
          <p:cNvPr id="4" name="Espace réservé du texte 3">
            <a:extLst>
              <a:ext uri="{FF2B5EF4-FFF2-40B4-BE49-F238E27FC236}">
                <a16:creationId xmlns:a16="http://schemas.microsoft.com/office/drawing/2014/main" id="{20CD3FFD-31D4-4220-A2F0-B96F4B4701EC}"/>
              </a:ext>
            </a:extLst>
          </p:cNvPr>
          <p:cNvSpPr>
            <a:spLocks noGrp="1"/>
          </p:cNvSpPr>
          <p:nvPr>
            <p:ph type="body" sz="quarter" idx="11"/>
          </p:nvPr>
        </p:nvSpPr>
        <p:spPr/>
        <p:txBody>
          <a:bodyPr/>
          <a:lstStyle/>
          <a:p>
            <a:r>
              <a:rPr lang="fr-FR"/>
              <a:t>Construction du graphe de dépendances fonctionnelles</a:t>
            </a:r>
            <a:endParaRPr lang="fr-FR" dirty="0"/>
          </a:p>
        </p:txBody>
      </p:sp>
      <p:sp>
        <p:nvSpPr>
          <p:cNvPr id="13" name="Espace réservé du contenu 12">
            <a:extLst>
              <a:ext uri="{FF2B5EF4-FFF2-40B4-BE49-F238E27FC236}">
                <a16:creationId xmlns:a16="http://schemas.microsoft.com/office/drawing/2014/main" id="{E3BB1804-4BC4-4BC8-AD1C-A960FCF13751}"/>
              </a:ext>
            </a:extLst>
          </p:cNvPr>
          <p:cNvSpPr>
            <a:spLocks noGrp="1"/>
          </p:cNvSpPr>
          <p:nvPr>
            <p:ph sz="quarter" idx="12"/>
          </p:nvPr>
        </p:nvSpPr>
        <p:spPr>
          <a:xfrm>
            <a:off x="720000" y="3836020"/>
            <a:ext cx="10746576" cy="2621929"/>
          </a:xfrm>
        </p:spPr>
        <p:txBody>
          <a:bodyPr/>
          <a:lstStyle/>
          <a:p>
            <a:r>
              <a:rPr lang="fr-FR" dirty="0"/>
              <a:t>Pour le concept Formation, la valeur du code de formation ID01 détermine que le titre de la formation est « Introduction au développement ». </a:t>
            </a:r>
          </a:p>
          <a:p>
            <a:r>
              <a:rPr lang="fr-FR" dirty="0"/>
              <a:t>On peut déduire que :</a:t>
            </a:r>
          </a:p>
          <a:p>
            <a:pPr lvl="1" algn="just"/>
            <a:r>
              <a:rPr lang="fr-FR" dirty="0"/>
              <a:t>Le code de formation </a:t>
            </a:r>
            <a:r>
              <a:rPr lang="fr-FR" b="1" dirty="0"/>
              <a:t>détermine une seule occurrence </a:t>
            </a:r>
            <a:r>
              <a:rPr lang="fr-FR" dirty="0"/>
              <a:t>du titre de formation.</a:t>
            </a:r>
          </a:p>
          <a:p>
            <a:pPr lvl="1" algn="just"/>
            <a:r>
              <a:rPr lang="fr-FR" dirty="0"/>
              <a:t>Le titre de formation </a:t>
            </a:r>
            <a:r>
              <a:rPr lang="fr-FR" b="1" dirty="0"/>
              <a:t>dépend</a:t>
            </a:r>
            <a:r>
              <a:rPr lang="fr-FR" dirty="0"/>
              <a:t> du code de formation.</a:t>
            </a:r>
          </a:p>
          <a:p>
            <a:pPr lvl="1" algn="just"/>
            <a:r>
              <a:rPr lang="fr-FR" dirty="0"/>
              <a:t>Cette relation est symbolisée sous cette forme : </a:t>
            </a:r>
            <a:r>
              <a:rPr lang="fr-FR" dirty="0" err="1"/>
              <a:t>codeForm</a:t>
            </a:r>
            <a:r>
              <a:rPr lang="fr-FR" dirty="0"/>
              <a:t> -&gt; </a:t>
            </a:r>
            <a:r>
              <a:rPr lang="fr-FR" dirty="0" err="1"/>
              <a:t>titreForm</a:t>
            </a:r>
            <a:r>
              <a:rPr lang="fr-FR" dirty="0"/>
              <a:t>.</a:t>
            </a:r>
          </a:p>
          <a:p>
            <a:pPr lvl="1" algn="just"/>
            <a:r>
              <a:rPr lang="fr-FR" dirty="0"/>
              <a:t>Cette relation n’est pas réversible : plusieurs formations peuvent avoir le même titre.</a:t>
            </a:r>
          </a:p>
        </p:txBody>
      </p:sp>
      <p:sp>
        <p:nvSpPr>
          <p:cNvPr id="14" name="Espace réservé du contenu 13">
            <a:extLst>
              <a:ext uri="{FF2B5EF4-FFF2-40B4-BE49-F238E27FC236}">
                <a16:creationId xmlns:a16="http://schemas.microsoft.com/office/drawing/2014/main" id="{3FB49A5E-8C12-412F-865C-7E1815FD664B}"/>
              </a:ext>
            </a:extLst>
          </p:cNvPr>
          <p:cNvSpPr>
            <a:spLocks noGrp="1"/>
          </p:cNvSpPr>
          <p:nvPr>
            <p:ph sz="quarter" idx="13"/>
          </p:nvPr>
        </p:nvSpPr>
        <p:spPr/>
        <p:txBody>
          <a:bodyPr/>
          <a:lstStyle/>
          <a:p>
            <a:r>
              <a:rPr lang="fr-FR"/>
              <a:t>Exemple :</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1192953465"/>
              </p:ext>
            </p:extLst>
          </p:nvPr>
        </p:nvGraphicFramePr>
        <p:xfrm>
          <a:off x="2685094" y="1989086"/>
          <a:ext cx="6816387" cy="1777320"/>
        </p:xfrm>
        <a:graphic>
          <a:graphicData uri="http://schemas.openxmlformats.org/drawingml/2006/table">
            <a:tbl>
              <a:tblPr firstRow="1" firstCol="1" bandRow="1">
                <a:tableStyleId>{5C22544A-7EE6-4342-B048-85BDC9FD1C3A}</a:tableStyleId>
              </a:tblPr>
              <a:tblGrid>
                <a:gridCol w="2232800">
                  <a:extLst>
                    <a:ext uri="{9D8B030D-6E8A-4147-A177-3AD203B41FA5}">
                      <a16:colId xmlns:a16="http://schemas.microsoft.com/office/drawing/2014/main" val="20000"/>
                    </a:ext>
                  </a:extLst>
                </a:gridCol>
                <a:gridCol w="2783587">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39173">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Code de Formation</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Titre de Formation</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Durée</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Prix</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ID01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Introduction au développement</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3 mois</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2500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CCP01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C/C++</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 jours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ID02</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Introduction au développement</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 mois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2700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BD001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Base de données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 jours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2500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1574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C9EE6B3-1F1C-473F-8608-B013C0B4E5E0}"/>
              </a:ext>
            </a:extLst>
          </p:cNvPr>
          <p:cNvSpPr>
            <a:spLocks noGrp="1"/>
          </p:cNvSpPr>
          <p:nvPr>
            <p:ph type="body" sz="quarter" idx="12"/>
          </p:nvPr>
        </p:nvSpPr>
        <p:spPr/>
        <p:txBody>
          <a:bodyPr/>
          <a:lstStyle/>
          <a:p>
            <a:r>
              <a:rPr lang="fr-FR" dirty="0"/>
              <a:t>PARTIE 1</a:t>
            </a:r>
          </a:p>
        </p:txBody>
      </p:sp>
      <p:sp>
        <p:nvSpPr>
          <p:cNvPr id="4" name="Espace réservé du texte 3">
            <a:extLst>
              <a:ext uri="{FF2B5EF4-FFF2-40B4-BE49-F238E27FC236}">
                <a16:creationId xmlns:a16="http://schemas.microsoft.com/office/drawing/2014/main" id="{BDCE3EC9-85AF-4F2F-9F13-CA53FD5032F0}"/>
              </a:ext>
            </a:extLst>
          </p:cNvPr>
          <p:cNvSpPr>
            <a:spLocks noGrp="1"/>
          </p:cNvSpPr>
          <p:nvPr>
            <p:ph type="body" sz="quarter" idx="13"/>
          </p:nvPr>
        </p:nvSpPr>
        <p:spPr/>
        <p:txBody>
          <a:bodyPr/>
          <a:lstStyle/>
          <a:p>
            <a:r>
              <a:rPr lang="fr-FR" dirty="0"/>
              <a:t>Conception d’une base de données</a:t>
            </a:r>
          </a:p>
        </p:txBody>
      </p:sp>
      <p:sp>
        <p:nvSpPr>
          <p:cNvPr id="5" name="Espace réservé du texte 4">
            <a:extLst>
              <a:ext uri="{FF2B5EF4-FFF2-40B4-BE49-F238E27FC236}">
                <a16:creationId xmlns:a16="http://schemas.microsoft.com/office/drawing/2014/main" id="{34086844-3BC7-466D-8B65-1C56D2546155}"/>
              </a:ext>
            </a:extLst>
          </p:cNvPr>
          <p:cNvSpPr>
            <a:spLocks noGrp="1"/>
          </p:cNvSpPr>
          <p:nvPr>
            <p:ph type="body" sz="quarter" idx="14"/>
          </p:nvPr>
        </p:nvSpPr>
        <p:spPr>
          <a:xfrm>
            <a:off x="6132513" y="2880000"/>
            <a:ext cx="5747487" cy="1440000"/>
          </a:xfrm>
        </p:spPr>
        <p:txBody>
          <a:bodyPr/>
          <a:lstStyle/>
          <a:p>
            <a:r>
              <a:rPr lang="fr-FR" dirty="0">
                <a:sym typeface="Calibri"/>
              </a:rPr>
              <a:t>Analyser les données d’un cahier de charges</a:t>
            </a:r>
          </a:p>
          <a:p>
            <a:r>
              <a:rPr lang="fr-FR" dirty="0">
                <a:sym typeface="Calibri"/>
              </a:rPr>
              <a:t>Construire des modèles conceptuels (MCD) et logiques  (MLD) de données</a:t>
            </a:r>
          </a:p>
          <a:p>
            <a:r>
              <a:rPr lang="fr-FR" dirty="0">
                <a:sym typeface="Calibri"/>
              </a:rPr>
              <a:t>Maitriser la normalisation</a:t>
            </a:r>
          </a:p>
          <a:p>
            <a:r>
              <a:rPr lang="fr-FR" dirty="0">
                <a:sym typeface="Calibri"/>
              </a:rPr>
              <a:t>Connaitre les règles de passage du MCD au MLD normalisé</a:t>
            </a:r>
            <a:endParaRPr lang="fr-FR" dirty="0"/>
          </a:p>
        </p:txBody>
      </p:sp>
      <p:pic>
        <p:nvPicPr>
          <p:cNvPr id="9" name="Espace réservé pour une image  8">
            <a:extLst>
              <a:ext uri="{FF2B5EF4-FFF2-40B4-BE49-F238E27FC236}">
                <a16:creationId xmlns:a16="http://schemas.microsoft.com/office/drawing/2014/main" id="{AA8854F7-F694-4BB5-B16C-347F8B7D8644}"/>
              </a:ext>
            </a:extLst>
          </p:cNvPr>
          <p:cNvPicPr>
            <a:picLocks noGrp="1" noChangeAspect="1"/>
          </p:cNvPicPr>
          <p:nvPr>
            <p:ph type="pic" sz="quarter" idx="15"/>
          </p:nvPr>
        </p:nvPicPr>
        <p:blipFill rotWithShape="1">
          <a:blip r:embed="rId2" cstate="email">
            <a:extLst>
              <a:ext uri="{28A0092B-C50C-407E-A947-70E740481C1C}">
                <a14:useLocalDpi xmlns:a14="http://schemas.microsoft.com/office/drawing/2010/main"/>
              </a:ext>
            </a:extLst>
          </a:blip>
          <a:srcRect/>
          <a:stretch/>
        </p:blipFill>
        <p:spPr>
          <a:xfrm>
            <a:off x="8640000" y="4542287"/>
            <a:ext cx="900000" cy="900000"/>
          </a:xfrm>
        </p:spPr>
      </p:pic>
      <p:sp>
        <p:nvSpPr>
          <p:cNvPr id="8" name="Espace réservé du texte 3">
            <a:extLst>
              <a:ext uri="{FF2B5EF4-FFF2-40B4-BE49-F238E27FC236}">
                <a16:creationId xmlns:a16="http://schemas.microsoft.com/office/drawing/2014/main" id="{8B218059-8854-43F8-8486-9FC46FFD8C87}"/>
              </a:ext>
            </a:extLst>
          </p:cNvPr>
          <p:cNvSpPr>
            <a:spLocks noGrp="1"/>
          </p:cNvSpPr>
          <p:nvPr>
            <p:ph type="body" sz="quarter" idx="10"/>
          </p:nvPr>
        </p:nvSpPr>
        <p:spPr>
          <a:xfrm>
            <a:off x="8491138" y="6138000"/>
            <a:ext cx="1689315" cy="720000"/>
          </a:xfrm>
        </p:spPr>
        <p:txBody>
          <a:bodyPr/>
          <a:lstStyle/>
          <a:p>
            <a:r>
              <a:rPr lang="en-US" dirty="0"/>
              <a:t>17</a:t>
            </a:r>
            <a:r>
              <a:rPr lang="ar-SA" dirty="0"/>
              <a:t> </a:t>
            </a:r>
            <a:r>
              <a:rPr lang="fr-FR" dirty="0"/>
              <a:t>Heures</a:t>
            </a:r>
          </a:p>
        </p:txBody>
      </p:sp>
    </p:spTree>
    <p:extLst>
      <p:ext uri="{BB962C8B-B14F-4D97-AF65-F5344CB8AC3E}">
        <p14:creationId xmlns:p14="http://schemas.microsoft.com/office/powerpoint/2010/main" val="3320466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2">
            <a:extLst>
              <a:ext uri="{FF2B5EF4-FFF2-40B4-BE49-F238E27FC236}">
                <a16:creationId xmlns:a16="http://schemas.microsoft.com/office/drawing/2014/main" id="{8BD7D438-03CC-475E-AC6B-AFA299BF14AC}"/>
              </a:ext>
            </a:extLst>
          </p:cNvPr>
          <p:cNvSpPr>
            <a:spLocks noGrp="1"/>
          </p:cNvSpPr>
          <p:nvPr>
            <p:ph type="title"/>
          </p:nvPr>
        </p:nvSpPr>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EFE9BAC8-FC4C-4162-A8D2-FD35385BB799}"/>
              </a:ext>
            </a:extLst>
          </p:cNvPr>
          <p:cNvSpPr>
            <a:spLocks noGrp="1"/>
          </p:cNvSpPr>
          <p:nvPr>
            <p:ph type="body" sz="quarter" idx="11"/>
          </p:nvPr>
        </p:nvSpPr>
        <p:spPr/>
        <p:txBody>
          <a:bodyPr/>
          <a:lstStyle/>
          <a:p>
            <a:r>
              <a:rPr lang="fr-FR" dirty="0"/>
              <a:t>Construction du graphe de dépendances fonctionnelles</a:t>
            </a:r>
          </a:p>
        </p:txBody>
      </p:sp>
      <p:sp>
        <p:nvSpPr>
          <p:cNvPr id="31" name="Espace réservé du contenu 30">
            <a:extLst>
              <a:ext uri="{FF2B5EF4-FFF2-40B4-BE49-F238E27FC236}">
                <a16:creationId xmlns:a16="http://schemas.microsoft.com/office/drawing/2014/main" id="{619D392E-2A66-472F-9F40-0B4DFCD636ED}"/>
              </a:ext>
            </a:extLst>
          </p:cNvPr>
          <p:cNvSpPr>
            <a:spLocks noGrp="1"/>
          </p:cNvSpPr>
          <p:nvPr>
            <p:ph sz="quarter" idx="12"/>
          </p:nvPr>
        </p:nvSpPr>
        <p:spPr>
          <a:xfrm>
            <a:off x="720000" y="1943056"/>
            <a:ext cx="10746576" cy="1002163"/>
          </a:xfrm>
        </p:spPr>
        <p:txBody>
          <a:bodyPr/>
          <a:lstStyle/>
          <a:p>
            <a:r>
              <a:rPr lang="fr-FR" dirty="0"/>
              <a:t>La liste des dépendances fonctionnelles est élaborée à partir du dictionnaire des données.</a:t>
            </a:r>
          </a:p>
          <a:p>
            <a:r>
              <a:rPr lang="fr-FR" dirty="0"/>
              <a:t>Il ne faut retenir que les dépendances directes et donc éliminer les transitivités :</a:t>
            </a:r>
          </a:p>
          <a:p>
            <a:r>
              <a:rPr lang="fr-FR" dirty="0"/>
              <a:t>C’est-à-dire que si D1 -&gt; D2 et D2-&gt; D3, alors D1-&gt;D3  est obtenue par transitivité et n’est pas, par la suite, directe.</a:t>
            </a:r>
          </a:p>
        </p:txBody>
      </p:sp>
      <p:sp>
        <p:nvSpPr>
          <p:cNvPr id="8" name="Espace réservé du contenu 7">
            <a:extLst>
              <a:ext uri="{FF2B5EF4-FFF2-40B4-BE49-F238E27FC236}">
                <a16:creationId xmlns:a16="http://schemas.microsoft.com/office/drawing/2014/main" id="{321ADBC6-1993-498A-A50E-BC7DA2599848}"/>
              </a:ext>
            </a:extLst>
          </p:cNvPr>
          <p:cNvSpPr>
            <a:spLocks noGrp="1"/>
          </p:cNvSpPr>
          <p:nvPr>
            <p:ph sz="quarter" idx="13"/>
          </p:nvPr>
        </p:nvSpPr>
        <p:spPr/>
        <p:txBody>
          <a:bodyPr/>
          <a:lstStyle/>
          <a:p>
            <a:r>
              <a:rPr lang="fr-FR" dirty="0"/>
              <a:t>La liste des dépendances fonctionnelles :</a:t>
            </a:r>
          </a:p>
        </p:txBody>
      </p:sp>
      <p:sp>
        <p:nvSpPr>
          <p:cNvPr id="6" name="Espace réservé du contenu 7">
            <a:extLst>
              <a:ext uri="{FF2B5EF4-FFF2-40B4-BE49-F238E27FC236}">
                <a16:creationId xmlns:a16="http://schemas.microsoft.com/office/drawing/2014/main" id="{321ADBC6-1993-498A-A50E-BC7DA2599848}"/>
              </a:ext>
            </a:extLst>
          </p:cNvPr>
          <p:cNvSpPr txBox="1">
            <a:spLocks/>
          </p:cNvSpPr>
          <p:nvPr/>
        </p:nvSpPr>
        <p:spPr>
          <a:xfrm>
            <a:off x="819235" y="293868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Exemple :</a:t>
            </a:r>
          </a:p>
        </p:txBody>
      </p:sp>
      <p:sp>
        <p:nvSpPr>
          <p:cNvPr id="7" name="Espace réservé du contenu 7">
            <a:extLst>
              <a:ext uri="{FF2B5EF4-FFF2-40B4-BE49-F238E27FC236}">
                <a16:creationId xmlns:a16="http://schemas.microsoft.com/office/drawing/2014/main" id="{01F87BC8-BD01-4A1F-B8B2-6E3EFE269536}"/>
              </a:ext>
            </a:extLst>
          </p:cNvPr>
          <p:cNvSpPr txBox="1">
            <a:spLocks/>
          </p:cNvSpPr>
          <p:nvPr/>
        </p:nvSpPr>
        <p:spPr>
          <a:xfrm>
            <a:off x="720000" y="3219016"/>
            <a:ext cx="10746576" cy="3298742"/>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t>Voici</a:t>
            </a:r>
            <a:r>
              <a:rPr lang="en-US" dirty="0"/>
              <a:t>  la </a:t>
            </a:r>
            <a:r>
              <a:rPr lang="fr-FR" dirty="0"/>
              <a:t>liste des dépendances fonctionnelles construite à partir du dictionnaire de données de notre exemple du centre de formation :</a:t>
            </a:r>
          </a:p>
          <a:p>
            <a:pPr marL="0" indent="0" algn="l">
              <a:buNone/>
            </a:pPr>
            <a:endParaRPr lang="fr-FR" b="1" dirty="0"/>
          </a:p>
          <a:p>
            <a:pPr algn="l"/>
            <a:endParaRPr lang="fr-FR" b="1" dirty="0"/>
          </a:p>
          <a:p>
            <a:pPr algn="l"/>
            <a:endParaRPr lang="fr-FR" b="1" dirty="0"/>
          </a:p>
          <a:p>
            <a:pPr algn="l"/>
            <a:endParaRPr lang="fr-FR" b="1" dirty="0"/>
          </a:p>
          <a:p>
            <a:endParaRPr lang="fr-FR" dirty="0"/>
          </a:p>
        </p:txBody>
      </p:sp>
      <p:graphicFrame>
        <p:nvGraphicFramePr>
          <p:cNvPr id="9" name="Tableau 8">
            <a:extLst>
              <a:ext uri="{FF2B5EF4-FFF2-40B4-BE49-F238E27FC236}">
                <a16:creationId xmlns:a16="http://schemas.microsoft.com/office/drawing/2014/main" id="{18EA1360-E907-4DEA-93BC-FF208F4930CC}"/>
              </a:ext>
            </a:extLst>
          </p:cNvPr>
          <p:cNvGraphicFramePr>
            <a:graphicFrameLocks noGrp="1"/>
          </p:cNvGraphicFramePr>
          <p:nvPr>
            <p:extLst>
              <p:ext uri="{D42A27DB-BD31-4B8C-83A1-F6EECF244321}">
                <p14:modId xmlns:p14="http://schemas.microsoft.com/office/powerpoint/2010/main" val="2112450950"/>
              </p:ext>
            </p:extLst>
          </p:nvPr>
        </p:nvGraphicFramePr>
        <p:xfrm>
          <a:off x="819235" y="3653360"/>
          <a:ext cx="2592000" cy="1829031"/>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35976407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816383744"/>
                  </a:ext>
                </a:extLst>
              </a:tr>
              <a:tr h="1439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fr-FR" sz="120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1000"/>
                      </a:srgbClr>
                    </a:solidFill>
                  </a:tcPr>
                </a:tc>
                <a:tc>
                  <a:txBody>
                    <a:bodyPr/>
                    <a:lstStyle/>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nomEtu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prenomEtu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dateNaissEtu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niveauEtu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nomvilleEtu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AdresseEtu</a:t>
                      </a:r>
                      <a:endParaRPr lang="fr-FR" sz="1200" dirty="0">
                        <a:solidFill>
                          <a:srgbClr val="565656"/>
                        </a:solidFill>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1000"/>
                      </a:srgbClr>
                    </a:solidFill>
                  </a:tcPr>
                </a:tc>
                <a:extLst>
                  <a:ext uri="{0D108BD9-81ED-4DB2-BD59-A6C34878D82A}">
                    <a16:rowId xmlns:a16="http://schemas.microsoft.com/office/drawing/2014/main" val="10001"/>
                  </a:ext>
                </a:extLst>
              </a:tr>
            </a:tbl>
          </a:graphicData>
        </a:graphic>
      </p:graphicFrame>
      <p:graphicFrame>
        <p:nvGraphicFramePr>
          <p:cNvPr id="10" name="Tableau 9">
            <a:extLst>
              <a:ext uri="{FF2B5EF4-FFF2-40B4-BE49-F238E27FC236}">
                <a16:creationId xmlns:a16="http://schemas.microsoft.com/office/drawing/2014/main" id="{FBDD176B-BA1D-45EB-A513-DA18C38B0D0F}"/>
              </a:ext>
            </a:extLst>
          </p:cNvPr>
          <p:cNvGraphicFramePr>
            <a:graphicFrameLocks noGrp="1"/>
          </p:cNvGraphicFramePr>
          <p:nvPr>
            <p:extLst>
              <p:ext uri="{D42A27DB-BD31-4B8C-83A1-F6EECF244321}">
                <p14:modId xmlns:p14="http://schemas.microsoft.com/office/powerpoint/2010/main" val="3963240732"/>
              </p:ext>
            </p:extLst>
          </p:nvPr>
        </p:nvGraphicFramePr>
        <p:xfrm>
          <a:off x="6631369" y="4010918"/>
          <a:ext cx="2592000" cy="58464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4095533955"/>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b="0" kern="1200" dirty="0" err="1">
                          <a:solidFill>
                            <a:srgbClr val="565656"/>
                          </a:solidFill>
                          <a:effectLst/>
                          <a:latin typeface="Calibri" panose="020F0502020204030204" pitchFamily="34" charset="0"/>
                          <a:ea typeface="+mn-ea"/>
                          <a:cs typeface="Calibri" panose="020F0502020204030204" pitchFamily="34" charset="0"/>
                        </a:rPr>
                        <a:t>codeForm</a:t>
                      </a:r>
                      <a:r>
                        <a:rPr lang="fr-FR"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titreForm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dureeForm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prixForm</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graphicFrame>
        <p:nvGraphicFramePr>
          <p:cNvPr id="11" name="Tableau 10">
            <a:extLst>
              <a:ext uri="{FF2B5EF4-FFF2-40B4-BE49-F238E27FC236}">
                <a16:creationId xmlns:a16="http://schemas.microsoft.com/office/drawing/2014/main" id="{544B6CF3-1EB3-4784-9880-017927F38B8F}"/>
              </a:ext>
            </a:extLst>
          </p:cNvPr>
          <p:cNvGraphicFramePr>
            <a:graphicFrameLocks noGrp="1"/>
          </p:cNvGraphicFramePr>
          <p:nvPr>
            <p:extLst>
              <p:ext uri="{D42A27DB-BD31-4B8C-83A1-F6EECF244321}">
                <p14:modId xmlns:p14="http://schemas.microsoft.com/office/powerpoint/2010/main" val="3929376104"/>
              </p:ext>
            </p:extLst>
          </p:nvPr>
        </p:nvGraphicFramePr>
        <p:xfrm>
          <a:off x="3725360" y="4875800"/>
          <a:ext cx="2592000" cy="76752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3702028312"/>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nomSess</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dateDebutSess</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dateFinSess</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graphicFrame>
        <p:nvGraphicFramePr>
          <p:cNvPr id="12" name="Tableau 11">
            <a:extLst>
              <a:ext uri="{FF2B5EF4-FFF2-40B4-BE49-F238E27FC236}">
                <a16:creationId xmlns:a16="http://schemas.microsoft.com/office/drawing/2014/main" id="{58DD98D6-E81F-4CC9-8844-CD0DF1D9648F}"/>
              </a:ext>
            </a:extLst>
          </p:cNvPr>
          <p:cNvGraphicFramePr>
            <a:graphicFrameLocks noGrp="1"/>
          </p:cNvGraphicFramePr>
          <p:nvPr>
            <p:extLst>
              <p:ext uri="{D42A27DB-BD31-4B8C-83A1-F6EECF244321}">
                <p14:modId xmlns:p14="http://schemas.microsoft.com/office/powerpoint/2010/main" val="1452724518"/>
              </p:ext>
            </p:extLst>
          </p:nvPr>
        </p:nvGraphicFramePr>
        <p:xfrm>
          <a:off x="3725360" y="4005304"/>
          <a:ext cx="2592000" cy="77260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924642270"/>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nomSpec</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descSpec</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bl>
          </a:graphicData>
        </a:graphic>
      </p:graphicFrame>
      <p:graphicFrame>
        <p:nvGraphicFramePr>
          <p:cNvPr id="13" name="Tableau 12">
            <a:extLst>
              <a:ext uri="{FF2B5EF4-FFF2-40B4-BE49-F238E27FC236}">
                <a16:creationId xmlns:a16="http://schemas.microsoft.com/office/drawing/2014/main" id="{9C0DB058-8AB8-4F29-A8FF-E6DF6F7203E5}"/>
              </a:ext>
            </a:extLst>
          </p:cNvPr>
          <p:cNvGraphicFramePr>
            <a:graphicFrameLocks noGrp="1"/>
          </p:cNvGraphicFramePr>
          <p:nvPr>
            <p:extLst>
              <p:ext uri="{D42A27DB-BD31-4B8C-83A1-F6EECF244321}">
                <p14:modId xmlns:p14="http://schemas.microsoft.com/office/powerpoint/2010/main" val="3789999570"/>
              </p:ext>
            </p:extLst>
          </p:nvPr>
        </p:nvGraphicFramePr>
        <p:xfrm>
          <a:off x="3724537" y="3621649"/>
          <a:ext cx="2592000" cy="389269"/>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782878812"/>
                    </a:ext>
                  </a:extLst>
                </a:gridCol>
                <a:gridCol w="1296000">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4" name="Tableau 13">
            <a:extLst>
              <a:ext uri="{FF2B5EF4-FFF2-40B4-BE49-F238E27FC236}">
                <a16:creationId xmlns:a16="http://schemas.microsoft.com/office/drawing/2014/main" id="{C293F94C-C891-4EAA-8496-B2DBA17FEB87}"/>
              </a:ext>
            </a:extLst>
          </p:cNvPr>
          <p:cNvGraphicFramePr>
            <a:graphicFrameLocks noGrp="1"/>
          </p:cNvGraphicFramePr>
          <p:nvPr>
            <p:extLst>
              <p:ext uri="{D42A27DB-BD31-4B8C-83A1-F6EECF244321}">
                <p14:modId xmlns:p14="http://schemas.microsoft.com/office/powerpoint/2010/main" val="3060205544"/>
              </p:ext>
            </p:extLst>
          </p:nvPr>
        </p:nvGraphicFramePr>
        <p:xfrm>
          <a:off x="6629839" y="3621649"/>
          <a:ext cx="2592000" cy="389269"/>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782878812"/>
                    </a:ext>
                  </a:extLst>
                </a:gridCol>
                <a:gridCol w="1296000">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5" name="Tableau 14">
            <a:extLst>
              <a:ext uri="{FF2B5EF4-FFF2-40B4-BE49-F238E27FC236}">
                <a16:creationId xmlns:a16="http://schemas.microsoft.com/office/drawing/2014/main" id="{C293F94C-C891-4EAA-8496-B2DBA17FEB87}"/>
              </a:ext>
            </a:extLst>
          </p:cNvPr>
          <p:cNvGraphicFramePr>
            <a:graphicFrameLocks noGrp="1"/>
          </p:cNvGraphicFramePr>
          <p:nvPr>
            <p:extLst>
              <p:ext uri="{D42A27DB-BD31-4B8C-83A1-F6EECF244321}">
                <p14:modId xmlns:p14="http://schemas.microsoft.com/office/powerpoint/2010/main" val="2448364098"/>
              </p:ext>
            </p:extLst>
          </p:nvPr>
        </p:nvGraphicFramePr>
        <p:xfrm>
          <a:off x="6629839" y="4905815"/>
          <a:ext cx="3398584" cy="389269"/>
        </p:xfrm>
        <a:graphic>
          <a:graphicData uri="http://schemas.openxmlformats.org/drawingml/2006/table">
            <a:tbl>
              <a:tblPr firstRow="1" bandRow="1">
                <a:tableStyleId>{5C22544A-7EE6-4342-B048-85BDC9FD1C3A}</a:tableStyleId>
              </a:tblPr>
              <a:tblGrid>
                <a:gridCol w="2011123">
                  <a:extLst>
                    <a:ext uri="{9D8B030D-6E8A-4147-A177-3AD203B41FA5}">
                      <a16:colId xmlns:a16="http://schemas.microsoft.com/office/drawing/2014/main" val="2782878812"/>
                    </a:ext>
                  </a:extLst>
                </a:gridCol>
                <a:gridCol w="1387461">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6" name="Tableau 15">
            <a:extLst>
              <a:ext uri="{FF2B5EF4-FFF2-40B4-BE49-F238E27FC236}">
                <a16:creationId xmlns:a16="http://schemas.microsoft.com/office/drawing/2014/main" id="{FBDD176B-BA1D-45EB-A513-DA18C38B0D0F}"/>
              </a:ext>
            </a:extLst>
          </p:cNvPr>
          <p:cNvGraphicFramePr>
            <a:graphicFrameLocks noGrp="1"/>
          </p:cNvGraphicFramePr>
          <p:nvPr>
            <p:extLst>
              <p:ext uri="{D42A27DB-BD31-4B8C-83A1-F6EECF244321}">
                <p14:modId xmlns:p14="http://schemas.microsoft.com/office/powerpoint/2010/main" val="1300374093"/>
              </p:ext>
            </p:extLst>
          </p:nvPr>
        </p:nvGraphicFramePr>
        <p:xfrm>
          <a:off x="6629839" y="5305717"/>
          <a:ext cx="3398584" cy="370840"/>
        </p:xfrm>
        <a:graphic>
          <a:graphicData uri="http://schemas.openxmlformats.org/drawingml/2006/table">
            <a:tbl>
              <a:tblPr firstRow="1" bandRow="1">
                <a:tableStyleId>{5C22544A-7EE6-4342-B048-85BDC9FD1C3A}</a:tableStyleId>
              </a:tblPr>
              <a:tblGrid>
                <a:gridCol w="2090780">
                  <a:extLst>
                    <a:ext uri="{9D8B030D-6E8A-4147-A177-3AD203B41FA5}">
                      <a16:colId xmlns:a16="http://schemas.microsoft.com/office/drawing/2014/main" val="20000"/>
                    </a:ext>
                  </a:extLst>
                </a:gridCol>
                <a:gridCol w="1307804">
                  <a:extLst>
                    <a:ext uri="{9D8B030D-6E8A-4147-A177-3AD203B41FA5}">
                      <a16:colId xmlns:a16="http://schemas.microsoft.com/office/drawing/2014/main" val="40955339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err="1">
                          <a:solidFill>
                            <a:srgbClr val="565656"/>
                          </a:solidFill>
                          <a:effectLst/>
                          <a:latin typeface="Calibri" panose="020F0502020204030204" pitchFamily="34" charset="0"/>
                          <a:ea typeface="+mn-ea"/>
                          <a:cs typeface="Calibri" panose="020F0502020204030204" pitchFamily="34" charset="0"/>
                        </a:rPr>
                        <a:t>numCINEtu</a:t>
                      </a:r>
                      <a:r>
                        <a:rPr lang="fr-FR" sz="1200" kern="1200" dirty="0">
                          <a:solidFill>
                            <a:srgbClr val="565656"/>
                          </a:solidFill>
                          <a:effectLst/>
                          <a:latin typeface="Calibri" panose="020F0502020204030204" pitchFamily="34" charset="0"/>
                          <a:ea typeface="+mn-ea"/>
                          <a:cs typeface="Calibri" panose="020F0502020204030204" pitchFamily="34" charset="0"/>
                        </a:rPr>
                        <a:t> + </a:t>
                      </a:r>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typeCours</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9751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01F87BC8-BD01-4A1F-B8B2-6E3EFE269536}"/>
              </a:ext>
            </a:extLst>
          </p:cNvPr>
          <p:cNvSpPr>
            <a:spLocks noGrp="1"/>
          </p:cNvSpPr>
          <p:nvPr>
            <p:ph sz="quarter" idx="12"/>
          </p:nvPr>
        </p:nvSpPr>
        <p:spPr>
          <a:xfrm>
            <a:off x="720000" y="1528386"/>
            <a:ext cx="10746576" cy="4514894"/>
          </a:xfrm>
        </p:spPr>
        <p:txBody>
          <a:bodyPr/>
          <a:lstStyle/>
          <a:p>
            <a:pPr marL="0" indent="0" algn="l">
              <a:buNone/>
            </a:pPr>
            <a:endParaRPr lang="fr-FR" sz="1600" b="1" dirty="0">
              <a:solidFill>
                <a:srgbClr val="FF7800"/>
              </a:solidFill>
            </a:endParaRPr>
          </a:p>
          <a:p>
            <a:pPr marL="0" indent="0" algn="l">
              <a:buNone/>
            </a:pPr>
            <a:r>
              <a:rPr lang="fr-FR" sz="1600" b="1" dirty="0">
                <a:solidFill>
                  <a:srgbClr val="FF7800"/>
                </a:solidFill>
              </a:rPr>
              <a:t>Contre-exemples :</a:t>
            </a:r>
          </a:p>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205861960"/>
              </p:ext>
            </p:extLst>
          </p:nvPr>
        </p:nvGraphicFramePr>
        <p:xfrm>
          <a:off x="1945436" y="2283552"/>
          <a:ext cx="7866401" cy="1489480"/>
        </p:xfrm>
        <a:graphic>
          <a:graphicData uri="http://schemas.openxmlformats.org/drawingml/2006/table">
            <a:tbl>
              <a:tblPr firstRow="1" bandRow="1">
                <a:tableStyleId>{5C22544A-7EE6-4342-B048-85BDC9FD1C3A}</a:tableStyleId>
              </a:tblPr>
              <a:tblGrid>
                <a:gridCol w="1345380">
                  <a:extLst>
                    <a:ext uri="{9D8B030D-6E8A-4147-A177-3AD203B41FA5}">
                      <a16:colId xmlns:a16="http://schemas.microsoft.com/office/drawing/2014/main" val="20000"/>
                    </a:ext>
                  </a:extLst>
                </a:gridCol>
                <a:gridCol w="1345380">
                  <a:extLst>
                    <a:ext uri="{9D8B030D-6E8A-4147-A177-3AD203B41FA5}">
                      <a16:colId xmlns:a16="http://schemas.microsoft.com/office/drawing/2014/main" val="3125321944"/>
                    </a:ext>
                  </a:extLst>
                </a:gridCol>
                <a:gridCol w="5175641">
                  <a:extLst>
                    <a:ext uri="{9D8B030D-6E8A-4147-A177-3AD203B41FA5}">
                      <a16:colId xmlns:a16="http://schemas.microsoft.com/office/drawing/2014/main" val="20002"/>
                    </a:ext>
                  </a:extLst>
                </a:gridCol>
              </a:tblGrid>
              <a:tr h="370840">
                <a:tc>
                  <a:txBody>
                    <a:bodyPr/>
                    <a:lstStyle/>
                    <a:p>
                      <a:pPr algn="l"/>
                      <a:r>
                        <a:rPr lang="fr-FR" sz="1400" b="1" kern="1200" dirty="0">
                          <a:solidFill>
                            <a:schemeClr val="bg1"/>
                          </a:solidFill>
                          <a:latin typeface="Calibri" panose="020F0502020204030204" pitchFamily="34" charset="0"/>
                          <a:ea typeface="+mn-ea"/>
                          <a:cs typeface="Calibri" panose="020F0502020204030204" pitchFamily="34" charset="0"/>
                        </a:rPr>
                        <a:t>SOURCE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b="1" kern="1200" dirty="0">
                          <a:solidFill>
                            <a:schemeClr val="bg1"/>
                          </a:solidFill>
                          <a:latin typeface="Calibri" panose="020F0502020204030204" pitchFamily="34" charset="0"/>
                          <a:ea typeface="+mn-ea"/>
                          <a:cs typeface="Calibri" panose="020F0502020204030204" pitchFamily="34" charset="0"/>
                        </a:rPr>
                        <a:t>CIBLE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solidFill>
                            <a:schemeClr val="bg1"/>
                          </a:solidFill>
                          <a:latin typeface="Calibri" panose="020F0502020204030204" pitchFamily="34" charset="0"/>
                          <a:cs typeface="Calibri" panose="020F0502020204030204" pitchFamily="34" charset="0"/>
                        </a:rPr>
                        <a:t>REMARQUE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76960">
                <a:tc>
                  <a:txBody>
                    <a:bodyPr/>
                    <a:lstStyle/>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1) Un étudiant peut être inscrit dans plusieurs formation à la fois.</a:t>
                      </a:r>
                      <a:endParaRPr lang="fr-FR" sz="1200" dirty="0">
                        <a:solidFill>
                          <a:srgbClr val="565656"/>
                        </a:solidFill>
                        <a:latin typeface="Calibri" panose="020F0502020204030204" pitchFamily="34" charset="0"/>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nomSpec</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2) Une formation peut concerner plusieurs spécialités.</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NomEtu</a:t>
                      </a:r>
                      <a:r>
                        <a:rPr lang="fr-FR" sz="120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3)  </a:t>
                      </a:r>
                      <a:r>
                        <a:rPr lang="fr-FR" sz="1200" kern="1200" dirty="0" err="1">
                          <a:solidFill>
                            <a:srgbClr val="565656"/>
                          </a:solidFill>
                          <a:effectLst/>
                          <a:latin typeface="Calibri" panose="020F0502020204030204" pitchFamily="34" charset="0"/>
                          <a:ea typeface="+mn-ea"/>
                          <a:cs typeface="Calibri" panose="020F0502020204030204" pitchFamily="34" charset="0"/>
                        </a:rPr>
                        <a:t>NomEtu</a:t>
                      </a:r>
                      <a:r>
                        <a:rPr lang="fr-FR" sz="1200" kern="1200" dirty="0">
                          <a:solidFill>
                            <a:srgbClr val="565656"/>
                          </a:solidFill>
                          <a:effectLst/>
                          <a:latin typeface="Calibri" panose="020F0502020204030204" pitchFamily="34" charset="0"/>
                          <a:ea typeface="+mn-ea"/>
                          <a:cs typeface="Calibri" panose="020F0502020204030204" pitchFamily="34" charset="0"/>
                        </a:rPr>
                        <a:t> n’induit pas </a:t>
                      </a: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r>
                        <a:rPr lang="fr-FR" sz="1200" kern="1200" dirty="0">
                          <a:solidFill>
                            <a:srgbClr val="565656"/>
                          </a:solidFill>
                          <a:effectLst/>
                          <a:latin typeface="Calibri" panose="020F0502020204030204" pitchFamily="34" charset="0"/>
                          <a:ea typeface="+mn-ea"/>
                          <a:cs typeface="Calibri" panose="020F0502020204030204" pitchFamily="34" charset="0"/>
                        </a:rPr>
                        <a:t>, aucune relation directe n’existe entre les deux.</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bl>
          </a:graphicData>
        </a:graphic>
      </p:graphicFrame>
      <p:sp>
        <p:nvSpPr>
          <p:cNvPr id="17" name="Titre 2">
            <a:extLst>
              <a:ext uri="{FF2B5EF4-FFF2-40B4-BE49-F238E27FC236}">
                <a16:creationId xmlns:a16="http://schemas.microsoft.com/office/drawing/2014/main" id="{8BD7D438-03CC-475E-AC6B-AFA299BF14AC}"/>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EFE9BAC8-FC4C-4162-A8D2-FD35385BB799}"/>
              </a:ext>
            </a:extLst>
          </p:cNvPr>
          <p:cNvSpPr>
            <a:spLocks noGrp="1"/>
          </p:cNvSpPr>
          <p:nvPr>
            <p:ph type="body" sz="quarter" idx="11"/>
          </p:nvPr>
        </p:nvSpPr>
        <p:spPr>
          <a:xfrm>
            <a:off x="180000" y="725765"/>
            <a:ext cx="5075172" cy="444906"/>
          </a:xfrm>
        </p:spPr>
        <p:txBody>
          <a:bodyPr/>
          <a:lstStyle/>
          <a:p>
            <a:r>
              <a:rPr lang="fr-FR" dirty="0"/>
              <a:t>Construction du graphe de dépendances fonctionnelles</a:t>
            </a:r>
          </a:p>
        </p:txBody>
      </p:sp>
      <p:sp>
        <p:nvSpPr>
          <p:cNvPr id="16" name="Espace réservé du contenu 30">
            <a:extLst>
              <a:ext uri="{FF2B5EF4-FFF2-40B4-BE49-F238E27FC236}">
                <a16:creationId xmlns:a16="http://schemas.microsoft.com/office/drawing/2014/main" id="{619D392E-2A66-472F-9F40-0B4DFCD636ED}"/>
              </a:ext>
            </a:extLst>
          </p:cNvPr>
          <p:cNvSpPr>
            <a:spLocks noGrp="1"/>
          </p:cNvSpPr>
          <p:nvPr>
            <p:ph sz="quarter" idx="12"/>
          </p:nvPr>
        </p:nvSpPr>
        <p:spPr>
          <a:xfrm>
            <a:off x="720000" y="4109624"/>
            <a:ext cx="9945605" cy="1814129"/>
          </a:xfrm>
        </p:spPr>
        <p:txBody>
          <a:bodyPr/>
          <a:lstStyle/>
          <a:p>
            <a:pPr marL="228600" indent="-228600">
              <a:buAutoNum type="arabicParenR"/>
            </a:pPr>
            <a:r>
              <a:rPr lang="fr-FR" dirty="0"/>
              <a:t>Cette dépendance suggère que l’on peut déduire le nom de la formation à partir du code de CIN de l’étudiant. Ceci n’est pas correct du à la règle de gestion qui indique qu’un élève peut être inscrit dans plusieurs formations</a:t>
            </a:r>
            <a:r>
              <a:rPr lang="en-US" dirty="0"/>
              <a:t>.</a:t>
            </a:r>
          </a:p>
          <a:p>
            <a:pPr marL="228600" indent="-228600">
              <a:buAutoNum type="arabicParenR"/>
            </a:pPr>
            <a:endParaRPr lang="fr-FR" dirty="0"/>
          </a:p>
          <a:p>
            <a:pPr marL="0" indent="0">
              <a:buNone/>
            </a:pPr>
            <a:r>
              <a:rPr lang="en-US" dirty="0"/>
              <a:t>2) </a:t>
            </a:r>
            <a:r>
              <a:rPr lang="fr-FR" dirty="0"/>
              <a:t>Cette dépendance suggère que l’on peut déduire le nom de la spécialité à partir du code de la formation. Ceci n’est pas correct du à la règle de gestion qui indique qu’une formation peut apparaitre dans le curriculum de plusieurs spécialités</a:t>
            </a:r>
            <a:r>
              <a:rPr lang="en-US" dirty="0"/>
              <a:t>.</a:t>
            </a:r>
          </a:p>
          <a:p>
            <a:pPr marL="0" indent="0">
              <a:buNone/>
            </a:pPr>
            <a:endParaRPr lang="en-US" dirty="0"/>
          </a:p>
          <a:p>
            <a:pPr marL="0" indent="0">
              <a:buNone/>
            </a:pPr>
            <a:r>
              <a:rPr lang="en-US" dirty="0"/>
              <a:t>3) </a:t>
            </a:r>
            <a:r>
              <a:rPr lang="fr-FR" dirty="0"/>
              <a:t>Cette dépendance suggère que l’on peut déduire le nom de la formation à partir du nom de l’étudiant. Ceci n’est pas correct car d’une part, le nom de l’étudiant n’est  pas un identifiant, et qu’aucune relation directe n’existe entre ces deux attributs.</a:t>
            </a:r>
          </a:p>
          <a:p>
            <a:pPr marL="0" indent="0">
              <a:buNone/>
            </a:pPr>
            <a:endParaRPr lang="fr-FR" dirty="0"/>
          </a:p>
        </p:txBody>
      </p:sp>
    </p:spTree>
    <p:extLst>
      <p:ext uri="{BB962C8B-B14F-4D97-AF65-F5344CB8AC3E}">
        <p14:creationId xmlns:p14="http://schemas.microsoft.com/office/powerpoint/2010/main" val="178188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2">
            <a:extLst>
              <a:ext uri="{FF2B5EF4-FFF2-40B4-BE49-F238E27FC236}">
                <a16:creationId xmlns:a16="http://schemas.microsoft.com/office/drawing/2014/main" id="{D906AF00-757E-4E5E-9A7F-D13314565FE7}"/>
              </a:ext>
            </a:extLst>
          </p:cNvPr>
          <p:cNvSpPr>
            <a:spLocks noGrp="1"/>
          </p:cNvSpPr>
          <p:nvPr>
            <p:ph type="title"/>
          </p:nvPr>
        </p:nvSpPr>
        <p:spPr/>
        <p:txBody>
          <a:bodyPr/>
          <a:lstStyle/>
          <a:p>
            <a:r>
              <a:rPr lang="fr-FR"/>
              <a:t>02 - Modélisation des données</a:t>
            </a:r>
            <a:endParaRPr lang="fr-FR" dirty="0"/>
          </a:p>
        </p:txBody>
      </p:sp>
      <p:sp>
        <p:nvSpPr>
          <p:cNvPr id="17" name="Espace réservé du texte 3">
            <a:extLst>
              <a:ext uri="{FF2B5EF4-FFF2-40B4-BE49-F238E27FC236}">
                <a16:creationId xmlns:a16="http://schemas.microsoft.com/office/drawing/2014/main" id="{8087C691-F319-4CD0-AB9A-7D9A0827D97A}"/>
              </a:ext>
            </a:extLst>
          </p:cNvPr>
          <p:cNvSpPr>
            <a:spLocks noGrp="1"/>
          </p:cNvSpPr>
          <p:nvPr>
            <p:ph type="body" sz="quarter" idx="11"/>
          </p:nvPr>
        </p:nvSpPr>
        <p:spPr/>
        <p:txBody>
          <a:bodyPr/>
          <a:lstStyle/>
          <a:p>
            <a:r>
              <a:rPr lang="fr-FR"/>
              <a:t>Construction du graphe de dépendances fonctionnelles</a:t>
            </a:r>
            <a:endParaRPr lang="fr-FR" dirty="0"/>
          </a:p>
        </p:txBody>
      </p:sp>
      <p:sp>
        <p:nvSpPr>
          <p:cNvPr id="4" name="Espace réservé du contenu 3">
            <a:extLst>
              <a:ext uri="{FF2B5EF4-FFF2-40B4-BE49-F238E27FC236}">
                <a16:creationId xmlns:a16="http://schemas.microsoft.com/office/drawing/2014/main" id="{F8D17C1B-5449-4BED-830B-2DBB00368EAC}"/>
              </a:ext>
            </a:extLst>
          </p:cNvPr>
          <p:cNvSpPr>
            <a:spLocks noGrp="1"/>
          </p:cNvSpPr>
          <p:nvPr>
            <p:ph sz="quarter" idx="12"/>
          </p:nvPr>
        </p:nvSpPr>
        <p:spPr/>
        <p:txBody>
          <a:bodyPr wrap="square" lIns="0" rIns="0">
            <a:noAutofit/>
          </a:bodyPr>
          <a:lstStyle/>
          <a:p>
            <a:r>
              <a:rPr lang="fr-FR" dirty="0"/>
              <a:t>Le graphe des dépendances fonctionnelles est la représentation graphique des dépendances fonctionnelles entre les données. Dans le cas du même exemple, le graphe des dépendances fonctionnelles est le suivant :</a:t>
            </a:r>
          </a:p>
          <a:p>
            <a:endParaRPr lang="fr-FR" dirty="0"/>
          </a:p>
          <a:p>
            <a:endParaRPr lang="fr-FR" dirty="0"/>
          </a:p>
          <a:p>
            <a:endParaRPr lang="fr-FR" dirty="0"/>
          </a:p>
          <a:p>
            <a:endParaRPr lang="fr-FR" dirty="0"/>
          </a:p>
          <a:p>
            <a:endParaRPr lang="fr-FR" dirty="0"/>
          </a:p>
          <a:p>
            <a:endParaRPr lang="fr-FR" dirty="0"/>
          </a:p>
          <a:p>
            <a:endParaRPr lang="fr-FR" dirty="0"/>
          </a:p>
          <a:p>
            <a:pPr marL="0" indent="0">
              <a:buNone/>
            </a:pPr>
            <a:endParaRPr lang="fr-FR" dirty="0"/>
          </a:p>
          <a:p>
            <a:r>
              <a:rPr lang="fr-FR" dirty="0"/>
              <a:t>On remarque que la donnée </a:t>
            </a:r>
            <a:r>
              <a:rPr lang="fr-FR" b="1" dirty="0" err="1"/>
              <a:t>typeCours</a:t>
            </a:r>
            <a:r>
              <a:rPr lang="fr-FR" dirty="0"/>
              <a:t> dépend de la combinaison de </a:t>
            </a:r>
            <a:r>
              <a:rPr lang="fr-FR" dirty="0" err="1"/>
              <a:t>numCINEtu</a:t>
            </a:r>
            <a:r>
              <a:rPr lang="fr-FR" dirty="0"/>
              <a:t> et </a:t>
            </a:r>
            <a:r>
              <a:rPr lang="fr-FR" dirty="0" err="1"/>
              <a:t>codeSess</a:t>
            </a:r>
            <a:r>
              <a:rPr lang="fr-FR" dirty="0"/>
              <a:t>.</a:t>
            </a:r>
          </a:p>
          <a:p>
            <a:pPr marL="0" indent="0">
              <a:buNone/>
            </a:pPr>
            <a:r>
              <a:rPr lang="fr-FR" b="1" dirty="0"/>
              <a:t>Par exemple :</a:t>
            </a:r>
          </a:p>
          <a:p>
            <a:pPr lvl="1" algn="just"/>
            <a:r>
              <a:rPr lang="fr-FR" dirty="0"/>
              <a:t>Le prix d’un article varie d’un fournisseur à l’autre.</a:t>
            </a:r>
          </a:p>
          <a:p>
            <a:pPr lvl="1" algn="just"/>
            <a:r>
              <a:rPr lang="fr-FR" dirty="0"/>
              <a:t>La DF sera présentée ainsi : </a:t>
            </a:r>
            <a:r>
              <a:rPr lang="fr-FR" dirty="0" err="1"/>
              <a:t>numFourisseur</a:t>
            </a:r>
            <a:r>
              <a:rPr lang="fr-FR" dirty="0"/>
              <a:t> + </a:t>
            </a:r>
            <a:r>
              <a:rPr lang="fr-FR" dirty="0" err="1"/>
              <a:t>CodeArticle</a:t>
            </a:r>
            <a:r>
              <a:rPr lang="fr-FR" dirty="0"/>
              <a:t>  -&gt; </a:t>
            </a:r>
            <a:r>
              <a:rPr lang="fr-FR" dirty="0" err="1"/>
              <a:t>PrixArticle</a:t>
            </a:r>
            <a:endParaRPr lang="fr-FR" dirty="0"/>
          </a:p>
          <a:p>
            <a:pPr lvl="1" algn="just"/>
            <a:r>
              <a:rPr lang="fr-FR" dirty="0"/>
              <a:t>Le signe + indique que les données </a:t>
            </a:r>
            <a:r>
              <a:rPr lang="fr-FR" dirty="0" err="1"/>
              <a:t>numFourisseur</a:t>
            </a:r>
            <a:r>
              <a:rPr lang="fr-FR" dirty="0"/>
              <a:t> et </a:t>
            </a:r>
            <a:r>
              <a:rPr lang="fr-FR" dirty="0" err="1"/>
              <a:t>CodeArticle</a:t>
            </a:r>
            <a:r>
              <a:rPr lang="fr-FR" dirty="0"/>
              <a:t> doivent être groupées pour obtenir le prix de l’article.</a:t>
            </a:r>
          </a:p>
          <a:p>
            <a:endParaRPr lang="fr-FR" dirty="0"/>
          </a:p>
        </p:txBody>
      </p:sp>
      <p:sp>
        <p:nvSpPr>
          <p:cNvPr id="5" name="Espace réservé du contenu 4">
            <a:extLst>
              <a:ext uri="{FF2B5EF4-FFF2-40B4-BE49-F238E27FC236}">
                <a16:creationId xmlns:a16="http://schemas.microsoft.com/office/drawing/2014/main" id="{6A9E6C79-CE78-41EC-81C8-6C8BF1C1A0C2}"/>
              </a:ext>
            </a:extLst>
          </p:cNvPr>
          <p:cNvSpPr>
            <a:spLocks noGrp="1"/>
          </p:cNvSpPr>
          <p:nvPr>
            <p:ph sz="quarter" idx="13"/>
          </p:nvPr>
        </p:nvSpPr>
        <p:spPr/>
        <p:txBody>
          <a:bodyPr/>
          <a:lstStyle/>
          <a:p>
            <a:r>
              <a:rPr lang="fr-FR" dirty="0"/>
              <a:t>Le graphe des dépendances fonctionnelles :</a:t>
            </a:r>
          </a:p>
        </p:txBody>
      </p:sp>
      <p:pic>
        <p:nvPicPr>
          <p:cNvPr id="58" name="Image 57" descr="Une image contenant texte, jauge, périphérique&#10;&#10;Description générée automatiquement">
            <a:extLst>
              <a:ext uri="{FF2B5EF4-FFF2-40B4-BE49-F238E27FC236}">
                <a16:creationId xmlns:a16="http://schemas.microsoft.com/office/drawing/2014/main" id="{C23A40EB-8A0E-4032-9701-75B9A5C6DF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01677" y="5546751"/>
            <a:ext cx="2096654" cy="608486"/>
          </a:xfrm>
          <a:prstGeom prst="rect">
            <a:avLst/>
          </a:prstGeom>
          <a:ln w="12700">
            <a:solidFill>
              <a:srgbClr val="007842"/>
            </a:solidFill>
          </a:ln>
        </p:spPr>
      </p:pic>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083863" y="3263426"/>
            <a:ext cx="6672210" cy="122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a:extLst>
              <a:ext uri="{FF2B5EF4-FFF2-40B4-BE49-F238E27FC236}">
                <a16:creationId xmlns:a16="http://schemas.microsoft.com/office/drawing/2014/main" id="{B5A27C96-F361-1141-984D-E23C152155E9}"/>
              </a:ext>
            </a:extLst>
          </p:cNvPr>
          <p:cNvSpPr txBox="1"/>
          <p:nvPr/>
        </p:nvSpPr>
        <p:spPr>
          <a:xfrm>
            <a:off x="2083863" y="3001817"/>
            <a:ext cx="940334" cy="261610"/>
          </a:xfrm>
          <a:prstGeom prst="rect">
            <a:avLst/>
          </a:prstGeom>
          <a:noFill/>
        </p:spPr>
        <p:txBody>
          <a:bodyPr wrap="square" rtlCol="0">
            <a:spAutoFit/>
          </a:bodyPr>
          <a:lstStyle/>
          <a:p>
            <a:r>
              <a:rPr lang="fr-FR" sz="1100" b="1" dirty="0" err="1">
                <a:solidFill>
                  <a:srgbClr val="FF7800"/>
                </a:solidFill>
              </a:rPr>
              <a:t>numCINEtu</a:t>
            </a:r>
            <a:endParaRPr lang="fr-FR" sz="1100" b="1" dirty="0">
              <a:solidFill>
                <a:srgbClr val="FF7800"/>
              </a:solidFill>
            </a:endParaRPr>
          </a:p>
        </p:txBody>
      </p:sp>
      <p:sp>
        <p:nvSpPr>
          <p:cNvPr id="10" name="ZoneTexte 9">
            <a:extLst>
              <a:ext uri="{FF2B5EF4-FFF2-40B4-BE49-F238E27FC236}">
                <a16:creationId xmlns:a16="http://schemas.microsoft.com/office/drawing/2014/main" id="{F6BB3688-4F6A-C54E-AD38-865CB6EE178B}"/>
              </a:ext>
            </a:extLst>
          </p:cNvPr>
          <p:cNvSpPr txBox="1"/>
          <p:nvPr/>
        </p:nvSpPr>
        <p:spPr>
          <a:xfrm>
            <a:off x="4051208" y="3001817"/>
            <a:ext cx="940334" cy="261610"/>
          </a:xfrm>
          <a:prstGeom prst="rect">
            <a:avLst/>
          </a:prstGeom>
          <a:noFill/>
        </p:spPr>
        <p:txBody>
          <a:bodyPr wrap="square" rtlCol="0">
            <a:spAutoFit/>
          </a:bodyPr>
          <a:lstStyle/>
          <a:p>
            <a:r>
              <a:rPr lang="fr-FR" sz="1100" b="1" dirty="0" err="1">
                <a:solidFill>
                  <a:srgbClr val="FF7800"/>
                </a:solidFill>
              </a:rPr>
              <a:t>codeSess</a:t>
            </a:r>
            <a:endParaRPr lang="fr-FR" sz="1100" b="1" dirty="0">
              <a:solidFill>
                <a:srgbClr val="FF7800"/>
              </a:solidFill>
            </a:endParaRPr>
          </a:p>
        </p:txBody>
      </p:sp>
      <p:sp>
        <p:nvSpPr>
          <p:cNvPr id="11" name="ZoneTexte 10">
            <a:extLst>
              <a:ext uri="{FF2B5EF4-FFF2-40B4-BE49-F238E27FC236}">
                <a16:creationId xmlns:a16="http://schemas.microsoft.com/office/drawing/2014/main" id="{8D38E1B6-047C-F642-B7E1-53C2C324D037}"/>
              </a:ext>
            </a:extLst>
          </p:cNvPr>
          <p:cNvSpPr txBox="1"/>
          <p:nvPr/>
        </p:nvSpPr>
        <p:spPr>
          <a:xfrm>
            <a:off x="6112470" y="3001817"/>
            <a:ext cx="940334" cy="261610"/>
          </a:xfrm>
          <a:prstGeom prst="rect">
            <a:avLst/>
          </a:prstGeom>
          <a:noFill/>
        </p:spPr>
        <p:txBody>
          <a:bodyPr wrap="square" rtlCol="0">
            <a:spAutoFit/>
          </a:bodyPr>
          <a:lstStyle/>
          <a:p>
            <a:r>
              <a:rPr lang="fr-FR" sz="1100" b="1" dirty="0" err="1">
                <a:solidFill>
                  <a:srgbClr val="FF7800"/>
                </a:solidFill>
              </a:rPr>
              <a:t>codeForm</a:t>
            </a:r>
            <a:endParaRPr lang="fr-FR" sz="1100" b="1" dirty="0">
              <a:solidFill>
                <a:srgbClr val="FF7800"/>
              </a:solidFill>
            </a:endParaRPr>
          </a:p>
        </p:txBody>
      </p:sp>
      <p:sp>
        <p:nvSpPr>
          <p:cNvPr id="12" name="ZoneTexte 11">
            <a:extLst>
              <a:ext uri="{FF2B5EF4-FFF2-40B4-BE49-F238E27FC236}">
                <a16:creationId xmlns:a16="http://schemas.microsoft.com/office/drawing/2014/main" id="{6A98C449-57D6-5947-821D-86B5AC537F51}"/>
              </a:ext>
            </a:extLst>
          </p:cNvPr>
          <p:cNvSpPr txBox="1"/>
          <p:nvPr/>
        </p:nvSpPr>
        <p:spPr>
          <a:xfrm>
            <a:off x="8061343" y="3001817"/>
            <a:ext cx="940334" cy="261610"/>
          </a:xfrm>
          <a:prstGeom prst="rect">
            <a:avLst/>
          </a:prstGeom>
          <a:noFill/>
        </p:spPr>
        <p:txBody>
          <a:bodyPr wrap="square" rtlCol="0">
            <a:spAutoFit/>
          </a:bodyPr>
          <a:lstStyle/>
          <a:p>
            <a:r>
              <a:rPr lang="fr-FR" sz="1100" b="1" dirty="0" err="1">
                <a:solidFill>
                  <a:srgbClr val="FF7800"/>
                </a:solidFill>
              </a:rPr>
              <a:t>codeSpec</a:t>
            </a:r>
            <a:endParaRPr lang="fr-FR" sz="1100" b="1" dirty="0">
              <a:solidFill>
                <a:srgbClr val="FF7800"/>
              </a:solidFill>
            </a:endParaRPr>
          </a:p>
        </p:txBody>
      </p:sp>
      <p:sp>
        <p:nvSpPr>
          <p:cNvPr id="13" name="Arc 12">
            <a:extLst>
              <a:ext uri="{FF2B5EF4-FFF2-40B4-BE49-F238E27FC236}">
                <a16:creationId xmlns:a16="http://schemas.microsoft.com/office/drawing/2014/main" id="{4C2E6984-F481-E444-A40B-A7E3118701E4}"/>
              </a:ext>
            </a:extLst>
          </p:cNvPr>
          <p:cNvSpPr/>
          <p:nvPr/>
        </p:nvSpPr>
        <p:spPr>
          <a:xfrm rot="16013790">
            <a:off x="2216971" y="2768060"/>
            <a:ext cx="1329854" cy="1476711"/>
          </a:xfrm>
          <a:prstGeom prst="arc">
            <a:avLst>
              <a:gd name="adj1" fmla="val 1881881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rc 17">
            <a:extLst>
              <a:ext uri="{FF2B5EF4-FFF2-40B4-BE49-F238E27FC236}">
                <a16:creationId xmlns:a16="http://schemas.microsoft.com/office/drawing/2014/main" id="{7602B1C0-E6C6-7148-921A-F28964C6AFB9}"/>
              </a:ext>
            </a:extLst>
          </p:cNvPr>
          <p:cNvSpPr/>
          <p:nvPr/>
        </p:nvSpPr>
        <p:spPr>
          <a:xfrm rot="16738783">
            <a:off x="4692360" y="2744456"/>
            <a:ext cx="1580040" cy="1986862"/>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rc 18">
            <a:extLst>
              <a:ext uri="{FF2B5EF4-FFF2-40B4-BE49-F238E27FC236}">
                <a16:creationId xmlns:a16="http://schemas.microsoft.com/office/drawing/2014/main" id="{54AC3F37-DF81-7D49-8475-659CB63A29E7}"/>
              </a:ext>
            </a:extLst>
          </p:cNvPr>
          <p:cNvSpPr/>
          <p:nvPr/>
        </p:nvSpPr>
        <p:spPr>
          <a:xfrm rot="15741845" flipV="1">
            <a:off x="6544115" y="2842173"/>
            <a:ext cx="1580042" cy="1853791"/>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rc 19">
            <a:extLst>
              <a:ext uri="{FF2B5EF4-FFF2-40B4-BE49-F238E27FC236}">
                <a16:creationId xmlns:a16="http://schemas.microsoft.com/office/drawing/2014/main" id="{5B549CD5-0B0F-1F47-95AA-EE87B3EEB7EA}"/>
              </a:ext>
            </a:extLst>
          </p:cNvPr>
          <p:cNvSpPr/>
          <p:nvPr/>
        </p:nvSpPr>
        <p:spPr>
          <a:xfrm rot="15741845" flipV="1">
            <a:off x="3767676" y="2919144"/>
            <a:ext cx="770015" cy="651442"/>
          </a:xfrm>
          <a:prstGeom prst="arc">
            <a:avLst>
              <a:gd name="adj1" fmla="val 18314531"/>
              <a:gd name="adj2" fmla="val 1675983"/>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56879425-79A4-3D44-AF8F-EC65B2455A42}"/>
              </a:ext>
            </a:extLst>
          </p:cNvPr>
          <p:cNvSpPr txBox="1"/>
          <p:nvPr/>
        </p:nvSpPr>
        <p:spPr>
          <a:xfrm>
            <a:off x="3085758" y="2802490"/>
            <a:ext cx="1292055" cy="261610"/>
          </a:xfrm>
          <a:prstGeom prst="rect">
            <a:avLst/>
          </a:prstGeom>
          <a:noFill/>
        </p:spPr>
        <p:txBody>
          <a:bodyPr wrap="square" rtlCol="0">
            <a:spAutoFit/>
          </a:bodyPr>
          <a:lstStyle/>
          <a:p>
            <a:r>
              <a:rPr lang="fr-FR" sz="1100" b="1" dirty="0" err="1">
                <a:solidFill>
                  <a:srgbClr val="FF7800"/>
                </a:solidFill>
              </a:rPr>
              <a:t>TypeCours</a:t>
            </a:r>
            <a:endParaRPr lang="fr-FR" sz="1100" b="1" dirty="0">
              <a:solidFill>
                <a:srgbClr val="FF7800"/>
              </a:solidFill>
            </a:endParaRPr>
          </a:p>
        </p:txBody>
      </p:sp>
    </p:spTree>
    <p:extLst>
      <p:ext uri="{BB962C8B-B14F-4D97-AF65-F5344CB8AC3E}">
        <p14:creationId xmlns:p14="http://schemas.microsoft.com/office/powerpoint/2010/main" val="2040009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dirty="0"/>
              <a:t>Construction du graphe de dépendances fonctionnelles</a:t>
            </a:r>
          </a:p>
          <a:p>
            <a:pPr lvl="0"/>
            <a:r>
              <a:rPr lang="fr-FR" b="1" dirty="0">
                <a:solidFill>
                  <a:srgbClr val="FF7800"/>
                </a:solidFill>
              </a:rPr>
              <a:t>Règles de passage du graphe au modèle conceptuel de données</a:t>
            </a:r>
          </a:p>
          <a:p>
            <a:pPr lvl="0"/>
            <a:r>
              <a:rPr lang="fr-FR" dirty="0"/>
              <a:t>Construction du modèle conceptuel de données</a:t>
            </a:r>
          </a:p>
        </p:txBody>
      </p:sp>
    </p:spTree>
    <p:extLst>
      <p:ext uri="{BB962C8B-B14F-4D97-AF65-F5344CB8AC3E}">
        <p14:creationId xmlns:p14="http://schemas.microsoft.com/office/powerpoint/2010/main" val="2855465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0120FD30-44A0-475F-85C1-F94D841F7DFB}"/>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DFA2D9A0-A173-4F1F-9AB0-A94A2034C064}"/>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F5938A71-A7DC-4217-9B54-14400EA34E1C}"/>
              </a:ext>
            </a:extLst>
          </p:cNvPr>
          <p:cNvSpPr>
            <a:spLocks noGrp="1"/>
          </p:cNvSpPr>
          <p:nvPr>
            <p:ph sz="quarter" idx="12"/>
          </p:nvPr>
        </p:nvSpPr>
        <p:spPr>
          <a:xfrm>
            <a:off x="720000" y="1634699"/>
            <a:ext cx="10746576" cy="4514894"/>
          </a:xfrm>
        </p:spPr>
        <p:txBody>
          <a:bodyPr/>
          <a:lstStyle/>
          <a:p>
            <a:r>
              <a:rPr lang="fr-FR" dirty="0"/>
              <a:t>La phase de conception des systèmes d’information, et bien évidemment les bases de données, nécessite le recours à des méthodes de modélisation. C’est-à-dire la représentation virtuelle des processus et données de telle façon à bien comprendre l’existant et bien définir les futures livrables.</a:t>
            </a:r>
          </a:p>
          <a:p>
            <a:pPr marL="0" indent="0">
              <a:buNone/>
            </a:pPr>
            <a:r>
              <a:rPr lang="fr-FR" dirty="0"/>
              <a:t>     Il existe plusieurs méthodes d'analyse et de conception, une des méthodes les plus utilisées étant la méthode </a:t>
            </a:r>
            <a:r>
              <a:rPr lang="fr-FR" b="1" dirty="0"/>
              <a:t>MERISE</a:t>
            </a:r>
            <a:r>
              <a:rPr lang="fr-FR" dirty="0"/>
              <a:t>.</a:t>
            </a:r>
          </a:p>
          <a:p>
            <a:pPr marL="0" indent="0">
              <a:buNone/>
            </a:pPr>
            <a:endParaRPr lang="fr-FR" b="1" dirty="0">
              <a:solidFill>
                <a:srgbClr val="FF7800"/>
              </a:solidFill>
            </a:endParaRPr>
          </a:p>
          <a:p>
            <a:pPr marL="0" indent="0">
              <a:buNone/>
            </a:pPr>
            <a:r>
              <a:rPr lang="fr-FR" b="1" dirty="0">
                <a:solidFill>
                  <a:srgbClr val="FF7800"/>
                </a:solidFill>
              </a:rPr>
              <a:t>Qu’est-ce que la méthode Merise ?</a:t>
            </a:r>
          </a:p>
          <a:p>
            <a:r>
              <a:rPr lang="fr-FR" b="1" dirty="0"/>
              <a:t>La méthode Merise (Méthode d'étude et de réalisation informatique pour les systèmes d'entreprise) </a:t>
            </a:r>
            <a:r>
              <a:rPr lang="fr-FR" dirty="0"/>
              <a:t>date de la fin des années 1970 en France.  Il s’agit d’une méthode d’analyse et de conception de systèmes d’information qui se base sur le principe de la séparation des données et des traitements.</a:t>
            </a:r>
          </a:p>
          <a:p>
            <a:r>
              <a:rPr lang="fr-FR" dirty="0"/>
              <a:t>La méthode Merise propose une démarche basée sur trois niveaux (ou cycles) : la conception, l'organisation et la technique. En effet, modéliser un système revient à produire une analyse globale de sa fonction : Décrire ce qu’il fait avant de se focaliser sur comment il le fait. Les données étant séparées des traitements, il faut vérifier la concordance entre données et traitements afin de vérifier que toutes les données nécessaires aux traitements sont présentes et qu'il n'y a pas de données </a:t>
            </a:r>
            <a:r>
              <a:rPr lang="fr-FR" dirty="0" err="1"/>
              <a:t>superflues.Les</a:t>
            </a:r>
            <a:r>
              <a:rPr lang="fr-FR" dirty="0"/>
              <a:t> trois niveaux de représentation des données, sont détaillés ci-dessous.</a:t>
            </a:r>
          </a:p>
          <a:p>
            <a:endParaRPr lang="fr-FR" dirty="0"/>
          </a:p>
          <a:p>
            <a:r>
              <a:rPr lang="fr-FR" b="1" dirty="0"/>
              <a:t>Niveau conceptuel : </a:t>
            </a:r>
            <a:r>
              <a:rPr lang="fr-FR" dirty="0"/>
              <a:t>le </a:t>
            </a:r>
            <a:r>
              <a:rPr lang="fr-FR" i="1" dirty="0"/>
              <a:t>modèle conceptuel des données (MCD)</a:t>
            </a:r>
            <a:r>
              <a:rPr lang="fr-FR" dirty="0"/>
              <a:t> décrit les entités du monde réel, en terme d'objets, de propriétés et de relations, indépendamment de toute technique d'organisation et d'implantation des données. </a:t>
            </a:r>
          </a:p>
          <a:p>
            <a:r>
              <a:rPr lang="fr-FR" b="1" dirty="0"/>
              <a:t>Niveau logique : </a:t>
            </a:r>
            <a:r>
              <a:rPr lang="fr-FR" dirty="0"/>
              <a:t>le </a:t>
            </a:r>
            <a:r>
              <a:rPr lang="fr-FR" i="1" dirty="0"/>
              <a:t>modèle logique des données (MLD)</a:t>
            </a:r>
            <a:r>
              <a:rPr lang="fr-FR" dirty="0"/>
              <a:t> adapte le modèle conceptuel au contexte organisationnel. Il s'agit d'une transcription du MCD dans un formalisme adapté à une implémentation ultérieure sous forme de base de données.</a:t>
            </a:r>
          </a:p>
          <a:p>
            <a:r>
              <a:rPr lang="fr-FR" b="1" dirty="0"/>
              <a:t>Niveau physique : </a:t>
            </a:r>
            <a:r>
              <a:rPr lang="fr-FR" dirty="0"/>
              <a:t>le </a:t>
            </a:r>
            <a:r>
              <a:rPr lang="fr-FR" i="1" dirty="0"/>
              <a:t>modèle physique des données (MPD)</a:t>
            </a:r>
            <a:r>
              <a:rPr lang="fr-FR" dirty="0"/>
              <a:t> permet d'établir la manière concrète dont la base de données sera construite.</a:t>
            </a:r>
          </a:p>
          <a:p>
            <a:pPr marL="0" indent="0">
              <a:buNone/>
            </a:pPr>
            <a:endParaRPr lang="en-US" dirty="0"/>
          </a:p>
        </p:txBody>
      </p:sp>
    </p:spTree>
    <p:extLst>
      <p:ext uri="{BB962C8B-B14F-4D97-AF65-F5344CB8AC3E}">
        <p14:creationId xmlns:p14="http://schemas.microsoft.com/office/powerpoint/2010/main" val="1883383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CAB7F898-131C-4FD2-84FD-569F5546EA4A}"/>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3E2DFA41-84BF-4101-8864-A858C9F9BB71}"/>
              </a:ext>
            </a:extLst>
          </p:cNvPr>
          <p:cNvSpPr>
            <a:spLocks noGrp="1"/>
          </p:cNvSpPr>
          <p:nvPr>
            <p:ph type="body" sz="quarter" idx="11"/>
          </p:nvPr>
        </p:nvSpPr>
        <p:spPr/>
        <p:txBody>
          <a:bodyPr/>
          <a:lstStyle/>
          <a:p>
            <a:r>
              <a:rPr lang="fr-FR" dirty="0"/>
              <a:t>Règles de passage du graphe DF au MCD</a:t>
            </a:r>
          </a:p>
        </p:txBody>
      </p:sp>
      <p:sp>
        <p:nvSpPr>
          <p:cNvPr id="8" name="Espace réservé du contenu 7">
            <a:extLst>
              <a:ext uri="{FF2B5EF4-FFF2-40B4-BE49-F238E27FC236}">
                <a16:creationId xmlns:a16="http://schemas.microsoft.com/office/drawing/2014/main" id="{384A0B42-1645-4D42-BFA4-C1970B3966A3}"/>
              </a:ext>
            </a:extLst>
          </p:cNvPr>
          <p:cNvSpPr>
            <a:spLocks noGrp="1"/>
          </p:cNvSpPr>
          <p:nvPr>
            <p:ph sz="quarter" idx="12"/>
          </p:nvPr>
        </p:nvSpPr>
        <p:spPr>
          <a:xfrm>
            <a:off x="719999" y="1943056"/>
            <a:ext cx="10137053" cy="4514894"/>
          </a:xfrm>
        </p:spPr>
        <p:txBody>
          <a:bodyPr/>
          <a:lstStyle/>
          <a:p>
            <a:r>
              <a:rPr lang="fr-FR" dirty="0"/>
              <a:t>Le modèle conceptuel des données (MCD) formalise les données qui vont être stockées dans la base de données.</a:t>
            </a:r>
          </a:p>
          <a:p>
            <a:r>
              <a:rPr lang="fr-FR" dirty="0"/>
              <a:t>Il s'agit donc d'une représentation des données, facile à comprendre, et qui permet de décrire la base de données à l'aide d'entités. La description par la méthode des entités association (MERISE) utilise les concepts suivants : </a:t>
            </a:r>
          </a:p>
          <a:p>
            <a:pPr lvl="1"/>
            <a:r>
              <a:rPr lang="en-US" dirty="0" err="1"/>
              <a:t>Entité</a:t>
            </a:r>
            <a:endParaRPr lang="en-US" dirty="0"/>
          </a:p>
          <a:p>
            <a:pPr lvl="1"/>
            <a:r>
              <a:rPr lang="fr-FR" dirty="0"/>
              <a:t>Association</a:t>
            </a:r>
          </a:p>
          <a:p>
            <a:pPr lvl="1"/>
            <a:r>
              <a:rPr lang="fr-FR" dirty="0"/>
              <a:t>Identifiants </a:t>
            </a:r>
          </a:p>
          <a:p>
            <a:pPr lvl="1"/>
            <a:r>
              <a:rPr lang="fr-FR" dirty="0"/>
              <a:t>Attributs</a:t>
            </a:r>
          </a:p>
          <a:p>
            <a:pPr lvl="1"/>
            <a:r>
              <a:rPr lang="fr-FR" dirty="0"/>
              <a:t>Cardinalité</a:t>
            </a:r>
          </a:p>
        </p:txBody>
      </p:sp>
      <p:sp>
        <p:nvSpPr>
          <p:cNvPr id="9" name="Espace réservé du contenu 8">
            <a:extLst>
              <a:ext uri="{FF2B5EF4-FFF2-40B4-BE49-F238E27FC236}">
                <a16:creationId xmlns:a16="http://schemas.microsoft.com/office/drawing/2014/main" id="{BC0F64B0-14C5-476A-B0FB-EA1ECB702EEF}"/>
              </a:ext>
            </a:extLst>
          </p:cNvPr>
          <p:cNvSpPr>
            <a:spLocks noGrp="1"/>
          </p:cNvSpPr>
          <p:nvPr>
            <p:ph sz="quarter" idx="13"/>
          </p:nvPr>
        </p:nvSpPr>
        <p:spPr/>
        <p:txBody>
          <a:bodyPr/>
          <a:lstStyle/>
          <a:p>
            <a:r>
              <a:rPr lang="fr-FR"/>
              <a:t>Le modèle </a:t>
            </a:r>
            <a:r>
              <a:rPr lang="fr-FR" dirty="0"/>
              <a:t>conceptuel de données :</a:t>
            </a:r>
          </a:p>
        </p:txBody>
      </p:sp>
      <p:pic>
        <p:nvPicPr>
          <p:cNvPr id="16" name="Espace réservé du contenu 15">
            <a:extLst>
              <a:ext uri="{FF2B5EF4-FFF2-40B4-BE49-F238E27FC236}">
                <a16:creationId xmlns:a16="http://schemas.microsoft.com/office/drawing/2014/main" id="{B0676E66-571F-4CE5-8174-C9D2FEA52338}"/>
              </a:ext>
            </a:extLst>
          </p:cNvPr>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rcRect/>
          <a:stretch/>
        </p:blipFill>
        <p:spPr>
          <a:xfrm>
            <a:off x="3793393" y="2976032"/>
            <a:ext cx="4599790" cy="3122465"/>
          </a:xfrm>
          <a:prstGeom prst="rect">
            <a:avLst/>
          </a:prstGeom>
        </p:spPr>
      </p:pic>
      <p:sp>
        <p:nvSpPr>
          <p:cNvPr id="10" name="ZoneTexte 9">
            <a:extLst>
              <a:ext uri="{FF2B5EF4-FFF2-40B4-BE49-F238E27FC236}">
                <a16:creationId xmlns:a16="http://schemas.microsoft.com/office/drawing/2014/main" id="{478A5E57-F175-470D-864A-E487163703E3}"/>
              </a:ext>
            </a:extLst>
          </p:cNvPr>
          <p:cNvSpPr txBox="1"/>
          <p:nvPr/>
        </p:nvSpPr>
        <p:spPr>
          <a:xfrm>
            <a:off x="5361547" y="6155113"/>
            <a:ext cx="1191352" cy="246221"/>
          </a:xfrm>
          <a:prstGeom prst="rect">
            <a:avLst/>
          </a:prstGeom>
          <a:noFill/>
        </p:spPr>
        <p:txBody>
          <a:bodyPr wrap="none">
            <a:spAutoFit/>
          </a:bodyPr>
          <a:lstStyle/>
          <a:p>
            <a:r>
              <a:rPr lang="en-US" sz="1000" i="1" dirty="0" err="1">
                <a:solidFill>
                  <a:srgbClr val="565656"/>
                </a:solidFill>
                <a:latin typeface="Calibri" panose="020F0502020204030204" pitchFamily="34" charset="0"/>
                <a:cs typeface="Calibri" panose="020F0502020204030204" pitchFamily="34" charset="0"/>
              </a:rPr>
              <a:t>Exemple</a:t>
            </a:r>
            <a:r>
              <a:rPr lang="en-US" sz="1000" i="1" dirty="0">
                <a:solidFill>
                  <a:srgbClr val="565656"/>
                </a:solidFill>
                <a:latin typeface="Calibri" panose="020F0502020204030204" pitchFamily="34" charset="0"/>
                <a:cs typeface="Calibri" panose="020F0502020204030204" pitchFamily="34" charset="0"/>
              </a:rPr>
              <a:t> d’un MCD</a:t>
            </a:r>
            <a:endParaRPr lang="fr-FR" sz="1000" i="1" dirty="0">
              <a:solidFill>
                <a:srgbClr val="56565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6570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AEA1ABA9-875A-4EB5-B5E8-417ED888CD1E}"/>
              </a:ext>
            </a:extLst>
          </p:cNvPr>
          <p:cNvSpPr>
            <a:spLocks noGrp="1"/>
          </p:cNvSpPr>
          <p:nvPr>
            <p:ph type="title"/>
          </p:nvPr>
        </p:nvSpPr>
        <p:spPr/>
        <p:txBody>
          <a:bodyPr/>
          <a:lstStyle/>
          <a:p>
            <a:r>
              <a:rPr lang="fr-FR" dirty="0"/>
              <a:t>02 - Modélisation des données</a:t>
            </a:r>
          </a:p>
        </p:txBody>
      </p:sp>
      <p:sp>
        <p:nvSpPr>
          <p:cNvPr id="16" name="Espace réservé du texte 3">
            <a:extLst>
              <a:ext uri="{FF2B5EF4-FFF2-40B4-BE49-F238E27FC236}">
                <a16:creationId xmlns:a16="http://schemas.microsoft.com/office/drawing/2014/main" id="{BBBF9C98-DF99-4BE7-83D5-B569DA16AEF7}"/>
              </a:ext>
            </a:extLst>
          </p:cNvPr>
          <p:cNvSpPr>
            <a:spLocks noGrp="1"/>
          </p:cNvSpPr>
          <p:nvPr>
            <p:ph type="body" sz="quarter" idx="11"/>
          </p:nvPr>
        </p:nvSpPr>
        <p:spPr/>
        <p:txBody>
          <a:bodyPr/>
          <a:lstStyle/>
          <a:p>
            <a:r>
              <a:rPr lang="fr-FR" dirty="0"/>
              <a:t>Règles de passage du graphe DF au MCD</a:t>
            </a:r>
          </a:p>
        </p:txBody>
      </p:sp>
      <p:sp>
        <p:nvSpPr>
          <p:cNvPr id="7" name="Espace réservé du contenu 6">
            <a:extLst>
              <a:ext uri="{FF2B5EF4-FFF2-40B4-BE49-F238E27FC236}">
                <a16:creationId xmlns:a16="http://schemas.microsoft.com/office/drawing/2014/main" id="{38D9C29F-1C93-4720-BD7A-C98E5E9E7290}"/>
              </a:ext>
            </a:extLst>
          </p:cNvPr>
          <p:cNvSpPr>
            <a:spLocks noGrp="1"/>
          </p:cNvSpPr>
          <p:nvPr>
            <p:ph sz="quarter" idx="12"/>
          </p:nvPr>
        </p:nvSpPr>
        <p:spPr/>
        <p:txBody>
          <a:bodyPr/>
          <a:lstStyle/>
          <a:p>
            <a:pPr marL="171450" indent="-171450">
              <a:buFont typeface="Arial" panose="020B0604020202020204" pitchFamily="34" charset="0"/>
              <a:buChar char="•"/>
            </a:pPr>
            <a:r>
              <a:rPr lang="fr-FR" dirty="0"/>
              <a:t>À partir du dictionnaire de données, on regroupe les données élémentaires par concept appelé </a:t>
            </a:r>
            <a:r>
              <a:rPr lang="fr-FR" b="1" dirty="0"/>
              <a:t>entité</a:t>
            </a:r>
            <a:r>
              <a:rPr lang="fr-FR" dirty="0"/>
              <a:t>. Une </a:t>
            </a:r>
            <a:r>
              <a:rPr lang="fr-FR" b="1" dirty="0"/>
              <a:t>entité</a:t>
            </a:r>
            <a:r>
              <a:rPr lang="fr-FR" dirty="0"/>
              <a:t> est un élément unique décrit par un ensemble de </a:t>
            </a:r>
            <a:r>
              <a:rPr lang="fr-FR" b="1" dirty="0"/>
              <a:t>propriétés</a:t>
            </a:r>
            <a:r>
              <a:rPr lang="fr-FR" dirty="0"/>
              <a:t> (aussi appelées </a:t>
            </a:r>
            <a:r>
              <a:rPr lang="fr-FR" b="1" dirty="0"/>
              <a:t>attributs</a:t>
            </a:r>
            <a:r>
              <a:rPr lang="fr-FR" dirty="0"/>
              <a:t>). Une de ces propriétés est la source des dépendances fonctionnelles avec le reste des propriétés. Elle joue le rôle d’un </a:t>
            </a:r>
            <a:r>
              <a:rPr lang="fr-FR" b="1" dirty="0"/>
              <a:t>identifiant</a:t>
            </a:r>
            <a:r>
              <a:rPr lang="fr-FR" dirty="0"/>
              <a:t> unique de l’entité.</a:t>
            </a:r>
          </a:p>
          <a:p>
            <a:pPr marL="171450" indent="-171450">
              <a:buFont typeface="Arial" panose="020B0604020202020204" pitchFamily="34" charset="0"/>
              <a:buChar char="•"/>
            </a:pPr>
            <a:r>
              <a:rPr lang="fr-FR" dirty="0"/>
              <a:t>Le nom d’une entité est souvent un nom représentant un « objet de gestion ». Exemple : Étudiant, Formation, Article, Fournisseur...</a:t>
            </a:r>
          </a:p>
          <a:p>
            <a:pPr marL="171450" indent="-171450">
              <a:buFont typeface="Arial" panose="020B0604020202020204" pitchFamily="34" charset="0"/>
              <a:buChar char="•"/>
            </a:pPr>
            <a:r>
              <a:rPr lang="fr-FR" dirty="0"/>
              <a:t>Une entité est formalisée comme suit :</a:t>
            </a:r>
          </a:p>
          <a:p>
            <a:pPr marL="171450" indent="-171450">
              <a:buFont typeface="Arial" panose="020B0604020202020204" pitchFamily="34" charset="0"/>
              <a:buChar char="•"/>
            </a:pPr>
            <a:endParaRPr lang="fr-FR" dirty="0"/>
          </a:p>
          <a:p>
            <a:endParaRPr lang="fr-FR" dirty="0"/>
          </a:p>
          <a:p>
            <a:endParaRPr lang="fr-FR" dirty="0"/>
          </a:p>
          <a:p>
            <a:r>
              <a:rPr lang="fr-FR" dirty="0"/>
              <a:t>Une entité est aussi l’ensemble des occurrences.</a:t>
            </a:r>
          </a:p>
          <a:p>
            <a:pPr marL="0" indent="0">
              <a:buNone/>
            </a:pPr>
            <a:endParaRPr lang="fr-FR" b="1" dirty="0"/>
          </a:p>
          <a:p>
            <a:pPr marL="0" indent="0">
              <a:buNone/>
            </a:pPr>
            <a:r>
              <a:rPr lang="fr-FR" b="1" dirty="0"/>
              <a:t>Exemple d’occurrences de l’entité FORMATION :</a:t>
            </a:r>
          </a:p>
          <a:p>
            <a:pPr marL="171450" indent="-171450">
              <a:buFont typeface="Arial" panose="020B0604020202020204" pitchFamily="34" charset="0"/>
              <a:buChar char="•"/>
            </a:pPr>
            <a:endParaRPr lang="fr-FR" dirty="0"/>
          </a:p>
        </p:txBody>
      </p:sp>
      <p:sp>
        <p:nvSpPr>
          <p:cNvPr id="10" name="Espace réservé du contenu 9">
            <a:extLst>
              <a:ext uri="{FF2B5EF4-FFF2-40B4-BE49-F238E27FC236}">
                <a16:creationId xmlns:a16="http://schemas.microsoft.com/office/drawing/2014/main" id="{70B01575-EE11-41CF-830C-22317C8A0A35}"/>
              </a:ext>
            </a:extLst>
          </p:cNvPr>
          <p:cNvSpPr>
            <a:spLocks noGrp="1"/>
          </p:cNvSpPr>
          <p:nvPr>
            <p:ph sz="quarter" idx="13"/>
          </p:nvPr>
        </p:nvSpPr>
        <p:spPr/>
        <p:txBody>
          <a:bodyPr/>
          <a:lstStyle/>
          <a:p>
            <a:r>
              <a:rPr lang="fr-FR" dirty="0"/>
              <a:t>Entité et attributs :</a:t>
            </a:r>
          </a:p>
        </p:txBody>
      </p:sp>
      <p:graphicFrame>
        <p:nvGraphicFramePr>
          <p:cNvPr id="4" name="Tableau 3"/>
          <p:cNvGraphicFramePr>
            <a:graphicFrameLocks noGrp="1"/>
          </p:cNvGraphicFramePr>
          <p:nvPr>
            <p:extLst>
              <p:ext uri="{D42A27DB-BD31-4B8C-83A1-F6EECF244321}">
                <p14:modId xmlns:p14="http://schemas.microsoft.com/office/powerpoint/2010/main" val="3786421060"/>
              </p:ext>
            </p:extLst>
          </p:nvPr>
        </p:nvGraphicFramePr>
        <p:xfrm>
          <a:off x="800048" y="4893869"/>
          <a:ext cx="2637220" cy="1129248"/>
        </p:xfrm>
        <a:graphic>
          <a:graphicData uri="http://schemas.openxmlformats.org/drawingml/2006/table">
            <a:tbl>
              <a:tblPr firstRow="1" firstCol="1" bandRow="1"/>
              <a:tblGrid>
                <a:gridCol w="2637220">
                  <a:extLst>
                    <a:ext uri="{9D8B030D-6E8A-4147-A177-3AD203B41FA5}">
                      <a16:colId xmlns:a16="http://schemas.microsoft.com/office/drawing/2014/main" val="20000"/>
                    </a:ext>
                  </a:extLst>
                </a:gridCol>
              </a:tblGrid>
              <a:tr h="0">
                <a:tc>
                  <a:txBody>
                    <a:bodyPr/>
                    <a:lstStyle/>
                    <a:p>
                      <a:pPr marL="0" lvl="0" algn="just" defTabSz="914400" rtl="0" eaLnBrk="1" latinLnBrk="0" hangingPunct="1">
                        <a:lnSpc>
                          <a:spcPct val="115000"/>
                        </a:lnSpc>
                        <a:spcAft>
                          <a:spcPts val="0"/>
                        </a:spcAft>
                      </a:pPr>
                      <a:r>
                        <a:rPr lang="fr-FR" sz="1200" b="1" u="sng"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ID01</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Introduction au développement</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 </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2500</a:t>
                      </a:r>
                    </a:p>
                  </a:txBody>
                  <a:tcPr marL="216000" marR="68580" marT="144000" marB="14400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158742937"/>
              </p:ext>
            </p:extLst>
          </p:nvPr>
        </p:nvGraphicFramePr>
        <p:xfrm>
          <a:off x="3801768" y="4896224"/>
          <a:ext cx="2489590" cy="1129248"/>
        </p:xfrm>
        <a:graphic>
          <a:graphicData uri="http://schemas.openxmlformats.org/drawingml/2006/table">
            <a:tbl>
              <a:tblPr firstRow="1" firstCol="1" bandRow="1"/>
              <a:tblGrid>
                <a:gridCol w="2489590">
                  <a:extLst>
                    <a:ext uri="{9D8B030D-6E8A-4147-A177-3AD203B41FA5}">
                      <a16:colId xmlns:a16="http://schemas.microsoft.com/office/drawing/2014/main" val="20000"/>
                    </a:ext>
                  </a:extLst>
                </a:gridCol>
              </a:tblGrid>
              <a:tr h="0">
                <a:tc>
                  <a:txBody>
                    <a:bodyPr/>
                    <a:lstStyle/>
                    <a:p>
                      <a:pPr marL="0" lvl="0" algn="just">
                        <a:lnSpc>
                          <a:spcPct val="115000"/>
                        </a:lnSpc>
                        <a:spcAft>
                          <a:spcPts val="0"/>
                        </a:spcAft>
                      </a:pPr>
                      <a:r>
                        <a:rPr lang="fr-FR" sz="1200" b="1" u="sng"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CCP01</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C/C++</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30 </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3000</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txBody>
                  <a:tcPr marL="216000" marR="68580" marT="144000" marB="14400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23" name="Image 22">
            <a:extLst>
              <a:ext uri="{FF2B5EF4-FFF2-40B4-BE49-F238E27FC236}">
                <a16:creationId xmlns:a16="http://schemas.microsoft.com/office/drawing/2014/main" id="{BDEFE492-7C41-4F87-A54D-4E6583229544}"/>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386209" y="2893429"/>
            <a:ext cx="1514859" cy="1182626"/>
          </a:xfrm>
          <a:prstGeom prst="rect">
            <a:avLst/>
          </a:prstGeom>
        </p:spPr>
      </p:pic>
    </p:spTree>
    <p:extLst>
      <p:ext uri="{BB962C8B-B14F-4D97-AF65-F5344CB8AC3E}">
        <p14:creationId xmlns:p14="http://schemas.microsoft.com/office/powerpoint/2010/main" val="2969137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7F4D249D-C3F2-49AB-9352-4297E8A4FAFC}"/>
              </a:ext>
            </a:extLst>
          </p:cNvPr>
          <p:cNvSpPr>
            <a:spLocks noGrp="1"/>
          </p:cNvSpPr>
          <p:nvPr>
            <p:ph type="title"/>
          </p:nvPr>
        </p:nvSpPr>
        <p:spPr/>
        <p:txBody>
          <a:bodyPr/>
          <a:lstStyle/>
          <a:p>
            <a:r>
              <a:rPr lang="fr-FR" dirty="0"/>
              <a:t>02 - Modélisation des données</a:t>
            </a:r>
          </a:p>
        </p:txBody>
      </p:sp>
      <p:sp>
        <p:nvSpPr>
          <p:cNvPr id="20" name="Espace réservé du texte 3">
            <a:extLst>
              <a:ext uri="{FF2B5EF4-FFF2-40B4-BE49-F238E27FC236}">
                <a16:creationId xmlns:a16="http://schemas.microsoft.com/office/drawing/2014/main" id="{489C39AC-FEDD-4DC5-A1FB-021080789B23}"/>
              </a:ext>
            </a:extLst>
          </p:cNvPr>
          <p:cNvSpPr>
            <a:spLocks noGrp="1"/>
          </p:cNvSpPr>
          <p:nvPr>
            <p:ph type="body" sz="quarter" idx="11"/>
          </p:nvPr>
        </p:nvSpPr>
        <p:spPr/>
        <p:txBody>
          <a:bodyPr/>
          <a:lstStyle/>
          <a:p>
            <a:r>
              <a:rPr lang="fr-FR" dirty="0"/>
              <a:t>Règles de passage du graphe DF au MCD</a:t>
            </a:r>
          </a:p>
        </p:txBody>
      </p:sp>
      <p:sp>
        <p:nvSpPr>
          <p:cNvPr id="4" name="Espace réservé du contenu 3">
            <a:extLst>
              <a:ext uri="{FF2B5EF4-FFF2-40B4-BE49-F238E27FC236}">
                <a16:creationId xmlns:a16="http://schemas.microsoft.com/office/drawing/2014/main" id="{12F4B6BB-7FAB-42C7-943E-646398B6945E}"/>
              </a:ext>
            </a:extLst>
          </p:cNvPr>
          <p:cNvSpPr>
            <a:spLocks noGrp="1"/>
          </p:cNvSpPr>
          <p:nvPr>
            <p:ph sz="quarter" idx="12"/>
          </p:nvPr>
        </p:nvSpPr>
        <p:spPr/>
        <p:txBody>
          <a:bodyPr/>
          <a:lstStyle/>
          <a:p>
            <a:pPr marL="171450" indent="-171450">
              <a:buFont typeface="Arial" panose="020B0604020202020204" pitchFamily="34" charset="0"/>
              <a:buChar char="•"/>
            </a:pPr>
            <a:r>
              <a:rPr lang="fr-FR" dirty="0"/>
              <a:t>Une association est un lien entre deux ou plusieurs entités. Ce lien est défini par des règles de gestions non traduites sous forme d’entité simple. Une association porteuse peut avoir des propriétés aussi.  Une association est formalisée comme suit :</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Les données du dictionnaire de données qui dépendent de plusieurs entités sont mises dans l’association (porteuse) qui relie ces entités. Une association est dite binaire si elle relie entre deux entités, et tertiaire si elle relie entre trois entités.</a:t>
            </a:r>
          </a:p>
          <a:p>
            <a:pPr marL="0" indent="0">
              <a:buNone/>
            </a:pPr>
            <a:r>
              <a:rPr lang="fr-FR" b="1" dirty="0"/>
              <a:t>Exemple </a:t>
            </a:r>
            <a:r>
              <a:rPr lang="en-US" b="1" dirty="0"/>
              <a:t>:</a:t>
            </a:r>
            <a:r>
              <a:rPr lang="fr-FR" b="1" dirty="0"/>
              <a:t> </a:t>
            </a:r>
          </a:p>
          <a:p>
            <a:r>
              <a:rPr lang="fr-FR" dirty="0"/>
              <a:t>la règle de gestion : « Un étudiant est inscrit dans une session d’une formation » ainsi que « lors de l’inscription l’étudiant choisis le type de cours » sera représentée par l’association « est inscrit ». Cette association porte la donnée: </a:t>
            </a:r>
            <a:r>
              <a:rPr lang="fr-FR" dirty="0" err="1"/>
              <a:t>typeCours</a:t>
            </a:r>
            <a:r>
              <a:rPr lang="fr-FR" dirty="0"/>
              <a:t>.</a:t>
            </a:r>
          </a:p>
          <a:p>
            <a:pPr marL="171450" indent="-171450">
              <a:buFont typeface="Arial" panose="020B0604020202020204" pitchFamily="34" charset="0"/>
              <a:buChar char="•"/>
            </a:pPr>
            <a:endParaRPr lang="fr-FR" dirty="0"/>
          </a:p>
        </p:txBody>
      </p:sp>
      <p:sp>
        <p:nvSpPr>
          <p:cNvPr id="5" name="Espace réservé du contenu 4">
            <a:extLst>
              <a:ext uri="{FF2B5EF4-FFF2-40B4-BE49-F238E27FC236}">
                <a16:creationId xmlns:a16="http://schemas.microsoft.com/office/drawing/2014/main" id="{AC98AA9A-C67D-42C9-A22E-9ED33196D3CC}"/>
              </a:ext>
            </a:extLst>
          </p:cNvPr>
          <p:cNvSpPr>
            <a:spLocks noGrp="1"/>
          </p:cNvSpPr>
          <p:nvPr>
            <p:ph sz="quarter" idx="13"/>
          </p:nvPr>
        </p:nvSpPr>
        <p:spPr/>
        <p:txBody>
          <a:bodyPr/>
          <a:lstStyle/>
          <a:p>
            <a:r>
              <a:rPr lang="fr-FR" dirty="0"/>
              <a:t>Association :</a:t>
            </a:r>
          </a:p>
        </p:txBody>
      </p:sp>
      <p:grpSp>
        <p:nvGrpSpPr>
          <p:cNvPr id="2" name="Groupe 1">
            <a:extLst>
              <a:ext uri="{FF2B5EF4-FFF2-40B4-BE49-F238E27FC236}">
                <a16:creationId xmlns:a16="http://schemas.microsoft.com/office/drawing/2014/main" id="{AC437A96-A51A-4B00-AE20-DBF2A3C7933D}"/>
              </a:ext>
            </a:extLst>
          </p:cNvPr>
          <p:cNvGrpSpPr/>
          <p:nvPr/>
        </p:nvGrpSpPr>
        <p:grpSpPr>
          <a:xfrm>
            <a:off x="4644770" y="2599233"/>
            <a:ext cx="2297430" cy="814777"/>
            <a:chOff x="3660586" y="2356336"/>
            <a:chExt cx="2297430" cy="814777"/>
          </a:xfrm>
        </p:grpSpPr>
        <p:grpSp>
          <p:nvGrpSpPr>
            <p:cNvPr id="10" name="Groupe 9"/>
            <p:cNvGrpSpPr/>
            <p:nvPr/>
          </p:nvGrpSpPr>
          <p:grpSpPr>
            <a:xfrm>
              <a:off x="3660586" y="2356336"/>
              <a:ext cx="2297430" cy="763001"/>
              <a:chOff x="-8098" y="-36283"/>
              <a:chExt cx="2297927" cy="763325"/>
            </a:xfrm>
          </p:grpSpPr>
          <p:sp>
            <p:nvSpPr>
              <p:cNvPr id="12" name="Rectangle à coins arrondis 11"/>
              <p:cNvSpPr/>
              <p:nvPr/>
            </p:nvSpPr>
            <p:spPr>
              <a:xfrm>
                <a:off x="-8098" y="-36283"/>
                <a:ext cx="2297927" cy="763325"/>
              </a:xfrm>
              <a:prstGeom prst="round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latin typeface="Calibri"/>
                </a:endParaRPr>
              </a:p>
            </p:txBody>
          </p:sp>
          <p:cxnSp>
            <p:nvCxnSpPr>
              <p:cNvPr id="17" name="Connecteur droit 16"/>
              <p:cNvCxnSpPr>
                <a:cxnSpLocks/>
              </p:cNvCxnSpPr>
              <p:nvPr/>
            </p:nvCxnSpPr>
            <p:spPr>
              <a:xfrm flipV="1">
                <a:off x="0" y="290309"/>
                <a:ext cx="2289829" cy="19791"/>
              </a:xfrm>
              <a:prstGeom prst="line">
                <a:avLst/>
              </a:prstGeom>
              <a:noFill/>
              <a:ln w="19050" cap="flat" cmpd="sng" algn="ctr">
                <a:solidFill>
                  <a:srgbClr val="FF7800"/>
                </a:solidFill>
                <a:prstDash val="solid"/>
              </a:ln>
              <a:effectLst/>
            </p:spPr>
          </p:cxnSp>
        </p:grpSp>
        <p:sp>
          <p:nvSpPr>
            <p:cNvPr id="11" name="Zone de texte 19"/>
            <p:cNvSpPr txBox="1">
              <a:spLocks noChangeArrowheads="1"/>
            </p:cNvSpPr>
            <p:nvPr/>
          </p:nvSpPr>
          <p:spPr bwMode="auto">
            <a:xfrm>
              <a:off x="3819723" y="2400551"/>
              <a:ext cx="2034735" cy="770562"/>
            </a:xfrm>
            <a:prstGeom prst="rect">
              <a:avLst/>
            </a:prstGeom>
            <a:noFill/>
            <a:ln w="9525">
              <a:noFill/>
              <a:miter lim="800000"/>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rPr>
                <a:t>Nom de l’association</a:t>
              </a:r>
              <a:endParaRPr kumimoji="0" lang="fr-FR" sz="1100" b="0"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fr-FR" sz="1100" b="0"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rPr>
                <a:t>Liste des données portées</a:t>
              </a:r>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39503" y="5241342"/>
            <a:ext cx="45815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679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261F18AF-474C-44D3-8466-9B9D433E2872}"/>
              </a:ext>
            </a:extLst>
          </p:cNvPr>
          <p:cNvSpPr>
            <a:spLocks noGrp="1"/>
          </p:cNvSpPr>
          <p:nvPr>
            <p:ph type="title"/>
          </p:nvPr>
        </p:nvSpPr>
        <p:spPr/>
        <p:txBody>
          <a:bodyPr/>
          <a:lstStyle/>
          <a:p>
            <a:r>
              <a:rPr lang="fr-FR" dirty="0"/>
              <a:t>02 - Modélisation des données</a:t>
            </a:r>
          </a:p>
        </p:txBody>
      </p:sp>
      <p:sp>
        <p:nvSpPr>
          <p:cNvPr id="12" name="Espace réservé du texte 3">
            <a:extLst>
              <a:ext uri="{FF2B5EF4-FFF2-40B4-BE49-F238E27FC236}">
                <a16:creationId xmlns:a16="http://schemas.microsoft.com/office/drawing/2014/main" id="{88EF8628-DCAC-4D3C-BAF7-63365549A05B}"/>
              </a:ext>
            </a:extLst>
          </p:cNvPr>
          <p:cNvSpPr>
            <a:spLocks noGrp="1"/>
          </p:cNvSpPr>
          <p:nvPr>
            <p:ph type="body" sz="quarter" idx="11"/>
          </p:nvPr>
        </p:nvSpPr>
        <p:spPr/>
        <p:txBody>
          <a:bodyPr/>
          <a:lstStyle/>
          <a:p>
            <a:r>
              <a:rPr lang="fr-FR" dirty="0"/>
              <a:t>Règles de passage du graphe DF au MCD</a:t>
            </a:r>
          </a:p>
        </p:txBody>
      </p:sp>
      <p:sp>
        <p:nvSpPr>
          <p:cNvPr id="4" name="Espace réservé du contenu 3">
            <a:extLst>
              <a:ext uri="{FF2B5EF4-FFF2-40B4-BE49-F238E27FC236}">
                <a16:creationId xmlns:a16="http://schemas.microsoft.com/office/drawing/2014/main" id="{CAD7E38F-D437-442D-9883-284CADB2480D}"/>
              </a:ext>
            </a:extLst>
          </p:cNvPr>
          <p:cNvSpPr>
            <a:spLocks noGrp="1"/>
          </p:cNvSpPr>
          <p:nvPr>
            <p:ph sz="quarter" idx="12"/>
          </p:nvPr>
        </p:nvSpPr>
        <p:spPr/>
        <p:txBody>
          <a:bodyPr/>
          <a:lstStyle/>
          <a:p>
            <a:pPr marL="171450" indent="-171450">
              <a:buFont typeface="Arial" panose="020B0604020202020204" pitchFamily="34" charset="0"/>
              <a:buChar char="•"/>
            </a:pPr>
            <a:r>
              <a:rPr lang="fr-FR" dirty="0"/>
              <a:t>Les cardinalités indiquent le nombre de fois où une entité est concernée par une association. Elles sont déduites des règles de gestion. Il y a trois valeurs typiques : 0, 1 et N (plusieurs).</a:t>
            </a:r>
          </a:p>
          <a:p>
            <a:pPr marL="171450" indent="-171450">
              <a:buFont typeface="Arial" panose="020B0604020202020204" pitchFamily="34" charset="0"/>
              <a:buChar char="•"/>
            </a:pPr>
            <a:r>
              <a:rPr lang="fr-FR" dirty="0"/>
              <a:t>Les entités liées par une association possèdent chacune deux cardinalités : minimum et maximum.  En effet, pour une association entre deux entités, il y aura quatre cardinalités à définir.</a:t>
            </a:r>
          </a:p>
          <a:p>
            <a:pPr marL="171450" indent="-171450">
              <a:buFont typeface="Arial" panose="020B0604020202020204" pitchFamily="34" charset="0"/>
              <a:buChar char="•"/>
            </a:pPr>
            <a:r>
              <a:rPr lang="fr-FR" dirty="0"/>
              <a:t>Les cardinalités sont déduites à partir des règles de gestion. Ces règles sont propres à l’organisation étudiée et expriment des contraintes sur le modèle. </a:t>
            </a:r>
          </a:p>
          <a:p>
            <a:pPr marL="0" indent="0">
              <a:buNone/>
            </a:pPr>
            <a:endParaRPr lang="fr-FR" b="1" dirty="0"/>
          </a:p>
          <a:p>
            <a:pPr marL="0" indent="0">
              <a:buNone/>
            </a:pPr>
            <a:r>
              <a:rPr lang="fr-FR" b="1" dirty="0"/>
              <a:t>Remarque :</a:t>
            </a:r>
          </a:p>
          <a:p>
            <a:pPr marL="171450" indent="-171450">
              <a:buFont typeface="Arial" panose="020B0604020202020204" pitchFamily="34" charset="0"/>
              <a:buChar char="•"/>
            </a:pPr>
            <a:r>
              <a:rPr lang="fr-FR" dirty="0"/>
              <a:t>Il se peut qu’il y ait des règles de gestions qui imposent un nombre précis de cardinalités. Ceci devra être géré par des traitements supplémentaires.</a:t>
            </a:r>
          </a:p>
          <a:p>
            <a:pPr marL="171450" indent="-171450">
              <a:buFont typeface="Arial" panose="020B0604020202020204" pitchFamily="34" charset="0"/>
              <a:buChar char="•"/>
            </a:pPr>
            <a:endParaRPr lang="fr-FR" dirty="0"/>
          </a:p>
        </p:txBody>
      </p:sp>
      <p:sp>
        <p:nvSpPr>
          <p:cNvPr id="5" name="Espace réservé du contenu 4">
            <a:extLst>
              <a:ext uri="{FF2B5EF4-FFF2-40B4-BE49-F238E27FC236}">
                <a16:creationId xmlns:a16="http://schemas.microsoft.com/office/drawing/2014/main" id="{6AD476B4-034C-4385-94B5-90589161A01D}"/>
              </a:ext>
            </a:extLst>
          </p:cNvPr>
          <p:cNvSpPr>
            <a:spLocks noGrp="1"/>
          </p:cNvSpPr>
          <p:nvPr>
            <p:ph sz="quarter" idx="13"/>
          </p:nvPr>
        </p:nvSpPr>
        <p:spPr/>
        <p:txBody>
          <a:bodyPr/>
          <a:lstStyle/>
          <a:p>
            <a:r>
              <a:rPr lang="fr-FR" dirty="0"/>
              <a:t>Les cardinalités d’une association :</a:t>
            </a:r>
          </a:p>
        </p:txBody>
      </p:sp>
    </p:spTree>
    <p:extLst>
      <p:ext uri="{BB962C8B-B14F-4D97-AF65-F5344CB8AC3E}">
        <p14:creationId xmlns:p14="http://schemas.microsoft.com/office/powerpoint/2010/main" val="288900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1381" y="2352541"/>
            <a:ext cx="4860000" cy="1945252"/>
          </a:xfrm>
          <a:prstGeom prst="rect">
            <a:avLst/>
          </a:prstGeom>
          <a:noFill/>
          <a:ln w="28575">
            <a:solidFill>
              <a:srgbClr val="B2BD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fr-FR" sz="1400" b="1" dirty="0">
                <a:solidFill>
                  <a:srgbClr val="B2BD00"/>
                </a:solidFill>
                <a:latin typeface="Calibri" panose="020F0502020204030204" pitchFamily="34" charset="0"/>
                <a:cs typeface="Calibri" panose="020F0502020204030204" pitchFamily="34" charset="0"/>
              </a:rPr>
              <a:t>La cardinalité minimum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0 si la participation des occurrences d’une entité dans l’association est facultative.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on peut avoir des Formations qui n’ont aucune session programmée. </a:t>
            </a:r>
          </a:p>
          <a:p>
            <a:pPr algn="just"/>
            <a:endParaRPr lang="fr-FR" sz="1200" dirty="0">
              <a:solidFill>
                <a:srgbClr val="565656"/>
              </a:solidFill>
              <a:latin typeface="Calibri" panose="020F0502020204030204" pitchFamily="34" charset="0"/>
              <a:cs typeface="Calibri" panose="020F0502020204030204" pitchFamily="34" charset="0"/>
            </a:endParaRP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1 si la participation des occurrences d’une entité dans l’association est obligatoire.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On ne peut pas avoir une session sans qu’elle soit liée à une formation.</a:t>
            </a:r>
          </a:p>
        </p:txBody>
      </p:sp>
      <p:sp>
        <p:nvSpPr>
          <p:cNvPr id="9" name="Rectangle 8"/>
          <p:cNvSpPr/>
          <p:nvPr/>
        </p:nvSpPr>
        <p:spPr>
          <a:xfrm>
            <a:off x="6253316" y="2352541"/>
            <a:ext cx="4860000" cy="1945252"/>
          </a:xfrm>
          <a:prstGeom prst="rect">
            <a:avLst/>
          </a:prstGeom>
          <a:noFill/>
          <a:ln w="28575">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fr-FR" sz="1400" b="1" dirty="0">
                <a:solidFill>
                  <a:srgbClr val="FF7800"/>
                </a:solidFill>
                <a:latin typeface="Calibri" panose="020F0502020204030204" pitchFamily="34" charset="0"/>
                <a:cs typeface="Calibri" panose="020F0502020204030204" pitchFamily="34" charset="0"/>
              </a:rPr>
              <a:t>La cardinalité maximum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1 si la participation des occurrences d’une entité dans l’association est exclusive.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une session concerne une et une seule formation. </a:t>
            </a:r>
          </a:p>
          <a:p>
            <a:pPr algn="just"/>
            <a:r>
              <a:rPr lang="fr-FR" sz="1200" dirty="0">
                <a:solidFill>
                  <a:srgbClr val="565656"/>
                </a:solidFill>
                <a:latin typeface="Calibri" panose="020F0502020204030204" pitchFamily="34" charset="0"/>
                <a:cs typeface="Calibri" panose="020F0502020204030204" pitchFamily="34" charset="0"/>
              </a:rPr>
              <a:t>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N si la participation des occurrences d’une entité dans l’association est multiple.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une for</a:t>
            </a:r>
            <a:r>
              <a:rPr lang="en-US" sz="1200" dirty="0" err="1">
                <a:solidFill>
                  <a:srgbClr val="565656"/>
                </a:solidFill>
                <a:latin typeface="Calibri" panose="020F0502020204030204" pitchFamily="34" charset="0"/>
                <a:cs typeface="Calibri" panose="020F0502020204030204" pitchFamily="34" charset="0"/>
              </a:rPr>
              <a:t>mation</a:t>
            </a:r>
            <a:r>
              <a:rPr lang="en-US" sz="1200" dirty="0">
                <a:solidFill>
                  <a:srgbClr val="565656"/>
                </a:solidFill>
                <a:latin typeface="Calibri" panose="020F0502020204030204" pitchFamily="34" charset="0"/>
                <a:cs typeface="Calibri" panose="020F0502020204030204" pitchFamily="34" charset="0"/>
              </a:rPr>
              <a:t> </a:t>
            </a:r>
            <a:r>
              <a:rPr lang="en-US" sz="1200" dirty="0" err="1">
                <a:solidFill>
                  <a:srgbClr val="565656"/>
                </a:solidFill>
                <a:latin typeface="Calibri" panose="020F0502020204030204" pitchFamily="34" charset="0"/>
                <a:cs typeface="Calibri" panose="020F0502020204030204" pitchFamily="34" charset="0"/>
              </a:rPr>
              <a:t>peut</a:t>
            </a:r>
            <a:r>
              <a:rPr lang="en-US" sz="1200" dirty="0">
                <a:solidFill>
                  <a:srgbClr val="565656"/>
                </a:solidFill>
                <a:latin typeface="Calibri" panose="020F0502020204030204" pitchFamily="34" charset="0"/>
                <a:cs typeface="Calibri" panose="020F0502020204030204" pitchFamily="34" charset="0"/>
              </a:rPr>
              <a:t> </a:t>
            </a:r>
            <a:r>
              <a:rPr lang="en-US" sz="1200" dirty="0" err="1">
                <a:solidFill>
                  <a:srgbClr val="565656"/>
                </a:solidFill>
                <a:latin typeface="Calibri" panose="020F0502020204030204" pitchFamily="34" charset="0"/>
                <a:cs typeface="Calibri" panose="020F0502020204030204" pitchFamily="34" charset="0"/>
              </a:rPr>
              <a:t>avoir</a:t>
            </a:r>
            <a:r>
              <a:rPr lang="en-US" sz="1200" dirty="0">
                <a:solidFill>
                  <a:srgbClr val="565656"/>
                </a:solidFill>
                <a:latin typeface="Calibri" panose="020F0502020204030204" pitchFamily="34" charset="0"/>
                <a:cs typeface="Calibri" panose="020F0502020204030204" pitchFamily="34" charset="0"/>
              </a:rPr>
              <a:t> </a:t>
            </a:r>
            <a:r>
              <a:rPr lang="fr-FR" sz="1200" dirty="0">
                <a:solidFill>
                  <a:srgbClr val="565656"/>
                </a:solidFill>
                <a:latin typeface="Calibri" panose="020F0502020204030204" pitchFamily="34" charset="0"/>
                <a:cs typeface="Calibri" panose="020F0502020204030204" pitchFamily="34" charset="0"/>
              </a:rPr>
              <a:t>plusieurs sessions.</a:t>
            </a:r>
          </a:p>
        </p:txBody>
      </p:sp>
      <p:sp>
        <p:nvSpPr>
          <p:cNvPr id="16" name="Titre 1">
            <a:extLst>
              <a:ext uri="{FF2B5EF4-FFF2-40B4-BE49-F238E27FC236}">
                <a16:creationId xmlns:a16="http://schemas.microsoft.com/office/drawing/2014/main" id="{081D2EAA-3E1B-4AE4-AFA9-34CAF289B3C5}"/>
              </a:ext>
            </a:extLst>
          </p:cNvPr>
          <p:cNvSpPr>
            <a:spLocks noGrp="1"/>
          </p:cNvSpPr>
          <p:nvPr>
            <p:ph type="title"/>
          </p:nvPr>
        </p:nvSpPr>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0E478D64-45DB-4057-A088-2F01B53FC7A6}"/>
              </a:ext>
            </a:extLst>
          </p:cNvPr>
          <p:cNvSpPr>
            <a:spLocks noGrp="1"/>
          </p:cNvSpPr>
          <p:nvPr>
            <p:ph type="body" sz="quarter" idx="11"/>
          </p:nvPr>
        </p:nvSpPr>
        <p:spPr/>
        <p:txBody>
          <a:bodyPr/>
          <a:lstStyle/>
          <a:p>
            <a:r>
              <a:rPr lang="fr-FR" dirty="0"/>
              <a:t>Règles de passage du graphe DF au MCD</a:t>
            </a:r>
          </a:p>
        </p:txBody>
      </p:sp>
      <p:sp>
        <p:nvSpPr>
          <p:cNvPr id="6" name="Espace réservé du contenu 5">
            <a:extLst>
              <a:ext uri="{FF2B5EF4-FFF2-40B4-BE49-F238E27FC236}">
                <a16:creationId xmlns:a16="http://schemas.microsoft.com/office/drawing/2014/main" id="{4BA955A7-BA51-423D-BA7A-4490E61D40C5}"/>
              </a:ext>
            </a:extLst>
          </p:cNvPr>
          <p:cNvSpPr>
            <a:spLocks noGrp="1"/>
          </p:cNvSpPr>
          <p:nvPr>
            <p:ph sz="quarter" idx="12"/>
          </p:nvPr>
        </p:nvSpPr>
        <p:spPr/>
        <p:txBody>
          <a:bodyPr/>
          <a:lstStyle/>
          <a:p>
            <a:r>
              <a:rPr lang="fr-FR" dirty="0"/>
              <a:t>Comment définir les cardinalités ?</a:t>
            </a:r>
          </a:p>
          <a:p>
            <a:endParaRPr lang="fr-FR" dirty="0"/>
          </a:p>
        </p:txBody>
      </p:sp>
      <p:sp>
        <p:nvSpPr>
          <p:cNvPr id="7" name="Espace réservé du contenu 6">
            <a:extLst>
              <a:ext uri="{FF2B5EF4-FFF2-40B4-BE49-F238E27FC236}">
                <a16:creationId xmlns:a16="http://schemas.microsoft.com/office/drawing/2014/main" id="{34689EAC-FFF2-4DA9-B7D5-58B9C3F6073C}"/>
              </a:ext>
            </a:extLst>
          </p:cNvPr>
          <p:cNvSpPr>
            <a:spLocks noGrp="1"/>
          </p:cNvSpPr>
          <p:nvPr>
            <p:ph sz="quarter" idx="13"/>
          </p:nvPr>
        </p:nvSpPr>
        <p:spPr/>
        <p:txBody>
          <a:bodyPr/>
          <a:lstStyle/>
          <a:p>
            <a:r>
              <a:rPr lang="fr-FR" dirty="0"/>
              <a:t>Les cardinalités d’une association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311114" y="4467225"/>
            <a:ext cx="46767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31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dirty="0"/>
              <a:t>La lecture et l’analyse d’un cahier des charges </a:t>
            </a:r>
          </a:p>
          <a:p>
            <a:pPr lvl="0"/>
            <a:r>
              <a:rPr lang="fr-FR" dirty="0"/>
              <a:t>L’identification des limites du projet</a:t>
            </a:r>
          </a:p>
          <a:p>
            <a:pPr lvl="0"/>
            <a:r>
              <a:rPr lang="fr-FR" dirty="0"/>
              <a:t>L’ analyse des données et des traitements de la situation présentée</a:t>
            </a:r>
          </a:p>
          <a:p>
            <a:endParaRPr lang="fr-FR" dirty="0"/>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1</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3">
            <a:extLst>
              <a:ext uri="{FF2B5EF4-FFF2-40B4-BE49-F238E27FC236}">
                <a16:creationId xmlns:a16="http://schemas.microsoft.com/office/drawing/2014/main" id="{8B218059-8854-43F8-8486-9FC46FFD8C87}"/>
              </a:ext>
            </a:extLst>
          </p:cNvPr>
          <p:cNvSpPr>
            <a:spLocks noGrp="1"/>
          </p:cNvSpPr>
          <p:nvPr>
            <p:ph type="body" sz="quarter" idx="4294967295"/>
          </p:nvPr>
        </p:nvSpPr>
        <p:spPr>
          <a:xfrm>
            <a:off x="8491138" y="6268625"/>
            <a:ext cx="1689315" cy="720000"/>
          </a:xfrm>
          <a:prstGeom prst="rect">
            <a:avLst/>
          </a:prstGeom>
        </p:spPr>
        <p:txBody>
          <a:bodyPr/>
          <a:lstStyle/>
          <a:p>
            <a:pPr marL="0" indent="0">
              <a:buNone/>
            </a:pPr>
            <a:r>
              <a:rPr lang="en-US" b="1" dirty="0">
                <a:solidFill>
                  <a:schemeClr val="bg1"/>
                </a:solidFill>
              </a:rPr>
              <a:t>04 </a:t>
            </a:r>
            <a:r>
              <a:rPr lang="fr-FR" b="1" dirty="0">
                <a:solidFill>
                  <a:schemeClr val="bg1"/>
                </a:solidFill>
              </a:rPr>
              <a:t>Heures</a:t>
            </a:r>
          </a:p>
          <a:p>
            <a:pPr marL="0" indent="0">
              <a:buNone/>
            </a:pPr>
            <a:endParaRPr lang="fr-FR" dirty="0"/>
          </a:p>
        </p:txBody>
      </p:sp>
    </p:spTree>
    <p:extLst>
      <p:ext uri="{BB962C8B-B14F-4D97-AF65-F5344CB8AC3E}">
        <p14:creationId xmlns:p14="http://schemas.microsoft.com/office/powerpoint/2010/main" val="3294850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733403374"/>
              </p:ext>
            </p:extLst>
          </p:nvPr>
        </p:nvGraphicFramePr>
        <p:xfrm>
          <a:off x="844664" y="2678796"/>
          <a:ext cx="10497247" cy="2160000"/>
        </p:xfrm>
        <a:graphic>
          <a:graphicData uri="http://schemas.openxmlformats.org/drawingml/2006/table">
            <a:tbl>
              <a:tblPr firstRow="1" firstCol="1" bandRow="1">
                <a:tableStyleId>{5C22544A-7EE6-4342-B048-85BDC9FD1C3A}</a:tableStyleId>
              </a:tblPr>
              <a:tblGrid>
                <a:gridCol w="1130625">
                  <a:extLst>
                    <a:ext uri="{9D8B030D-6E8A-4147-A177-3AD203B41FA5}">
                      <a16:colId xmlns:a16="http://schemas.microsoft.com/office/drawing/2014/main" val="20000"/>
                    </a:ext>
                  </a:extLst>
                </a:gridCol>
                <a:gridCol w="9366622">
                  <a:extLst>
                    <a:ext uri="{9D8B030D-6E8A-4147-A177-3AD203B41FA5}">
                      <a16:colId xmlns:a16="http://schemas.microsoft.com/office/drawing/2014/main" val="20001"/>
                    </a:ext>
                  </a:extLst>
                </a:gridCol>
              </a:tblGrid>
              <a:tr h="432000">
                <a:tc>
                  <a:txBody>
                    <a:bodyPr/>
                    <a:lstStyle/>
                    <a:p>
                      <a:pPr algn="ctr">
                        <a:lnSpc>
                          <a:spcPct val="115000"/>
                        </a:lnSpc>
                        <a:spcAft>
                          <a:spcPts val="0"/>
                        </a:spcAft>
                      </a:pPr>
                      <a:r>
                        <a:rPr lang="en-US" sz="1400" u="none" dirty="0">
                          <a:effectLst/>
                          <a:latin typeface="Calibri" panose="020F0502020204030204" pitchFamily="34" charset="0"/>
                          <a:cs typeface="Calibri" panose="020F0502020204030204" pitchFamily="34" charset="0"/>
                        </a:rPr>
                        <a:t>Cardinalité</a:t>
                      </a:r>
                      <a:endParaRPr lang="fr-FR" sz="1400" u="none"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15000"/>
                        </a:lnSpc>
                        <a:spcAft>
                          <a:spcPts val="0"/>
                        </a:spcAft>
                      </a:pPr>
                      <a:r>
                        <a:rPr lang="en-US" sz="1400" u="none" dirty="0">
                          <a:effectLst/>
                          <a:latin typeface="Calibri" panose="020F0502020204030204" pitchFamily="34" charset="0"/>
                          <a:cs typeface="Calibri" panose="020F0502020204030204" pitchFamily="34" charset="0"/>
                        </a:rPr>
                        <a:t>Signification</a:t>
                      </a:r>
                      <a:endParaRPr lang="fr-FR" sz="1400" u="none"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0, 1</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Au plus un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n’est pas obligatoirement concernée par l’association et si elle l’est, c’est au plus une seule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432000">
                <a:tc>
                  <a:txBody>
                    <a:bodyPr/>
                    <a:lstStyle/>
                    <a:p>
                      <a:pPr algn="ctr">
                        <a:lnSpc>
                          <a:spcPct val="115000"/>
                        </a:lnSpc>
                        <a:spcAft>
                          <a:spcPts val="0"/>
                        </a:spcAft>
                      </a:pPr>
                      <a:r>
                        <a:rPr lang="en-US" sz="1200" u="none">
                          <a:solidFill>
                            <a:srgbClr val="565656"/>
                          </a:solidFill>
                          <a:effectLst/>
                          <a:latin typeface="Calibri" panose="020F0502020204030204" pitchFamily="34" charset="0"/>
                          <a:cs typeface="Calibri" panose="020F0502020204030204" pitchFamily="34" charset="0"/>
                        </a:rPr>
                        <a:t>1, 1</a:t>
                      </a:r>
                      <a:endParaRPr lang="fr-FR" sz="1200" u="none">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Un et un seul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est concernée par l’association exactement</a:t>
                      </a:r>
                      <a:r>
                        <a:rPr lang="fr-FR" sz="1200" u="none" baseline="0" dirty="0">
                          <a:solidFill>
                            <a:srgbClr val="565656"/>
                          </a:solidFill>
                          <a:effectLst/>
                          <a:latin typeface="Calibri" panose="020F0502020204030204" pitchFamily="34" charset="0"/>
                          <a:cs typeface="Calibri" panose="020F0502020204030204" pitchFamily="34" charset="0"/>
                        </a:rPr>
                        <a:t> </a:t>
                      </a:r>
                      <a:r>
                        <a:rPr lang="fr-FR" sz="1200" u="none" dirty="0">
                          <a:solidFill>
                            <a:srgbClr val="565656"/>
                          </a:solidFill>
                          <a:effectLst/>
                          <a:latin typeface="Calibri" panose="020F0502020204030204" pitchFamily="34" charset="0"/>
                          <a:cs typeface="Calibri" panose="020F0502020204030204" pitchFamily="34" charset="0"/>
                        </a:rPr>
                        <a:t>une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0, N</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Zéro, un ou plusieurs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n’est pas obligatoirement concernée par l’association et si elle l’est, elle peut l’être plusieurs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1, N</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Au moins un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est concerné par l’association et peut l’être plusieurs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
        <p:nvSpPr>
          <p:cNvPr id="18" name="Titre 1">
            <a:extLst>
              <a:ext uri="{FF2B5EF4-FFF2-40B4-BE49-F238E27FC236}">
                <a16:creationId xmlns:a16="http://schemas.microsoft.com/office/drawing/2014/main" id="{1EFCC3DD-66E0-481F-BFB8-E1F9B5EB1E5F}"/>
              </a:ext>
            </a:extLst>
          </p:cNvPr>
          <p:cNvSpPr>
            <a:spLocks noGrp="1"/>
          </p:cNvSpPr>
          <p:nvPr>
            <p:ph type="title"/>
          </p:nvPr>
        </p:nvSpPr>
        <p:spPr/>
        <p:txBody>
          <a:bodyPr/>
          <a:lstStyle/>
          <a:p>
            <a:r>
              <a:rPr lang="fr-FR" dirty="0"/>
              <a:t>02 - Modélisation des données</a:t>
            </a:r>
          </a:p>
        </p:txBody>
      </p:sp>
      <p:sp>
        <p:nvSpPr>
          <p:cNvPr id="19" name="Espace réservé du texte 3">
            <a:extLst>
              <a:ext uri="{FF2B5EF4-FFF2-40B4-BE49-F238E27FC236}">
                <a16:creationId xmlns:a16="http://schemas.microsoft.com/office/drawing/2014/main" id="{49D64046-4368-43AC-87FF-536DD12B3301}"/>
              </a:ext>
            </a:extLst>
          </p:cNvPr>
          <p:cNvSpPr>
            <a:spLocks noGrp="1"/>
          </p:cNvSpPr>
          <p:nvPr>
            <p:ph type="body" sz="quarter" idx="11"/>
          </p:nvPr>
        </p:nvSpPr>
        <p:spPr/>
        <p:txBody>
          <a:bodyPr/>
          <a:lstStyle/>
          <a:p>
            <a:r>
              <a:rPr lang="fr-FR" dirty="0"/>
              <a:t>Règles de passage du graphe DF au MCD</a:t>
            </a:r>
          </a:p>
        </p:txBody>
      </p:sp>
      <p:sp>
        <p:nvSpPr>
          <p:cNvPr id="7" name="Espace réservé du contenu 6">
            <a:extLst>
              <a:ext uri="{FF2B5EF4-FFF2-40B4-BE49-F238E27FC236}">
                <a16:creationId xmlns:a16="http://schemas.microsoft.com/office/drawing/2014/main" id="{E52FBFF7-918A-490C-8514-0753266A4CC3}"/>
              </a:ext>
            </a:extLst>
          </p:cNvPr>
          <p:cNvSpPr>
            <a:spLocks noGrp="1"/>
          </p:cNvSpPr>
          <p:nvPr>
            <p:ph sz="quarter" idx="12"/>
          </p:nvPr>
        </p:nvSpPr>
        <p:spPr/>
        <p:txBody>
          <a:bodyPr/>
          <a:lstStyle/>
          <a:p>
            <a:r>
              <a:rPr lang="fr-FR" dirty="0"/>
              <a:t>Voici un tableau récapitulatif des types de cardinalités les plus répandues :</a:t>
            </a:r>
          </a:p>
          <a:p>
            <a:endParaRPr lang="fr-FR" dirty="0"/>
          </a:p>
        </p:txBody>
      </p:sp>
      <p:sp>
        <p:nvSpPr>
          <p:cNvPr id="8" name="Espace réservé du contenu 7">
            <a:extLst>
              <a:ext uri="{FF2B5EF4-FFF2-40B4-BE49-F238E27FC236}">
                <a16:creationId xmlns:a16="http://schemas.microsoft.com/office/drawing/2014/main" id="{0FF813A0-93EE-4C03-BACB-C1B733870D30}"/>
              </a:ext>
            </a:extLst>
          </p:cNvPr>
          <p:cNvSpPr>
            <a:spLocks noGrp="1"/>
          </p:cNvSpPr>
          <p:nvPr>
            <p:ph sz="quarter" idx="13"/>
          </p:nvPr>
        </p:nvSpPr>
        <p:spPr/>
        <p:txBody>
          <a:bodyPr/>
          <a:lstStyle/>
          <a:p>
            <a:r>
              <a:rPr lang="fr-FR" dirty="0"/>
              <a:t>Les cardinalités d’une association :</a:t>
            </a:r>
          </a:p>
        </p:txBody>
      </p:sp>
    </p:spTree>
    <p:extLst>
      <p:ext uri="{BB962C8B-B14F-4D97-AF65-F5344CB8AC3E}">
        <p14:creationId xmlns:p14="http://schemas.microsoft.com/office/powerpoint/2010/main" val="3486429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noChangeAspect="1"/>
          </p:cNvGraphicFramePr>
          <p:nvPr>
            <p:extLst>
              <p:ext uri="{D42A27DB-BD31-4B8C-83A1-F6EECF244321}">
                <p14:modId xmlns:p14="http://schemas.microsoft.com/office/powerpoint/2010/main" val="3198161500"/>
              </p:ext>
            </p:extLst>
          </p:nvPr>
        </p:nvGraphicFramePr>
        <p:xfrm>
          <a:off x="1323288" y="2536159"/>
          <a:ext cx="9540000" cy="275336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20000"/>
                    </a:ext>
                  </a:extLst>
                </a:gridCol>
                <a:gridCol w="4500000">
                  <a:extLst>
                    <a:ext uri="{9D8B030D-6E8A-4147-A177-3AD203B41FA5}">
                      <a16:colId xmlns:a16="http://schemas.microsoft.com/office/drawing/2014/main" val="20001"/>
                    </a:ext>
                  </a:extLst>
                </a:gridCol>
                <a:gridCol w="4500000">
                  <a:extLst>
                    <a:ext uri="{9D8B030D-6E8A-4147-A177-3AD203B41FA5}">
                      <a16:colId xmlns:a16="http://schemas.microsoft.com/office/drawing/2014/main" val="20002"/>
                    </a:ext>
                  </a:extLst>
                </a:gridCol>
              </a:tblGrid>
              <a:tr h="370840">
                <a:tc>
                  <a:txBody>
                    <a:bodyPr/>
                    <a:lstStyle/>
                    <a:p>
                      <a:endParaRPr lang="fr-FR" sz="14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solidFill>
                            <a:srgbClr val="FFFFFF"/>
                          </a:solidFill>
                          <a:latin typeface="Calibri" panose="020F0502020204030204" pitchFamily="34" charset="0"/>
                          <a:cs typeface="Calibri" panose="020F0502020204030204" pitchFamily="34" charset="0"/>
                        </a:rPr>
                        <a:t>OBSERVATIONS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a:t>
                      </a:r>
                      <a:r>
                        <a:rPr lang="fr-FR" sz="1200" kern="1200">
                          <a:solidFill>
                            <a:srgbClr val="565656"/>
                          </a:solidFill>
                          <a:effectLst/>
                          <a:latin typeface="Calibri" panose="020F0502020204030204" pitchFamily="34" charset="0"/>
                          <a:ea typeface="+mn-ea"/>
                          <a:cs typeface="Calibri" panose="020F0502020204030204" pitchFamily="34" charset="0"/>
                        </a:rPr>
                        <a:t>une propriété.</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Il</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s’agit d’une association hiérarchique appelée aussi association fonctionnelle ou CIF</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a:t>
                      </a:r>
                      <a:r>
                        <a:rPr lang="fr-FR" sz="1200" kern="1200">
                          <a:solidFill>
                            <a:srgbClr val="565656"/>
                          </a:solidFill>
                          <a:effectLst/>
                          <a:latin typeface="Calibri" panose="020F0502020204030204" pitchFamily="34" charset="0"/>
                          <a:ea typeface="+mn-ea"/>
                          <a:cs typeface="Calibri" panose="020F0502020204030204" pitchFamily="34" charset="0"/>
                        </a:rPr>
                        <a:t>Contrainte d’Intégrité </a:t>
                      </a:r>
                      <a:r>
                        <a:rPr lang="fr-FR" sz="1200" kern="1200" dirty="0">
                          <a:solidFill>
                            <a:srgbClr val="565656"/>
                          </a:solidFill>
                          <a:effectLst/>
                          <a:latin typeface="Calibri" panose="020F0502020204030204" pitchFamily="34" charset="0"/>
                          <a:ea typeface="+mn-ea"/>
                          <a:cs typeface="Calibri" panose="020F0502020204030204" pitchFamily="34" charset="0"/>
                        </a:rPr>
                        <a:t>F</a:t>
                      </a:r>
                      <a:r>
                        <a:rPr lang="fr-FR" sz="1200" kern="1200">
                          <a:solidFill>
                            <a:srgbClr val="565656"/>
                          </a:solidFill>
                          <a:effectLst/>
                          <a:latin typeface="Calibri" panose="020F0502020204030204" pitchFamily="34" charset="0"/>
                          <a:ea typeface="+mn-ea"/>
                          <a:cs typeface="Calibri" panose="020F0502020204030204" pitchFamily="34" charset="0"/>
                        </a:rPr>
                        <a:t>onctionnelle</a:t>
                      </a:r>
                      <a:r>
                        <a:rPr lang="fr-FR" sz="1200" kern="1200" dirty="0">
                          <a:solidFill>
                            <a:srgbClr val="565656"/>
                          </a:solidFill>
                          <a:effectLst/>
                          <a:latin typeface="Calibri" panose="020F0502020204030204" pitchFamily="34" charset="0"/>
                          <a:ea typeface="+mn-ea"/>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just"/>
                      <a:r>
                        <a:rPr lang="fr-FR" sz="1200" kern="1200" dirty="0">
                          <a:solidFill>
                            <a:srgbClr val="565656"/>
                          </a:solidFill>
                          <a:effectLst/>
                          <a:latin typeface="Calibri" panose="020F0502020204030204" pitchFamily="34" charset="0"/>
                          <a:ea typeface="+mn-ea"/>
                          <a:cs typeface="Calibri" panose="020F0502020204030204" pitchFamily="34" charset="0"/>
                        </a:rPr>
                        <a:t>Il s’agit d’une association non hiérarchique appelée aussi association non fonctionnelle ou CIM (Contrainte d’Intégrité Multiple).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bl>
          </a:graphicData>
        </a:graphic>
      </p:graphicFrame>
      <p:sp>
        <p:nvSpPr>
          <p:cNvPr id="12" name="Titre 1">
            <a:extLst>
              <a:ext uri="{FF2B5EF4-FFF2-40B4-BE49-F238E27FC236}">
                <a16:creationId xmlns:a16="http://schemas.microsoft.com/office/drawing/2014/main" id="{2A6A4839-A561-495C-9B11-3473885CA685}"/>
              </a:ext>
            </a:extLst>
          </p:cNvPr>
          <p:cNvSpPr>
            <a:spLocks noGrp="1"/>
          </p:cNvSpPr>
          <p:nvPr>
            <p:ph type="title"/>
          </p:nvPr>
        </p:nvSpPr>
        <p:spPr/>
        <p:txBody>
          <a:bodyPr/>
          <a:lstStyle/>
          <a:p>
            <a:r>
              <a:rPr lang="fr-FR" dirty="0"/>
              <a:t>02 - Modélisation des données</a:t>
            </a:r>
          </a:p>
        </p:txBody>
      </p:sp>
      <p:sp>
        <p:nvSpPr>
          <p:cNvPr id="13" name="Espace réservé du texte 3">
            <a:extLst>
              <a:ext uri="{FF2B5EF4-FFF2-40B4-BE49-F238E27FC236}">
                <a16:creationId xmlns:a16="http://schemas.microsoft.com/office/drawing/2014/main" id="{ECA3EBC8-8209-4CDC-8080-7D8F96F5F979}"/>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49CE4E8D-23CE-4E4C-8FB6-0A7F2A510E5C}"/>
              </a:ext>
            </a:extLst>
          </p:cNvPr>
          <p:cNvSpPr>
            <a:spLocks noGrp="1"/>
          </p:cNvSpPr>
          <p:nvPr>
            <p:ph sz="quarter" idx="12"/>
          </p:nvPr>
        </p:nvSpPr>
        <p:spPr/>
        <p:txBody>
          <a:bodyPr/>
          <a:lstStyle/>
          <a:p>
            <a:r>
              <a:rPr lang="fr-FR" dirty="0"/>
              <a:t>Le passage du graphe des dépendances fonctionnelles au MCD se fait en respectant les règles suivantes :</a:t>
            </a:r>
          </a:p>
          <a:p>
            <a:endParaRPr lang="fr-FR" dirty="0"/>
          </a:p>
        </p:txBody>
      </p:sp>
    </p:spTree>
    <p:extLst>
      <p:ext uri="{BB962C8B-B14F-4D97-AF65-F5344CB8AC3E}">
        <p14:creationId xmlns:p14="http://schemas.microsoft.com/office/powerpoint/2010/main" val="185936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63556" y="5418568"/>
            <a:ext cx="2864887" cy="246221"/>
          </a:xfrm>
          <a:prstGeom prst="rect">
            <a:avLst/>
          </a:prstGeom>
          <a:noFill/>
        </p:spPr>
        <p:txBody>
          <a:bodyPr wrap="none" rtlCol="0">
            <a:spAutoFit/>
          </a:bodyPr>
          <a:lstStyle/>
          <a:p>
            <a:r>
              <a:rPr lang="en-US" sz="1000" i="1" dirty="0" err="1">
                <a:solidFill>
                  <a:srgbClr val="565656"/>
                </a:solidFill>
                <a:latin typeface="Calibri" panose="020F0502020204030204" pitchFamily="34" charset="0"/>
                <a:cs typeface="Calibri" panose="020F0502020204030204" pitchFamily="34" charset="0"/>
              </a:rPr>
              <a:t>Graphe</a:t>
            </a:r>
            <a:r>
              <a:rPr lang="en-US" sz="1000" i="1" dirty="0">
                <a:solidFill>
                  <a:srgbClr val="565656"/>
                </a:solidFill>
                <a:latin typeface="Calibri" panose="020F0502020204030204" pitchFamily="34" charset="0"/>
                <a:cs typeface="Calibri" panose="020F0502020204030204" pitchFamily="34" charset="0"/>
              </a:rPr>
              <a:t> des DF de </a:t>
            </a:r>
            <a:r>
              <a:rPr lang="en-US" sz="1000" i="1" dirty="0" err="1">
                <a:solidFill>
                  <a:srgbClr val="565656"/>
                </a:solidFill>
                <a:latin typeface="Calibri" panose="020F0502020204030204" pitchFamily="34" charset="0"/>
                <a:cs typeface="Calibri" panose="020F0502020204030204" pitchFamily="34" charset="0"/>
              </a:rPr>
              <a:t>l’exemple</a:t>
            </a:r>
            <a:r>
              <a:rPr lang="en-US" sz="1000" i="1" dirty="0">
                <a:solidFill>
                  <a:srgbClr val="565656"/>
                </a:solidFill>
                <a:latin typeface="Calibri" panose="020F0502020204030204" pitchFamily="34" charset="0"/>
                <a:cs typeface="Calibri" panose="020F0502020204030204" pitchFamily="34" charset="0"/>
              </a:rPr>
              <a:t> du </a:t>
            </a:r>
            <a:r>
              <a:rPr lang="en-US" sz="1000" i="1" dirty="0" err="1">
                <a:solidFill>
                  <a:srgbClr val="565656"/>
                </a:solidFill>
                <a:latin typeface="Calibri" panose="020F0502020204030204" pitchFamily="34" charset="0"/>
                <a:cs typeface="Calibri" panose="020F0502020204030204" pitchFamily="34" charset="0"/>
              </a:rPr>
              <a:t>centre</a:t>
            </a:r>
            <a:r>
              <a:rPr lang="en-US" sz="1000" i="1" dirty="0">
                <a:solidFill>
                  <a:srgbClr val="565656"/>
                </a:solidFill>
                <a:latin typeface="Calibri" panose="020F0502020204030204" pitchFamily="34" charset="0"/>
                <a:cs typeface="Calibri" panose="020F0502020204030204" pitchFamily="34" charset="0"/>
              </a:rPr>
              <a:t> de formation </a:t>
            </a:r>
            <a:endParaRPr lang="fr-FR" sz="1000" i="1" dirty="0">
              <a:solidFill>
                <a:srgbClr val="565656"/>
              </a:solidFill>
              <a:latin typeface="Calibri" panose="020F0502020204030204" pitchFamily="34" charset="0"/>
              <a:cs typeface="Calibri" panose="020F0502020204030204" pitchFamily="34" charset="0"/>
            </a:endParaRPr>
          </a:p>
        </p:txBody>
      </p:sp>
      <p:sp>
        <p:nvSpPr>
          <p:cNvPr id="13" name="Titre 1">
            <a:extLst>
              <a:ext uri="{FF2B5EF4-FFF2-40B4-BE49-F238E27FC236}">
                <a16:creationId xmlns:a16="http://schemas.microsoft.com/office/drawing/2014/main" id="{0120FD30-44A0-475F-85C1-F94D841F7DFB}"/>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DFA2D9A0-A173-4F1F-9AB0-A94A2034C064}"/>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F5938A71-A7DC-4217-9B54-14400EA34E1C}"/>
              </a:ext>
            </a:extLst>
          </p:cNvPr>
          <p:cNvSpPr>
            <a:spLocks noGrp="1"/>
          </p:cNvSpPr>
          <p:nvPr>
            <p:ph sz="quarter" idx="12"/>
          </p:nvPr>
        </p:nvSpPr>
        <p:spPr/>
        <p:txBody>
          <a:bodyPr/>
          <a:lstStyle/>
          <a:p>
            <a:r>
              <a:rPr lang="fr-FR" dirty="0"/>
              <a:t>Le graphe des DF permet de construire un modèle conceptuel de données (MCD) fiable. Même si les dépendances fonctionnelles sont la plupart du temps évidentes et ne nécessitent pas une représentation graphique, le graphe des DF aide toutefois à distinguer entre les futures éléments du MCD</a:t>
            </a:r>
          </a:p>
        </p:txBody>
      </p:sp>
      <p:grpSp>
        <p:nvGrpSpPr>
          <p:cNvPr id="3" name="Groupe 2">
            <a:extLst>
              <a:ext uri="{FF2B5EF4-FFF2-40B4-BE49-F238E27FC236}">
                <a16:creationId xmlns:a16="http://schemas.microsoft.com/office/drawing/2014/main" id="{45D39FCE-872C-304F-B020-A724AD6EBD89}"/>
              </a:ext>
            </a:extLst>
          </p:cNvPr>
          <p:cNvGrpSpPr/>
          <p:nvPr/>
        </p:nvGrpSpPr>
        <p:grpSpPr>
          <a:xfrm>
            <a:off x="1705543" y="3016919"/>
            <a:ext cx="8775490" cy="2328735"/>
            <a:chOff x="2900747" y="3051401"/>
            <a:chExt cx="7120261" cy="1889490"/>
          </a:xfrm>
        </p:grpSpPr>
        <p:pic>
          <p:nvPicPr>
            <p:cNvPr id="7" name="Picture 2">
              <a:extLst>
                <a:ext uri="{FF2B5EF4-FFF2-40B4-BE49-F238E27FC236}">
                  <a16:creationId xmlns:a16="http://schemas.microsoft.com/office/drawing/2014/main" id="{B4865737-B246-D345-8285-B4D893F70271}"/>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103194" y="3676410"/>
              <a:ext cx="6672210" cy="122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ZoneTexte 7">
              <a:extLst>
                <a:ext uri="{FF2B5EF4-FFF2-40B4-BE49-F238E27FC236}">
                  <a16:creationId xmlns:a16="http://schemas.microsoft.com/office/drawing/2014/main" id="{08619FD9-4BDC-3246-832C-AE63557FDEBF}"/>
                </a:ext>
              </a:extLst>
            </p:cNvPr>
            <p:cNvSpPr txBox="1"/>
            <p:nvPr/>
          </p:nvSpPr>
          <p:spPr>
            <a:xfrm>
              <a:off x="3103194" y="3414801"/>
              <a:ext cx="940334" cy="261610"/>
            </a:xfrm>
            <a:prstGeom prst="rect">
              <a:avLst/>
            </a:prstGeom>
            <a:noFill/>
          </p:spPr>
          <p:txBody>
            <a:bodyPr wrap="square" rtlCol="0">
              <a:spAutoFit/>
            </a:bodyPr>
            <a:lstStyle/>
            <a:p>
              <a:r>
                <a:rPr lang="fr-FR" sz="1100" b="1" dirty="0" err="1">
                  <a:solidFill>
                    <a:srgbClr val="FF7800"/>
                  </a:solidFill>
                </a:rPr>
                <a:t>numCINEtu</a:t>
              </a:r>
              <a:endParaRPr lang="fr-FR" sz="1100" b="1" dirty="0">
                <a:solidFill>
                  <a:srgbClr val="FF7800"/>
                </a:solidFill>
              </a:endParaRPr>
            </a:p>
          </p:txBody>
        </p:sp>
        <p:sp>
          <p:nvSpPr>
            <p:cNvPr id="9" name="ZoneTexte 8">
              <a:extLst>
                <a:ext uri="{FF2B5EF4-FFF2-40B4-BE49-F238E27FC236}">
                  <a16:creationId xmlns:a16="http://schemas.microsoft.com/office/drawing/2014/main" id="{FEF73D48-2331-1749-8199-E014C6D4415C}"/>
                </a:ext>
              </a:extLst>
            </p:cNvPr>
            <p:cNvSpPr txBox="1"/>
            <p:nvPr/>
          </p:nvSpPr>
          <p:spPr>
            <a:xfrm>
              <a:off x="5070539" y="3414801"/>
              <a:ext cx="940334" cy="261610"/>
            </a:xfrm>
            <a:prstGeom prst="rect">
              <a:avLst/>
            </a:prstGeom>
            <a:noFill/>
          </p:spPr>
          <p:txBody>
            <a:bodyPr wrap="square" rtlCol="0">
              <a:spAutoFit/>
            </a:bodyPr>
            <a:lstStyle/>
            <a:p>
              <a:r>
                <a:rPr lang="fr-FR" sz="1100" b="1" dirty="0" err="1">
                  <a:solidFill>
                    <a:srgbClr val="FF7800"/>
                  </a:solidFill>
                </a:rPr>
                <a:t>codeSess</a:t>
              </a:r>
              <a:endParaRPr lang="fr-FR" sz="1100" b="1" dirty="0">
                <a:solidFill>
                  <a:srgbClr val="FF7800"/>
                </a:solidFill>
              </a:endParaRPr>
            </a:p>
          </p:txBody>
        </p:sp>
        <p:sp>
          <p:nvSpPr>
            <p:cNvPr id="10" name="ZoneTexte 9">
              <a:extLst>
                <a:ext uri="{FF2B5EF4-FFF2-40B4-BE49-F238E27FC236}">
                  <a16:creationId xmlns:a16="http://schemas.microsoft.com/office/drawing/2014/main" id="{51F7484A-E38D-884B-877B-EA5699C70738}"/>
                </a:ext>
              </a:extLst>
            </p:cNvPr>
            <p:cNvSpPr txBox="1"/>
            <p:nvPr/>
          </p:nvSpPr>
          <p:spPr>
            <a:xfrm>
              <a:off x="7131801" y="3414801"/>
              <a:ext cx="940334" cy="261610"/>
            </a:xfrm>
            <a:prstGeom prst="rect">
              <a:avLst/>
            </a:prstGeom>
            <a:noFill/>
          </p:spPr>
          <p:txBody>
            <a:bodyPr wrap="square" rtlCol="0">
              <a:spAutoFit/>
            </a:bodyPr>
            <a:lstStyle/>
            <a:p>
              <a:r>
                <a:rPr lang="fr-FR" sz="1100" b="1" dirty="0" err="1">
                  <a:solidFill>
                    <a:srgbClr val="FF7800"/>
                  </a:solidFill>
                </a:rPr>
                <a:t>codeForm</a:t>
              </a:r>
              <a:endParaRPr lang="fr-FR" sz="1100" b="1" dirty="0">
                <a:solidFill>
                  <a:srgbClr val="FF7800"/>
                </a:solidFill>
              </a:endParaRPr>
            </a:p>
          </p:txBody>
        </p:sp>
        <p:sp>
          <p:nvSpPr>
            <p:cNvPr id="11" name="ZoneTexte 10">
              <a:extLst>
                <a:ext uri="{FF2B5EF4-FFF2-40B4-BE49-F238E27FC236}">
                  <a16:creationId xmlns:a16="http://schemas.microsoft.com/office/drawing/2014/main" id="{987726D1-E16A-2841-A696-387545863A30}"/>
                </a:ext>
              </a:extLst>
            </p:cNvPr>
            <p:cNvSpPr txBox="1"/>
            <p:nvPr/>
          </p:nvSpPr>
          <p:spPr>
            <a:xfrm>
              <a:off x="9080674" y="3414801"/>
              <a:ext cx="940334" cy="261610"/>
            </a:xfrm>
            <a:prstGeom prst="rect">
              <a:avLst/>
            </a:prstGeom>
            <a:noFill/>
          </p:spPr>
          <p:txBody>
            <a:bodyPr wrap="square" rtlCol="0">
              <a:spAutoFit/>
            </a:bodyPr>
            <a:lstStyle/>
            <a:p>
              <a:r>
                <a:rPr lang="fr-FR" sz="1100" b="1" dirty="0" err="1">
                  <a:solidFill>
                    <a:srgbClr val="FF7800"/>
                  </a:solidFill>
                </a:rPr>
                <a:t>codeSpec</a:t>
              </a:r>
              <a:endParaRPr lang="fr-FR" sz="1100" b="1" dirty="0">
                <a:solidFill>
                  <a:srgbClr val="FF7800"/>
                </a:solidFill>
              </a:endParaRPr>
            </a:p>
          </p:txBody>
        </p:sp>
        <p:sp>
          <p:nvSpPr>
            <p:cNvPr id="12" name="Arc 11">
              <a:extLst>
                <a:ext uri="{FF2B5EF4-FFF2-40B4-BE49-F238E27FC236}">
                  <a16:creationId xmlns:a16="http://schemas.microsoft.com/office/drawing/2014/main" id="{CC5DB45B-D6C3-3946-B2D7-DB10CA893C01}"/>
                </a:ext>
              </a:extLst>
            </p:cNvPr>
            <p:cNvSpPr/>
            <p:nvPr/>
          </p:nvSpPr>
          <p:spPr>
            <a:xfrm rot="16738783">
              <a:off x="2960214" y="2991934"/>
              <a:ext cx="1449534" cy="1568468"/>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rc 14">
              <a:extLst>
                <a:ext uri="{FF2B5EF4-FFF2-40B4-BE49-F238E27FC236}">
                  <a16:creationId xmlns:a16="http://schemas.microsoft.com/office/drawing/2014/main" id="{170D209A-6735-284B-8457-DEE02199CAF2}"/>
                </a:ext>
              </a:extLst>
            </p:cNvPr>
            <p:cNvSpPr/>
            <p:nvPr/>
          </p:nvSpPr>
          <p:spPr>
            <a:xfrm rot="16738783">
              <a:off x="5711691" y="3157440"/>
              <a:ext cx="1580040" cy="1986862"/>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rc 16">
              <a:extLst>
                <a:ext uri="{FF2B5EF4-FFF2-40B4-BE49-F238E27FC236}">
                  <a16:creationId xmlns:a16="http://schemas.microsoft.com/office/drawing/2014/main" id="{F9C79EB2-EA9B-7940-A008-1D786A2505BF}"/>
                </a:ext>
              </a:extLst>
            </p:cNvPr>
            <p:cNvSpPr/>
            <p:nvPr/>
          </p:nvSpPr>
          <p:spPr>
            <a:xfrm rot="15741845" flipV="1">
              <a:off x="4702442" y="3131038"/>
              <a:ext cx="1043220" cy="1020209"/>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ZoneTexte 17">
              <a:extLst>
                <a:ext uri="{FF2B5EF4-FFF2-40B4-BE49-F238E27FC236}">
                  <a16:creationId xmlns:a16="http://schemas.microsoft.com/office/drawing/2014/main" id="{ECE87F90-11B3-754C-B5A6-468B3E9F592B}"/>
                </a:ext>
              </a:extLst>
            </p:cNvPr>
            <p:cNvSpPr txBox="1"/>
            <p:nvPr/>
          </p:nvSpPr>
          <p:spPr>
            <a:xfrm>
              <a:off x="4018886" y="3224973"/>
              <a:ext cx="1118962" cy="523220"/>
            </a:xfrm>
            <a:prstGeom prst="rect">
              <a:avLst/>
            </a:prstGeom>
            <a:noFill/>
          </p:spPr>
          <p:txBody>
            <a:bodyPr wrap="square" rtlCol="0">
              <a:spAutoFit/>
            </a:bodyPr>
            <a:lstStyle/>
            <a:p>
              <a:r>
                <a:rPr lang="fr-FR" sz="1400" b="1" dirty="0"/>
                <a:t>Type de cours</a:t>
              </a:r>
            </a:p>
          </p:txBody>
        </p:sp>
      </p:grpSp>
    </p:spTree>
    <p:extLst>
      <p:ext uri="{BB962C8B-B14F-4D97-AF65-F5344CB8AC3E}">
        <p14:creationId xmlns:p14="http://schemas.microsoft.com/office/powerpoint/2010/main" val="2265945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41D33484-F4C2-41FC-B97F-5F6DEB162489}"/>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328C42AA-9C49-40C1-81DF-AB8D31809E57}"/>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20" name="Espace réservé du contenu 19">
            <a:extLst>
              <a:ext uri="{FF2B5EF4-FFF2-40B4-BE49-F238E27FC236}">
                <a16:creationId xmlns:a16="http://schemas.microsoft.com/office/drawing/2014/main" id="{50F73AE3-5BEA-47AF-867C-B2469204A134}"/>
              </a:ext>
            </a:extLst>
          </p:cNvPr>
          <p:cNvSpPr>
            <a:spLocks noGrp="1"/>
          </p:cNvSpPr>
          <p:nvPr>
            <p:ph sz="quarter" idx="12"/>
          </p:nvPr>
        </p:nvSpPr>
        <p:spPr>
          <a:xfrm>
            <a:off x="720725" y="1943100"/>
            <a:ext cx="5040000" cy="4514850"/>
          </a:xfrm>
        </p:spPr>
        <p:txBody>
          <a:bodyPr/>
          <a:lstStyle/>
          <a:p>
            <a:pPr lvl="0"/>
            <a:endParaRPr lang="fr-FR" dirty="0"/>
          </a:p>
          <a:p>
            <a:pPr lvl="0"/>
            <a:endParaRPr lang="fr-FR" dirty="0"/>
          </a:p>
          <a:p>
            <a:pPr lvl="0"/>
            <a:endParaRPr lang="fr-FR" dirty="0"/>
          </a:p>
          <a:p>
            <a:pPr lvl="0"/>
            <a:endParaRPr lang="fr-FR" dirty="0"/>
          </a:p>
          <a:p>
            <a:pPr lvl="0"/>
            <a:endParaRPr lang="fr-FR" dirty="0"/>
          </a:p>
          <a:p>
            <a:pPr lvl="0"/>
            <a:endParaRPr lang="fr-FR" dirty="0"/>
          </a:p>
          <a:p>
            <a:pPr lvl="0"/>
            <a:endParaRPr lang="fr-FR" dirty="0"/>
          </a:p>
          <a:p>
            <a:pPr lvl="0"/>
            <a:endParaRPr lang="fr-FR" dirty="0"/>
          </a:p>
          <a:p>
            <a:pPr lvl="0"/>
            <a:r>
              <a:rPr lang="fr-FR" dirty="0"/>
              <a:t>En appliquant les règles N°1 et N°2, on peut déduire la liste des entités avec leurs propriétés et identifiants :</a:t>
            </a:r>
          </a:p>
          <a:p>
            <a:pPr lvl="0"/>
            <a:r>
              <a:rPr lang="fr-FR" b="1" dirty="0"/>
              <a:t>ÉTUDIANT</a:t>
            </a:r>
            <a:r>
              <a:rPr lang="fr-FR" dirty="0"/>
              <a:t> (</a:t>
            </a:r>
            <a:r>
              <a:rPr lang="fr-FR" dirty="0" err="1"/>
              <a:t>NumCINETU</a:t>
            </a:r>
            <a:r>
              <a:rPr lang="fr-FR" dirty="0"/>
              <a:t>, </a:t>
            </a:r>
            <a:r>
              <a:rPr lang="fr-FR" dirty="0" err="1"/>
              <a:t>nomEtu</a:t>
            </a:r>
            <a:r>
              <a:rPr lang="fr-FR" dirty="0"/>
              <a:t>, </a:t>
            </a:r>
            <a:r>
              <a:rPr lang="fr-FR" dirty="0" err="1"/>
              <a:t>prenomEtu</a:t>
            </a:r>
            <a:r>
              <a:rPr lang="fr-FR" dirty="0"/>
              <a:t>, </a:t>
            </a:r>
            <a:r>
              <a:rPr lang="fr-FR" dirty="0" err="1"/>
              <a:t>adresseEtu</a:t>
            </a:r>
            <a:r>
              <a:rPr lang="fr-FR" dirty="0"/>
              <a:t>,…)</a:t>
            </a:r>
          </a:p>
          <a:p>
            <a:r>
              <a:rPr lang="en-US" b="1" dirty="0"/>
              <a:t>FORMATION</a:t>
            </a:r>
            <a:r>
              <a:rPr lang="en-US" dirty="0"/>
              <a:t> (</a:t>
            </a:r>
            <a:r>
              <a:rPr lang="en-US" dirty="0" err="1"/>
              <a:t>codeForm</a:t>
            </a:r>
            <a:r>
              <a:rPr lang="en-US" dirty="0"/>
              <a:t>, </a:t>
            </a:r>
            <a:r>
              <a:rPr lang="en-US" dirty="0" err="1"/>
              <a:t>titreForm</a:t>
            </a:r>
            <a:r>
              <a:rPr lang="en-US" dirty="0"/>
              <a:t>, </a:t>
            </a:r>
            <a:r>
              <a:rPr lang="en-US" dirty="0" err="1"/>
              <a:t>dureeForm</a:t>
            </a:r>
            <a:r>
              <a:rPr lang="en-US" dirty="0"/>
              <a:t>, </a:t>
            </a:r>
            <a:r>
              <a:rPr lang="en-US" dirty="0" err="1"/>
              <a:t>prixForm</a:t>
            </a:r>
            <a:r>
              <a:rPr lang="en-US" dirty="0"/>
              <a:t>)</a:t>
            </a:r>
            <a:endParaRPr lang="fr-FR" dirty="0"/>
          </a:p>
          <a:p>
            <a:r>
              <a:rPr lang="en-US" b="1" dirty="0"/>
              <a:t>SESSION</a:t>
            </a:r>
            <a:r>
              <a:rPr lang="en-US" dirty="0"/>
              <a:t> (</a:t>
            </a:r>
            <a:r>
              <a:rPr lang="en-US" dirty="0" err="1"/>
              <a:t>codeSess</a:t>
            </a:r>
            <a:r>
              <a:rPr lang="en-US" dirty="0"/>
              <a:t>, </a:t>
            </a:r>
            <a:r>
              <a:rPr lang="en-US" dirty="0" err="1"/>
              <a:t>nomSess</a:t>
            </a:r>
            <a:r>
              <a:rPr lang="en-US" dirty="0"/>
              <a:t>, </a:t>
            </a:r>
            <a:r>
              <a:rPr lang="en-US" dirty="0" err="1"/>
              <a:t>dateDebutSess</a:t>
            </a:r>
            <a:r>
              <a:rPr lang="en-US" dirty="0"/>
              <a:t>, </a:t>
            </a:r>
            <a:r>
              <a:rPr lang="en-US" dirty="0" err="1"/>
              <a:t>dateFinSess</a:t>
            </a:r>
            <a:r>
              <a:rPr lang="en-US" dirty="0"/>
              <a:t>)</a:t>
            </a:r>
            <a:endParaRPr lang="fr-FR" dirty="0"/>
          </a:p>
          <a:p>
            <a:r>
              <a:rPr lang="en-US" b="1" dirty="0"/>
              <a:t>SPÉCIALITÉ</a:t>
            </a:r>
            <a:r>
              <a:rPr lang="en-US" dirty="0"/>
              <a:t> (</a:t>
            </a:r>
            <a:r>
              <a:rPr lang="en-US" dirty="0" err="1"/>
              <a:t>codeSpec</a:t>
            </a:r>
            <a:r>
              <a:rPr lang="en-US" dirty="0"/>
              <a:t>, </a:t>
            </a:r>
            <a:r>
              <a:rPr lang="en-US" dirty="0" err="1"/>
              <a:t>nomSpec</a:t>
            </a:r>
            <a:r>
              <a:rPr lang="en-US" dirty="0"/>
              <a:t>, </a:t>
            </a:r>
            <a:r>
              <a:rPr lang="en-US" dirty="0" err="1"/>
              <a:t>descSpec</a:t>
            </a:r>
            <a:r>
              <a:rPr lang="en-US" dirty="0"/>
              <a:t>)</a:t>
            </a:r>
            <a:endParaRPr lang="fr-FR" dirty="0"/>
          </a:p>
          <a:p>
            <a:endParaRPr lang="fr-FR" dirty="0"/>
          </a:p>
        </p:txBody>
      </p:sp>
      <p:sp>
        <p:nvSpPr>
          <p:cNvPr id="9" name="Espace réservé du contenu 8">
            <a:extLst>
              <a:ext uri="{FF2B5EF4-FFF2-40B4-BE49-F238E27FC236}">
                <a16:creationId xmlns:a16="http://schemas.microsoft.com/office/drawing/2014/main" id="{44CAFD30-BEE5-4DA8-B7A9-54D5F8E0C218}"/>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35" name="Tableau 34">
            <a:extLst>
              <a:ext uri="{FF2B5EF4-FFF2-40B4-BE49-F238E27FC236}">
                <a16:creationId xmlns:a16="http://schemas.microsoft.com/office/drawing/2014/main" id="{CB8D0FC2-9C76-4E72-90F3-A8C8EA305743}"/>
              </a:ext>
            </a:extLst>
          </p:cNvPr>
          <p:cNvGraphicFramePr>
            <a:graphicFrameLocks noGrp="1"/>
          </p:cNvGraphicFramePr>
          <p:nvPr>
            <p:extLst>
              <p:ext uri="{D42A27DB-BD31-4B8C-83A1-F6EECF244321}">
                <p14:modId xmlns:p14="http://schemas.microsoft.com/office/powerpoint/2010/main" val="4257636969"/>
              </p:ext>
            </p:extLst>
          </p:nvPr>
        </p:nvGraphicFramePr>
        <p:xfrm>
          <a:off x="6226476" y="2382359"/>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8" name="Rectangle 7"/>
          <p:cNvSpPr/>
          <p:nvPr/>
        </p:nvSpPr>
        <p:spPr>
          <a:xfrm>
            <a:off x="6215589" y="2897492"/>
            <a:ext cx="5040001" cy="8553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2155447"/>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39BDAF8A-7256-A74B-B902-787EBD4F99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8" r="41186" b="78638"/>
          <a:stretch/>
        </p:blipFill>
        <p:spPr bwMode="auto">
          <a:xfrm rot="20859733">
            <a:off x="2407051" y="2195162"/>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F9D4B16F-3ACF-E641-A92E-1DBFFD63AD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8" r="41186" b="78638"/>
          <a:stretch/>
        </p:blipFill>
        <p:spPr bwMode="auto">
          <a:xfrm rot="17750777">
            <a:off x="1897083" y="2514030"/>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78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5B943180-FCA3-4410-B777-4B06DC8886EF}"/>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6A593836-714F-42EA-B3A6-D39A06DA6228}"/>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21" name="Espace réservé du contenu 20">
            <a:extLst>
              <a:ext uri="{FF2B5EF4-FFF2-40B4-BE49-F238E27FC236}">
                <a16:creationId xmlns:a16="http://schemas.microsoft.com/office/drawing/2014/main" id="{BBCE07A7-2D8E-4344-BE83-1C26D78EE187}"/>
              </a:ext>
            </a:extLst>
          </p:cNvPr>
          <p:cNvSpPr>
            <a:spLocks noGrp="1"/>
          </p:cNvSpPr>
          <p:nvPr>
            <p:ph sz="quarter" idx="12"/>
          </p:nvPr>
        </p:nvSpPr>
        <p:spPr>
          <a:xfrm>
            <a:off x="720725" y="1943100"/>
            <a:ext cx="5040000" cy="4514850"/>
          </a:xfrm>
        </p:spPr>
        <p:txBody>
          <a:bodyPr/>
          <a:lstStyle/>
          <a:p>
            <a:endParaRPr lang="fr-FR" dirty="0"/>
          </a:p>
          <a:p>
            <a:endParaRPr lang="fr-FR" dirty="0"/>
          </a:p>
          <a:p>
            <a:endParaRPr lang="fr-FR" dirty="0"/>
          </a:p>
          <a:p>
            <a:endParaRPr lang="fr-FR" dirty="0"/>
          </a:p>
          <a:p>
            <a:endParaRPr lang="fr-FR" dirty="0"/>
          </a:p>
          <a:p>
            <a:pPr marL="0" indent="0">
              <a:buNone/>
            </a:pPr>
            <a:endParaRPr lang="fr-FR" dirty="0"/>
          </a:p>
          <a:p>
            <a:endParaRPr lang="en-US" dirty="0"/>
          </a:p>
          <a:p>
            <a:endParaRPr lang="fr-FR" dirty="0"/>
          </a:p>
          <a:p>
            <a:r>
              <a:rPr lang="fr-FR" dirty="0"/>
              <a:t>Les règles N°3 et N°4 permettent de déduire les deux associations fonctionnelles : </a:t>
            </a:r>
            <a:r>
              <a:rPr lang="fr-FR" b="1" dirty="0"/>
              <a:t>Concerne</a:t>
            </a:r>
            <a:r>
              <a:rPr lang="fr-FR" dirty="0"/>
              <a:t> (règles N°3 )  -  </a:t>
            </a:r>
            <a:r>
              <a:rPr lang="fr-FR" b="1" dirty="0"/>
              <a:t>est Inscrit </a:t>
            </a:r>
            <a:r>
              <a:rPr lang="fr-FR" dirty="0"/>
              <a:t>(règles N°4)</a:t>
            </a:r>
          </a:p>
        </p:txBody>
      </p:sp>
      <p:sp>
        <p:nvSpPr>
          <p:cNvPr id="9" name="Espace réservé du contenu 8">
            <a:extLst>
              <a:ext uri="{FF2B5EF4-FFF2-40B4-BE49-F238E27FC236}">
                <a16:creationId xmlns:a16="http://schemas.microsoft.com/office/drawing/2014/main" id="{DA8DEABC-7472-4BB0-A27E-AA704D3C1134}"/>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26" name="Tableau 25">
            <a:extLst>
              <a:ext uri="{FF2B5EF4-FFF2-40B4-BE49-F238E27FC236}">
                <a16:creationId xmlns:a16="http://schemas.microsoft.com/office/drawing/2014/main" id="{9B1EA580-2CAE-4CAC-9BC8-7B98562100B7}"/>
              </a:ext>
            </a:extLst>
          </p:cNvPr>
          <p:cNvGraphicFramePr>
            <a:graphicFrameLocks noGrp="1"/>
          </p:cNvGraphicFramePr>
          <p:nvPr>
            <p:extLst>
              <p:ext uri="{D42A27DB-BD31-4B8C-83A1-F6EECF244321}">
                <p14:modId xmlns:p14="http://schemas.microsoft.com/office/powerpoint/2010/main" val="3543245077"/>
              </p:ext>
            </p:extLst>
          </p:nvPr>
        </p:nvGraphicFramePr>
        <p:xfrm>
          <a:off x="6243382" y="1999109"/>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27" name="Rectangle 26">
            <a:extLst>
              <a:ext uri="{FF2B5EF4-FFF2-40B4-BE49-F238E27FC236}">
                <a16:creationId xmlns:a16="http://schemas.microsoft.com/office/drawing/2014/main" id="{F4F77E37-8526-4174-BBC0-B0E3523DCF95}"/>
              </a:ext>
            </a:extLst>
          </p:cNvPr>
          <p:cNvSpPr/>
          <p:nvPr/>
        </p:nvSpPr>
        <p:spPr>
          <a:xfrm flipV="1">
            <a:off x="6226475" y="3401383"/>
            <a:ext cx="5040001" cy="10432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5230113"/>
            <a:ext cx="6283728" cy="1135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7B1371B8-21E3-B743-95CE-8D49097ED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2155447"/>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6B8FAAA9-CAB7-5C43-B132-69B212A37C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20859733">
            <a:off x="2407051" y="2195162"/>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4477E948-555D-8A49-AA0B-B50F4C15CE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17750777">
            <a:off x="1897083" y="2514030"/>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499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411310-BC55-41FB-A4B4-A74F9B26DD28}"/>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4" name="Espace réservé du texte 3">
            <a:extLst>
              <a:ext uri="{FF2B5EF4-FFF2-40B4-BE49-F238E27FC236}">
                <a16:creationId xmlns:a16="http://schemas.microsoft.com/office/drawing/2014/main" id="{E7C42AA5-ED9F-4EE9-85E4-EDF8FDD4D5C4}"/>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16" name="Espace réservé du contenu 15">
            <a:extLst>
              <a:ext uri="{FF2B5EF4-FFF2-40B4-BE49-F238E27FC236}">
                <a16:creationId xmlns:a16="http://schemas.microsoft.com/office/drawing/2014/main" id="{D55E71C6-7684-4AB9-8850-9047876EFDF9}"/>
              </a:ext>
            </a:extLst>
          </p:cNvPr>
          <p:cNvSpPr>
            <a:spLocks noGrp="1"/>
          </p:cNvSpPr>
          <p:nvPr>
            <p:ph sz="quarter" idx="12"/>
          </p:nvPr>
        </p:nvSpPr>
        <p:spPr>
          <a:xfrm>
            <a:off x="720725" y="1943100"/>
            <a:ext cx="5040000" cy="4514850"/>
          </a:xfrm>
        </p:spPr>
        <p:txBody>
          <a:bodyPr/>
          <a:lstStyle/>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t>En appliquant la règle N°5, nous définissons l’association non fonctionnelle entre l’entité </a:t>
            </a:r>
            <a:r>
              <a:rPr lang="fr-FR" b="1" dirty="0"/>
              <a:t>FORMATION</a:t>
            </a:r>
            <a:r>
              <a:rPr lang="fr-FR" dirty="0"/>
              <a:t> et </a:t>
            </a:r>
            <a:r>
              <a:rPr lang="fr-FR" b="1" dirty="0"/>
              <a:t>SPECIALITE </a:t>
            </a:r>
            <a:r>
              <a:rPr lang="fr-FR" dirty="0"/>
              <a:t>: </a:t>
            </a:r>
          </a:p>
          <a:p>
            <a:pPr marL="0" indent="0">
              <a:buNone/>
            </a:pPr>
            <a:r>
              <a:rPr lang="en-US" dirty="0"/>
              <a:t>Une formation </a:t>
            </a:r>
            <a:r>
              <a:rPr lang="en-US" dirty="0" err="1"/>
              <a:t>peut</a:t>
            </a:r>
            <a:r>
              <a:rPr lang="en-US" dirty="0"/>
              <a:t> </a:t>
            </a:r>
            <a:r>
              <a:rPr lang="en-US" dirty="0" err="1"/>
              <a:t>appartenir</a:t>
            </a:r>
            <a:r>
              <a:rPr lang="en-US" dirty="0"/>
              <a:t>  </a:t>
            </a:r>
            <a:r>
              <a:rPr lang="en-US" dirty="0" err="1"/>
              <a:t>à</a:t>
            </a:r>
            <a:r>
              <a:rPr lang="en-US" dirty="0"/>
              <a:t> </a:t>
            </a:r>
            <a:r>
              <a:rPr lang="en-US" dirty="0" err="1"/>
              <a:t>plusieurs</a:t>
            </a:r>
            <a:r>
              <a:rPr lang="en-US" dirty="0"/>
              <a:t> </a:t>
            </a:r>
            <a:r>
              <a:rPr lang="en-US" dirty="0" err="1"/>
              <a:t>specialités</a:t>
            </a:r>
            <a:r>
              <a:rPr lang="en-US" dirty="0"/>
              <a:t>, </a:t>
            </a:r>
          </a:p>
          <a:p>
            <a:pPr marL="0" indent="0">
              <a:buNone/>
            </a:pPr>
            <a:r>
              <a:rPr lang="en-US" dirty="0" err="1"/>
              <a:t>chaque</a:t>
            </a:r>
            <a:r>
              <a:rPr lang="en-US" dirty="0"/>
              <a:t> </a:t>
            </a:r>
            <a:r>
              <a:rPr lang="en-US" dirty="0" err="1"/>
              <a:t>specialité</a:t>
            </a:r>
            <a:r>
              <a:rPr lang="en-US" dirty="0"/>
              <a:t> </a:t>
            </a:r>
            <a:r>
              <a:rPr lang="en-US" dirty="0" err="1"/>
              <a:t>peut</a:t>
            </a:r>
            <a:r>
              <a:rPr lang="en-US" dirty="0"/>
              <a:t> </a:t>
            </a:r>
            <a:r>
              <a:rPr lang="en-US" dirty="0" err="1"/>
              <a:t>contenir</a:t>
            </a:r>
            <a:r>
              <a:rPr lang="en-US" dirty="0"/>
              <a:t>  </a:t>
            </a:r>
            <a:r>
              <a:rPr lang="en-US" dirty="0" err="1"/>
              <a:t>plusieurs</a:t>
            </a:r>
            <a:r>
              <a:rPr lang="en-US" dirty="0"/>
              <a:t> formations)</a:t>
            </a:r>
            <a:endParaRPr lang="fr-FR" dirty="0"/>
          </a:p>
        </p:txBody>
      </p:sp>
      <p:sp>
        <p:nvSpPr>
          <p:cNvPr id="19" name="Espace réservé du contenu 18">
            <a:extLst>
              <a:ext uri="{FF2B5EF4-FFF2-40B4-BE49-F238E27FC236}">
                <a16:creationId xmlns:a16="http://schemas.microsoft.com/office/drawing/2014/main" id="{01D21659-B50F-48B0-B7C3-31B2580D3499}"/>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24" name="Tableau 23">
            <a:extLst>
              <a:ext uri="{FF2B5EF4-FFF2-40B4-BE49-F238E27FC236}">
                <a16:creationId xmlns:a16="http://schemas.microsoft.com/office/drawing/2014/main" id="{A7319A7C-B85A-4042-A2AA-C5AE71DBD113}"/>
              </a:ext>
            </a:extLst>
          </p:cNvPr>
          <p:cNvGraphicFramePr>
            <a:graphicFrameLocks noGrp="1"/>
          </p:cNvGraphicFramePr>
          <p:nvPr>
            <p:extLst>
              <p:ext uri="{D42A27DB-BD31-4B8C-83A1-F6EECF244321}">
                <p14:modId xmlns:p14="http://schemas.microsoft.com/office/powerpoint/2010/main" val="1808307965"/>
              </p:ext>
            </p:extLst>
          </p:nvPr>
        </p:nvGraphicFramePr>
        <p:xfrm>
          <a:off x="6106888" y="2336300"/>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25" name="Rectangle 24">
            <a:extLst>
              <a:ext uri="{FF2B5EF4-FFF2-40B4-BE49-F238E27FC236}">
                <a16:creationId xmlns:a16="http://schemas.microsoft.com/office/drawing/2014/main" id="{2F6A34C8-34D6-4744-88C3-497E41EBB4D2}"/>
              </a:ext>
            </a:extLst>
          </p:cNvPr>
          <p:cNvSpPr/>
          <p:nvPr/>
        </p:nvSpPr>
        <p:spPr>
          <a:xfrm>
            <a:off x="6106888" y="4781861"/>
            <a:ext cx="5040001" cy="4769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552" y="4154071"/>
            <a:ext cx="1004887" cy="243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30E7C4FB-A604-EE4C-B458-4C83D9B7C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2096583"/>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B06B041E-562D-4446-B9AE-EC8B339C0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20859733">
            <a:off x="2169788" y="2136298"/>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9B5B5086-4AE0-4E40-9AEC-4CA2D73E0E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17750777">
            <a:off x="1659820" y="2455166"/>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5793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b="1" dirty="0">
                <a:solidFill>
                  <a:srgbClr val="FF7800"/>
                </a:solidFill>
              </a:rPr>
              <a:t>Construction </a:t>
            </a:r>
            <a:r>
              <a:rPr lang="fr-FR" b="1">
                <a:solidFill>
                  <a:srgbClr val="FF7800"/>
                </a:solidFill>
              </a:rPr>
              <a:t>du modèle </a:t>
            </a:r>
            <a:r>
              <a:rPr lang="fr-FR" b="1" dirty="0">
                <a:solidFill>
                  <a:srgbClr val="FF7800"/>
                </a:solidFill>
              </a:rPr>
              <a:t>c</a:t>
            </a:r>
            <a:r>
              <a:rPr lang="fr-FR" b="1">
                <a:solidFill>
                  <a:srgbClr val="FF7800"/>
                </a:solidFill>
              </a:rPr>
              <a:t>onceptuel de données</a:t>
            </a:r>
            <a:endParaRPr lang="fr-FR" b="1" dirty="0">
              <a:solidFill>
                <a:srgbClr val="FF7800"/>
              </a:solidFill>
            </a:endParaRPr>
          </a:p>
        </p:txBody>
      </p:sp>
    </p:spTree>
    <p:extLst>
      <p:ext uri="{BB962C8B-B14F-4D97-AF65-F5344CB8AC3E}">
        <p14:creationId xmlns:p14="http://schemas.microsoft.com/office/powerpoint/2010/main" val="1145971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2">
            <a:extLst>
              <a:ext uri="{FF2B5EF4-FFF2-40B4-BE49-F238E27FC236}">
                <a16:creationId xmlns:a16="http://schemas.microsoft.com/office/drawing/2014/main" id="{817768DA-0540-493B-8BCF-8231A5351307}"/>
              </a:ext>
            </a:extLst>
          </p:cNvPr>
          <p:cNvSpPr>
            <a:spLocks noGrp="1"/>
          </p:cNvSpPr>
          <p:nvPr>
            <p:ph type="title"/>
          </p:nvPr>
        </p:nvSpPr>
        <p:spPr/>
        <p:txBody>
          <a:bodyPr/>
          <a:lstStyle/>
          <a:p>
            <a:r>
              <a:rPr lang="fr-FR" dirty="0"/>
              <a:t>02 - Modélisation des données</a:t>
            </a:r>
          </a:p>
        </p:txBody>
      </p:sp>
      <p:sp>
        <p:nvSpPr>
          <p:cNvPr id="12" name="Espace réservé du texte 3">
            <a:extLst>
              <a:ext uri="{FF2B5EF4-FFF2-40B4-BE49-F238E27FC236}">
                <a16:creationId xmlns:a16="http://schemas.microsoft.com/office/drawing/2014/main" id="{CF565CE9-B5A8-476B-A78B-DA11620116FA}"/>
              </a:ext>
            </a:extLst>
          </p:cNvPr>
          <p:cNvSpPr>
            <a:spLocks noGrp="1"/>
          </p:cNvSpPr>
          <p:nvPr>
            <p:ph type="body" sz="quarter" idx="11"/>
          </p:nvPr>
        </p:nvSpPr>
        <p:spPr/>
        <p:txBody>
          <a:bodyPr/>
          <a:lstStyle/>
          <a:p>
            <a:r>
              <a:rPr lang="fr-FR" dirty="0"/>
              <a:t>Construction du modèle conceptuel des données </a:t>
            </a:r>
          </a:p>
        </p:txBody>
      </p:sp>
      <p:sp>
        <p:nvSpPr>
          <p:cNvPr id="4" name="Espace réservé du contenu 3">
            <a:extLst>
              <a:ext uri="{FF2B5EF4-FFF2-40B4-BE49-F238E27FC236}">
                <a16:creationId xmlns:a16="http://schemas.microsoft.com/office/drawing/2014/main" id="{7C46F679-BF87-4F7C-ADE2-CCF8A1EFF029}"/>
              </a:ext>
            </a:extLst>
          </p:cNvPr>
          <p:cNvSpPr>
            <a:spLocks noGrp="1"/>
          </p:cNvSpPr>
          <p:nvPr>
            <p:ph sz="quarter" idx="12"/>
          </p:nvPr>
        </p:nvSpPr>
        <p:spPr>
          <a:xfrm>
            <a:off x="720000" y="1943056"/>
            <a:ext cx="10501278" cy="4514894"/>
          </a:xfrm>
        </p:spPr>
        <p:txBody>
          <a:bodyPr/>
          <a:lstStyle/>
          <a:p>
            <a:pPr marL="0" indent="0">
              <a:buNone/>
            </a:pPr>
            <a:r>
              <a:rPr lang="fr-FR" sz="1400" b="1" dirty="0">
                <a:solidFill>
                  <a:srgbClr val="FF7800"/>
                </a:solidFill>
              </a:rPr>
              <a:t>Quelle démarche pour la construction du MCD ?</a:t>
            </a:r>
          </a:p>
          <a:p>
            <a:pPr marL="0" indent="0">
              <a:buNone/>
            </a:pPr>
            <a:endParaRPr lang="fr-FR" sz="1400" b="1" dirty="0">
              <a:solidFill>
                <a:srgbClr val="FF7800"/>
              </a:solidFill>
            </a:endParaRPr>
          </a:p>
          <a:p>
            <a:r>
              <a:rPr lang="fr-FR" dirty="0"/>
              <a:t>À ce stade, il est possible d'élaborer le MCD complet à partir des entités et associations ainsi que les données du dictionnaire des données, et ce en suivant la démarche suivante :</a:t>
            </a:r>
            <a:endParaRPr lang="en-US" dirty="0"/>
          </a:p>
          <a:p>
            <a:pPr lvl="1"/>
            <a:r>
              <a:rPr lang="fr-FR" dirty="0"/>
              <a:t>Afin d’assurer la validité du modèle, il faut observer les points suivants :</a:t>
            </a:r>
          </a:p>
          <a:p>
            <a:pPr lvl="2" algn="just"/>
            <a:r>
              <a:rPr lang="fr-FR" dirty="0">
                <a:latin typeface="Calibri" panose="020F0502020204030204" pitchFamily="34" charset="0"/>
                <a:cs typeface="Calibri" panose="020F0502020204030204" pitchFamily="34" charset="0"/>
              </a:rPr>
              <a:t>Toutes les entités du MCD doivent être reliées à, au moins, une association.</a:t>
            </a:r>
          </a:p>
          <a:p>
            <a:pPr lvl="2" algn="just"/>
            <a:r>
              <a:rPr lang="fr-FR" dirty="0">
                <a:latin typeface="Calibri" panose="020F0502020204030204" pitchFamily="34" charset="0"/>
                <a:cs typeface="Calibri" panose="020F0502020204030204" pitchFamily="34" charset="0"/>
              </a:rPr>
              <a:t>S'assurer de la conformité du modèle aux contraintes et règles de gestion.</a:t>
            </a:r>
          </a:p>
          <a:p>
            <a:pPr lvl="2" algn="just"/>
            <a:r>
              <a:rPr lang="fr-FR" dirty="0">
                <a:latin typeface="Calibri" panose="020F0502020204030204" pitchFamily="34" charset="0"/>
                <a:cs typeface="Calibri" panose="020F0502020204030204" pitchFamily="34" charset="0"/>
              </a:rPr>
              <a:t>Évaluer le modèle contre ce que les utilisateurs comprennent.</a:t>
            </a:r>
          </a:p>
          <a:p>
            <a:pPr lvl="2" algn="just"/>
            <a:r>
              <a:rPr lang="fr-FR" dirty="0">
                <a:latin typeface="Calibri" panose="020F0502020204030204" pitchFamily="34" charset="0"/>
                <a:cs typeface="Calibri" panose="020F0502020204030204" pitchFamily="34" charset="0"/>
              </a:rPr>
              <a:t>En cas de modèle complexe, il faut commencer par les entités et associations élémentaires puis itérer en complétant progressivement jusqu’à ce que le modèle semble raisonnablement complet.</a:t>
            </a:r>
          </a:p>
          <a:p>
            <a:endParaRPr lang="fr-FR" dirty="0"/>
          </a:p>
        </p:txBody>
      </p:sp>
    </p:spTree>
    <p:extLst>
      <p:ext uri="{BB962C8B-B14F-4D97-AF65-F5344CB8AC3E}">
        <p14:creationId xmlns:p14="http://schemas.microsoft.com/office/powerpoint/2010/main" val="3389882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B4FA513-6805-49B2-94D5-BAE0C3F24802}"/>
              </a:ext>
            </a:extLst>
          </p:cNvPr>
          <p:cNvSpPr>
            <a:spLocks noGrp="1"/>
          </p:cNvSpPr>
          <p:nvPr>
            <p:ph type="title"/>
          </p:nvPr>
        </p:nvSpPr>
        <p:spPr/>
        <p:txBody>
          <a:bodyPr/>
          <a:lstStyle/>
          <a:p>
            <a:r>
              <a:rPr lang="fr-FR" dirty="0"/>
              <a:t>02 - Modélisation des données</a:t>
            </a:r>
          </a:p>
        </p:txBody>
      </p:sp>
      <p:sp>
        <p:nvSpPr>
          <p:cNvPr id="4" name="Espace réservé du texte 3">
            <a:extLst>
              <a:ext uri="{FF2B5EF4-FFF2-40B4-BE49-F238E27FC236}">
                <a16:creationId xmlns:a16="http://schemas.microsoft.com/office/drawing/2014/main" id="{DA6FAF87-2B15-45EA-B501-F41E8817135F}"/>
              </a:ext>
            </a:extLst>
          </p:cNvPr>
          <p:cNvSpPr>
            <a:spLocks noGrp="1"/>
          </p:cNvSpPr>
          <p:nvPr>
            <p:ph type="body" sz="quarter" idx="11"/>
          </p:nvPr>
        </p:nvSpPr>
        <p:spPr/>
        <p:txBody>
          <a:bodyPr/>
          <a:lstStyle/>
          <a:p>
            <a:r>
              <a:rPr lang="fr-FR" dirty="0"/>
              <a:t>Construction du modèle conceptuel des données </a:t>
            </a:r>
          </a:p>
        </p:txBody>
      </p:sp>
      <p:sp>
        <p:nvSpPr>
          <p:cNvPr id="5" name="Espace réservé du contenu 4">
            <a:extLst>
              <a:ext uri="{FF2B5EF4-FFF2-40B4-BE49-F238E27FC236}">
                <a16:creationId xmlns:a16="http://schemas.microsoft.com/office/drawing/2014/main" id="{F8D917E0-309F-4989-AEB7-DE5B5B06EC3F}"/>
              </a:ext>
            </a:extLst>
          </p:cNvPr>
          <p:cNvSpPr>
            <a:spLocks noGrp="1"/>
          </p:cNvSpPr>
          <p:nvPr>
            <p:ph sz="quarter" idx="12"/>
          </p:nvPr>
        </p:nvSpPr>
        <p:spPr>
          <a:xfrm>
            <a:off x="720000" y="1828800"/>
            <a:ext cx="10746576" cy="4629150"/>
          </a:xfrm>
        </p:spPr>
        <p:txBody>
          <a:bodyPr/>
          <a:lstStyle/>
          <a:p>
            <a:pPr marL="0" indent="0">
              <a:buNone/>
            </a:pPr>
            <a:r>
              <a:rPr lang="fr-FR" b="1" dirty="0"/>
              <a:t>Exemple :</a:t>
            </a:r>
          </a:p>
          <a:p>
            <a:r>
              <a:rPr lang="fr-FR" dirty="0"/>
              <a:t>MCD correspondant au projet du «Centre de formation»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38780" y="2604090"/>
            <a:ext cx="8505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892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dirty="0"/>
              <a:t>L’identification</a:t>
            </a:r>
            <a:r>
              <a:rPr lang="en-US" dirty="0"/>
              <a:t> des </a:t>
            </a:r>
            <a:r>
              <a:rPr lang="fr-FR" dirty="0"/>
              <a:t>différentes</a:t>
            </a:r>
            <a:r>
              <a:rPr lang="en-US" dirty="0"/>
              <a:t> </a:t>
            </a:r>
            <a:r>
              <a:rPr lang="fr-FR" dirty="0"/>
              <a:t>formes</a:t>
            </a:r>
            <a:r>
              <a:rPr lang="en-US" dirty="0"/>
              <a:t> </a:t>
            </a:r>
            <a:r>
              <a:rPr lang="fr-FR" dirty="0"/>
              <a:t>normales</a:t>
            </a:r>
          </a:p>
          <a:p>
            <a:pPr lvl="0"/>
            <a:r>
              <a:rPr lang="fr-FR" dirty="0"/>
              <a:t>La construction du modèle logique des données (MLD) normalisé</a:t>
            </a:r>
          </a:p>
        </p:txBody>
      </p:sp>
      <p:sp>
        <p:nvSpPr>
          <p:cNvPr id="5" name="Espace réservé du texte 4">
            <a:extLst>
              <a:ext uri="{FF2B5EF4-FFF2-40B4-BE49-F238E27FC236}">
                <a16:creationId xmlns:a16="http://schemas.microsoft.com/office/drawing/2014/main" id="{4105D31F-F14F-4586-B208-62F63CB8A46E}"/>
              </a:ext>
            </a:extLst>
          </p:cNvPr>
          <p:cNvSpPr>
            <a:spLocks noGrp="1"/>
          </p:cNvSpPr>
          <p:nvPr>
            <p:ph type="body" sz="quarter" idx="15"/>
          </p:nvPr>
        </p:nvSpPr>
        <p:spPr/>
        <p:txBody>
          <a:bodyPr/>
          <a:lstStyle/>
          <a:p>
            <a:r>
              <a:rPr lang="en-US" dirty="0"/>
              <a:t>05 </a:t>
            </a:r>
            <a:r>
              <a:rPr lang="en-US" dirty="0" err="1"/>
              <a:t>heures</a:t>
            </a:r>
            <a:endParaRPr lang="fr-FR" dirty="0"/>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3</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Tree>
    <p:extLst>
      <p:ext uri="{BB962C8B-B14F-4D97-AF65-F5344CB8AC3E}">
        <p14:creationId xmlns:p14="http://schemas.microsoft.com/office/powerpoint/2010/main" val="412630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dirty="0">
                <a:solidFill>
                  <a:srgbClr val="FF7800"/>
                </a:solidFill>
              </a:rPr>
              <a:t>Lecture d’un cahier des charges</a:t>
            </a:r>
          </a:p>
          <a:p>
            <a:pPr lvl="0"/>
            <a:r>
              <a:rPr lang="fr-FR" dirty="0"/>
              <a:t>Description des limites du projet</a:t>
            </a:r>
          </a:p>
          <a:p>
            <a:pPr lvl="0"/>
            <a:r>
              <a:rPr lang="fr-FR" dirty="0"/>
              <a:t>Analyse des données et des traitements de la situation présentée </a:t>
            </a:r>
          </a:p>
        </p:txBody>
      </p:sp>
    </p:spTree>
    <p:extLst>
      <p:ext uri="{BB962C8B-B14F-4D97-AF65-F5344CB8AC3E}">
        <p14:creationId xmlns:p14="http://schemas.microsoft.com/office/powerpoint/2010/main" val="3364277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3</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a:solidFill>
                  <a:srgbClr val="FF7800"/>
                </a:solidFill>
              </a:rPr>
              <a:t>Formes normales</a:t>
            </a:r>
            <a:endParaRPr lang="fr-FR" b="1" dirty="0">
              <a:solidFill>
                <a:srgbClr val="FF7800"/>
              </a:solidFill>
            </a:endParaRPr>
          </a:p>
          <a:p>
            <a:pPr lvl="0"/>
            <a:r>
              <a:rPr lang="fr-FR" dirty="0"/>
              <a:t>Règles de passage du MCD au </a:t>
            </a:r>
            <a:r>
              <a:rPr lang="fr-FR"/>
              <a:t>MLD normalisé</a:t>
            </a:r>
            <a:endParaRPr lang="fr-FR" dirty="0"/>
          </a:p>
        </p:txBody>
      </p:sp>
    </p:spTree>
    <p:extLst>
      <p:ext uri="{BB962C8B-B14F-4D97-AF65-F5344CB8AC3E}">
        <p14:creationId xmlns:p14="http://schemas.microsoft.com/office/powerpoint/2010/main" val="12703205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625EE-E05D-4F1D-A28B-F33D302AAE82}"/>
              </a:ext>
            </a:extLst>
          </p:cNvPr>
          <p:cNvSpPr>
            <a:spLocks noGrp="1"/>
          </p:cNvSpPr>
          <p:nvPr>
            <p:ph type="title"/>
          </p:nvPr>
        </p:nvSpPr>
        <p:spPr/>
        <p:txBody>
          <a:bodyPr/>
          <a:lstStyle/>
          <a:p>
            <a:r>
              <a:rPr lang="fr-FR" dirty="0"/>
              <a:t>03 - Normalisation des données</a:t>
            </a:r>
          </a:p>
        </p:txBody>
      </p:sp>
      <p:sp>
        <p:nvSpPr>
          <p:cNvPr id="3" name="Espace réservé du texte 2">
            <a:extLst>
              <a:ext uri="{FF2B5EF4-FFF2-40B4-BE49-F238E27FC236}">
                <a16:creationId xmlns:a16="http://schemas.microsoft.com/office/drawing/2014/main" id="{7C835FEC-18F3-483D-A4B2-AC5398E83A06}"/>
              </a:ext>
            </a:extLst>
          </p:cNvPr>
          <p:cNvSpPr>
            <a:spLocks noGrp="1"/>
          </p:cNvSpPr>
          <p:nvPr>
            <p:ph type="body" sz="quarter" idx="11"/>
          </p:nvPr>
        </p:nvSpPr>
        <p:spPr/>
        <p:txBody>
          <a:bodyPr/>
          <a:lstStyle/>
          <a:p>
            <a:r>
              <a:rPr lang="fr-FR" dirty="0"/>
              <a:t>Formes normales</a:t>
            </a:r>
          </a:p>
        </p:txBody>
      </p:sp>
      <p:sp>
        <p:nvSpPr>
          <p:cNvPr id="4" name="Espace réservé du contenu 3">
            <a:extLst>
              <a:ext uri="{FF2B5EF4-FFF2-40B4-BE49-F238E27FC236}">
                <a16:creationId xmlns:a16="http://schemas.microsoft.com/office/drawing/2014/main" id="{F77595ED-FD7E-42FD-A305-B0A17DD19293}"/>
              </a:ext>
            </a:extLst>
          </p:cNvPr>
          <p:cNvSpPr>
            <a:spLocks noGrp="1"/>
          </p:cNvSpPr>
          <p:nvPr>
            <p:ph sz="quarter" idx="12"/>
          </p:nvPr>
        </p:nvSpPr>
        <p:spPr>
          <a:xfrm>
            <a:off x="720000" y="1772928"/>
            <a:ext cx="10746576" cy="4514894"/>
          </a:xfrm>
        </p:spPr>
        <p:txBody>
          <a:bodyPr/>
          <a:lstStyle/>
          <a:p>
            <a:r>
              <a:rPr lang="fr-FR" dirty="0"/>
              <a:t>Les formes normales permettent la décomposition des entités en des relations, sans perdre d'informations, en se basant sur les de dépendances fonctionnelles, dans le but de construire un schéma conceptuel représentant de manière correcte les associations canoniques du monde réel.</a:t>
            </a:r>
          </a:p>
          <a:p>
            <a:r>
              <a:rPr lang="fr-FR" dirty="0"/>
              <a:t>Au niveau de la base de données, ce travail permet d’éviter les redondances et facilite la maintenance des données. </a:t>
            </a:r>
          </a:p>
          <a:p>
            <a:endParaRPr lang="fr-FR" dirty="0"/>
          </a:p>
          <a:p>
            <a:r>
              <a:rPr lang="fr-FR" dirty="0"/>
              <a:t>Il existe différents niveaux de formes normales :</a:t>
            </a:r>
          </a:p>
          <a:p>
            <a:pPr lvl="1" algn="just">
              <a:buFont typeface="Wingdings" pitchFamily="2" charset="2"/>
              <a:buChar char="ü"/>
            </a:pPr>
            <a:r>
              <a:rPr lang="fr-FR" sz="1200" b="1" dirty="0"/>
              <a:t>Première forme normale (1FN ou 1NF)</a:t>
            </a:r>
          </a:p>
          <a:p>
            <a:pPr lvl="1" algn="just">
              <a:buFont typeface="Wingdings" pitchFamily="2" charset="2"/>
              <a:buChar char="ü"/>
            </a:pPr>
            <a:r>
              <a:rPr lang="fr-FR" sz="1200" b="1" dirty="0"/>
              <a:t>Deuxième forme normale (2FN ou  2NF) </a:t>
            </a:r>
          </a:p>
          <a:p>
            <a:pPr lvl="1" algn="just">
              <a:buFont typeface="Wingdings" pitchFamily="2" charset="2"/>
              <a:buChar char="ü"/>
            </a:pPr>
            <a:r>
              <a:rPr lang="fr-FR" sz="1200" b="1" dirty="0"/>
              <a:t>Troisième forme normale (3FN ou 3NF)</a:t>
            </a:r>
          </a:p>
          <a:p>
            <a:pPr lvl="1" algn="just">
              <a:buFont typeface="Wingdings" pitchFamily="2" charset="2"/>
              <a:buChar char="ü"/>
            </a:pPr>
            <a:r>
              <a:rPr lang="fr-FR" sz="1200" b="1" dirty="0"/>
              <a:t>Forme normale de Boyce-Codd (FNBC ou BCNF)</a:t>
            </a:r>
          </a:p>
          <a:p>
            <a:pPr lvl="1" algn="just">
              <a:buFont typeface="Wingdings" pitchFamily="2" charset="2"/>
              <a:buChar char="ü"/>
            </a:pPr>
            <a:r>
              <a:rPr lang="fr-FR" sz="1200" b="1" dirty="0"/>
              <a:t>Quatrième forme normale (4FN – NF4)</a:t>
            </a:r>
          </a:p>
          <a:p>
            <a:endParaRPr lang="fr-FR" dirty="0"/>
          </a:p>
        </p:txBody>
      </p:sp>
    </p:spTree>
    <p:extLst>
      <p:ext uri="{BB962C8B-B14F-4D97-AF65-F5344CB8AC3E}">
        <p14:creationId xmlns:p14="http://schemas.microsoft.com/office/powerpoint/2010/main" val="1540143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7837057-6ADF-4D5A-9A04-957C579821E5}"/>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2" name="Espace réservé du texte 2">
            <a:extLst>
              <a:ext uri="{FF2B5EF4-FFF2-40B4-BE49-F238E27FC236}">
                <a16:creationId xmlns:a16="http://schemas.microsoft.com/office/drawing/2014/main" id="{FC1FA498-0BE7-4018-811D-06D3C53C6392}"/>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611B7F1B-756C-4FD5-9867-CB8602BA7529}"/>
              </a:ext>
            </a:extLst>
          </p:cNvPr>
          <p:cNvSpPr>
            <a:spLocks noGrp="1"/>
          </p:cNvSpPr>
          <p:nvPr>
            <p:ph sz="quarter" idx="12"/>
          </p:nvPr>
        </p:nvSpPr>
        <p:spPr>
          <a:xfrm>
            <a:off x="720000" y="1943056"/>
            <a:ext cx="10746576" cy="4514894"/>
          </a:xfrm>
        </p:spPr>
        <p:txBody>
          <a:bodyPr/>
          <a:lstStyle/>
          <a:p>
            <a:r>
              <a:rPr lang="fr-FR" dirty="0"/>
              <a:t>Une relation est en première forme normale si, et seulement si, tous ses attributs sont atomiques et sont en dépendance fonctionnelle avec l’identifiant de cette relation. Ceci dit, dans un attribut, on ne peut avoir qu’une seule valeur. Un attribut est atomique s’il ne contient qu'une seule valeur pour un </a:t>
            </a:r>
            <a:r>
              <a:rPr lang="fr-FR" dirty="0" err="1"/>
              <a:t>tuple</a:t>
            </a:r>
            <a:r>
              <a:rPr lang="fr-FR" dirty="0"/>
              <a:t> (c’est-à-dire une ligne de données), c’est a dire qu'il ne regroupe pas un ensemble de plusieurs valeurs.</a:t>
            </a:r>
          </a:p>
          <a:p>
            <a:pPr marL="0" indent="0">
              <a:buNone/>
            </a:pPr>
            <a:endParaRPr lang="fr-FR" b="1" dirty="0"/>
          </a:p>
          <a:p>
            <a:pPr marL="0" indent="0">
              <a:buNone/>
            </a:pPr>
            <a:r>
              <a:rPr lang="fr-FR" b="1" dirty="0"/>
              <a:t>Exemple : </a:t>
            </a:r>
          </a:p>
          <a:p>
            <a:r>
              <a:rPr lang="fr-FR" b="1" dirty="0"/>
              <a:t>La relation : </a:t>
            </a:r>
            <a:r>
              <a:rPr lang="fr-FR" dirty="0"/>
              <a:t>Formation ( </a:t>
            </a:r>
            <a:r>
              <a:rPr lang="fr-FR" b="1" dirty="0" err="1"/>
              <a:t>codeForm</a:t>
            </a:r>
            <a:r>
              <a:rPr lang="fr-FR" dirty="0"/>
              <a:t>, </a:t>
            </a:r>
            <a:r>
              <a:rPr lang="fr-FR" dirty="0" err="1"/>
              <a:t>titreForm</a:t>
            </a:r>
            <a:r>
              <a:rPr lang="fr-FR" dirty="0"/>
              <a:t>, </a:t>
            </a:r>
            <a:r>
              <a:rPr lang="fr-FR" dirty="0" err="1"/>
              <a:t>codeSpec</a:t>
            </a:r>
            <a:r>
              <a:rPr lang="fr-FR" dirty="0"/>
              <a:t>…) : Cette relation n’est pas en 1FN car l’attribut « </a:t>
            </a:r>
            <a:r>
              <a:rPr lang="fr-FR" dirty="0" err="1"/>
              <a:t>codeSpec</a:t>
            </a:r>
            <a:r>
              <a:rPr lang="fr-FR" dirty="0"/>
              <a:t> » n’est pas en dépendance fonctionnelle avec l’identifiant: </a:t>
            </a:r>
            <a:r>
              <a:rPr lang="fr-FR" dirty="0" err="1"/>
              <a:t>codeFom</a:t>
            </a:r>
            <a:endParaRPr lang="fr-FR" dirty="0"/>
          </a:p>
          <a:p>
            <a:pPr marL="457200" lvl="1" indent="0">
              <a:buNone/>
            </a:pPr>
            <a:endParaRPr lang="fr-FR" dirty="0"/>
          </a:p>
          <a:p>
            <a:r>
              <a:rPr lang="fr-FR" b="1" dirty="0"/>
              <a:t>La relation : </a:t>
            </a:r>
            <a:r>
              <a:rPr lang="fr-FR" dirty="0"/>
              <a:t>Étudiant ( </a:t>
            </a:r>
            <a:r>
              <a:rPr lang="fr-FR" dirty="0" err="1"/>
              <a:t>numCINEtu</a:t>
            </a:r>
            <a:r>
              <a:rPr lang="fr-FR" dirty="0"/>
              <a:t>, </a:t>
            </a:r>
            <a:r>
              <a:rPr lang="fr-FR" dirty="0" err="1"/>
              <a:t>nomEtu</a:t>
            </a:r>
            <a:r>
              <a:rPr lang="fr-FR" dirty="0"/>
              <a:t>, </a:t>
            </a:r>
            <a:r>
              <a:rPr lang="fr-FR" b="1" dirty="0" err="1"/>
              <a:t>prenoms</a:t>
            </a:r>
            <a:r>
              <a:rPr lang="fr-FR" dirty="0"/>
              <a:t>…) : Cette relation n’est pas en 1FN si on stocke plusieurs valeurs dans l’attribut « prénoms ». La forme correcte serait : Étudiant (</a:t>
            </a:r>
            <a:r>
              <a:rPr lang="fr-FR" dirty="0" err="1"/>
              <a:t>numCINEtu</a:t>
            </a:r>
            <a:r>
              <a:rPr lang="fr-FR" dirty="0"/>
              <a:t>, </a:t>
            </a:r>
            <a:r>
              <a:rPr lang="fr-FR" dirty="0" err="1"/>
              <a:t>nomEtu</a:t>
            </a:r>
            <a:r>
              <a:rPr lang="fr-FR" dirty="0"/>
              <a:t>, prenom1, prenom2, prenom3...).</a:t>
            </a:r>
          </a:p>
          <a:p>
            <a:endParaRPr lang="fr-FR" dirty="0"/>
          </a:p>
        </p:txBody>
      </p:sp>
      <p:sp>
        <p:nvSpPr>
          <p:cNvPr id="5" name="Espace réservé du contenu 4">
            <a:extLst>
              <a:ext uri="{FF2B5EF4-FFF2-40B4-BE49-F238E27FC236}">
                <a16:creationId xmlns:a16="http://schemas.microsoft.com/office/drawing/2014/main" id="{7FCC5EFE-F762-4DD8-BE28-DF59E47AA4F6}"/>
              </a:ext>
            </a:extLst>
          </p:cNvPr>
          <p:cNvSpPr>
            <a:spLocks noGrp="1"/>
          </p:cNvSpPr>
          <p:nvPr>
            <p:ph sz="quarter" idx="13"/>
          </p:nvPr>
        </p:nvSpPr>
        <p:spPr>
          <a:xfrm>
            <a:off x="720000" y="1616658"/>
            <a:ext cx="10746576" cy="319714"/>
          </a:xfrm>
        </p:spPr>
        <p:txBody>
          <a:bodyPr/>
          <a:lstStyle/>
          <a:p>
            <a:r>
              <a:rPr lang="fr-FR" dirty="0"/>
              <a:t>Première forme normale (1FN ou 1NF) : Attribut élémentaire</a:t>
            </a:r>
          </a:p>
        </p:txBody>
      </p:sp>
      <p:graphicFrame>
        <p:nvGraphicFramePr>
          <p:cNvPr id="2" name="Tableau 1"/>
          <p:cNvGraphicFramePr>
            <a:graphicFrameLocks noGrp="1"/>
          </p:cNvGraphicFramePr>
          <p:nvPr>
            <p:extLst>
              <p:ext uri="{D42A27DB-BD31-4B8C-83A1-F6EECF244321}">
                <p14:modId xmlns:p14="http://schemas.microsoft.com/office/powerpoint/2010/main" val="3077641243"/>
              </p:ext>
            </p:extLst>
          </p:nvPr>
        </p:nvGraphicFramePr>
        <p:xfrm>
          <a:off x="1719473" y="4981871"/>
          <a:ext cx="3284277" cy="1280160"/>
        </p:xfrm>
        <a:graphic>
          <a:graphicData uri="http://schemas.openxmlformats.org/drawingml/2006/table">
            <a:tbl>
              <a:tblPr firstRow="1" bandRow="1">
                <a:tableStyleId>{5C22544A-7EE6-4342-B048-85BDC9FD1C3A}</a:tableStyleId>
              </a:tblPr>
              <a:tblGrid>
                <a:gridCol w="1094759">
                  <a:extLst>
                    <a:ext uri="{9D8B030D-6E8A-4147-A177-3AD203B41FA5}">
                      <a16:colId xmlns:a16="http://schemas.microsoft.com/office/drawing/2014/main" val="20000"/>
                    </a:ext>
                  </a:extLst>
                </a:gridCol>
                <a:gridCol w="1094759">
                  <a:extLst>
                    <a:ext uri="{9D8B030D-6E8A-4147-A177-3AD203B41FA5}">
                      <a16:colId xmlns:a16="http://schemas.microsoft.com/office/drawing/2014/main" val="20001"/>
                    </a:ext>
                  </a:extLst>
                </a:gridCol>
                <a:gridCol w="1094759">
                  <a:extLst>
                    <a:ext uri="{9D8B030D-6E8A-4147-A177-3AD203B41FA5}">
                      <a16:colId xmlns:a16="http://schemas.microsoft.com/office/drawing/2014/main" val="20002"/>
                    </a:ext>
                  </a:extLst>
                </a:gridCol>
              </a:tblGrid>
              <a:tr h="268018">
                <a:tc>
                  <a:txBody>
                    <a:bodyPr/>
                    <a:lstStyle/>
                    <a:p>
                      <a:r>
                        <a:rPr lang="en-US" sz="1200" dirty="0" err="1"/>
                        <a:t>numCINEtu</a:t>
                      </a:r>
                      <a:endParaRPr lang="fr-FR" sz="1200" dirty="0"/>
                    </a:p>
                  </a:txBody>
                  <a:tcPr/>
                </a:tc>
                <a:tc>
                  <a:txBody>
                    <a:bodyPr/>
                    <a:lstStyle/>
                    <a:p>
                      <a:r>
                        <a:rPr lang="en-US" sz="1200" dirty="0" err="1"/>
                        <a:t>nomEtu</a:t>
                      </a:r>
                      <a:endParaRPr lang="fr-FR" sz="1200" dirty="0"/>
                    </a:p>
                  </a:txBody>
                  <a:tcPr/>
                </a:tc>
                <a:tc>
                  <a:txBody>
                    <a:bodyPr/>
                    <a:lstStyle/>
                    <a:p>
                      <a:r>
                        <a:rPr lang="en-US" sz="1200" dirty="0" err="1"/>
                        <a:t>pr</a:t>
                      </a:r>
                      <a:r>
                        <a:rPr lang="fr-FR" sz="1200"/>
                        <a:t>é</a:t>
                      </a:r>
                      <a:r>
                        <a:rPr lang="en-US" sz="1200"/>
                        <a:t>noms</a:t>
                      </a:r>
                      <a:endParaRPr lang="fr-FR" sz="1200" dirty="0"/>
                    </a:p>
                  </a:txBody>
                  <a:tcPr/>
                </a:tc>
                <a:extLst>
                  <a:ext uri="{0D108BD9-81ED-4DB2-BD59-A6C34878D82A}">
                    <a16:rowId xmlns:a16="http://schemas.microsoft.com/office/drawing/2014/main" val="10000"/>
                  </a:ext>
                </a:extLst>
              </a:tr>
              <a:tr h="455631">
                <a:tc>
                  <a:txBody>
                    <a:bodyPr/>
                    <a:lstStyle/>
                    <a:p>
                      <a:r>
                        <a:rPr lang="tr-TR" sz="1200" b="0" dirty="0"/>
                        <a:t>G683909</a:t>
                      </a:r>
                      <a:endParaRPr lang="fr-FR" sz="1200" b="0" dirty="0"/>
                    </a:p>
                  </a:txBody>
                  <a:tcPr/>
                </a:tc>
                <a:tc>
                  <a:txBody>
                    <a:bodyPr/>
                    <a:lstStyle/>
                    <a:p>
                      <a:r>
                        <a:rPr lang="tr-TR" sz="1200" b="0" dirty="0"/>
                        <a:t>Alaou</a:t>
                      </a:r>
                      <a:r>
                        <a:rPr lang="en-US" sz="1200" b="0" dirty="0"/>
                        <a:t>i</a:t>
                      </a:r>
                      <a:endParaRPr lang="fr-FR" sz="1200" b="0" dirty="0"/>
                    </a:p>
                  </a:txBody>
                  <a:tcPr/>
                </a:tc>
                <a:tc>
                  <a:txBody>
                    <a:bodyPr/>
                    <a:lstStyle/>
                    <a:p>
                      <a:r>
                        <a:rPr lang="en-US" sz="1200" b="0" dirty="0"/>
                        <a:t>Mohammed,</a:t>
                      </a:r>
                      <a:r>
                        <a:rPr lang="en-US" sz="1200" b="0" baseline="0" dirty="0"/>
                        <a:t> Amine</a:t>
                      </a:r>
                      <a:endParaRPr lang="fr-FR" sz="1200" b="0" dirty="0"/>
                    </a:p>
                  </a:txBody>
                  <a:tcPr/>
                </a:tc>
                <a:extLst>
                  <a:ext uri="{0D108BD9-81ED-4DB2-BD59-A6C34878D82A}">
                    <a16:rowId xmlns:a16="http://schemas.microsoft.com/office/drawing/2014/main" val="10001"/>
                  </a:ext>
                </a:extLst>
              </a:tr>
              <a:tr h="268018">
                <a:tc>
                  <a:txBody>
                    <a:bodyPr/>
                    <a:lstStyle/>
                    <a:p>
                      <a:r>
                        <a:rPr lang="en-US" sz="1200" b="0" dirty="0"/>
                        <a:t>AB123456</a:t>
                      </a:r>
                      <a:endParaRPr lang="fr-FR" sz="1200" b="0" dirty="0"/>
                    </a:p>
                  </a:txBody>
                  <a:tcPr/>
                </a:tc>
                <a:tc>
                  <a:txBody>
                    <a:bodyPr/>
                    <a:lstStyle/>
                    <a:p>
                      <a:r>
                        <a:rPr lang="en-US" sz="1200" b="0" dirty="0" err="1"/>
                        <a:t>Hilali</a:t>
                      </a:r>
                      <a:endParaRPr lang="fr-FR" sz="1200" b="0" dirty="0"/>
                    </a:p>
                  </a:txBody>
                  <a:tcPr/>
                </a:tc>
                <a:tc>
                  <a:txBody>
                    <a:bodyPr/>
                    <a:lstStyle/>
                    <a:p>
                      <a:r>
                        <a:rPr lang="en-US" sz="1200" b="0" dirty="0" err="1"/>
                        <a:t>Nour</a:t>
                      </a:r>
                      <a:r>
                        <a:rPr lang="en-US" sz="1200" b="0" dirty="0"/>
                        <a:t>, </a:t>
                      </a:r>
                      <a:r>
                        <a:rPr lang="en-US" sz="1200" b="0" dirty="0" err="1"/>
                        <a:t>laila</a:t>
                      </a:r>
                      <a:endParaRPr lang="fr-FR" sz="1200" b="0" dirty="0"/>
                    </a:p>
                  </a:txBody>
                  <a:tcPr/>
                </a:tc>
                <a:extLst>
                  <a:ext uri="{0D108BD9-81ED-4DB2-BD59-A6C34878D82A}">
                    <a16:rowId xmlns:a16="http://schemas.microsoft.com/office/drawing/2014/main" val="10002"/>
                  </a:ext>
                </a:extLst>
              </a:tr>
              <a:tr h="268018">
                <a:tc>
                  <a:txBody>
                    <a:bodyPr/>
                    <a:lstStyle/>
                    <a:p>
                      <a:r>
                        <a:rPr lang="en-US" sz="1200" b="0" dirty="0"/>
                        <a:t>..</a:t>
                      </a:r>
                      <a:endParaRPr lang="fr-FR" sz="1200" b="0" dirty="0"/>
                    </a:p>
                  </a:txBody>
                  <a:tcPr/>
                </a:tc>
                <a:tc>
                  <a:txBody>
                    <a:bodyPr/>
                    <a:lstStyle/>
                    <a:p>
                      <a:endParaRPr lang="fr-FR" sz="1200" b="0" dirty="0"/>
                    </a:p>
                  </a:txBody>
                  <a:tcPr/>
                </a:tc>
                <a:tc>
                  <a:txBody>
                    <a:bodyPr/>
                    <a:lstStyle/>
                    <a:p>
                      <a:endParaRPr lang="fr-FR" sz="1200" b="0" dirty="0"/>
                    </a:p>
                  </a:txBody>
                  <a:tcPr/>
                </a:tc>
                <a:extLst>
                  <a:ext uri="{0D108BD9-81ED-4DB2-BD59-A6C34878D82A}">
                    <a16:rowId xmlns:a16="http://schemas.microsoft.com/office/drawing/2014/main" val="10003"/>
                  </a:ext>
                </a:extLst>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4007544276"/>
              </p:ext>
            </p:extLst>
          </p:nvPr>
        </p:nvGraphicFramePr>
        <p:xfrm>
          <a:off x="6592729" y="4949974"/>
          <a:ext cx="3844259" cy="1367850"/>
        </p:xfrm>
        <a:graphic>
          <a:graphicData uri="http://schemas.openxmlformats.org/drawingml/2006/table">
            <a:tbl>
              <a:tblPr firstRow="1" bandRow="1">
                <a:tableStyleId>{5C22544A-7EE6-4342-B048-85BDC9FD1C3A}</a:tableStyleId>
              </a:tblPr>
              <a:tblGrid>
                <a:gridCol w="1061189">
                  <a:extLst>
                    <a:ext uri="{9D8B030D-6E8A-4147-A177-3AD203B41FA5}">
                      <a16:colId xmlns:a16="http://schemas.microsoft.com/office/drawing/2014/main" val="20000"/>
                    </a:ext>
                  </a:extLst>
                </a:gridCol>
                <a:gridCol w="698832">
                  <a:extLst>
                    <a:ext uri="{9D8B030D-6E8A-4147-A177-3AD203B41FA5}">
                      <a16:colId xmlns:a16="http://schemas.microsoft.com/office/drawing/2014/main" val="20001"/>
                    </a:ext>
                  </a:extLst>
                </a:gridCol>
                <a:gridCol w="1140200">
                  <a:extLst>
                    <a:ext uri="{9D8B030D-6E8A-4147-A177-3AD203B41FA5}">
                      <a16:colId xmlns:a16="http://schemas.microsoft.com/office/drawing/2014/main" val="20002"/>
                    </a:ext>
                  </a:extLst>
                </a:gridCol>
                <a:gridCol w="944038">
                  <a:extLst>
                    <a:ext uri="{9D8B030D-6E8A-4147-A177-3AD203B41FA5}">
                      <a16:colId xmlns:a16="http://schemas.microsoft.com/office/drawing/2014/main" val="20003"/>
                    </a:ext>
                  </a:extLst>
                </a:gridCol>
              </a:tblGrid>
              <a:tr h="303550">
                <a:tc>
                  <a:txBody>
                    <a:bodyPr/>
                    <a:lstStyle/>
                    <a:p>
                      <a:r>
                        <a:rPr lang="en-US" sz="1200" dirty="0" err="1"/>
                        <a:t>numCINEtu</a:t>
                      </a:r>
                      <a:endParaRPr lang="fr-FR" sz="1200" dirty="0"/>
                    </a:p>
                  </a:txBody>
                  <a:tcPr/>
                </a:tc>
                <a:tc>
                  <a:txBody>
                    <a:bodyPr/>
                    <a:lstStyle/>
                    <a:p>
                      <a:r>
                        <a:rPr lang="en-US" sz="1200" dirty="0" err="1"/>
                        <a:t>nomEtu</a:t>
                      </a:r>
                      <a:endParaRPr lang="fr-FR" sz="1200" dirty="0"/>
                    </a:p>
                  </a:txBody>
                  <a:tcPr/>
                </a:tc>
                <a:tc>
                  <a:txBody>
                    <a:bodyPr/>
                    <a:lstStyle/>
                    <a:p>
                      <a:r>
                        <a:rPr lang="en-US" sz="1200" dirty="0" err="1"/>
                        <a:t>pr</a:t>
                      </a:r>
                      <a:r>
                        <a:rPr lang="fr-FR" sz="1200" dirty="0"/>
                        <a:t>é</a:t>
                      </a:r>
                      <a:r>
                        <a:rPr lang="en-US" sz="1200" dirty="0"/>
                        <a:t>nom1</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pr</a:t>
                      </a:r>
                      <a:r>
                        <a:rPr lang="fr-FR" sz="1200" dirty="0"/>
                        <a:t>é</a:t>
                      </a:r>
                      <a:r>
                        <a:rPr lang="en-US" sz="1200" dirty="0"/>
                        <a:t>nom2</a:t>
                      </a:r>
                      <a:endParaRPr lang="fr-FR" sz="1200" dirty="0"/>
                    </a:p>
                    <a:p>
                      <a:endParaRPr lang="fr-FR" sz="1200" dirty="0"/>
                    </a:p>
                  </a:txBody>
                  <a:tcPr/>
                </a:tc>
                <a:extLst>
                  <a:ext uri="{0D108BD9-81ED-4DB2-BD59-A6C34878D82A}">
                    <a16:rowId xmlns:a16="http://schemas.microsoft.com/office/drawing/2014/main" val="10000"/>
                  </a:ext>
                </a:extLst>
              </a:tr>
              <a:tr h="303550">
                <a:tc>
                  <a:txBody>
                    <a:bodyPr/>
                    <a:lstStyle/>
                    <a:p>
                      <a:r>
                        <a:rPr lang="tr-TR" sz="1200" dirty="0"/>
                        <a:t>G683909</a:t>
                      </a:r>
                      <a:endParaRPr lang="fr-FR" sz="1200" dirty="0"/>
                    </a:p>
                  </a:txBody>
                  <a:tcPr/>
                </a:tc>
                <a:tc>
                  <a:txBody>
                    <a:bodyPr/>
                    <a:lstStyle/>
                    <a:p>
                      <a:r>
                        <a:rPr lang="tr-TR" sz="1200" dirty="0"/>
                        <a:t>Alaou</a:t>
                      </a:r>
                      <a:r>
                        <a:rPr lang="en-US" sz="1200" dirty="0"/>
                        <a:t>i</a:t>
                      </a:r>
                      <a:endParaRPr lang="fr-FR" sz="1200" dirty="0"/>
                    </a:p>
                  </a:txBody>
                  <a:tcPr/>
                </a:tc>
                <a:tc>
                  <a:txBody>
                    <a:bodyPr/>
                    <a:lstStyle/>
                    <a:p>
                      <a:r>
                        <a:rPr lang="en-US" sz="1200" dirty="0"/>
                        <a:t>Mohammed</a:t>
                      </a:r>
                      <a:endParaRPr lang="fr-FR" sz="1200" dirty="0"/>
                    </a:p>
                  </a:txBody>
                  <a:tcPr/>
                </a:tc>
                <a:tc>
                  <a:txBody>
                    <a:bodyPr/>
                    <a:lstStyle/>
                    <a:p>
                      <a:r>
                        <a:rPr lang="en-US" sz="1200" dirty="0"/>
                        <a:t>Amine</a:t>
                      </a:r>
                      <a:endParaRPr lang="fr-FR" sz="1200" dirty="0"/>
                    </a:p>
                  </a:txBody>
                  <a:tcPr/>
                </a:tc>
                <a:extLst>
                  <a:ext uri="{0D108BD9-81ED-4DB2-BD59-A6C34878D82A}">
                    <a16:rowId xmlns:a16="http://schemas.microsoft.com/office/drawing/2014/main" val="10001"/>
                  </a:ext>
                </a:extLst>
              </a:tr>
              <a:tr h="303550">
                <a:tc>
                  <a:txBody>
                    <a:bodyPr/>
                    <a:lstStyle/>
                    <a:p>
                      <a:r>
                        <a:rPr lang="en-US" sz="1200" dirty="0"/>
                        <a:t>AB123456</a:t>
                      </a:r>
                      <a:endParaRPr lang="fr-FR" sz="1200" dirty="0"/>
                    </a:p>
                  </a:txBody>
                  <a:tcPr/>
                </a:tc>
                <a:tc>
                  <a:txBody>
                    <a:bodyPr/>
                    <a:lstStyle/>
                    <a:p>
                      <a:r>
                        <a:rPr lang="en-US" sz="1200" dirty="0" err="1"/>
                        <a:t>Hilali</a:t>
                      </a:r>
                      <a:endParaRPr lang="fr-FR" sz="1200" dirty="0"/>
                    </a:p>
                  </a:txBody>
                  <a:tcPr/>
                </a:tc>
                <a:tc>
                  <a:txBody>
                    <a:bodyPr/>
                    <a:lstStyle/>
                    <a:p>
                      <a:r>
                        <a:rPr lang="en-US" sz="1200" dirty="0" err="1"/>
                        <a:t>Nour</a:t>
                      </a:r>
                      <a:endParaRPr lang="fr-FR" sz="1200" dirty="0"/>
                    </a:p>
                  </a:txBody>
                  <a:tcPr/>
                </a:tc>
                <a:tc>
                  <a:txBody>
                    <a:bodyPr/>
                    <a:lstStyle/>
                    <a:p>
                      <a:r>
                        <a:rPr lang="en-US" sz="1200" dirty="0" err="1"/>
                        <a:t>Laila</a:t>
                      </a:r>
                      <a:endParaRPr lang="fr-FR" sz="1200" dirty="0"/>
                    </a:p>
                  </a:txBody>
                  <a:tcPr/>
                </a:tc>
                <a:extLst>
                  <a:ext uri="{0D108BD9-81ED-4DB2-BD59-A6C34878D82A}">
                    <a16:rowId xmlns:a16="http://schemas.microsoft.com/office/drawing/2014/main" val="10002"/>
                  </a:ext>
                </a:extLst>
              </a:tr>
              <a:tr h="303550">
                <a:tc>
                  <a:txBody>
                    <a:bodyPr/>
                    <a:lstStyle/>
                    <a:p>
                      <a:r>
                        <a:rPr lang="en-US" sz="1200" dirty="0"/>
                        <a:t>..</a:t>
                      </a:r>
                      <a:endParaRPr lang="fr-FR" sz="1200" dirty="0"/>
                    </a:p>
                  </a:txBody>
                  <a:tcPr/>
                </a:tc>
                <a:tc>
                  <a:txBody>
                    <a:bodyPr/>
                    <a:lstStyle/>
                    <a:p>
                      <a:endParaRPr lang="fr-FR" sz="1200"/>
                    </a:p>
                  </a:txBody>
                  <a:tcPr/>
                </a:tc>
                <a:tc>
                  <a:txBody>
                    <a:bodyPr/>
                    <a:lstStyle/>
                    <a:p>
                      <a:endParaRPr lang="fr-FR" sz="1200" dirty="0"/>
                    </a:p>
                  </a:txBody>
                  <a:tcPr/>
                </a:tc>
                <a:tc>
                  <a:txBody>
                    <a:bodyPr/>
                    <a:lstStyle/>
                    <a:p>
                      <a:endParaRPr lang="fr-FR" sz="1200" dirty="0"/>
                    </a:p>
                  </a:txBody>
                  <a:tcPr/>
                </a:tc>
                <a:extLst>
                  <a:ext uri="{0D108BD9-81ED-4DB2-BD59-A6C34878D82A}">
                    <a16:rowId xmlns:a16="http://schemas.microsoft.com/office/drawing/2014/main" val="10003"/>
                  </a:ext>
                </a:extLst>
              </a:tr>
            </a:tbl>
          </a:graphicData>
        </a:graphic>
      </p:graphicFrame>
      <p:sp>
        <p:nvSpPr>
          <p:cNvPr id="3" name="Flèche droite 2"/>
          <p:cNvSpPr/>
          <p:nvPr/>
        </p:nvSpPr>
        <p:spPr>
          <a:xfrm>
            <a:off x="5248300" y="5390953"/>
            <a:ext cx="967563" cy="35087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8954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BB46E9C4-6C2C-4CCA-A459-225726B909BB}"/>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4" name="Espace réservé du texte 2">
            <a:extLst>
              <a:ext uri="{FF2B5EF4-FFF2-40B4-BE49-F238E27FC236}">
                <a16:creationId xmlns:a16="http://schemas.microsoft.com/office/drawing/2014/main" id="{7B0352EF-AD47-478D-B319-B6702D7A49CC}"/>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CD24E0E1-07E0-452C-9EA9-0E43D9A3D711}"/>
              </a:ext>
            </a:extLst>
          </p:cNvPr>
          <p:cNvSpPr>
            <a:spLocks noGrp="1"/>
          </p:cNvSpPr>
          <p:nvPr>
            <p:ph sz="quarter" idx="12"/>
          </p:nvPr>
        </p:nvSpPr>
        <p:spPr>
          <a:xfrm>
            <a:off x="720000" y="1943056"/>
            <a:ext cx="10746576" cy="4514894"/>
          </a:xfrm>
        </p:spPr>
        <p:txBody>
          <a:bodyPr/>
          <a:lstStyle/>
          <a:p>
            <a:r>
              <a:rPr lang="fr-FR" dirty="0"/>
              <a:t>Une relation est en deuxième forme normale si elle vérifie les deux conditions suivantes :</a:t>
            </a:r>
          </a:p>
          <a:p>
            <a:pPr lvl="1"/>
            <a:r>
              <a:rPr lang="en-US" dirty="0"/>
              <a:t> </a:t>
            </a:r>
            <a:r>
              <a:rPr lang="fr-FR" dirty="0"/>
              <a:t>Être en 1FN.</a:t>
            </a:r>
          </a:p>
          <a:p>
            <a:pPr lvl="1"/>
            <a:r>
              <a:rPr lang="en-US" dirty="0"/>
              <a:t> </a:t>
            </a:r>
            <a:r>
              <a:rPr lang="fr-FR" dirty="0"/>
              <a:t>Les attributs non clé dépendent de la totalité de la clé, et non d'une partie de la clé.</a:t>
            </a:r>
          </a:p>
          <a:p>
            <a:endParaRPr lang="fr-FR" dirty="0"/>
          </a:p>
          <a:p>
            <a:r>
              <a:rPr lang="fr-FR" dirty="0"/>
              <a:t>Dans le cas échéant, il faut diviser la relation en plusieurs relations </a:t>
            </a:r>
            <a:r>
              <a:rPr lang="fr-FR" dirty="0" err="1"/>
              <a:t>regroupants</a:t>
            </a:r>
            <a:r>
              <a:rPr lang="fr-FR" dirty="0"/>
              <a:t> un groupe d’attributs qui vérifieront la dépendance entre chaque morceau de la clé et la clé entière.</a:t>
            </a:r>
          </a:p>
          <a:p>
            <a:endParaRPr lang="fr-FR" dirty="0"/>
          </a:p>
          <a:p>
            <a:pPr marL="0" indent="0">
              <a:buNone/>
            </a:pPr>
            <a:r>
              <a:rPr lang="fr-FR" b="1" dirty="0"/>
              <a:t>Exemple :</a:t>
            </a:r>
          </a:p>
          <a:p>
            <a:r>
              <a:rPr lang="fr-FR" b="1" dirty="0"/>
              <a:t>La relation : </a:t>
            </a:r>
            <a:r>
              <a:rPr lang="fr-FR" dirty="0"/>
              <a:t>Inscription (</a:t>
            </a:r>
            <a:r>
              <a:rPr lang="fr-FR" dirty="0" err="1"/>
              <a:t>numCINEtu</a:t>
            </a:r>
            <a:r>
              <a:rPr lang="fr-FR" dirty="0"/>
              <a:t>, </a:t>
            </a:r>
            <a:r>
              <a:rPr lang="fr-FR" dirty="0" err="1"/>
              <a:t>codeSess</a:t>
            </a:r>
            <a:r>
              <a:rPr lang="fr-FR" dirty="0"/>
              <a:t>, </a:t>
            </a:r>
            <a:r>
              <a:rPr lang="fr-FR" dirty="0" err="1"/>
              <a:t>nomEtu</a:t>
            </a:r>
            <a:r>
              <a:rPr lang="fr-FR" dirty="0"/>
              <a:t>, </a:t>
            </a:r>
            <a:r>
              <a:rPr lang="fr-FR" dirty="0" err="1"/>
              <a:t>villeEtu</a:t>
            </a:r>
            <a:r>
              <a:rPr lang="fr-FR" dirty="0"/>
              <a:t>...) </a:t>
            </a:r>
            <a:r>
              <a:rPr lang="fr-FR" b="1" dirty="0"/>
              <a:t>n’est pas en 2FN.</a:t>
            </a:r>
          </a:p>
          <a:p>
            <a:r>
              <a:rPr lang="fr-FR" dirty="0"/>
              <a:t>Cette relation doit être divisée en deux :</a:t>
            </a:r>
          </a:p>
          <a:p>
            <a:pPr lvl="2"/>
            <a:r>
              <a:rPr lang="fr-FR" dirty="0">
                <a:latin typeface="Calibri" panose="020F0502020204030204" pitchFamily="34" charset="0"/>
                <a:cs typeface="Calibri" panose="020F0502020204030204" pitchFamily="34" charset="0"/>
              </a:rPr>
              <a:t>Étudiant (</a:t>
            </a:r>
            <a:r>
              <a:rPr lang="fr-FR" dirty="0" err="1">
                <a:latin typeface="Calibri" panose="020F0502020204030204" pitchFamily="34" charset="0"/>
                <a:cs typeface="Calibri" panose="020F0502020204030204" pitchFamily="34" charset="0"/>
              </a:rPr>
              <a:t>numCINEtu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nomEtu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villeEtu</a:t>
            </a:r>
            <a:r>
              <a:rPr lang="fr-FR" dirty="0">
                <a:latin typeface="Calibri" panose="020F0502020204030204" pitchFamily="34" charset="0"/>
                <a:cs typeface="Calibri" panose="020F0502020204030204" pitchFamily="34" charset="0"/>
              </a:rPr>
              <a:t>...)</a:t>
            </a:r>
          </a:p>
          <a:p>
            <a:pPr lvl="2"/>
            <a:r>
              <a:rPr lang="fr-FR" dirty="0">
                <a:latin typeface="Calibri" panose="020F0502020204030204" pitchFamily="34" charset="0"/>
                <a:cs typeface="Calibri" panose="020F0502020204030204" pitchFamily="34" charset="0"/>
              </a:rPr>
              <a:t>Inscription (</a:t>
            </a:r>
            <a:r>
              <a:rPr lang="fr-FR" dirty="0" err="1">
                <a:latin typeface="Calibri" panose="020F0502020204030204" pitchFamily="34" charset="0"/>
                <a:cs typeface="Calibri" panose="020F0502020204030204" pitchFamily="34" charset="0"/>
              </a:rPr>
              <a:t>numCINEtu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codeSess</a:t>
            </a:r>
            <a:r>
              <a:rPr lang="fr-FR" dirty="0">
                <a:latin typeface="Calibri" panose="020F0502020204030204" pitchFamily="34" charset="0"/>
                <a:cs typeface="Calibri" panose="020F0502020204030204" pitchFamily="34" charset="0"/>
              </a:rPr>
              <a:t>)</a:t>
            </a:r>
          </a:p>
          <a:p>
            <a:endParaRPr lang="fr-FR" dirty="0"/>
          </a:p>
        </p:txBody>
      </p:sp>
      <p:sp>
        <p:nvSpPr>
          <p:cNvPr id="5" name="Espace réservé du contenu 4">
            <a:extLst>
              <a:ext uri="{FF2B5EF4-FFF2-40B4-BE49-F238E27FC236}">
                <a16:creationId xmlns:a16="http://schemas.microsoft.com/office/drawing/2014/main" id="{BA7233A3-A0C8-411F-A2EC-37E5589CF6BE}"/>
              </a:ext>
            </a:extLst>
          </p:cNvPr>
          <p:cNvSpPr>
            <a:spLocks noGrp="1"/>
          </p:cNvSpPr>
          <p:nvPr>
            <p:ph sz="quarter" idx="13"/>
          </p:nvPr>
        </p:nvSpPr>
        <p:spPr>
          <a:xfrm>
            <a:off x="720000" y="1616658"/>
            <a:ext cx="10746576" cy="319714"/>
          </a:xfrm>
        </p:spPr>
        <p:txBody>
          <a:bodyPr/>
          <a:lstStyle/>
          <a:p>
            <a:r>
              <a:rPr lang="fr-FR" dirty="0"/>
              <a:t>Deuxième forme normale (2FN ou 2NF) : Dépendance fonctionnelle élémentaire</a:t>
            </a:r>
          </a:p>
        </p:txBody>
      </p:sp>
    </p:spTree>
    <p:extLst>
      <p:ext uri="{BB962C8B-B14F-4D97-AF65-F5344CB8AC3E}">
        <p14:creationId xmlns:p14="http://schemas.microsoft.com/office/powerpoint/2010/main" val="39594401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FA824399-B515-4159-8BC6-CEDEEB792D58}"/>
              </a:ext>
            </a:extLst>
          </p:cNvPr>
          <p:cNvSpPr>
            <a:spLocks noGrp="1"/>
          </p:cNvSpPr>
          <p:nvPr>
            <p:ph type="title"/>
          </p:nvPr>
        </p:nvSpPr>
        <p:spPr>
          <a:xfrm>
            <a:off x="180000" y="400050"/>
            <a:ext cx="5075172" cy="415143"/>
          </a:xfrm>
        </p:spPr>
        <p:txBody>
          <a:bodyPr/>
          <a:lstStyle/>
          <a:p>
            <a:r>
              <a:rPr lang="fr-FR"/>
              <a:t>03 - Normalisation des données</a:t>
            </a:r>
            <a:endParaRPr lang="fr-FR" dirty="0"/>
          </a:p>
        </p:txBody>
      </p:sp>
      <p:sp>
        <p:nvSpPr>
          <p:cNvPr id="12" name="Espace réservé du texte 2">
            <a:extLst>
              <a:ext uri="{FF2B5EF4-FFF2-40B4-BE49-F238E27FC236}">
                <a16:creationId xmlns:a16="http://schemas.microsoft.com/office/drawing/2014/main" id="{94B5C251-02C3-425F-B516-49F194010B60}"/>
              </a:ext>
            </a:extLst>
          </p:cNvPr>
          <p:cNvSpPr>
            <a:spLocks noGrp="1"/>
          </p:cNvSpPr>
          <p:nvPr>
            <p:ph type="body" sz="quarter" idx="11"/>
          </p:nvPr>
        </p:nvSpPr>
        <p:spPr>
          <a:xfrm>
            <a:off x="180000" y="725765"/>
            <a:ext cx="5075172" cy="444906"/>
          </a:xfrm>
        </p:spPr>
        <p:txBody>
          <a:bodyPr/>
          <a:lstStyle/>
          <a:p>
            <a:r>
              <a:rPr lang="fr-FR"/>
              <a:t>Formes normales</a:t>
            </a:r>
            <a:endParaRPr lang="fr-FR" dirty="0"/>
          </a:p>
        </p:txBody>
      </p:sp>
      <p:sp>
        <p:nvSpPr>
          <p:cNvPr id="4" name="Espace réservé du contenu 3">
            <a:extLst>
              <a:ext uri="{FF2B5EF4-FFF2-40B4-BE49-F238E27FC236}">
                <a16:creationId xmlns:a16="http://schemas.microsoft.com/office/drawing/2014/main" id="{FF323B7A-3E81-42F0-8429-778322CEFAA5}"/>
              </a:ext>
            </a:extLst>
          </p:cNvPr>
          <p:cNvSpPr>
            <a:spLocks noGrp="1"/>
          </p:cNvSpPr>
          <p:nvPr>
            <p:ph sz="quarter" idx="12"/>
          </p:nvPr>
        </p:nvSpPr>
        <p:spPr>
          <a:xfrm>
            <a:off x="720000" y="1943056"/>
            <a:ext cx="10746576" cy="4514894"/>
          </a:xfrm>
        </p:spPr>
        <p:txBody>
          <a:bodyPr/>
          <a:lstStyle/>
          <a:p>
            <a:r>
              <a:rPr lang="fr-FR" dirty="0"/>
              <a:t>Une relation est en troisième forme normale si elle vérifie les deux conditions suivantes :</a:t>
            </a:r>
          </a:p>
          <a:p>
            <a:pPr lvl="1">
              <a:buFont typeface="Wingdings" pitchFamily="2" charset="2"/>
              <a:buChar char="ü"/>
            </a:pPr>
            <a:r>
              <a:rPr lang="fr-FR" dirty="0"/>
              <a:t>Être en 2FN.</a:t>
            </a:r>
          </a:p>
          <a:p>
            <a:pPr lvl="1">
              <a:buFont typeface="Wingdings" pitchFamily="2" charset="2"/>
              <a:buChar char="ü"/>
            </a:pPr>
            <a:r>
              <a:rPr lang="fr-FR" dirty="0"/>
              <a:t>Chacun des attributs de la relation ne dépend que de la clé et non pas d'un autre attribut de la relation.</a:t>
            </a:r>
          </a:p>
          <a:p>
            <a:r>
              <a:rPr lang="fr-FR" dirty="0"/>
              <a:t>C’est-à-dire que toutes les dépendances fonctionnelles entre la clé primaire et les autres attributs doivent être directes, et ce pour éliminer les transitivités et les dépendances entres les attributs non clé.</a:t>
            </a:r>
          </a:p>
          <a:p>
            <a:r>
              <a:rPr lang="fr-FR" dirty="0"/>
              <a:t>Dans le cas échéant, diviser la relation en autant de relations que de dépendances entre attributs non clé.</a:t>
            </a:r>
          </a:p>
          <a:p>
            <a:pPr marL="0" indent="0">
              <a:buNone/>
            </a:pPr>
            <a:endParaRPr lang="fr-FR" b="1" dirty="0"/>
          </a:p>
          <a:p>
            <a:pPr marL="0" indent="0">
              <a:buNone/>
            </a:pPr>
            <a:r>
              <a:rPr lang="fr-FR" b="1" dirty="0"/>
              <a:t>Exemple</a:t>
            </a:r>
            <a:r>
              <a:rPr lang="fr-FR" dirty="0"/>
              <a:t> :</a:t>
            </a:r>
          </a:p>
          <a:p>
            <a:r>
              <a:rPr lang="fr-FR" b="1" dirty="0"/>
              <a:t>La relation : </a:t>
            </a:r>
            <a:r>
              <a:rPr lang="fr-FR" dirty="0"/>
              <a:t>Formation (</a:t>
            </a:r>
            <a:r>
              <a:rPr lang="fr-FR" dirty="0" err="1"/>
              <a:t>codeForm</a:t>
            </a:r>
            <a:r>
              <a:rPr lang="fr-FR" dirty="0"/>
              <a:t>, </a:t>
            </a:r>
            <a:r>
              <a:rPr lang="fr-FR" dirty="0" err="1"/>
              <a:t>titreForm</a:t>
            </a:r>
            <a:r>
              <a:rPr lang="fr-FR" dirty="0"/>
              <a:t>, </a:t>
            </a:r>
            <a:r>
              <a:rPr lang="fr-FR" dirty="0" err="1"/>
              <a:t>codeSpecialite</a:t>
            </a:r>
            <a:r>
              <a:rPr lang="fr-FR" dirty="0"/>
              <a:t>, </a:t>
            </a:r>
            <a:r>
              <a:rPr lang="fr-FR" dirty="0" err="1"/>
              <a:t>nomSpecialite</a:t>
            </a:r>
            <a:r>
              <a:rPr lang="fr-FR" dirty="0"/>
              <a:t>) </a:t>
            </a:r>
            <a:r>
              <a:rPr lang="fr-FR" b="1" dirty="0"/>
              <a:t>n’est pas en 3FN.</a:t>
            </a:r>
          </a:p>
          <a:p>
            <a:r>
              <a:rPr lang="fr-FR" dirty="0"/>
              <a:t>Cette relation doit être décomposée en deux :</a:t>
            </a:r>
          </a:p>
          <a:p>
            <a:pPr lvl="2"/>
            <a:r>
              <a:rPr lang="fr-FR" dirty="0">
                <a:latin typeface="Calibri" panose="020F0502020204030204" pitchFamily="34" charset="0"/>
                <a:cs typeface="Calibri" panose="020F0502020204030204" pitchFamily="34" charset="0"/>
              </a:rPr>
              <a:t>Formation (</a:t>
            </a:r>
            <a:r>
              <a:rPr lang="fr-FR" dirty="0" err="1">
                <a:latin typeface="Calibri" panose="020F0502020204030204" pitchFamily="34" charset="0"/>
                <a:cs typeface="Calibri" panose="020F0502020204030204" pitchFamily="34" charset="0"/>
              </a:rPr>
              <a:t>codeForm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titreForm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codeSpecialite</a:t>
            </a:r>
            <a:r>
              <a:rPr lang="fr-FR" dirty="0">
                <a:latin typeface="Calibri" panose="020F0502020204030204" pitchFamily="34" charset="0"/>
                <a:cs typeface="Calibri" panose="020F0502020204030204" pitchFamily="34" charset="0"/>
              </a:rPr>
              <a:t>#)</a:t>
            </a:r>
          </a:p>
          <a:p>
            <a:pPr lvl="2"/>
            <a:r>
              <a:rPr lang="fr-FR" dirty="0">
                <a:latin typeface="Calibri" panose="020F0502020204030204" pitchFamily="34" charset="0"/>
                <a:cs typeface="Calibri" panose="020F0502020204030204" pitchFamily="34" charset="0"/>
              </a:rPr>
              <a:t>Spécialité (</a:t>
            </a:r>
            <a:r>
              <a:rPr lang="fr-FR" dirty="0" err="1">
                <a:latin typeface="Calibri" panose="020F0502020204030204" pitchFamily="34" charset="0"/>
                <a:cs typeface="Calibri" panose="020F0502020204030204" pitchFamily="34" charset="0"/>
              </a:rPr>
              <a:t>codeSpecialite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nomSpecialite</a:t>
            </a:r>
            <a:r>
              <a:rPr lang="fr-FR" dirty="0">
                <a:latin typeface="Calibri" panose="020F0502020204030204" pitchFamily="34" charset="0"/>
                <a:cs typeface="Calibri" panose="020F0502020204030204" pitchFamily="34" charset="0"/>
              </a:rPr>
              <a:t>)</a:t>
            </a:r>
          </a:p>
        </p:txBody>
      </p:sp>
      <p:sp>
        <p:nvSpPr>
          <p:cNvPr id="5" name="Espace réservé du contenu 4">
            <a:extLst>
              <a:ext uri="{FF2B5EF4-FFF2-40B4-BE49-F238E27FC236}">
                <a16:creationId xmlns:a16="http://schemas.microsoft.com/office/drawing/2014/main" id="{27D9528B-86CE-41A4-85AC-AB3531B0B868}"/>
              </a:ext>
            </a:extLst>
          </p:cNvPr>
          <p:cNvSpPr>
            <a:spLocks noGrp="1"/>
          </p:cNvSpPr>
          <p:nvPr>
            <p:ph sz="quarter" idx="13"/>
          </p:nvPr>
        </p:nvSpPr>
        <p:spPr>
          <a:xfrm>
            <a:off x="720000" y="1616658"/>
            <a:ext cx="10746576" cy="319714"/>
          </a:xfrm>
        </p:spPr>
        <p:txBody>
          <a:bodyPr/>
          <a:lstStyle/>
          <a:p>
            <a:r>
              <a:rPr lang="fr-FR" dirty="0"/>
              <a:t>Troisième forme normale (3FN ou 3NF) : Dépendance fonctionnelle élémentaire directe</a:t>
            </a:r>
          </a:p>
        </p:txBody>
      </p:sp>
    </p:spTree>
    <p:extLst>
      <p:ext uri="{BB962C8B-B14F-4D97-AF65-F5344CB8AC3E}">
        <p14:creationId xmlns:p14="http://schemas.microsoft.com/office/powerpoint/2010/main" val="35387003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0843F39-8C09-4EB1-A83F-A1449B586C74}"/>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2" name="Espace réservé du texte 2">
            <a:extLst>
              <a:ext uri="{FF2B5EF4-FFF2-40B4-BE49-F238E27FC236}">
                <a16:creationId xmlns:a16="http://schemas.microsoft.com/office/drawing/2014/main" id="{17027111-8C13-408E-BA1E-73C950AEC516}"/>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30168628-C1AF-47F6-8F54-9401F2771F93}"/>
              </a:ext>
            </a:extLst>
          </p:cNvPr>
          <p:cNvSpPr>
            <a:spLocks noGrp="1"/>
          </p:cNvSpPr>
          <p:nvPr>
            <p:ph sz="quarter" idx="12"/>
          </p:nvPr>
        </p:nvSpPr>
        <p:spPr>
          <a:xfrm>
            <a:off x="720000" y="1943056"/>
            <a:ext cx="10746576" cy="4514894"/>
          </a:xfrm>
        </p:spPr>
        <p:txBody>
          <a:bodyPr/>
          <a:lstStyle/>
          <a:p>
            <a:r>
              <a:rPr lang="fr-FR" dirty="0"/>
              <a:t>Une relation est en FNBC si elle vérifie les deux conditions suivantes :</a:t>
            </a:r>
          </a:p>
          <a:p>
            <a:pPr lvl="1">
              <a:buFont typeface="Wingdings" pitchFamily="2" charset="2"/>
              <a:buChar char="ü"/>
            </a:pPr>
            <a:r>
              <a:rPr lang="en-US" dirty="0"/>
              <a:t>Ê</a:t>
            </a:r>
            <a:r>
              <a:rPr lang="fr-FR" dirty="0" err="1"/>
              <a:t>tre</a:t>
            </a:r>
            <a:r>
              <a:rPr lang="fr-FR" dirty="0"/>
              <a:t> en 3FN.</a:t>
            </a:r>
          </a:p>
          <a:p>
            <a:pPr lvl="1">
              <a:buFont typeface="Wingdings" pitchFamily="2" charset="2"/>
              <a:buChar char="ü"/>
            </a:pPr>
            <a:r>
              <a:rPr lang="en-US" dirty="0"/>
              <a:t>L</a:t>
            </a:r>
            <a:r>
              <a:rPr lang="fr-FR" dirty="0"/>
              <a:t>es seules dépendances fonctionnelles élémentaires existantes dans les relations sont celles de la clé vers les attributs non clés.</a:t>
            </a:r>
          </a:p>
          <a:p>
            <a:pPr lvl="1"/>
            <a:endParaRPr lang="fr-FR" dirty="0"/>
          </a:p>
          <a:p>
            <a:r>
              <a:rPr lang="fr-FR" dirty="0"/>
              <a:t>Cette règle permet d'éliminer les redondances créées par des dépendances entre parties de clés ainsi que celles déjà éliminées par la 3FN.</a:t>
            </a:r>
          </a:p>
          <a:p>
            <a:pPr marL="0" indent="0">
              <a:buNone/>
            </a:pPr>
            <a:endParaRPr lang="fr-FR" b="1" dirty="0"/>
          </a:p>
          <a:p>
            <a:pPr marL="0" indent="0">
              <a:buNone/>
            </a:pPr>
            <a:r>
              <a:rPr lang="fr-FR" b="1" dirty="0"/>
              <a:t>Exemple :</a:t>
            </a:r>
          </a:p>
          <a:p>
            <a:r>
              <a:rPr lang="fr-FR" b="1" dirty="0"/>
              <a:t>La relation : </a:t>
            </a:r>
            <a:r>
              <a:rPr lang="fr-FR" dirty="0"/>
              <a:t>Commune (commune, ville, région, population) </a:t>
            </a:r>
            <a:r>
              <a:rPr lang="fr-FR" b="1" dirty="0"/>
              <a:t>n'est pas en FNBC.</a:t>
            </a:r>
          </a:p>
          <a:p>
            <a:pPr lvl="1"/>
            <a:r>
              <a:rPr lang="fr-FR" dirty="0"/>
              <a:t>Si "commune + ville" déterminent la région et la population, on a aussi ville qui détermine région.</a:t>
            </a:r>
          </a:p>
          <a:p>
            <a:pPr lvl="1"/>
            <a:r>
              <a:rPr lang="fr-FR" dirty="0"/>
              <a:t>Donc, on doit décomposer cette relation en :</a:t>
            </a:r>
          </a:p>
          <a:p>
            <a:pPr lvl="2"/>
            <a:r>
              <a:rPr lang="fr-FR" dirty="0">
                <a:latin typeface="Calibri" panose="020F0502020204030204" pitchFamily="34" charset="0"/>
                <a:cs typeface="Calibri" panose="020F0502020204030204" pitchFamily="34" charset="0"/>
              </a:rPr>
              <a:t>Commune (commune, ville, population)</a:t>
            </a:r>
          </a:p>
          <a:p>
            <a:pPr lvl="2"/>
            <a:r>
              <a:rPr lang="fr-FR" dirty="0">
                <a:latin typeface="Calibri" panose="020F0502020204030204" pitchFamily="34" charset="0"/>
                <a:cs typeface="Calibri" panose="020F0502020204030204" pitchFamily="34" charset="0"/>
              </a:rPr>
              <a:t>Ville (ville, région)</a:t>
            </a:r>
          </a:p>
          <a:p>
            <a:endParaRPr lang="fr-FR" dirty="0"/>
          </a:p>
        </p:txBody>
      </p:sp>
      <p:sp>
        <p:nvSpPr>
          <p:cNvPr id="5" name="Espace réservé du contenu 4">
            <a:extLst>
              <a:ext uri="{FF2B5EF4-FFF2-40B4-BE49-F238E27FC236}">
                <a16:creationId xmlns:a16="http://schemas.microsoft.com/office/drawing/2014/main" id="{C12820ED-02BF-46C4-9452-9585CC8B9F31}"/>
              </a:ext>
            </a:extLst>
          </p:cNvPr>
          <p:cNvSpPr>
            <a:spLocks noGrp="1"/>
          </p:cNvSpPr>
          <p:nvPr>
            <p:ph sz="quarter" idx="13"/>
          </p:nvPr>
        </p:nvSpPr>
        <p:spPr>
          <a:xfrm>
            <a:off x="720000" y="1616658"/>
            <a:ext cx="10746576" cy="319714"/>
          </a:xfrm>
        </p:spPr>
        <p:txBody>
          <a:bodyPr/>
          <a:lstStyle/>
          <a:p>
            <a:r>
              <a:rPr lang="fr-FR" dirty="0"/>
              <a:t> Forme normale de Boyce-Codd (FNBC ou BCNF)</a:t>
            </a:r>
          </a:p>
        </p:txBody>
      </p:sp>
    </p:spTree>
    <p:extLst>
      <p:ext uri="{BB962C8B-B14F-4D97-AF65-F5344CB8AC3E}">
        <p14:creationId xmlns:p14="http://schemas.microsoft.com/office/powerpoint/2010/main" val="599620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E3D5332-E8D2-42E6-85E0-F58C8F1855D2}"/>
              </a:ext>
            </a:extLst>
          </p:cNvPr>
          <p:cNvSpPr>
            <a:spLocks noGrp="1"/>
          </p:cNvSpPr>
          <p:nvPr>
            <p:ph type="title"/>
          </p:nvPr>
        </p:nvSpPr>
        <p:spPr/>
        <p:txBody>
          <a:bodyPr/>
          <a:lstStyle/>
          <a:p>
            <a:r>
              <a:rPr lang="fr-FR"/>
              <a:t>03 - Normalisation des données</a:t>
            </a:r>
            <a:endParaRPr lang="fr-FR" dirty="0"/>
          </a:p>
        </p:txBody>
      </p:sp>
      <p:sp>
        <p:nvSpPr>
          <p:cNvPr id="12" name="Espace réservé du texte 2">
            <a:extLst>
              <a:ext uri="{FF2B5EF4-FFF2-40B4-BE49-F238E27FC236}">
                <a16:creationId xmlns:a16="http://schemas.microsoft.com/office/drawing/2014/main" id="{1473661A-8B6C-4331-AD2D-99B8B3FDE2F0}"/>
              </a:ext>
            </a:extLst>
          </p:cNvPr>
          <p:cNvSpPr>
            <a:spLocks noGrp="1"/>
          </p:cNvSpPr>
          <p:nvPr>
            <p:ph type="body" sz="quarter" idx="11"/>
          </p:nvPr>
        </p:nvSpPr>
        <p:spPr/>
        <p:txBody>
          <a:bodyPr/>
          <a:lstStyle/>
          <a:p>
            <a:r>
              <a:rPr lang="fr-FR"/>
              <a:t>Formes normales</a:t>
            </a:r>
            <a:endParaRPr lang="fr-FR" dirty="0"/>
          </a:p>
        </p:txBody>
      </p:sp>
      <p:sp>
        <p:nvSpPr>
          <p:cNvPr id="4" name="Espace réservé du contenu 3">
            <a:extLst>
              <a:ext uri="{FF2B5EF4-FFF2-40B4-BE49-F238E27FC236}">
                <a16:creationId xmlns:a16="http://schemas.microsoft.com/office/drawing/2014/main" id="{9F5F1D05-3819-421E-8191-4B4648278429}"/>
              </a:ext>
            </a:extLst>
          </p:cNvPr>
          <p:cNvSpPr>
            <a:spLocks noGrp="1"/>
          </p:cNvSpPr>
          <p:nvPr>
            <p:ph sz="quarter" idx="12"/>
          </p:nvPr>
        </p:nvSpPr>
        <p:spPr>
          <a:xfrm>
            <a:off x="720000" y="2143592"/>
            <a:ext cx="10746576" cy="4314357"/>
          </a:xfrm>
        </p:spPr>
        <p:txBody>
          <a:bodyPr/>
          <a:lstStyle/>
          <a:p>
            <a:r>
              <a:rPr lang="fr-FR" dirty="0"/>
              <a:t>Les trois premières formes normales se focalisent sur des aspects très conceptuels et évidents, mais ne permettent pas d'éliminer toutes les redondances.</a:t>
            </a:r>
          </a:p>
          <a:p>
            <a:r>
              <a:rPr lang="fr-FR" dirty="0"/>
              <a:t>On fait alors recours aux formes 4FN et 5FN pour ajouter une dimension de traitement de l'information et faciliter la mise à jour des données de la base.</a:t>
            </a:r>
          </a:p>
          <a:p>
            <a:endParaRPr lang="fr-FR" dirty="0"/>
          </a:p>
          <a:p>
            <a:r>
              <a:rPr lang="fr-FR" dirty="0"/>
              <a:t>Une relation est en quatrième forme normale lorsque elle vérifie les deux conditions suivantes :</a:t>
            </a:r>
          </a:p>
          <a:p>
            <a:pPr lvl="1" algn="just"/>
            <a:r>
              <a:rPr lang="en-US" dirty="0"/>
              <a:t> </a:t>
            </a:r>
            <a:r>
              <a:rPr lang="fr-FR" dirty="0"/>
              <a:t>Être en 3FN.</a:t>
            </a:r>
          </a:p>
          <a:p>
            <a:pPr lvl="1" algn="just"/>
            <a:r>
              <a:rPr lang="en-US" dirty="0"/>
              <a:t> S</a:t>
            </a:r>
            <a:r>
              <a:rPr lang="fr-FR" dirty="0"/>
              <a:t>i, et seulement si, les dépendances </a:t>
            </a:r>
            <a:r>
              <a:rPr lang="fr-FR" b="1" dirty="0"/>
              <a:t>multi-</a:t>
            </a:r>
            <a:r>
              <a:rPr lang="fr-FR" b="1" dirty="0" err="1"/>
              <a:t>valuées</a:t>
            </a:r>
            <a:r>
              <a:rPr lang="fr-FR" dirty="0"/>
              <a:t> élémentaires sont celles dans lesquelles une clé détermine la valeur d'une colonne.</a:t>
            </a:r>
          </a:p>
        </p:txBody>
      </p:sp>
      <p:sp>
        <p:nvSpPr>
          <p:cNvPr id="5" name="Espace réservé du contenu 4">
            <a:extLst>
              <a:ext uri="{FF2B5EF4-FFF2-40B4-BE49-F238E27FC236}">
                <a16:creationId xmlns:a16="http://schemas.microsoft.com/office/drawing/2014/main" id="{7D48CE96-3EAC-4F7D-9D3E-8ECCB368D970}"/>
              </a:ext>
            </a:extLst>
          </p:cNvPr>
          <p:cNvSpPr>
            <a:spLocks noGrp="1"/>
          </p:cNvSpPr>
          <p:nvPr>
            <p:ph sz="quarter" idx="13"/>
          </p:nvPr>
        </p:nvSpPr>
        <p:spPr/>
        <p:txBody>
          <a:bodyPr/>
          <a:lstStyle/>
          <a:p>
            <a:r>
              <a:rPr lang="fr-FR" dirty="0"/>
              <a:t> Quatrième forme normale (4FN – NF4)</a:t>
            </a:r>
          </a:p>
        </p:txBody>
      </p:sp>
    </p:spTree>
    <p:extLst>
      <p:ext uri="{BB962C8B-B14F-4D97-AF65-F5344CB8AC3E}">
        <p14:creationId xmlns:p14="http://schemas.microsoft.com/office/powerpoint/2010/main" val="3680705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58587684-FF09-4F8F-947D-A3B16FEC0A6E}"/>
              </a:ext>
            </a:extLst>
          </p:cNvPr>
          <p:cNvSpPr>
            <a:spLocks noGrp="1"/>
          </p:cNvSpPr>
          <p:nvPr>
            <p:ph type="title"/>
          </p:nvPr>
        </p:nvSpPr>
        <p:spPr/>
        <p:txBody>
          <a:bodyPr/>
          <a:lstStyle/>
          <a:p>
            <a:r>
              <a:rPr lang="fr-FR"/>
              <a:t>03 - Normalisation des données</a:t>
            </a:r>
            <a:endParaRPr lang="fr-FR" dirty="0"/>
          </a:p>
        </p:txBody>
      </p:sp>
      <p:sp>
        <p:nvSpPr>
          <p:cNvPr id="13" name="Espace réservé du texte 2">
            <a:extLst>
              <a:ext uri="{FF2B5EF4-FFF2-40B4-BE49-F238E27FC236}">
                <a16:creationId xmlns:a16="http://schemas.microsoft.com/office/drawing/2014/main" id="{3F1D8C07-DD0E-483E-94AD-17EE9A6B5CB1}"/>
              </a:ext>
            </a:extLst>
          </p:cNvPr>
          <p:cNvSpPr>
            <a:spLocks noGrp="1"/>
          </p:cNvSpPr>
          <p:nvPr>
            <p:ph type="body" sz="quarter" idx="11"/>
          </p:nvPr>
        </p:nvSpPr>
        <p:spPr/>
        <p:txBody>
          <a:bodyPr/>
          <a:lstStyle/>
          <a:p>
            <a:r>
              <a:rPr lang="fr-FR"/>
              <a:t>Formes normales</a:t>
            </a:r>
            <a:endParaRPr lang="fr-FR" dirty="0"/>
          </a:p>
        </p:txBody>
      </p:sp>
      <p:sp>
        <p:nvSpPr>
          <p:cNvPr id="5" name="Espace réservé du contenu 4">
            <a:extLst>
              <a:ext uri="{FF2B5EF4-FFF2-40B4-BE49-F238E27FC236}">
                <a16:creationId xmlns:a16="http://schemas.microsoft.com/office/drawing/2014/main" id="{FDAC2134-F497-4029-8C30-813CA9C7EDE0}"/>
              </a:ext>
            </a:extLst>
          </p:cNvPr>
          <p:cNvSpPr>
            <a:spLocks noGrp="1"/>
          </p:cNvSpPr>
          <p:nvPr>
            <p:ph sz="quarter" idx="12"/>
          </p:nvPr>
        </p:nvSpPr>
        <p:spPr/>
        <p:txBody>
          <a:bodyPr/>
          <a:lstStyle/>
          <a:p>
            <a:pPr marL="171450" lvl="0" indent="-171450">
              <a:buFont typeface="Arial" panose="020B0604020202020204" pitchFamily="34" charset="0"/>
              <a:buChar char="•"/>
            </a:pPr>
            <a:r>
              <a:rPr lang="fr-FR" b="1" dirty="0"/>
              <a:t>Dépendances </a:t>
            </a:r>
            <a:r>
              <a:rPr lang="fr-FR" b="1" dirty="0" err="1"/>
              <a:t>multivaluées</a:t>
            </a:r>
            <a:r>
              <a:rPr lang="fr-FR" b="1" dirty="0"/>
              <a:t> : </a:t>
            </a:r>
            <a:r>
              <a:rPr lang="fr-FR" dirty="0"/>
              <a:t>Voici la liste des modèles, couleurs et versions disponibles d’une voiture :</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algn="just">
              <a:lnSpc>
                <a:spcPts val="1600"/>
              </a:lnSpc>
              <a:spcBef>
                <a:spcPts val="600"/>
              </a:spcBef>
              <a:buClr>
                <a:srgbClr val="565656"/>
              </a:buClr>
            </a:pPr>
            <a:endParaRPr lang="fr-FR" sz="1200" dirty="0">
              <a:solidFill>
                <a:srgbClr val="565656"/>
              </a:solidFill>
              <a:latin typeface="Calibri" panose="020F0502020204030204" pitchFamily="34" charset="0"/>
              <a:cs typeface="Calibri" panose="020F0502020204030204" pitchFamily="34" charset="0"/>
            </a:endParaRPr>
          </a:p>
          <a:p>
            <a:pPr algn="just">
              <a:lnSpc>
                <a:spcPts val="1600"/>
              </a:lnSpc>
              <a:spcBef>
                <a:spcPts val="600"/>
              </a:spcBef>
              <a:buClr>
                <a:srgbClr val="565656"/>
              </a:buClr>
            </a:pPr>
            <a:endParaRPr lang="fr-FR" sz="1200" dirty="0">
              <a:solidFill>
                <a:srgbClr val="565656"/>
              </a:solidFill>
              <a:latin typeface="Calibri" panose="020F0502020204030204" pitchFamily="34" charset="0"/>
              <a:cs typeface="Calibri" panose="020F0502020204030204" pitchFamily="34" charset="0"/>
            </a:endParaRPr>
          </a:p>
          <a:p>
            <a:r>
              <a:rPr lang="fr-FR" sz="1200" dirty="0">
                <a:solidFill>
                  <a:srgbClr val="565656"/>
                </a:solidFill>
                <a:latin typeface="Calibri" panose="020F0502020204030204" pitchFamily="34" charset="0"/>
                <a:cs typeface="Calibri" panose="020F0502020204030204" pitchFamily="34" charset="0"/>
              </a:rPr>
              <a:t>Pour le même modèle d’une voiture, il peut exister plusieurs couleurs et plusieurs versions. La table ci-dessus illustre toute les combinaisons possibles pour chaque modèle en terme de couleur et version. En effet, la dépendance entre Modèle et Couleur d’une part, et Modèle et Version d’autre part est dite dépendance multivaluée.</a:t>
            </a:r>
          </a:p>
          <a:p>
            <a:pPr algn="just">
              <a:lnSpc>
                <a:spcPts val="1600"/>
              </a:lnSpc>
              <a:spcBef>
                <a:spcPts val="600"/>
              </a:spcBef>
              <a:buClr>
                <a:srgbClr val="565656"/>
              </a:buClr>
            </a:pPr>
            <a:r>
              <a:rPr lang="fr-FR" sz="1200" dirty="0">
                <a:solidFill>
                  <a:srgbClr val="565656"/>
                </a:solidFill>
                <a:latin typeface="Calibri" panose="020F0502020204030204" pitchFamily="34" charset="0"/>
                <a:cs typeface="Calibri" panose="020F0502020204030204" pitchFamily="34" charset="0"/>
              </a:rPr>
              <a:t>La table ainsi modélisée  "Disponibilité(modèle, couleur, version)" présente un inconvénient majeur : si pour un modèle X, on veut supprimer une valeur de la colonne version V, il faudra parcourir et supprimer toutes les combinaisons ou modèles = X et Version = V. Le recours à la forme 4FN permet d’éviter ce genre de problèmes et ainsi on doit décomposer la table en deux relations :</a:t>
            </a:r>
          </a:p>
          <a:p>
            <a:pPr marL="628650" lvl="2" indent="-171450" algn="just">
              <a:lnSpc>
                <a:spcPts val="1600"/>
              </a:lnSpc>
              <a:spcBef>
                <a:spcPts val="600"/>
              </a:spcBef>
              <a:buClr>
                <a:srgbClr val="565656"/>
              </a:buClr>
            </a:pPr>
            <a:r>
              <a:rPr lang="fr-FR" sz="1200" dirty="0" err="1">
                <a:solidFill>
                  <a:srgbClr val="565656"/>
                </a:solidFill>
                <a:latin typeface="Calibri" panose="020F0502020204030204" pitchFamily="34" charset="0"/>
                <a:cs typeface="Calibri" panose="020F0502020204030204" pitchFamily="34" charset="0"/>
              </a:rPr>
              <a:t>DispoCouleur</a:t>
            </a:r>
            <a:r>
              <a:rPr lang="fr-FR" sz="1200" dirty="0">
                <a:solidFill>
                  <a:srgbClr val="565656"/>
                </a:solidFill>
                <a:latin typeface="Calibri" panose="020F0502020204030204" pitchFamily="34" charset="0"/>
                <a:cs typeface="Calibri" panose="020F0502020204030204" pitchFamily="34" charset="0"/>
              </a:rPr>
              <a:t> : ( Modèle, Couleur) </a:t>
            </a:r>
          </a:p>
          <a:p>
            <a:pPr marL="628650" lvl="2" indent="-171450" algn="just">
              <a:lnSpc>
                <a:spcPts val="1600"/>
              </a:lnSpc>
              <a:spcBef>
                <a:spcPts val="600"/>
              </a:spcBef>
              <a:buClr>
                <a:srgbClr val="565656"/>
              </a:buClr>
            </a:pPr>
            <a:r>
              <a:rPr lang="fr-FR" sz="1200" dirty="0" err="1">
                <a:solidFill>
                  <a:srgbClr val="565656"/>
                </a:solidFill>
                <a:latin typeface="Calibri" panose="020F0502020204030204" pitchFamily="34" charset="0"/>
                <a:cs typeface="Calibri" panose="020F0502020204030204" pitchFamily="34" charset="0"/>
              </a:rPr>
              <a:t>DispoVersion</a:t>
            </a:r>
            <a:r>
              <a:rPr lang="fr-FR" sz="1200" dirty="0">
                <a:solidFill>
                  <a:srgbClr val="565656"/>
                </a:solidFill>
                <a:latin typeface="Calibri" panose="020F0502020204030204" pitchFamily="34" charset="0"/>
                <a:cs typeface="Calibri" panose="020F0502020204030204" pitchFamily="34" charset="0"/>
              </a:rPr>
              <a:t> : (Modèle, Version)</a:t>
            </a:r>
          </a:p>
          <a:p>
            <a:pPr marL="171450" indent="-171450">
              <a:buFont typeface="Arial" panose="020B0604020202020204" pitchFamily="34" charset="0"/>
              <a:buChar char="•"/>
            </a:pPr>
            <a:endParaRPr lang="fr-FR" dirty="0"/>
          </a:p>
        </p:txBody>
      </p:sp>
      <p:sp>
        <p:nvSpPr>
          <p:cNvPr id="6" name="Espace réservé du contenu 5">
            <a:extLst>
              <a:ext uri="{FF2B5EF4-FFF2-40B4-BE49-F238E27FC236}">
                <a16:creationId xmlns:a16="http://schemas.microsoft.com/office/drawing/2014/main" id="{EAD8342E-ECB4-47AA-9B20-8D41EF7588C2}"/>
              </a:ext>
            </a:extLst>
          </p:cNvPr>
          <p:cNvSpPr>
            <a:spLocks noGrp="1"/>
          </p:cNvSpPr>
          <p:nvPr>
            <p:ph sz="quarter" idx="13"/>
          </p:nvPr>
        </p:nvSpPr>
        <p:spPr/>
        <p:txBody>
          <a:bodyPr/>
          <a:lstStyle/>
          <a:p>
            <a:r>
              <a:rPr lang="fr-FR"/>
              <a:t>Exemple : 4FN</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3048587485"/>
              </p:ext>
            </p:extLst>
          </p:nvPr>
        </p:nvGraphicFramePr>
        <p:xfrm>
          <a:off x="3521989" y="2289041"/>
          <a:ext cx="2880000" cy="2171466"/>
        </p:xfrm>
        <a:graphic>
          <a:graphicData uri="http://schemas.openxmlformats.org/drawingml/2006/table">
            <a:tbl>
              <a:tblPr firstRow="1" firstCol="1" bandRow="1"/>
              <a:tblGrid>
                <a:gridCol w="960000">
                  <a:extLst>
                    <a:ext uri="{9D8B030D-6E8A-4147-A177-3AD203B41FA5}">
                      <a16:colId xmlns:a16="http://schemas.microsoft.com/office/drawing/2014/main" val="20000"/>
                    </a:ext>
                  </a:extLst>
                </a:gridCol>
                <a:gridCol w="960000">
                  <a:extLst>
                    <a:ext uri="{9D8B030D-6E8A-4147-A177-3AD203B41FA5}">
                      <a16:colId xmlns:a16="http://schemas.microsoft.com/office/drawing/2014/main" val="20001"/>
                    </a:ext>
                  </a:extLst>
                </a:gridCol>
                <a:gridCol w="960000">
                  <a:extLst>
                    <a:ext uri="{9D8B030D-6E8A-4147-A177-3AD203B41FA5}">
                      <a16:colId xmlns:a16="http://schemas.microsoft.com/office/drawing/2014/main" val="20002"/>
                    </a:ext>
                  </a:extLst>
                </a:gridCol>
              </a:tblGrid>
              <a:tr h="308571">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Modèle</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Couleur</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Version</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715</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Gris</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715</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Gris</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Excellence</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715</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620</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noir</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620</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620</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Excellence</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1128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3</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Formes normales</a:t>
            </a:r>
          </a:p>
          <a:p>
            <a:r>
              <a:rPr lang="fr-FR" b="1" dirty="0">
                <a:solidFill>
                  <a:srgbClr val="FF7800"/>
                </a:solidFill>
              </a:rPr>
              <a:t>Règles de passage du MCD au MLD normalisé</a:t>
            </a:r>
          </a:p>
        </p:txBody>
      </p:sp>
    </p:spTree>
    <p:extLst>
      <p:ext uri="{BB962C8B-B14F-4D97-AF65-F5344CB8AC3E}">
        <p14:creationId xmlns:p14="http://schemas.microsoft.com/office/powerpoint/2010/main" val="3822685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44C93846-B655-45D3-910C-0B9C81119095}"/>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23C72D22-0946-498E-8B27-E6BB4BBFD170}"/>
              </a:ext>
            </a:extLst>
          </p:cNvPr>
          <p:cNvSpPr>
            <a:spLocks noGrp="1"/>
          </p:cNvSpPr>
          <p:nvPr>
            <p:ph type="body" sz="quarter" idx="11"/>
          </p:nvPr>
        </p:nvSpPr>
        <p:spPr/>
        <p:txBody>
          <a:bodyPr/>
          <a:lstStyle/>
          <a:p>
            <a:r>
              <a:rPr lang="fr-FR" dirty="0"/>
              <a:t>Règles de passage du MCD au MLD normalisé</a:t>
            </a:r>
          </a:p>
        </p:txBody>
      </p:sp>
      <p:sp>
        <p:nvSpPr>
          <p:cNvPr id="5" name="Espace réservé du contenu 4">
            <a:extLst>
              <a:ext uri="{FF2B5EF4-FFF2-40B4-BE49-F238E27FC236}">
                <a16:creationId xmlns:a16="http://schemas.microsoft.com/office/drawing/2014/main" id="{C524A9F1-984E-4611-8B84-89CC1FCA04F1}"/>
              </a:ext>
            </a:extLst>
          </p:cNvPr>
          <p:cNvSpPr>
            <a:spLocks noGrp="1"/>
          </p:cNvSpPr>
          <p:nvPr>
            <p:ph sz="quarter" idx="12"/>
          </p:nvPr>
        </p:nvSpPr>
        <p:spPr/>
        <p:txBody>
          <a:bodyPr/>
          <a:lstStyle/>
          <a:p>
            <a:r>
              <a:rPr lang="fr-FR" dirty="0"/>
              <a:t>Le modèle logique de données est une représentation du modèle de données en tables logiques reliées entre elles par des flèches. Il permet de modéliser la structure de la base de données à partir du MCD et est adapté au Systèmes de Gestion de Bases de Données Relationnelles (SGBDR). </a:t>
            </a:r>
          </a:p>
          <a:p>
            <a:endParaRPr lang="fr-FR" dirty="0"/>
          </a:p>
          <a:p>
            <a:r>
              <a:rPr lang="fr-FR" b="1" dirty="0"/>
              <a:t>Du MCD AU MLD :</a:t>
            </a:r>
          </a:p>
          <a:p>
            <a:endParaRPr lang="fr-FR" dirty="0"/>
          </a:p>
        </p:txBody>
      </p:sp>
      <p:sp>
        <p:nvSpPr>
          <p:cNvPr id="6" name="Espace réservé du contenu 5">
            <a:extLst>
              <a:ext uri="{FF2B5EF4-FFF2-40B4-BE49-F238E27FC236}">
                <a16:creationId xmlns:a16="http://schemas.microsoft.com/office/drawing/2014/main" id="{48B752B3-9B57-4C7D-991C-B28D742F3055}"/>
              </a:ext>
            </a:extLst>
          </p:cNvPr>
          <p:cNvSpPr>
            <a:spLocks noGrp="1"/>
          </p:cNvSpPr>
          <p:nvPr>
            <p:ph sz="quarter" idx="13"/>
          </p:nvPr>
        </p:nvSpPr>
        <p:spPr/>
        <p:txBody>
          <a:bodyPr/>
          <a:lstStyle/>
          <a:p>
            <a:r>
              <a:rPr lang="fr-FR" dirty="0"/>
              <a:t>Modèle Logique de Données (MLD) :</a:t>
            </a:r>
          </a:p>
        </p:txBody>
      </p:sp>
      <p:pic>
        <p:nvPicPr>
          <p:cNvPr id="21" name="Espace réservé du contenu 20">
            <a:extLst>
              <a:ext uri="{FF2B5EF4-FFF2-40B4-BE49-F238E27FC236}">
                <a16:creationId xmlns:a16="http://schemas.microsoft.com/office/drawing/2014/main" id="{066FE603-4B51-40B2-96BC-CF2CD16AF259}"/>
              </a:ext>
            </a:extLst>
          </p:cNvPr>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rcRect/>
          <a:stretch/>
        </p:blipFill>
        <p:spPr>
          <a:xfrm>
            <a:off x="3335682" y="3010983"/>
            <a:ext cx="5854700" cy="2708524"/>
          </a:xfrm>
          <a:prstGeom prst="rect">
            <a:avLst/>
          </a:prstGeom>
        </p:spPr>
      </p:pic>
      <p:sp>
        <p:nvSpPr>
          <p:cNvPr id="2" name="Rectangle 1">
            <a:extLst>
              <a:ext uri="{FF2B5EF4-FFF2-40B4-BE49-F238E27FC236}">
                <a16:creationId xmlns:a16="http://schemas.microsoft.com/office/drawing/2014/main" id="{71EBF33E-7D4E-B647-9629-8E463CD42F91}"/>
              </a:ext>
            </a:extLst>
          </p:cNvPr>
          <p:cNvSpPr/>
          <p:nvPr/>
        </p:nvSpPr>
        <p:spPr>
          <a:xfrm>
            <a:off x="6886937" y="4051139"/>
            <a:ext cx="2037144" cy="474562"/>
          </a:xfrm>
          <a:prstGeom prst="rect">
            <a:avLst/>
          </a:prstGeom>
          <a:solidFill>
            <a:srgbClr val="B2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MLD (Relationnel)</a:t>
            </a:r>
          </a:p>
        </p:txBody>
      </p:sp>
    </p:spTree>
    <p:extLst>
      <p:ext uri="{BB962C8B-B14F-4D97-AF65-F5344CB8AC3E}">
        <p14:creationId xmlns:p14="http://schemas.microsoft.com/office/powerpoint/2010/main" val="371827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6">
            <a:extLst>
              <a:ext uri="{FF2B5EF4-FFF2-40B4-BE49-F238E27FC236}">
                <a16:creationId xmlns:a16="http://schemas.microsoft.com/office/drawing/2014/main" id="{4A29BE8C-4055-F74C-B0CE-1C1C89012CA1}"/>
              </a:ext>
            </a:extLst>
          </p:cNvPr>
          <p:cNvSpPr>
            <a:spLocks noGrp="1"/>
          </p:cNvSpPr>
          <p:nvPr>
            <p:ph sz="quarter" idx="12"/>
          </p:nvPr>
        </p:nvSpPr>
        <p:spPr>
          <a:xfrm>
            <a:off x="722712" y="1531916"/>
            <a:ext cx="10746576" cy="4926034"/>
          </a:xfrm>
        </p:spPr>
        <p:txBody>
          <a:bodyPr/>
          <a:lstStyle/>
          <a:p>
            <a:pPr marL="0" lvl="0" indent="0">
              <a:buNone/>
            </a:pPr>
            <a:r>
              <a:rPr lang="fr-FR" sz="1600" b="1" dirty="0">
                <a:solidFill>
                  <a:srgbClr val="FF7800"/>
                </a:solidFill>
              </a:rPr>
              <a:t>Introduction</a:t>
            </a:r>
            <a:endParaRPr lang="fr-FR" dirty="0"/>
          </a:p>
          <a:p>
            <a:r>
              <a:rPr lang="fr-FR" dirty="0"/>
              <a:t>Dans chaque organisation, Il y’a une quantité importante d’informations qui sont échangées afin d’assurer le bon fonctionnement de cette organisation ainsi que la communication avec son environnement.  Dans le but d’ être utilisables dans les activités opérationnelles quotidiennes ou encore dans la prise de décision</a:t>
            </a:r>
            <a:r>
              <a:rPr lang="en-US" dirty="0"/>
              <a:t>.</a:t>
            </a:r>
            <a:r>
              <a:rPr lang="fr-FR" dirty="0"/>
              <a:t> Ces informations doivent êtres  bien organisées et stockées. Il est donc nécessaire pour chaque organisme d’avoir une structure fonctionnelle et technique de gestion de l’information.</a:t>
            </a:r>
          </a:p>
          <a:p>
            <a:endParaRPr lang="fr-FR" dirty="0"/>
          </a:p>
          <a:p>
            <a:pPr marL="0" indent="0">
              <a:buNone/>
            </a:pPr>
            <a:r>
              <a:rPr lang="fr-FR" sz="1600" b="1" dirty="0">
                <a:solidFill>
                  <a:srgbClr val="FF7800"/>
                </a:solidFill>
              </a:rPr>
              <a:t>Le système</a:t>
            </a:r>
            <a:r>
              <a:rPr lang="fr-FR" dirty="0"/>
              <a:t> </a:t>
            </a:r>
            <a:r>
              <a:rPr lang="fr-FR" sz="1600" b="1" dirty="0">
                <a:solidFill>
                  <a:srgbClr val="FF7800"/>
                </a:solidFill>
              </a:rPr>
              <a:t>d’information</a:t>
            </a:r>
            <a:endParaRPr lang="fr-FR" dirty="0"/>
          </a:p>
          <a:p>
            <a:r>
              <a:rPr lang="fr-FR" dirty="0"/>
              <a:t>Le système d’information représente l’ensemble des éléments participants au activités d’acquérir, de stocker, de traiter et de communiquer les informations au sein d’une organisation. Il se compose des acteurs suivants :</a:t>
            </a:r>
          </a:p>
          <a:p>
            <a:pPr marL="582613" indent="-163513">
              <a:buFont typeface="Wingdings" pitchFamily="2" charset="2"/>
              <a:buChar char="ü"/>
            </a:pPr>
            <a:r>
              <a:rPr lang="fr-FR" b="1" dirty="0"/>
              <a:t>Les individus :  </a:t>
            </a:r>
            <a:r>
              <a:rPr lang="fr-FR" dirty="0"/>
              <a:t>En plus des spécialistes des Systèmes d’Information charges de la conception,  la mise en œuvre et la gestion du système d’information, cette catégorie comprend aussi  Les personnes qui utilisent ce dernier pour acquérir,  communiquer, stocker ou traiter des informations.</a:t>
            </a:r>
          </a:p>
          <a:p>
            <a:pPr marL="582613" indent="-163513">
              <a:buFont typeface="Wingdings" pitchFamily="2" charset="2"/>
              <a:buChar char="ü"/>
            </a:pPr>
            <a:r>
              <a:rPr lang="fr-FR" b="1" dirty="0"/>
              <a:t>Le matériel : </a:t>
            </a:r>
            <a:r>
              <a:rPr lang="fr-FR" dirty="0"/>
              <a:t>Il s’agit de tout dispositif physique permettant d’émettre, manipuler ou stocker l’information.</a:t>
            </a:r>
          </a:p>
          <a:p>
            <a:pPr marL="582613" indent="-163513">
              <a:buFont typeface="Wingdings" pitchFamily="2" charset="2"/>
              <a:buChar char="ü"/>
            </a:pPr>
            <a:r>
              <a:rPr lang="fr-FR" b="1" dirty="0"/>
              <a:t>Les logiciels et les procédures : </a:t>
            </a:r>
            <a:r>
              <a:rPr lang="fr-FR" dirty="0"/>
              <a:t>Ce sont les programmes qui sont nécessaires au fonctionnement du Système d’Information ainsi que les procédures qui gèrent les traitements manuels et automatisés. </a:t>
            </a:r>
          </a:p>
          <a:p>
            <a:pPr marL="582613" indent="-163513">
              <a:buFont typeface="Wingdings" pitchFamily="2" charset="2"/>
              <a:buChar char="ü"/>
            </a:pPr>
            <a:r>
              <a:rPr lang="fr-FR" b="1" dirty="0"/>
              <a:t>Les données : </a:t>
            </a:r>
            <a:r>
              <a:rPr lang="fr-FR" dirty="0"/>
              <a:t>Elles constituent la matière première des traitements : saisies, déduites ou calculées.</a:t>
            </a:r>
          </a:p>
          <a:p>
            <a:endParaRPr lang="en-US" dirty="0"/>
          </a:p>
          <a:p>
            <a:r>
              <a:rPr lang="en-US" dirty="0"/>
              <a:t>Dans le cadre d’un </a:t>
            </a:r>
            <a:r>
              <a:rPr lang="fr-FR" dirty="0"/>
              <a:t>système d’information</a:t>
            </a:r>
            <a:r>
              <a:rPr lang="en-US" dirty="0"/>
              <a:t>, </a:t>
            </a:r>
            <a:r>
              <a:rPr lang="fr-FR" dirty="0"/>
              <a:t>un projet informatique a pour objectif de construire une application informatique (logiciel et base de données) qui va servir comme un support informatisé, inclus dans un système d'information organisationnel.</a:t>
            </a:r>
          </a:p>
        </p:txBody>
      </p:sp>
    </p:spTree>
    <p:extLst>
      <p:ext uri="{BB962C8B-B14F-4D97-AF65-F5344CB8AC3E}">
        <p14:creationId xmlns:p14="http://schemas.microsoft.com/office/powerpoint/2010/main" val="2209954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4B3E7340-946B-4009-8ED0-CD900440F3EA}"/>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A17C8B5-8F67-4C03-8192-AB85309B703A}"/>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678E06F7-9EB1-4782-883C-3C0055A06FBE}"/>
              </a:ext>
            </a:extLst>
          </p:cNvPr>
          <p:cNvSpPr>
            <a:spLocks noGrp="1"/>
          </p:cNvSpPr>
          <p:nvPr>
            <p:ph sz="quarter" idx="12"/>
          </p:nvPr>
        </p:nvSpPr>
        <p:spPr/>
        <p:txBody>
          <a:bodyPr/>
          <a:lstStyle/>
          <a:p>
            <a:pPr algn="l"/>
            <a:r>
              <a:rPr lang="fr-FR" b="1" dirty="0"/>
              <a:t>Règle N°1 : </a:t>
            </a:r>
            <a:r>
              <a:rPr lang="fr-FR" dirty="0"/>
              <a:t>transformation des entités.</a:t>
            </a:r>
          </a:p>
          <a:p>
            <a:pPr algn="l"/>
            <a:r>
              <a:rPr lang="fr-FR" b="1" dirty="0"/>
              <a:t>Règle N°2 : </a:t>
            </a:r>
            <a:r>
              <a:rPr lang="fr-FR" dirty="0"/>
              <a:t>transformation d’une association sans propriété du type (* ,n)-(1,1).</a:t>
            </a:r>
          </a:p>
          <a:p>
            <a:pPr algn="l"/>
            <a:r>
              <a:rPr lang="fr-FR" b="1" dirty="0"/>
              <a:t>Règle N°3 : </a:t>
            </a:r>
            <a:r>
              <a:rPr lang="fr-FR" dirty="0"/>
              <a:t>transformation d’une association (1, n) -(*, n).</a:t>
            </a:r>
          </a:p>
          <a:p>
            <a:pPr algn="l"/>
            <a:r>
              <a:rPr lang="fr-FR" b="1" dirty="0"/>
              <a:t>Règle N°4 : </a:t>
            </a:r>
            <a:r>
              <a:rPr lang="fr-FR" dirty="0"/>
              <a:t>associations ternaires (n-aires).</a:t>
            </a:r>
          </a:p>
          <a:p>
            <a:pPr algn="l"/>
            <a:endParaRPr lang="fr-FR" dirty="0"/>
          </a:p>
        </p:txBody>
      </p:sp>
      <p:sp>
        <p:nvSpPr>
          <p:cNvPr id="5" name="Espace réservé du contenu 4">
            <a:extLst>
              <a:ext uri="{FF2B5EF4-FFF2-40B4-BE49-F238E27FC236}">
                <a16:creationId xmlns:a16="http://schemas.microsoft.com/office/drawing/2014/main" id="{31E50ED7-C4C6-4F1F-BC4E-60D7B7A8A456}"/>
              </a:ext>
            </a:extLst>
          </p:cNvPr>
          <p:cNvSpPr>
            <a:spLocks noGrp="1"/>
          </p:cNvSpPr>
          <p:nvPr>
            <p:ph sz="quarter" idx="13"/>
          </p:nvPr>
        </p:nvSpPr>
        <p:spPr/>
        <p:txBody>
          <a:bodyPr/>
          <a:lstStyle/>
          <a:p>
            <a:r>
              <a:rPr lang="fr-FR" dirty="0"/>
              <a:t>Règles de passage du MCD au MLD normalisé</a:t>
            </a:r>
          </a:p>
        </p:txBody>
      </p:sp>
      <p:sp>
        <p:nvSpPr>
          <p:cNvPr id="6" name="Espace réservé du contenu 4">
            <a:extLst>
              <a:ext uri="{FF2B5EF4-FFF2-40B4-BE49-F238E27FC236}">
                <a16:creationId xmlns:a16="http://schemas.microsoft.com/office/drawing/2014/main" id="{713BFBF5-76DF-4A54-8FB0-0A47AD47EEAE}"/>
              </a:ext>
            </a:extLst>
          </p:cNvPr>
          <p:cNvSpPr txBox="1">
            <a:spLocks/>
          </p:cNvSpPr>
          <p:nvPr/>
        </p:nvSpPr>
        <p:spPr>
          <a:xfrm>
            <a:off x="819235" y="3764837"/>
            <a:ext cx="10746576" cy="2257447"/>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Une entité du MCD devient une table portant le même nom.</a:t>
            </a:r>
          </a:p>
          <a:p>
            <a:r>
              <a:rPr lang="fr-FR"/>
              <a:t>Chaque ligne de la table correspond à un enregistrement.</a:t>
            </a:r>
          </a:p>
          <a:p>
            <a:r>
              <a:rPr lang="fr-FR"/>
              <a:t>Chaque colonne correspond à un attribut.</a:t>
            </a:r>
          </a:p>
          <a:p>
            <a:r>
              <a:rPr lang="fr-FR"/>
              <a:t>L’identifiant devient la clé primaire de la table.</a:t>
            </a:r>
          </a:p>
          <a:p>
            <a:pPr marL="0" indent="0">
              <a:buFont typeface="Arial" panose="020B0604020202020204" pitchFamily="34" charset="0"/>
              <a:buNone/>
            </a:pPr>
            <a:r>
              <a:rPr lang="fr-FR" b="1"/>
              <a:t>Exemple :</a:t>
            </a:r>
            <a:endParaRPr lang="fr-FR"/>
          </a:p>
          <a:p>
            <a:r>
              <a:rPr lang="fr-FR" b="1"/>
              <a:t>ÉTUDIANT </a:t>
            </a:r>
            <a:r>
              <a:rPr lang="fr-FR"/>
              <a:t>(numCINEtu ,prenomEtu, dateNaissEtu, niveauEtu,nomVilleEtu, AdresseEtu)</a:t>
            </a:r>
          </a:p>
          <a:p>
            <a:endParaRPr lang="fr-FR" dirty="0"/>
          </a:p>
        </p:txBody>
      </p:sp>
      <p:sp>
        <p:nvSpPr>
          <p:cNvPr id="7" name="Espace réservé du contenu 18">
            <a:extLst>
              <a:ext uri="{FF2B5EF4-FFF2-40B4-BE49-F238E27FC236}">
                <a16:creationId xmlns:a16="http://schemas.microsoft.com/office/drawing/2014/main" id="{D52D60EE-F2B8-444C-AE08-82E9A133442F}"/>
              </a:ext>
            </a:extLst>
          </p:cNvPr>
          <p:cNvSpPr txBox="1">
            <a:spLocks/>
          </p:cNvSpPr>
          <p:nvPr/>
        </p:nvSpPr>
        <p:spPr>
          <a:xfrm>
            <a:off x="819235" y="3438439"/>
            <a:ext cx="10746576" cy="159857"/>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Règle N°1 : transformation des entités</a:t>
            </a:r>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1752490747"/>
              </p:ext>
            </p:extLst>
          </p:nvPr>
        </p:nvGraphicFramePr>
        <p:xfrm>
          <a:off x="7065429" y="4715510"/>
          <a:ext cx="2125405" cy="1742440"/>
        </p:xfrm>
        <a:graphic>
          <a:graphicData uri="http://schemas.openxmlformats.org/drawingml/2006/table">
            <a:tbl>
              <a:tblPr firstRow="1" bandRow="1">
                <a:tableStyleId>{5C22544A-7EE6-4342-B048-85BDC9FD1C3A}</a:tableStyleId>
              </a:tblPr>
              <a:tblGrid>
                <a:gridCol w="2125405">
                  <a:extLst>
                    <a:ext uri="{9D8B030D-6E8A-4147-A177-3AD203B41FA5}">
                      <a16:colId xmlns:a16="http://schemas.microsoft.com/office/drawing/2014/main" val="20000"/>
                    </a:ext>
                  </a:extLst>
                </a:gridCol>
              </a:tblGrid>
              <a:tr h="370840">
                <a:tc>
                  <a:txBody>
                    <a:bodyPr/>
                    <a:lstStyle/>
                    <a:p>
                      <a:r>
                        <a:rPr lang="fr-FR" sz="1600" dirty="0">
                          <a:solidFill>
                            <a:srgbClr val="313131"/>
                          </a:solidFill>
                          <a:effectLst/>
                          <a:latin typeface="Calibri" panose="020F0502020204030204" pitchFamily="34" charset="0"/>
                          <a:cs typeface="Calibri" panose="020F0502020204030204" pitchFamily="34" charset="0"/>
                        </a:rPr>
                        <a:t>Étudiant</a:t>
                      </a:r>
                      <a:r>
                        <a:rPr lang="fr-FR" sz="14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txBody>
                  <a:tcPr>
                    <a:lnL w="12700" cap="flat" cmpd="sng" algn="ctr">
                      <a:solidFill>
                        <a:srgbClr val="0059A1"/>
                      </a:solidFill>
                      <a:prstDash val="solid"/>
                      <a:round/>
                      <a:headEnd type="none" w="med" len="med"/>
                      <a:tailEnd type="none" w="med" len="med"/>
                    </a:lnL>
                    <a:lnR w="12700" cap="flat" cmpd="sng" algn="ctr">
                      <a:solidFill>
                        <a:srgbClr val="0059A1"/>
                      </a:solidFill>
                      <a:prstDash val="solid"/>
                      <a:round/>
                      <a:headEnd type="none" w="med" len="med"/>
                      <a:tailEnd type="none" w="med" len="med"/>
                    </a:lnR>
                    <a:lnT w="12700" cap="flat" cmpd="sng" algn="ctr">
                      <a:solidFill>
                        <a:srgbClr val="0059A1"/>
                      </a:solidFill>
                      <a:prstDash val="solid"/>
                      <a:round/>
                      <a:headEnd type="none" w="med" len="med"/>
                      <a:tailEnd type="none" w="med" len="med"/>
                    </a:lnT>
                    <a:lnB w="12700" cap="flat" cmpd="sng" algn="ctr">
                      <a:solidFill>
                        <a:srgbClr val="0059A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fr-FR" sz="1200" dirty="0" err="1">
                          <a:solidFill>
                            <a:srgbClr val="313131"/>
                          </a:solidFill>
                          <a:latin typeface="Calibri" panose="020F0502020204030204" pitchFamily="34" charset="0"/>
                          <a:cs typeface="Calibri" panose="020F0502020204030204" pitchFamily="34" charset="0"/>
                        </a:rPr>
                        <a:t>numCINEtu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nomEtu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prenomEtu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dateNaissEtu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niveauEtu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nomVilleEtu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AdresseEtu</a:t>
                      </a:r>
                      <a:endParaRPr lang="fr-FR" sz="1200" dirty="0">
                        <a:solidFill>
                          <a:srgbClr val="313131"/>
                        </a:solidFill>
                        <a:latin typeface="Calibri" panose="020F0502020204030204" pitchFamily="34" charset="0"/>
                        <a:cs typeface="Calibri" panose="020F0502020204030204" pitchFamily="34" charset="0"/>
                      </a:endParaRPr>
                    </a:p>
                  </a:txBody>
                  <a:tcPr>
                    <a:lnL w="12700" cap="flat" cmpd="sng" algn="ctr">
                      <a:solidFill>
                        <a:srgbClr val="0059A1"/>
                      </a:solidFill>
                      <a:prstDash val="solid"/>
                      <a:round/>
                      <a:headEnd type="none" w="med" len="med"/>
                      <a:tailEnd type="none" w="med" len="med"/>
                    </a:lnL>
                    <a:lnR w="12700" cap="flat" cmpd="sng" algn="ctr">
                      <a:solidFill>
                        <a:srgbClr val="0059A1"/>
                      </a:solidFill>
                      <a:prstDash val="solid"/>
                      <a:round/>
                      <a:headEnd type="none" w="med" len="med"/>
                      <a:tailEnd type="none" w="med" len="med"/>
                    </a:lnR>
                    <a:lnT w="12700" cap="flat" cmpd="sng" algn="ctr">
                      <a:solidFill>
                        <a:srgbClr val="0059A1"/>
                      </a:solidFill>
                      <a:prstDash val="solid"/>
                      <a:round/>
                      <a:headEnd type="none" w="med" len="med"/>
                      <a:tailEnd type="none" w="med" len="med"/>
                    </a:lnT>
                    <a:lnB w="12700" cap="flat" cmpd="sng" algn="ctr">
                      <a:solidFill>
                        <a:srgbClr val="0059A1"/>
                      </a:solidFill>
                      <a:prstDash val="solid"/>
                      <a:round/>
                      <a:headEnd type="none" w="med" len="med"/>
                      <a:tailEnd type="none" w="med" len="med"/>
                    </a:lnB>
                    <a:solidFill>
                      <a:srgbClr val="D3DFEE"/>
                    </a:solidFill>
                  </a:tcPr>
                </a:tc>
                <a:extLst>
                  <a:ext uri="{0D108BD9-81ED-4DB2-BD59-A6C34878D82A}">
                    <a16:rowId xmlns:a16="http://schemas.microsoft.com/office/drawing/2014/main" val="10001"/>
                  </a:ext>
                </a:extLst>
              </a:tr>
            </a:tbl>
          </a:graphicData>
        </a:graphic>
      </p:graphicFrame>
      <p:sp>
        <p:nvSpPr>
          <p:cNvPr id="2" name="Flèche vers la droite 1">
            <a:extLst>
              <a:ext uri="{FF2B5EF4-FFF2-40B4-BE49-F238E27FC236}">
                <a16:creationId xmlns:a16="http://schemas.microsoft.com/office/drawing/2014/main" id="{1165D828-9F8D-1247-96AA-9774FA5FDFA3}"/>
              </a:ext>
            </a:extLst>
          </p:cNvPr>
          <p:cNvSpPr/>
          <p:nvPr/>
        </p:nvSpPr>
        <p:spPr>
          <a:xfrm>
            <a:off x="6562846" y="5241342"/>
            <a:ext cx="381964" cy="221909"/>
          </a:xfrm>
          <a:prstGeom prst="righ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400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2A3DC971-1F36-4109-9805-45CAA06797A1}"/>
              </a:ext>
            </a:extLst>
          </p:cNvPr>
          <p:cNvSpPr>
            <a:spLocks noGrp="1"/>
          </p:cNvSpPr>
          <p:nvPr>
            <p:ph type="title"/>
          </p:nvPr>
        </p:nvSpPr>
        <p:spPr>
          <a:xfrm>
            <a:off x="180000" y="400050"/>
            <a:ext cx="5075172" cy="415143"/>
          </a:xfrm>
        </p:spPr>
        <p:txBody>
          <a:bodyPr/>
          <a:lstStyle/>
          <a:p>
            <a:r>
              <a:rPr lang="fr-FR"/>
              <a:t>03 - Normalisation des données</a:t>
            </a:r>
            <a:endParaRPr lang="fr-FR" dirty="0"/>
          </a:p>
        </p:txBody>
      </p:sp>
      <p:sp>
        <p:nvSpPr>
          <p:cNvPr id="14" name="Espace réservé du texte 3">
            <a:extLst>
              <a:ext uri="{FF2B5EF4-FFF2-40B4-BE49-F238E27FC236}">
                <a16:creationId xmlns:a16="http://schemas.microsoft.com/office/drawing/2014/main" id="{74BAA9A9-5345-4F50-A2F6-D4A149089332}"/>
              </a:ext>
            </a:extLst>
          </p:cNvPr>
          <p:cNvSpPr>
            <a:spLocks noGrp="1"/>
          </p:cNvSpPr>
          <p:nvPr>
            <p:ph type="body" sz="quarter" idx="11"/>
          </p:nvPr>
        </p:nvSpPr>
        <p:spPr>
          <a:xfrm>
            <a:off x="180000" y="725765"/>
            <a:ext cx="5075172" cy="444906"/>
          </a:xfrm>
        </p:spPr>
        <p:txBody>
          <a:bodyPr/>
          <a:lstStyle/>
          <a:p>
            <a:r>
              <a:rPr lang="fr-FR"/>
              <a:t>Règles de passage du MCD au MLD normalisé</a:t>
            </a:r>
            <a:endParaRPr lang="fr-FR" dirty="0"/>
          </a:p>
        </p:txBody>
      </p:sp>
      <p:sp>
        <p:nvSpPr>
          <p:cNvPr id="4" name="Espace réservé du contenu 3">
            <a:extLst>
              <a:ext uri="{FF2B5EF4-FFF2-40B4-BE49-F238E27FC236}">
                <a16:creationId xmlns:a16="http://schemas.microsoft.com/office/drawing/2014/main" id="{E090F42B-F405-4E3A-B1F3-7AD9F21216D7}"/>
              </a:ext>
            </a:extLst>
          </p:cNvPr>
          <p:cNvSpPr>
            <a:spLocks noGrp="1"/>
          </p:cNvSpPr>
          <p:nvPr>
            <p:ph sz="quarter" idx="12"/>
          </p:nvPr>
        </p:nvSpPr>
        <p:spPr>
          <a:xfrm>
            <a:off x="720000" y="1943056"/>
            <a:ext cx="10746576" cy="4514894"/>
          </a:xfrm>
        </p:spPr>
        <p:txBody>
          <a:bodyPr/>
          <a:lstStyle/>
          <a:p>
            <a:r>
              <a:rPr lang="fr-FR" dirty="0"/>
              <a:t>La clé primaire de la table, ayant la cardinalité (*,N), est dupliquée dans la table ayant la cardinalité (1,1).</a:t>
            </a:r>
          </a:p>
          <a:p>
            <a:pPr marL="0" indent="0">
              <a:buNone/>
            </a:pPr>
            <a:r>
              <a:rPr lang="fr-FR" b="1" dirty="0"/>
              <a:t>Exemple :</a:t>
            </a:r>
          </a:p>
          <a:p>
            <a:endParaRPr lang="fr-FR" dirty="0"/>
          </a:p>
          <a:p>
            <a:endParaRPr lang="fr-FR" dirty="0"/>
          </a:p>
          <a:p>
            <a:endParaRPr lang="fr-FR" dirty="0"/>
          </a:p>
          <a:p>
            <a:endParaRPr lang="fr-FR" dirty="0"/>
          </a:p>
          <a:p>
            <a:endParaRPr lang="fr-FR" dirty="0"/>
          </a:p>
          <a:p>
            <a:pPr lvl="0"/>
            <a:r>
              <a:rPr lang="fr-FR" dirty="0"/>
              <a:t>Une session concerne une seule formation.</a:t>
            </a:r>
          </a:p>
          <a:p>
            <a:pPr lvl="0"/>
            <a:r>
              <a:rPr lang="fr-FR" dirty="0"/>
              <a:t>Une formation peut n’avoir aucune session.</a:t>
            </a:r>
          </a:p>
          <a:p>
            <a:pPr lvl="0"/>
            <a:r>
              <a:rPr lang="fr-FR" dirty="0"/>
              <a:t>Formation est dite entité </a:t>
            </a:r>
            <a:r>
              <a:rPr lang="fr-FR" b="1" dirty="0"/>
              <a:t>forte</a:t>
            </a:r>
            <a:r>
              <a:rPr lang="fr-FR" dirty="0"/>
              <a:t> et Session est dite entité </a:t>
            </a:r>
            <a:r>
              <a:rPr lang="fr-FR" b="1" dirty="0"/>
              <a:t>faible</a:t>
            </a:r>
            <a:r>
              <a:rPr lang="fr-FR" dirty="0"/>
              <a:t>.</a:t>
            </a:r>
          </a:p>
          <a:p>
            <a:pPr lvl="1"/>
            <a:r>
              <a:rPr lang="fr-FR" b="1" dirty="0"/>
              <a:t>La clé primaire </a:t>
            </a:r>
            <a:r>
              <a:rPr lang="fr-FR" dirty="0" err="1"/>
              <a:t>codeForm</a:t>
            </a:r>
            <a:r>
              <a:rPr lang="fr-FR" dirty="0"/>
              <a:t> de la table Formation doit être dupliquée dans la table Session.</a:t>
            </a:r>
          </a:p>
          <a:p>
            <a:pPr lvl="1"/>
            <a:r>
              <a:rPr lang="fr-FR" b="1" dirty="0"/>
              <a:t>Formation</a:t>
            </a:r>
            <a:r>
              <a:rPr lang="fr-FR" dirty="0"/>
              <a:t> (</a:t>
            </a:r>
            <a:r>
              <a:rPr lang="fr-FR" dirty="0" err="1"/>
              <a:t>codeForm</a:t>
            </a:r>
            <a:r>
              <a:rPr lang="fr-FR" dirty="0"/>
              <a:t>)</a:t>
            </a:r>
          </a:p>
          <a:p>
            <a:pPr lvl="1"/>
            <a:r>
              <a:rPr lang="fr-FR" b="1" dirty="0"/>
              <a:t>Session</a:t>
            </a:r>
            <a:r>
              <a:rPr lang="fr-FR" dirty="0"/>
              <a:t> (</a:t>
            </a:r>
            <a:r>
              <a:rPr lang="fr-FR" dirty="0" err="1"/>
              <a:t>codeSess</a:t>
            </a:r>
            <a:r>
              <a:rPr lang="fr-FR" dirty="0"/>
              <a:t>)</a:t>
            </a:r>
          </a:p>
          <a:p>
            <a:endParaRPr lang="fr-FR" dirty="0"/>
          </a:p>
        </p:txBody>
      </p:sp>
      <p:sp>
        <p:nvSpPr>
          <p:cNvPr id="5" name="Espace réservé du contenu 4">
            <a:extLst>
              <a:ext uri="{FF2B5EF4-FFF2-40B4-BE49-F238E27FC236}">
                <a16:creationId xmlns:a16="http://schemas.microsoft.com/office/drawing/2014/main" id="{DAA13CD5-1AD5-4194-8C01-9B2CECC1872A}"/>
              </a:ext>
            </a:extLst>
          </p:cNvPr>
          <p:cNvSpPr>
            <a:spLocks noGrp="1"/>
          </p:cNvSpPr>
          <p:nvPr>
            <p:ph sz="quarter" idx="13"/>
          </p:nvPr>
        </p:nvSpPr>
        <p:spPr>
          <a:xfrm>
            <a:off x="720000" y="1616658"/>
            <a:ext cx="10746576" cy="319714"/>
          </a:xfrm>
        </p:spPr>
        <p:txBody>
          <a:bodyPr/>
          <a:lstStyle/>
          <a:p>
            <a:r>
              <a:rPr lang="fr-FR"/>
              <a:t>Règle N°2 : transformation d’une association sans propriété du type (* ,n)-(1,1)</a:t>
            </a:r>
            <a:endParaRPr lang="fr-FR" dirty="0"/>
          </a:p>
        </p:txBody>
      </p:sp>
      <p:pic>
        <p:nvPicPr>
          <p:cNvPr id="7" name="Image 6"/>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2013170" y="2572500"/>
            <a:ext cx="4977394" cy="1194818"/>
          </a:xfrm>
          <a:prstGeom prst="rect">
            <a:avLst/>
          </a:prstGeom>
          <a:noFill/>
          <a:ln>
            <a:noFill/>
          </a:ln>
        </p:spPr>
      </p:pic>
      <p:pic>
        <p:nvPicPr>
          <p:cNvPr id="8" name="Image 7"/>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3314974" y="5232652"/>
            <a:ext cx="3578359" cy="1225298"/>
          </a:xfrm>
          <a:prstGeom prst="rect">
            <a:avLst/>
          </a:prstGeom>
          <a:noFill/>
          <a:ln>
            <a:noFill/>
          </a:ln>
        </p:spPr>
      </p:pic>
    </p:spTree>
    <p:extLst>
      <p:ext uri="{BB962C8B-B14F-4D97-AF65-F5344CB8AC3E}">
        <p14:creationId xmlns:p14="http://schemas.microsoft.com/office/powerpoint/2010/main" val="1548707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B9501B93-E921-4761-A3AC-B3BD7232DC6F}"/>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4" name="Espace réservé du texte 3">
            <a:extLst>
              <a:ext uri="{FF2B5EF4-FFF2-40B4-BE49-F238E27FC236}">
                <a16:creationId xmlns:a16="http://schemas.microsoft.com/office/drawing/2014/main" id="{EC4801D8-6D6F-4EBC-8E02-670D2C69B16E}"/>
              </a:ext>
            </a:extLst>
          </p:cNvPr>
          <p:cNvSpPr>
            <a:spLocks noGrp="1"/>
          </p:cNvSpPr>
          <p:nvPr>
            <p:ph type="body" sz="quarter" idx="11"/>
          </p:nvPr>
        </p:nvSpPr>
        <p:spPr>
          <a:xfrm>
            <a:off x="180000" y="725765"/>
            <a:ext cx="5075172" cy="444906"/>
          </a:xfrm>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B5D00AFE-7D53-468C-B1EE-C954D7D7A045}"/>
              </a:ext>
            </a:extLst>
          </p:cNvPr>
          <p:cNvSpPr>
            <a:spLocks noGrp="1"/>
          </p:cNvSpPr>
          <p:nvPr>
            <p:ph sz="quarter" idx="12"/>
          </p:nvPr>
        </p:nvSpPr>
        <p:spPr>
          <a:xfrm>
            <a:off x="720000" y="1943056"/>
            <a:ext cx="10746576" cy="4514894"/>
          </a:xfrm>
        </p:spPr>
        <p:txBody>
          <a:bodyPr/>
          <a:lstStyle/>
          <a:p>
            <a:r>
              <a:rPr lang="fr-FR" dirty="0"/>
              <a:t>Concerne les relations ou les cardinalités max des deux côtés de l’association = N.</a:t>
            </a:r>
          </a:p>
          <a:p>
            <a:r>
              <a:rPr lang="fr-FR" dirty="0"/>
              <a:t>La relation est transformée en une entité.</a:t>
            </a:r>
          </a:p>
          <a:p>
            <a:r>
              <a:rPr lang="fr-FR" dirty="0"/>
              <a:t>La clé primaire de cette entité est la combinaison des clés des relations correspondantes aux entités de part et d’autre de la relation.</a:t>
            </a:r>
          </a:p>
          <a:p>
            <a:r>
              <a:rPr lang="fr-FR" dirty="0"/>
              <a:t>Les propriétés de l’association deviennent des attributs de l’entité.</a:t>
            </a:r>
          </a:p>
          <a:p>
            <a:pPr marL="0" indent="0">
              <a:buNone/>
            </a:pPr>
            <a:r>
              <a:rPr lang="fr-FR" b="1" dirty="0"/>
              <a:t>Exemple :</a:t>
            </a:r>
          </a:p>
          <a:p>
            <a:endParaRPr lang="fr-FR" dirty="0"/>
          </a:p>
          <a:p>
            <a:endParaRPr lang="fr-FR" dirty="0"/>
          </a:p>
          <a:p>
            <a:endParaRPr lang="fr-FR" dirty="0"/>
          </a:p>
          <a:p>
            <a:endParaRPr lang="fr-FR" dirty="0"/>
          </a:p>
          <a:p>
            <a:r>
              <a:rPr lang="fr-FR" dirty="0"/>
              <a:t>Un étudiant peut n'être inscrit à aucune session de formations comme il peut être inscrit à plusieurs.</a:t>
            </a:r>
          </a:p>
          <a:p>
            <a:r>
              <a:rPr lang="fr-FR" dirty="0"/>
              <a:t>Une session peut n'avoir aucun étudiant inscrit, comme elle peut avoir plusieurs étudiants inscrits.</a:t>
            </a:r>
          </a:p>
          <a:p>
            <a:r>
              <a:rPr lang="fr-FR" dirty="0"/>
              <a:t>L’association « est inscrit » est transformée en une nouvelle entité «  Inscription ».</a:t>
            </a:r>
          </a:p>
          <a:p>
            <a:pPr lvl="1"/>
            <a:r>
              <a:rPr lang="fr-FR" b="1" dirty="0"/>
              <a:t>Inscription</a:t>
            </a:r>
            <a:r>
              <a:rPr lang="fr-FR" dirty="0"/>
              <a:t> ( </a:t>
            </a:r>
            <a:r>
              <a:rPr lang="fr-FR" dirty="0" err="1"/>
              <a:t>codeSess</a:t>
            </a:r>
            <a:r>
              <a:rPr lang="fr-FR" dirty="0"/>
              <a:t>, </a:t>
            </a:r>
            <a:r>
              <a:rPr lang="fr-FR" dirty="0" err="1"/>
              <a:t>numCINEtu</a:t>
            </a:r>
            <a:r>
              <a:rPr lang="fr-FR" dirty="0"/>
              <a:t>, </a:t>
            </a:r>
            <a:r>
              <a:rPr lang="fr-FR" dirty="0" err="1"/>
              <a:t>typeCours</a:t>
            </a:r>
            <a:r>
              <a:rPr lang="fr-FR" dirty="0"/>
              <a:t>)</a:t>
            </a:r>
          </a:p>
          <a:p>
            <a:endParaRPr lang="fr-FR" dirty="0"/>
          </a:p>
        </p:txBody>
      </p:sp>
      <p:sp>
        <p:nvSpPr>
          <p:cNvPr id="5" name="Espace réservé du contenu 4">
            <a:extLst>
              <a:ext uri="{FF2B5EF4-FFF2-40B4-BE49-F238E27FC236}">
                <a16:creationId xmlns:a16="http://schemas.microsoft.com/office/drawing/2014/main" id="{4A71FF4B-21C3-4A36-A665-0FF45B6AEAF6}"/>
              </a:ext>
            </a:extLst>
          </p:cNvPr>
          <p:cNvSpPr>
            <a:spLocks noGrp="1"/>
          </p:cNvSpPr>
          <p:nvPr>
            <p:ph sz="quarter" idx="13"/>
          </p:nvPr>
        </p:nvSpPr>
        <p:spPr>
          <a:xfrm>
            <a:off x="720000" y="1616658"/>
            <a:ext cx="10746576" cy="319714"/>
          </a:xfrm>
        </p:spPr>
        <p:txBody>
          <a:bodyPr/>
          <a:lstStyle/>
          <a:p>
            <a:r>
              <a:rPr lang="fr-FR" dirty="0"/>
              <a:t>Règle N°3 </a:t>
            </a:r>
            <a:r>
              <a:rPr lang="fr-FR"/>
              <a:t>: transformation </a:t>
            </a:r>
            <a:r>
              <a:rPr lang="fr-FR" dirty="0"/>
              <a:t>d’une association (1, n) - (*, n)</a:t>
            </a:r>
          </a:p>
        </p:txBody>
      </p:sp>
      <p:pic>
        <p:nvPicPr>
          <p:cNvPr id="9" name="Image 8"/>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1437887" y="3090683"/>
            <a:ext cx="4520936" cy="1129541"/>
          </a:xfrm>
          <a:prstGeom prst="rect">
            <a:avLst/>
          </a:prstGeom>
          <a:noFill/>
          <a:ln>
            <a:noFill/>
          </a:ln>
        </p:spPr>
      </p:pic>
      <p:pic>
        <p:nvPicPr>
          <p:cNvPr id="10" name="Image 9"/>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4890420" y="5279592"/>
            <a:ext cx="4520937" cy="1185042"/>
          </a:xfrm>
          <a:prstGeom prst="rect">
            <a:avLst/>
          </a:prstGeom>
          <a:noFill/>
          <a:ln>
            <a:noFill/>
          </a:ln>
        </p:spPr>
      </p:pic>
      <p:sp>
        <p:nvSpPr>
          <p:cNvPr id="8" name="Flèche vers la droite 7">
            <a:extLst>
              <a:ext uri="{FF2B5EF4-FFF2-40B4-BE49-F238E27FC236}">
                <a16:creationId xmlns:a16="http://schemas.microsoft.com/office/drawing/2014/main" id="{1ED4798A-1499-D344-B89E-B23EDE04D6B9}"/>
              </a:ext>
            </a:extLst>
          </p:cNvPr>
          <p:cNvSpPr/>
          <p:nvPr/>
        </p:nvSpPr>
        <p:spPr>
          <a:xfrm>
            <a:off x="4485306" y="5367851"/>
            <a:ext cx="381964" cy="221909"/>
          </a:xfrm>
          <a:prstGeom prst="righ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1307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EB22B213-8FA3-4913-93BB-7B3E31DCCAD5}"/>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DB4A142-334D-42EC-9DFF-AA4FA37E48E0}"/>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A4801E07-BFA9-4EBC-8AB0-43D19D6ADD8A}"/>
              </a:ext>
            </a:extLst>
          </p:cNvPr>
          <p:cNvSpPr>
            <a:spLocks noGrp="1"/>
          </p:cNvSpPr>
          <p:nvPr>
            <p:ph sz="quarter" idx="12"/>
          </p:nvPr>
        </p:nvSpPr>
        <p:spPr/>
        <p:txBody>
          <a:bodyPr/>
          <a:lstStyle/>
          <a:p>
            <a:pPr marL="0" indent="0">
              <a:buNone/>
            </a:pPr>
            <a:r>
              <a:rPr lang="fr-FR" b="1" dirty="0"/>
              <a:t>Cas particuliers : </a:t>
            </a:r>
          </a:p>
          <a:p>
            <a:pPr lvl="1"/>
            <a:r>
              <a:rPr lang="en-US" dirty="0"/>
              <a:t>Associations 1,1</a:t>
            </a:r>
            <a:endParaRPr lang="fr-FR" dirty="0"/>
          </a:p>
          <a:p>
            <a:endParaRPr lang="fr-FR" dirty="0"/>
          </a:p>
        </p:txBody>
      </p:sp>
      <p:sp>
        <p:nvSpPr>
          <p:cNvPr id="5" name="Espace réservé du contenu 4">
            <a:extLst>
              <a:ext uri="{FF2B5EF4-FFF2-40B4-BE49-F238E27FC236}">
                <a16:creationId xmlns:a16="http://schemas.microsoft.com/office/drawing/2014/main" id="{281F9D89-5807-439F-98C5-65920193EC0C}"/>
              </a:ext>
            </a:extLst>
          </p:cNvPr>
          <p:cNvSpPr>
            <a:spLocks noGrp="1"/>
          </p:cNvSpPr>
          <p:nvPr>
            <p:ph sz="quarter" idx="13"/>
          </p:nvPr>
        </p:nvSpPr>
        <p:spPr/>
        <p:txBody>
          <a:bodyPr/>
          <a:lstStyle/>
          <a:p>
            <a:r>
              <a:rPr lang="fr-FR" dirty="0"/>
              <a:t>Règle N°3 </a:t>
            </a:r>
            <a:r>
              <a:rPr lang="fr-FR"/>
              <a:t>: transformation </a:t>
            </a:r>
            <a:r>
              <a:rPr lang="fr-FR" dirty="0"/>
              <a:t>d’une association (1, n) - (*, n)</a:t>
            </a:r>
          </a:p>
        </p:txBody>
      </p:sp>
      <p:pic>
        <p:nvPicPr>
          <p:cNvPr id="8" name="Image 7"/>
          <p:cNvPicPr/>
          <p:nvPr/>
        </p:nvPicPr>
        <p:blipFill>
          <a:blip r:embed="rId2" cstate="email">
            <a:extLst>
              <a:ext uri="{28A0092B-C50C-407E-A947-70E740481C1C}">
                <a14:useLocalDpi xmlns:a14="http://schemas.microsoft.com/office/drawing/2010/main"/>
              </a:ext>
            </a:extLst>
          </a:blip>
          <a:srcRect/>
          <a:stretch/>
        </p:blipFill>
        <p:spPr bwMode="auto">
          <a:xfrm>
            <a:off x="2365625" y="2673778"/>
            <a:ext cx="7455325" cy="3425800"/>
          </a:xfrm>
          <a:prstGeom prst="rect">
            <a:avLst/>
          </a:prstGeom>
          <a:noFill/>
          <a:ln>
            <a:noFill/>
          </a:ln>
        </p:spPr>
      </p:pic>
    </p:spTree>
    <p:extLst>
      <p:ext uri="{BB962C8B-B14F-4D97-AF65-F5344CB8AC3E}">
        <p14:creationId xmlns:p14="http://schemas.microsoft.com/office/powerpoint/2010/main" val="15454028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p:nvPr/>
        </p:nvPicPr>
        <p:blipFill>
          <a:blip r:embed="rId2" cstate="email">
            <a:extLst>
              <a:ext uri="{28A0092B-C50C-407E-A947-70E740481C1C}">
                <a14:useLocalDpi xmlns:a14="http://schemas.microsoft.com/office/drawing/2010/main"/>
              </a:ext>
            </a:extLst>
          </a:blip>
          <a:srcRect/>
          <a:stretch/>
        </p:blipFill>
        <p:spPr bwMode="auto">
          <a:xfrm>
            <a:off x="2394711" y="3058716"/>
            <a:ext cx="7744711" cy="2717052"/>
          </a:xfrm>
          <a:prstGeom prst="rect">
            <a:avLst/>
          </a:prstGeom>
          <a:noFill/>
          <a:ln>
            <a:solidFill>
              <a:srgbClr val="FF7800"/>
            </a:solidFill>
          </a:ln>
        </p:spPr>
      </p:pic>
      <p:sp>
        <p:nvSpPr>
          <p:cNvPr id="12" name="Titre 1">
            <a:extLst>
              <a:ext uri="{FF2B5EF4-FFF2-40B4-BE49-F238E27FC236}">
                <a16:creationId xmlns:a16="http://schemas.microsoft.com/office/drawing/2014/main" id="{63AE1718-CC44-42F4-AB79-C498CE1F8BE6}"/>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3713B47-9872-457C-A7D5-1674DB8B3C05}"/>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FF037860-A09E-46C3-B68B-8DA2121578B2}"/>
              </a:ext>
            </a:extLst>
          </p:cNvPr>
          <p:cNvSpPr>
            <a:spLocks noGrp="1"/>
          </p:cNvSpPr>
          <p:nvPr>
            <p:ph sz="quarter" idx="12"/>
          </p:nvPr>
        </p:nvSpPr>
        <p:spPr/>
        <p:txBody>
          <a:bodyPr/>
          <a:lstStyle/>
          <a:p>
            <a:pPr marL="0" indent="0">
              <a:buNone/>
            </a:pPr>
            <a:r>
              <a:rPr lang="fr-FR" b="1" dirty="0"/>
              <a:t>Cas particuliers : </a:t>
            </a:r>
          </a:p>
          <a:p>
            <a:pPr lvl="1"/>
            <a:r>
              <a:rPr lang="en-US" dirty="0"/>
              <a:t>Associations </a:t>
            </a:r>
            <a:r>
              <a:rPr lang="en-US" dirty="0" err="1"/>
              <a:t>binaires</a:t>
            </a:r>
            <a:r>
              <a:rPr lang="en-US" dirty="0"/>
              <a:t> 01,01</a:t>
            </a:r>
            <a:endParaRPr lang="fr-FR" dirty="0"/>
          </a:p>
          <a:p>
            <a:endParaRPr lang="fr-FR" dirty="0"/>
          </a:p>
        </p:txBody>
      </p:sp>
      <p:sp>
        <p:nvSpPr>
          <p:cNvPr id="5" name="Espace réservé du contenu 4">
            <a:extLst>
              <a:ext uri="{FF2B5EF4-FFF2-40B4-BE49-F238E27FC236}">
                <a16:creationId xmlns:a16="http://schemas.microsoft.com/office/drawing/2014/main" id="{205896CF-9B77-4AEC-86AD-F382F597CDDD}"/>
              </a:ext>
            </a:extLst>
          </p:cNvPr>
          <p:cNvSpPr>
            <a:spLocks noGrp="1"/>
          </p:cNvSpPr>
          <p:nvPr>
            <p:ph sz="quarter" idx="13"/>
          </p:nvPr>
        </p:nvSpPr>
        <p:spPr/>
        <p:txBody>
          <a:bodyPr/>
          <a:lstStyle/>
          <a:p>
            <a:r>
              <a:rPr lang="fr-FR" dirty="0"/>
              <a:t>Règle N°3 : transformation d’une association (1, n) - (*, n)</a:t>
            </a:r>
          </a:p>
        </p:txBody>
      </p:sp>
    </p:spTree>
    <p:extLst>
      <p:ext uri="{BB962C8B-B14F-4D97-AF65-F5344CB8AC3E}">
        <p14:creationId xmlns:p14="http://schemas.microsoft.com/office/powerpoint/2010/main" val="1759406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CE825A3-8519-4BD6-A1BA-446047BAD767}"/>
              </a:ext>
            </a:extLst>
          </p:cNvPr>
          <p:cNvSpPr>
            <a:spLocks noGrp="1"/>
          </p:cNvSpPr>
          <p:nvPr>
            <p:ph sz="quarter" idx="12"/>
          </p:nvPr>
        </p:nvSpPr>
        <p:spPr/>
        <p:txBody>
          <a:bodyPr/>
          <a:lstStyle/>
          <a:p>
            <a:r>
              <a:rPr lang="fr-FR" dirty="0"/>
              <a:t>L’association gère une table, qui reçoit en clé étrangère, les clés primaires des tables associées.</a:t>
            </a:r>
          </a:p>
          <a:p>
            <a:r>
              <a:rPr lang="fr-FR" dirty="0"/>
              <a:t>La composition des clés étrangères devient la clé primaire de la table association.</a:t>
            </a:r>
          </a:p>
          <a:p>
            <a:r>
              <a:rPr lang="fr-FR" dirty="0"/>
              <a:t>Les données éventuelles de l’association deviennent les attributs de la table association.</a:t>
            </a:r>
          </a:p>
          <a:p>
            <a:pPr marL="0" indent="0">
              <a:buNone/>
            </a:pPr>
            <a:r>
              <a:rPr lang="fr-FR" b="1" dirty="0"/>
              <a:t>Exemple :</a:t>
            </a:r>
          </a:p>
          <a:p>
            <a:r>
              <a:rPr lang="fr-FR" b="1" dirty="0"/>
              <a:t>L’association suivante :				Est transformée comme suit :</a:t>
            </a:r>
          </a:p>
        </p:txBody>
      </p:sp>
      <p:pic>
        <p:nvPicPr>
          <p:cNvPr id="8" name="Image 7"/>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911540" y="3623902"/>
            <a:ext cx="3445771" cy="2005283"/>
          </a:xfrm>
          <a:prstGeom prst="rect">
            <a:avLst/>
          </a:prstGeom>
          <a:noFill/>
          <a:ln w="88900" cap="sq">
            <a:noFill/>
            <a:miter lim="800000"/>
          </a:ln>
          <a:effectLst/>
        </p:spPr>
      </p:pic>
      <p:pic>
        <p:nvPicPr>
          <p:cNvPr id="11" name="Image 10"/>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5134558" y="3623902"/>
            <a:ext cx="6427788" cy="2046736"/>
          </a:xfrm>
          <a:prstGeom prst="rect">
            <a:avLst/>
          </a:prstGeom>
          <a:noFill/>
          <a:ln w="88900" cap="sq">
            <a:noFill/>
            <a:miter lim="800000"/>
          </a:ln>
          <a:effectLst/>
        </p:spPr>
      </p:pic>
      <p:cxnSp>
        <p:nvCxnSpPr>
          <p:cNvPr id="4" name="Connecteur droit avec flèche 3"/>
          <p:cNvCxnSpPr>
            <a:cxnSpLocks/>
          </p:cNvCxnSpPr>
          <p:nvPr/>
        </p:nvCxnSpPr>
        <p:spPr>
          <a:xfrm>
            <a:off x="4414455" y="3994483"/>
            <a:ext cx="720103" cy="0"/>
          </a:xfrm>
          <a:prstGeom prst="straightConnector1">
            <a:avLst/>
          </a:prstGeom>
          <a:ln w="76200">
            <a:solidFill>
              <a:srgbClr val="FF7800"/>
            </a:solidFill>
            <a:tailEnd type="triangle"/>
          </a:ln>
        </p:spPr>
        <p:style>
          <a:lnRef idx="1">
            <a:schemeClr val="accent1"/>
          </a:lnRef>
          <a:fillRef idx="0">
            <a:schemeClr val="accent1"/>
          </a:fillRef>
          <a:effectRef idx="0">
            <a:schemeClr val="accent1"/>
          </a:effectRef>
          <a:fontRef idx="minor">
            <a:schemeClr val="tx1"/>
          </a:fontRef>
        </p:style>
      </p:cxnSp>
      <p:sp>
        <p:nvSpPr>
          <p:cNvPr id="14" name="Titre 1">
            <a:extLst>
              <a:ext uri="{FF2B5EF4-FFF2-40B4-BE49-F238E27FC236}">
                <a16:creationId xmlns:a16="http://schemas.microsoft.com/office/drawing/2014/main" id="{B730AF71-252D-4C4D-8ACD-B9D481CE4A15}"/>
              </a:ext>
            </a:extLst>
          </p:cNvPr>
          <p:cNvSpPr>
            <a:spLocks noGrp="1"/>
          </p:cNvSpPr>
          <p:nvPr>
            <p:ph type="title"/>
          </p:nvPr>
        </p:nvSpPr>
        <p:spPr/>
        <p:txBody>
          <a:bodyPr/>
          <a:lstStyle/>
          <a:p>
            <a:r>
              <a:rPr lang="fr-FR"/>
              <a:t>03 - Normalisation des données</a:t>
            </a:r>
            <a:endParaRPr lang="fr-FR" dirty="0"/>
          </a:p>
        </p:txBody>
      </p:sp>
      <p:sp>
        <p:nvSpPr>
          <p:cNvPr id="16" name="Espace réservé du texte 3">
            <a:extLst>
              <a:ext uri="{FF2B5EF4-FFF2-40B4-BE49-F238E27FC236}">
                <a16:creationId xmlns:a16="http://schemas.microsoft.com/office/drawing/2014/main" id="{951C56EE-A236-439E-8ABD-620AD48273D0}"/>
              </a:ext>
            </a:extLst>
          </p:cNvPr>
          <p:cNvSpPr>
            <a:spLocks noGrp="1"/>
          </p:cNvSpPr>
          <p:nvPr>
            <p:ph type="body" sz="quarter" idx="11"/>
          </p:nvPr>
        </p:nvSpPr>
        <p:spPr/>
        <p:txBody>
          <a:bodyPr/>
          <a:lstStyle/>
          <a:p>
            <a:r>
              <a:rPr lang="fr-FR"/>
              <a:t>Règles de passage du MCD au MLD normalisé</a:t>
            </a:r>
            <a:endParaRPr lang="fr-FR" dirty="0"/>
          </a:p>
        </p:txBody>
      </p:sp>
      <p:sp>
        <p:nvSpPr>
          <p:cNvPr id="6" name="Espace réservé du contenu 5">
            <a:extLst>
              <a:ext uri="{FF2B5EF4-FFF2-40B4-BE49-F238E27FC236}">
                <a16:creationId xmlns:a16="http://schemas.microsoft.com/office/drawing/2014/main" id="{E6BCAFC0-D1AB-49C7-89E7-85D896620A28}"/>
              </a:ext>
            </a:extLst>
          </p:cNvPr>
          <p:cNvSpPr>
            <a:spLocks noGrp="1"/>
          </p:cNvSpPr>
          <p:nvPr>
            <p:ph sz="quarter" idx="13"/>
          </p:nvPr>
        </p:nvSpPr>
        <p:spPr/>
        <p:txBody>
          <a:bodyPr/>
          <a:lstStyle/>
          <a:p>
            <a:r>
              <a:rPr lang="fr-FR" dirty="0"/>
              <a:t>Règle N°4 : associations ternaires (n-aires)</a:t>
            </a:r>
          </a:p>
        </p:txBody>
      </p:sp>
    </p:spTree>
    <p:extLst>
      <p:ext uri="{BB962C8B-B14F-4D97-AF65-F5344CB8AC3E}">
        <p14:creationId xmlns:p14="http://schemas.microsoft.com/office/powerpoint/2010/main" val="2879269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000" y="1615790"/>
            <a:ext cx="5412513" cy="39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rgbClr val="FF7800"/>
                </a:solidFill>
              </a:rPr>
              <a:t>Le MCD de la base de données du centre de formation</a:t>
            </a:r>
            <a:endParaRPr lang="fr-FR" dirty="0">
              <a:solidFill>
                <a:srgbClr val="FF7800"/>
              </a:solidFill>
            </a:endParaRPr>
          </a:p>
        </p:txBody>
      </p:sp>
      <p:sp>
        <p:nvSpPr>
          <p:cNvPr id="13" name="Titre 1">
            <a:extLst>
              <a:ext uri="{FF2B5EF4-FFF2-40B4-BE49-F238E27FC236}">
                <a16:creationId xmlns:a16="http://schemas.microsoft.com/office/drawing/2014/main" id="{5F8033E3-3F41-40A3-B22C-8A551FB5AA82}"/>
              </a:ext>
            </a:extLst>
          </p:cNvPr>
          <p:cNvSpPr>
            <a:spLocks noGrp="1"/>
          </p:cNvSpPr>
          <p:nvPr>
            <p:ph type="title"/>
          </p:nvPr>
        </p:nvSpPr>
        <p:spPr/>
        <p:txBody>
          <a:bodyPr/>
          <a:lstStyle/>
          <a:p>
            <a:r>
              <a:rPr lang="fr-FR" dirty="0"/>
              <a:t>03 - Normalisation des données</a:t>
            </a:r>
          </a:p>
        </p:txBody>
      </p:sp>
      <p:sp>
        <p:nvSpPr>
          <p:cNvPr id="14" name="Espace réservé du texte 3">
            <a:extLst>
              <a:ext uri="{FF2B5EF4-FFF2-40B4-BE49-F238E27FC236}">
                <a16:creationId xmlns:a16="http://schemas.microsoft.com/office/drawing/2014/main" id="{501BA8AC-890A-4F9F-BAFC-4853348DB7DC}"/>
              </a:ext>
            </a:extLst>
          </p:cNvPr>
          <p:cNvSpPr>
            <a:spLocks noGrp="1"/>
          </p:cNvSpPr>
          <p:nvPr>
            <p:ph type="body" sz="quarter" idx="11"/>
          </p:nvPr>
        </p:nvSpPr>
        <p:spPr/>
        <p:txBody>
          <a:bodyPr/>
          <a:lstStyle/>
          <a:p>
            <a:r>
              <a:rPr lang="fr-FR" dirty="0"/>
              <a:t>Règles de passage du MCD au MLD normalisé</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29494" y="2664884"/>
            <a:ext cx="8505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427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p:nvPr/>
        </p:nvPicPr>
        <p:blipFill>
          <a:blip r:embed="rId2" cstate="email">
            <a:extLst>
              <a:ext uri="{28A0092B-C50C-407E-A947-70E740481C1C}">
                <a14:useLocalDpi xmlns:a14="http://schemas.microsoft.com/office/drawing/2010/main"/>
              </a:ext>
            </a:extLst>
          </a:blip>
          <a:srcRect/>
          <a:stretch/>
        </p:blipFill>
        <p:spPr bwMode="auto">
          <a:xfrm>
            <a:off x="864464" y="2045255"/>
            <a:ext cx="6204785" cy="3415190"/>
          </a:xfrm>
          <a:prstGeom prst="rect">
            <a:avLst/>
          </a:prstGeom>
          <a:noFill/>
          <a:ln>
            <a:noFill/>
          </a:ln>
        </p:spPr>
      </p:pic>
      <p:sp>
        <p:nvSpPr>
          <p:cNvPr id="3" name="Cadre 2"/>
          <p:cNvSpPr/>
          <p:nvPr/>
        </p:nvSpPr>
        <p:spPr>
          <a:xfrm>
            <a:off x="766960" y="5460445"/>
            <a:ext cx="10020645" cy="1090102"/>
          </a:xfrm>
          <a:prstGeom prst="frame">
            <a:avLst>
              <a:gd name="adj1" fmla="val 344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solidFill>
                  <a:srgbClr val="565656"/>
                </a:solidFill>
              </a:rPr>
              <a:t>Remarques :</a:t>
            </a:r>
          </a:p>
          <a:p>
            <a:pPr marL="92075" indent="-92075" algn="just">
              <a:buFont typeface="Arial" panose="020B0604020202020204" pitchFamily="34" charset="0"/>
              <a:buChar char="•"/>
            </a:pPr>
            <a:r>
              <a:rPr lang="fr-FR" sz="1200" b="1" dirty="0">
                <a:solidFill>
                  <a:srgbClr val="565656"/>
                </a:solidFill>
              </a:rPr>
              <a:t>Deux nouvelles entités ajoutées : </a:t>
            </a:r>
            <a:r>
              <a:rPr lang="fr-FR" sz="1200" dirty="0">
                <a:solidFill>
                  <a:srgbClr val="565656"/>
                </a:solidFill>
              </a:rPr>
              <a:t>Inscription et Combinaison identifiées respectivement pas les clés (</a:t>
            </a:r>
            <a:r>
              <a:rPr lang="fr-FR" sz="1200" dirty="0" err="1">
                <a:solidFill>
                  <a:srgbClr val="565656"/>
                </a:solidFill>
              </a:rPr>
              <a:t>codeSess,numCINEtu</a:t>
            </a:r>
            <a:r>
              <a:rPr lang="fr-FR" sz="1200" dirty="0">
                <a:solidFill>
                  <a:srgbClr val="565656"/>
                </a:solidFill>
              </a:rPr>
              <a:t>) et (</a:t>
            </a:r>
            <a:r>
              <a:rPr lang="fr-FR" sz="1200" dirty="0" err="1">
                <a:solidFill>
                  <a:srgbClr val="565656"/>
                </a:solidFill>
              </a:rPr>
              <a:t>codeSpec,codeForm</a:t>
            </a:r>
            <a:r>
              <a:rPr lang="fr-FR" sz="1200" dirty="0">
                <a:solidFill>
                  <a:srgbClr val="565656"/>
                </a:solidFill>
              </a:rPr>
              <a:t>).</a:t>
            </a:r>
          </a:p>
          <a:p>
            <a:pPr marL="92075" indent="-92075" algn="just">
              <a:buFont typeface="Arial" panose="020B0604020202020204" pitchFamily="34" charset="0"/>
              <a:buChar char="•"/>
            </a:pPr>
            <a:r>
              <a:rPr lang="fr-FR" sz="1200" b="1" dirty="0">
                <a:solidFill>
                  <a:srgbClr val="565656"/>
                </a:solidFill>
              </a:rPr>
              <a:t>L’association entre Session et Formation est traduite par l’ajout de la clé : </a:t>
            </a:r>
            <a:r>
              <a:rPr lang="fr-FR" sz="1200" dirty="0" err="1">
                <a:solidFill>
                  <a:srgbClr val="565656"/>
                </a:solidFill>
              </a:rPr>
              <a:t>codeForm</a:t>
            </a:r>
            <a:r>
              <a:rPr lang="fr-FR" sz="1200" dirty="0">
                <a:solidFill>
                  <a:srgbClr val="565656"/>
                </a:solidFill>
              </a:rPr>
              <a:t> dans l’entité Session.</a:t>
            </a:r>
          </a:p>
        </p:txBody>
      </p:sp>
      <p:sp>
        <p:nvSpPr>
          <p:cNvPr id="2" name="Titre 1">
            <a:extLst>
              <a:ext uri="{FF2B5EF4-FFF2-40B4-BE49-F238E27FC236}">
                <a16:creationId xmlns:a16="http://schemas.microsoft.com/office/drawing/2014/main" id="{E3E5AA5C-6D95-4823-95EB-D69E06A2AF1B}"/>
              </a:ext>
            </a:extLst>
          </p:cNvPr>
          <p:cNvSpPr>
            <a:spLocks noGrp="1"/>
          </p:cNvSpPr>
          <p:nvPr>
            <p:ph type="title"/>
          </p:nvPr>
        </p:nvSpPr>
        <p:spPr/>
        <p:txBody>
          <a:bodyPr/>
          <a:lstStyle/>
          <a:p>
            <a:r>
              <a:rPr lang="fr-FR" dirty="0"/>
              <a:t>03 - Normalisation des données</a:t>
            </a:r>
          </a:p>
        </p:txBody>
      </p:sp>
      <p:sp>
        <p:nvSpPr>
          <p:cNvPr id="4" name="Espace réservé du texte 3">
            <a:extLst>
              <a:ext uri="{FF2B5EF4-FFF2-40B4-BE49-F238E27FC236}">
                <a16:creationId xmlns:a16="http://schemas.microsoft.com/office/drawing/2014/main" id="{91677D30-4EE6-4D54-BF97-E8B0EE1786F3}"/>
              </a:ext>
            </a:extLst>
          </p:cNvPr>
          <p:cNvSpPr>
            <a:spLocks noGrp="1"/>
          </p:cNvSpPr>
          <p:nvPr>
            <p:ph type="body" sz="quarter" idx="11"/>
          </p:nvPr>
        </p:nvSpPr>
        <p:spPr/>
        <p:txBody>
          <a:bodyPr/>
          <a:lstStyle/>
          <a:p>
            <a:r>
              <a:rPr lang="fr-FR" dirty="0"/>
              <a:t>Règles de passage du MCD au MLD normalisé</a:t>
            </a:r>
          </a:p>
        </p:txBody>
      </p:sp>
      <p:sp>
        <p:nvSpPr>
          <p:cNvPr id="26" name="Rectangle 25">
            <a:extLst>
              <a:ext uri="{FF2B5EF4-FFF2-40B4-BE49-F238E27FC236}">
                <a16:creationId xmlns:a16="http://schemas.microsoft.com/office/drawing/2014/main" id="{19CC8F74-403D-4B30-8114-C18B5B1ADD1A}"/>
              </a:ext>
            </a:extLst>
          </p:cNvPr>
          <p:cNvSpPr/>
          <p:nvPr/>
        </p:nvSpPr>
        <p:spPr>
          <a:xfrm>
            <a:off x="864464" y="1583998"/>
            <a:ext cx="5427406" cy="39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b="1" dirty="0">
                <a:solidFill>
                  <a:srgbClr val="FF7800"/>
                </a:solidFill>
              </a:rPr>
              <a:t>Le MLD correspondant au MCD du centre de formation</a:t>
            </a:r>
            <a:endParaRPr lang="fr-FR" dirty="0">
              <a:solidFill>
                <a:srgbClr val="FF7800"/>
              </a:solidFill>
            </a:endParaRPr>
          </a:p>
        </p:txBody>
      </p:sp>
    </p:spTree>
    <p:extLst>
      <p:ext uri="{BB962C8B-B14F-4D97-AF65-F5344CB8AC3E}">
        <p14:creationId xmlns:p14="http://schemas.microsoft.com/office/powerpoint/2010/main" val="55207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16"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p:txBody>
          <a:bodyPr/>
          <a:lstStyle/>
          <a:p>
            <a:r>
              <a:rPr lang="fr-FR" dirty="0"/>
              <a:t>Définitions :</a:t>
            </a:r>
          </a:p>
        </p:txBody>
      </p:sp>
      <p:graphicFrame>
        <p:nvGraphicFramePr>
          <p:cNvPr id="10" name="Espace réservé du contenu 3">
            <a:extLst>
              <a:ext uri="{FF2B5EF4-FFF2-40B4-BE49-F238E27FC236}">
                <a16:creationId xmlns:a16="http://schemas.microsoft.com/office/drawing/2014/main" id="{1D849678-F06F-4674-B74A-0C34F424BA87}"/>
              </a:ext>
            </a:extLst>
          </p:cNvPr>
          <p:cNvGraphicFramePr>
            <a:graphicFrameLocks/>
          </p:cNvGraphicFramePr>
          <p:nvPr>
            <p:extLst>
              <p:ext uri="{D42A27DB-BD31-4B8C-83A1-F6EECF244321}">
                <p14:modId xmlns:p14="http://schemas.microsoft.com/office/powerpoint/2010/main" val="1357114018"/>
              </p:ext>
            </p:extLst>
          </p:nvPr>
        </p:nvGraphicFramePr>
        <p:xfrm>
          <a:off x="811657" y="2154118"/>
          <a:ext cx="10469367" cy="4185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270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16"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720000" y="1595392"/>
            <a:ext cx="10746576" cy="319714"/>
          </a:xfrm>
        </p:spPr>
        <p:txBody>
          <a:bodyPr/>
          <a:lstStyle/>
          <a:p>
            <a:r>
              <a:rPr lang="fr-FR" dirty="0"/>
              <a:t>Définitions :</a:t>
            </a:r>
          </a:p>
        </p:txBody>
      </p:sp>
      <p:graphicFrame>
        <p:nvGraphicFramePr>
          <p:cNvPr id="10" name="Espace réservé du contenu 3">
            <a:extLst>
              <a:ext uri="{FF2B5EF4-FFF2-40B4-BE49-F238E27FC236}">
                <a16:creationId xmlns:a16="http://schemas.microsoft.com/office/drawing/2014/main" id="{1D849678-F06F-4674-B74A-0C34F424BA87}"/>
              </a:ext>
            </a:extLst>
          </p:cNvPr>
          <p:cNvGraphicFramePr>
            <a:graphicFrameLocks/>
          </p:cNvGraphicFramePr>
          <p:nvPr>
            <p:extLst>
              <p:ext uri="{D42A27DB-BD31-4B8C-83A1-F6EECF244321}">
                <p14:modId xmlns:p14="http://schemas.microsoft.com/office/powerpoint/2010/main" val="3565377978"/>
              </p:ext>
            </p:extLst>
          </p:nvPr>
        </p:nvGraphicFramePr>
        <p:xfrm>
          <a:off x="720000" y="1950870"/>
          <a:ext cx="10746575" cy="450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5925371"/>
      </p:ext>
    </p:extLst>
  </p:cSld>
  <p:clrMapOvr>
    <a:masterClrMapping/>
  </p:clrMapOvr>
</p:sld>
</file>

<file path=ppt/theme/theme1.xml><?xml version="1.0" encoding="utf-8"?>
<a:theme xmlns:a="http://schemas.openxmlformats.org/drawingml/2006/main" name="BASE RT VALIDEE 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E RT VALIDEE OK" id="{BA342A57-EAB6-4D7E-892F-6283F0790B36}" vid="{49F05F4C-B370-465F-B45B-A0D009F9B739}"/>
    </a:ext>
  </a:ext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36630</TotalTime>
  <Words>9380</Words>
  <Application>Microsoft Office PowerPoint</Application>
  <PresentationFormat>Grand écran</PresentationFormat>
  <Paragraphs>1140</Paragraphs>
  <Slides>77</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77</vt:i4>
      </vt:variant>
    </vt:vector>
  </HeadingPairs>
  <TitlesOfParts>
    <vt:vector size="81" baseType="lpstr">
      <vt:lpstr>Arial</vt:lpstr>
      <vt:lpstr>Calibri</vt:lpstr>
      <vt:lpstr>Wingdings</vt:lpstr>
      <vt:lpstr>BASE RT VALIDEE OK</vt:lpstr>
      <vt:lpstr>Présentation PowerPoint</vt:lpstr>
      <vt:lpstr>Présentation PowerPoint</vt:lpstr>
      <vt:lpstr>Présentation PowerPoint</vt:lpstr>
      <vt:lpstr>Présentation PowerPoint</vt:lpstr>
      <vt:lpstr>Présentation PowerPoint</vt:lpstr>
      <vt:lpstr>Présentation PowerPoint</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Présentation PowerPoint</vt:lpstr>
      <vt:lpstr>01 - ANALYSE DU CAHIER DES CHARGES</vt:lpstr>
      <vt:lpstr>01 - ANALYSE DU CAHIER DES CHARGES</vt:lpstr>
      <vt:lpstr>01 - ANALYSE DU CAHIER DES CHARGES</vt:lpstr>
      <vt:lpstr>Présentation PowerPoint</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Présentation PowerPoint</vt:lpstr>
      <vt:lpstr>Présentation PowerPoint</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Présentation PowerPoint</vt:lpstr>
      <vt:lpstr>Présentation PowerPoint</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Présentation PowerPoint</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saida boudiaf</dc:creator>
  <cp:lastModifiedBy>admin</cp:lastModifiedBy>
  <cp:revision>685</cp:revision>
  <dcterms:created xsi:type="dcterms:W3CDTF">2021-10-06T13:21:54Z</dcterms:created>
  <dcterms:modified xsi:type="dcterms:W3CDTF">2025-01-03T21:44:26Z</dcterms:modified>
</cp:coreProperties>
</file>