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0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0705B-EF10-4DE6-AC41-21D6E6F2EE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2A4DCBC-2077-4CDF-ADE7-CE8C2BF92475}">
      <dgm:prSet phldrT="[Text]" custT="1"/>
      <dgm:spPr/>
      <dgm:t>
        <a:bodyPr/>
        <a:lstStyle/>
        <a:p>
          <a:r>
            <a:rPr lang="en-US" sz="4000" dirty="0"/>
            <a:t>Problem </a:t>
          </a:r>
        </a:p>
      </dgm:t>
    </dgm:pt>
    <dgm:pt modelId="{F4AE52F5-1B58-4EE2-97D3-65C25C787EC4}" type="parTrans" cxnId="{6787BD16-3D9C-492A-84B1-85BE74B05D2B}">
      <dgm:prSet/>
      <dgm:spPr/>
      <dgm:t>
        <a:bodyPr/>
        <a:lstStyle/>
        <a:p>
          <a:endParaRPr lang="en-US" sz="4000"/>
        </a:p>
      </dgm:t>
    </dgm:pt>
    <dgm:pt modelId="{66CD488B-7CDA-4C98-AE8F-BE459FA0058D}" type="sibTrans" cxnId="{6787BD16-3D9C-492A-84B1-85BE74B05D2B}">
      <dgm:prSet/>
      <dgm:spPr/>
      <dgm:t>
        <a:bodyPr/>
        <a:lstStyle/>
        <a:p>
          <a:endParaRPr lang="en-US" sz="4000"/>
        </a:p>
      </dgm:t>
    </dgm:pt>
    <dgm:pt modelId="{6E4F80A1-8C4E-4055-A707-54952AF7BD6E}">
      <dgm:prSet phldrT="[Text]" custT="1"/>
      <dgm:spPr/>
      <dgm:t>
        <a:bodyPr/>
        <a:lstStyle/>
        <a:p>
          <a:r>
            <a:rPr lang="en-US" sz="4000" dirty="0"/>
            <a:t>Solution</a:t>
          </a:r>
        </a:p>
      </dgm:t>
    </dgm:pt>
    <dgm:pt modelId="{95263F92-73AE-4CB9-9186-D39371331220}" type="parTrans" cxnId="{19888781-96A4-4CCF-8998-6AA7C1746A2E}">
      <dgm:prSet/>
      <dgm:spPr/>
      <dgm:t>
        <a:bodyPr/>
        <a:lstStyle/>
        <a:p>
          <a:endParaRPr lang="en-US" sz="4000"/>
        </a:p>
      </dgm:t>
    </dgm:pt>
    <dgm:pt modelId="{7459D6A2-D8B2-40FF-A89A-225F8D990F6F}" type="sibTrans" cxnId="{19888781-96A4-4CCF-8998-6AA7C1746A2E}">
      <dgm:prSet/>
      <dgm:spPr/>
      <dgm:t>
        <a:bodyPr/>
        <a:lstStyle/>
        <a:p>
          <a:endParaRPr lang="en-US" sz="4000"/>
        </a:p>
      </dgm:t>
    </dgm:pt>
    <dgm:pt modelId="{B73E0021-7E92-49A5-AE5E-875AFB780319}" type="pres">
      <dgm:prSet presAssocID="{E630705B-EF10-4DE6-AC41-21D6E6F2EECA}" presName="Name0" presStyleCnt="0">
        <dgm:presLayoutVars>
          <dgm:dir/>
          <dgm:animLvl val="lvl"/>
          <dgm:resizeHandles val="exact"/>
        </dgm:presLayoutVars>
      </dgm:prSet>
      <dgm:spPr/>
    </dgm:pt>
    <dgm:pt modelId="{7733D1C4-B52D-4B8F-B423-41C82FC986C5}" type="pres">
      <dgm:prSet presAssocID="{C2A4DCBC-2077-4CDF-ADE7-CE8C2BF92475}" presName="parTxOnly" presStyleLbl="node1" presStyleIdx="0" presStyleCnt="2" custLinFactNeighborX="-7946" custLinFactNeighborY="-7187">
        <dgm:presLayoutVars>
          <dgm:chMax val="0"/>
          <dgm:chPref val="0"/>
          <dgm:bulletEnabled val="1"/>
        </dgm:presLayoutVars>
      </dgm:prSet>
      <dgm:spPr/>
    </dgm:pt>
    <dgm:pt modelId="{5F5FBFB0-88E4-47EC-8B1F-18A79219D82A}" type="pres">
      <dgm:prSet presAssocID="{66CD488B-7CDA-4C98-AE8F-BE459FA0058D}" presName="parTxOnlySpace" presStyleCnt="0"/>
      <dgm:spPr/>
    </dgm:pt>
    <dgm:pt modelId="{798074F6-3982-41B2-95E9-0669F296EB23}" type="pres">
      <dgm:prSet presAssocID="{6E4F80A1-8C4E-4055-A707-54952AF7BD6E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797FD00D-A097-4AD8-8407-AA44EB092915}" type="presOf" srcId="{6E4F80A1-8C4E-4055-A707-54952AF7BD6E}" destId="{798074F6-3982-41B2-95E9-0669F296EB23}" srcOrd="0" destOrd="0" presId="urn:microsoft.com/office/officeart/2005/8/layout/chevron1"/>
    <dgm:cxn modelId="{6787BD16-3D9C-492A-84B1-85BE74B05D2B}" srcId="{E630705B-EF10-4DE6-AC41-21D6E6F2EECA}" destId="{C2A4DCBC-2077-4CDF-ADE7-CE8C2BF92475}" srcOrd="0" destOrd="0" parTransId="{F4AE52F5-1B58-4EE2-97D3-65C25C787EC4}" sibTransId="{66CD488B-7CDA-4C98-AE8F-BE459FA0058D}"/>
    <dgm:cxn modelId="{E5323A21-6220-4C9D-B8F9-063129F46E27}" type="presOf" srcId="{E630705B-EF10-4DE6-AC41-21D6E6F2EECA}" destId="{B73E0021-7E92-49A5-AE5E-875AFB780319}" srcOrd="0" destOrd="0" presId="urn:microsoft.com/office/officeart/2005/8/layout/chevron1"/>
    <dgm:cxn modelId="{19888781-96A4-4CCF-8998-6AA7C1746A2E}" srcId="{E630705B-EF10-4DE6-AC41-21D6E6F2EECA}" destId="{6E4F80A1-8C4E-4055-A707-54952AF7BD6E}" srcOrd="1" destOrd="0" parTransId="{95263F92-73AE-4CB9-9186-D39371331220}" sibTransId="{7459D6A2-D8B2-40FF-A89A-225F8D990F6F}"/>
    <dgm:cxn modelId="{8A97238E-D850-4AA5-96C8-16A90CFE9088}" type="presOf" srcId="{C2A4DCBC-2077-4CDF-ADE7-CE8C2BF92475}" destId="{7733D1C4-B52D-4B8F-B423-41C82FC986C5}" srcOrd="0" destOrd="0" presId="urn:microsoft.com/office/officeart/2005/8/layout/chevron1"/>
    <dgm:cxn modelId="{E44FB9AF-2A61-4D46-A094-3A95CD0C665D}" type="presParOf" srcId="{B73E0021-7E92-49A5-AE5E-875AFB780319}" destId="{7733D1C4-B52D-4B8F-B423-41C82FC986C5}" srcOrd="0" destOrd="0" presId="urn:microsoft.com/office/officeart/2005/8/layout/chevron1"/>
    <dgm:cxn modelId="{FDF38926-92FA-4E73-853B-905E69B3F114}" type="presParOf" srcId="{B73E0021-7E92-49A5-AE5E-875AFB780319}" destId="{5F5FBFB0-88E4-47EC-8B1F-18A79219D82A}" srcOrd="1" destOrd="0" presId="urn:microsoft.com/office/officeart/2005/8/layout/chevron1"/>
    <dgm:cxn modelId="{43CA9F60-EB50-4EA6-A0C2-C680A93DCA29}" type="presParOf" srcId="{B73E0021-7E92-49A5-AE5E-875AFB780319}" destId="{798074F6-3982-41B2-95E9-0669F296EB2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86DB5-337D-4DDB-A136-8C43F5858458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CBBAAD-BC1B-4A4B-B77A-5DBDB092504D}">
      <dgm:prSet phldrT="[Text]" custT="1"/>
      <dgm:spPr/>
      <dgm:t>
        <a:bodyPr/>
        <a:lstStyle/>
        <a:p>
          <a:r>
            <a:rPr lang="en-US" sz="2400" dirty="0"/>
            <a:t>Scenario 2</a:t>
          </a:r>
        </a:p>
      </dgm:t>
    </dgm:pt>
    <dgm:pt modelId="{CDB7D15E-6DAB-4A12-8EAC-2D1178885B88}" type="parTrans" cxnId="{9B3EED43-A050-4D1D-AD69-41EC1F1FF233}">
      <dgm:prSet/>
      <dgm:spPr/>
      <dgm:t>
        <a:bodyPr/>
        <a:lstStyle/>
        <a:p>
          <a:endParaRPr lang="en-US" sz="2400"/>
        </a:p>
      </dgm:t>
    </dgm:pt>
    <dgm:pt modelId="{D1700D52-A7A3-4225-BCCE-415E7D0FED20}" type="sibTrans" cxnId="{9B3EED43-A050-4D1D-AD69-41EC1F1FF233}">
      <dgm:prSet/>
      <dgm:spPr/>
      <dgm:t>
        <a:bodyPr/>
        <a:lstStyle/>
        <a:p>
          <a:endParaRPr lang="en-US" sz="2400"/>
        </a:p>
      </dgm:t>
    </dgm:pt>
    <dgm:pt modelId="{0B4BF711-4105-40E1-ABC5-40B47977DAFE}">
      <dgm:prSet phldrT="[Text]" custT="1"/>
      <dgm:spPr/>
      <dgm:t>
        <a:bodyPr/>
        <a:lstStyle/>
        <a:p>
          <a:r>
            <a:rPr lang="en-US" sz="2400" dirty="0"/>
            <a:t>Increase vertical drop by 150 ft </a:t>
          </a:r>
        </a:p>
      </dgm:t>
    </dgm:pt>
    <dgm:pt modelId="{07A0A22A-CE53-497F-B669-3EA898BD160A}" type="parTrans" cxnId="{E56C1760-8FFC-48B1-9F9C-DB32EAB79B21}">
      <dgm:prSet/>
      <dgm:spPr/>
      <dgm:t>
        <a:bodyPr/>
        <a:lstStyle/>
        <a:p>
          <a:endParaRPr lang="en-US" sz="2400"/>
        </a:p>
      </dgm:t>
    </dgm:pt>
    <dgm:pt modelId="{87990EBF-74EC-4A98-A342-F132D5A11EE0}" type="sibTrans" cxnId="{E56C1760-8FFC-48B1-9F9C-DB32EAB79B21}">
      <dgm:prSet/>
      <dgm:spPr/>
      <dgm:t>
        <a:bodyPr/>
        <a:lstStyle/>
        <a:p>
          <a:endParaRPr lang="en-US" sz="2400"/>
        </a:p>
      </dgm:t>
    </dgm:pt>
    <dgm:pt modelId="{1ADA89E5-ED85-4F5A-8846-CC0189215FDD}">
      <dgm:prSet phldrT="[Text]" custT="1"/>
      <dgm:spPr/>
      <dgm:t>
        <a:bodyPr/>
        <a:lstStyle/>
        <a:p>
          <a:r>
            <a:rPr lang="en-US" sz="2400" dirty="0"/>
            <a:t>Install an additional chair lift</a:t>
          </a:r>
        </a:p>
      </dgm:t>
    </dgm:pt>
    <dgm:pt modelId="{9E8731B9-6C95-440D-ACBC-35E89171628B}" type="parTrans" cxnId="{CE02FE61-DF06-4F80-9829-482FF755E0D4}">
      <dgm:prSet/>
      <dgm:spPr/>
      <dgm:t>
        <a:bodyPr/>
        <a:lstStyle/>
        <a:p>
          <a:endParaRPr lang="en-US" sz="2400"/>
        </a:p>
      </dgm:t>
    </dgm:pt>
    <dgm:pt modelId="{8CCBD2A9-4C93-4867-8C62-55A7795FEF19}" type="sibTrans" cxnId="{CE02FE61-DF06-4F80-9829-482FF755E0D4}">
      <dgm:prSet/>
      <dgm:spPr/>
      <dgm:t>
        <a:bodyPr/>
        <a:lstStyle/>
        <a:p>
          <a:endParaRPr lang="en-US" sz="2400"/>
        </a:p>
      </dgm:t>
    </dgm:pt>
    <dgm:pt modelId="{25A5E3D9-3A25-4064-B633-6F4021838AF8}">
      <dgm:prSet phldrT="[Text]" custT="1"/>
      <dgm:spPr/>
      <dgm:t>
        <a:bodyPr/>
        <a:lstStyle/>
        <a:p>
          <a:r>
            <a:rPr lang="en-US" sz="2400" dirty="0"/>
            <a:t>Scenario 3</a:t>
          </a:r>
        </a:p>
      </dgm:t>
    </dgm:pt>
    <dgm:pt modelId="{5EC50857-07A5-4D38-A013-D90D4E88C0AA}" type="parTrans" cxnId="{C602338C-D650-4C89-9F7F-5E04EC136BE7}">
      <dgm:prSet/>
      <dgm:spPr/>
      <dgm:t>
        <a:bodyPr/>
        <a:lstStyle/>
        <a:p>
          <a:endParaRPr lang="en-US" sz="2400"/>
        </a:p>
      </dgm:t>
    </dgm:pt>
    <dgm:pt modelId="{76011218-4E51-44D8-B25D-4DC709A894C4}" type="sibTrans" cxnId="{C602338C-D650-4C89-9F7F-5E04EC136BE7}">
      <dgm:prSet/>
      <dgm:spPr/>
      <dgm:t>
        <a:bodyPr/>
        <a:lstStyle/>
        <a:p>
          <a:endParaRPr lang="en-US" sz="2400"/>
        </a:p>
      </dgm:t>
    </dgm:pt>
    <dgm:pt modelId="{82994DA2-8286-4746-B589-577746963FDF}">
      <dgm:prSet phldrT="[Text]" custT="1"/>
      <dgm:spPr/>
      <dgm:t>
        <a:bodyPr/>
        <a:lstStyle/>
        <a:p>
          <a:r>
            <a:rPr lang="en-US" sz="2400" dirty="0"/>
            <a:t>Same as scenario 2</a:t>
          </a:r>
        </a:p>
      </dgm:t>
    </dgm:pt>
    <dgm:pt modelId="{CEB8D670-69D4-443D-84F6-BF2BD0B5F6D4}" type="parTrans" cxnId="{30FC75A5-EC46-49EE-998D-9AFBC7F97E8B}">
      <dgm:prSet/>
      <dgm:spPr/>
      <dgm:t>
        <a:bodyPr/>
        <a:lstStyle/>
        <a:p>
          <a:endParaRPr lang="en-US" sz="2400"/>
        </a:p>
      </dgm:t>
    </dgm:pt>
    <dgm:pt modelId="{A0D33483-2B8F-47E0-85DE-94012DE3B0B0}" type="sibTrans" cxnId="{30FC75A5-EC46-49EE-998D-9AFBC7F97E8B}">
      <dgm:prSet/>
      <dgm:spPr/>
      <dgm:t>
        <a:bodyPr/>
        <a:lstStyle/>
        <a:p>
          <a:endParaRPr lang="en-US" sz="2400"/>
        </a:p>
      </dgm:t>
    </dgm:pt>
    <dgm:pt modelId="{DBECB8A9-233F-4B5D-BF80-DCD9950B9653}">
      <dgm:prSet phldrT="[Text]" custT="1"/>
      <dgm:spPr/>
      <dgm:t>
        <a:bodyPr/>
        <a:lstStyle/>
        <a:p>
          <a:r>
            <a:rPr lang="en-US" sz="2400" dirty="0"/>
            <a:t>Add 2 acres of snow</a:t>
          </a:r>
        </a:p>
      </dgm:t>
    </dgm:pt>
    <dgm:pt modelId="{417BD3CA-2323-4E02-A18B-3AFC82985195}" type="parTrans" cxnId="{1207B77D-30F0-44F3-B66F-6486D99D20E7}">
      <dgm:prSet/>
      <dgm:spPr/>
      <dgm:t>
        <a:bodyPr/>
        <a:lstStyle/>
        <a:p>
          <a:endParaRPr lang="en-US" sz="2400"/>
        </a:p>
      </dgm:t>
    </dgm:pt>
    <dgm:pt modelId="{25A2A3F5-D541-4419-8244-F4A6B5A9B1BF}" type="sibTrans" cxnId="{1207B77D-30F0-44F3-B66F-6486D99D20E7}">
      <dgm:prSet/>
      <dgm:spPr/>
      <dgm:t>
        <a:bodyPr/>
        <a:lstStyle/>
        <a:p>
          <a:endParaRPr lang="en-US" sz="2400"/>
        </a:p>
      </dgm:t>
    </dgm:pt>
    <dgm:pt modelId="{7924E7CA-5078-481A-812E-ED890B34024B}">
      <dgm:prSet phldrT="[Text]" custT="1"/>
      <dgm:spPr/>
      <dgm:t>
        <a:bodyPr/>
        <a:lstStyle/>
        <a:p>
          <a:r>
            <a:rPr lang="en-US" sz="2400" dirty="0"/>
            <a:t>Scenario 4</a:t>
          </a:r>
        </a:p>
      </dgm:t>
    </dgm:pt>
    <dgm:pt modelId="{44C67D84-96D7-4FAB-A24E-F2FF0FD7AFC8}" type="parTrans" cxnId="{E7EE5AD1-EBC9-4948-80BA-33059A0C2115}">
      <dgm:prSet/>
      <dgm:spPr/>
      <dgm:t>
        <a:bodyPr/>
        <a:lstStyle/>
        <a:p>
          <a:endParaRPr lang="en-US" sz="2400"/>
        </a:p>
      </dgm:t>
    </dgm:pt>
    <dgm:pt modelId="{8FC24ACD-1AFE-480F-97AE-59188D83B86A}" type="sibTrans" cxnId="{E7EE5AD1-EBC9-4948-80BA-33059A0C2115}">
      <dgm:prSet/>
      <dgm:spPr/>
      <dgm:t>
        <a:bodyPr/>
        <a:lstStyle/>
        <a:p>
          <a:endParaRPr lang="en-US" sz="2400"/>
        </a:p>
      </dgm:t>
    </dgm:pt>
    <dgm:pt modelId="{C0DB6700-8F40-4C2D-8884-BE3C9B6FD279}">
      <dgm:prSet phldrT="[Text]" custT="1"/>
      <dgm:spPr/>
      <dgm:t>
        <a:bodyPr/>
        <a:lstStyle/>
        <a:p>
          <a:r>
            <a:rPr lang="en-US" sz="2400" dirty="0"/>
            <a:t>Increase the longest run by 0.2 miles</a:t>
          </a:r>
        </a:p>
      </dgm:t>
    </dgm:pt>
    <dgm:pt modelId="{BF724FD4-4267-4ACF-9A1B-34ED61DCE731}" type="parTrans" cxnId="{CBADFAB9-4334-4F25-9AA4-AB76F754AED3}">
      <dgm:prSet/>
      <dgm:spPr/>
      <dgm:t>
        <a:bodyPr/>
        <a:lstStyle/>
        <a:p>
          <a:endParaRPr lang="en-US" sz="2400"/>
        </a:p>
      </dgm:t>
    </dgm:pt>
    <dgm:pt modelId="{6CD20533-0E88-4748-9CE8-751C85A6FA97}" type="sibTrans" cxnId="{CBADFAB9-4334-4F25-9AA4-AB76F754AED3}">
      <dgm:prSet/>
      <dgm:spPr/>
      <dgm:t>
        <a:bodyPr/>
        <a:lstStyle/>
        <a:p>
          <a:endParaRPr lang="en-US" sz="2400"/>
        </a:p>
      </dgm:t>
    </dgm:pt>
    <dgm:pt modelId="{C25C7990-DA4A-4F57-A5A5-FD2CEE946D16}">
      <dgm:prSet phldrT="[Text]" custT="1"/>
      <dgm:spPr/>
      <dgm:t>
        <a:bodyPr/>
        <a:lstStyle/>
        <a:p>
          <a:r>
            <a:rPr lang="en-US" sz="2400" dirty="0"/>
            <a:t>Add 4 acres of snow making</a:t>
          </a:r>
        </a:p>
      </dgm:t>
    </dgm:pt>
    <dgm:pt modelId="{D44935C0-1B16-482A-8D5D-5D01871573A3}" type="parTrans" cxnId="{CBDF8D59-39EC-4F74-9F28-37F14015AC65}">
      <dgm:prSet/>
      <dgm:spPr/>
      <dgm:t>
        <a:bodyPr/>
        <a:lstStyle/>
        <a:p>
          <a:endParaRPr lang="en-US" sz="2400"/>
        </a:p>
      </dgm:t>
    </dgm:pt>
    <dgm:pt modelId="{628BC899-AFA6-4625-A97B-C7BB03F98D7F}" type="sibTrans" cxnId="{CBDF8D59-39EC-4F74-9F28-37F14015AC65}">
      <dgm:prSet/>
      <dgm:spPr/>
      <dgm:t>
        <a:bodyPr/>
        <a:lstStyle/>
        <a:p>
          <a:endParaRPr lang="en-US" sz="2400"/>
        </a:p>
      </dgm:t>
    </dgm:pt>
    <dgm:pt modelId="{FA4212E0-1C0A-4D20-BA54-239A004A708E}">
      <dgm:prSet phldrT="[Text]" custT="1"/>
      <dgm:spPr/>
      <dgm:t>
        <a:bodyPr/>
        <a:lstStyle/>
        <a:p>
          <a:r>
            <a:rPr lang="en-US" sz="2400" dirty="0"/>
            <a:t>Add a run</a:t>
          </a:r>
        </a:p>
      </dgm:t>
    </dgm:pt>
    <dgm:pt modelId="{7EBC7609-6D8E-45E3-B8D2-FA55E225707F}" type="parTrans" cxnId="{45C58119-8923-447C-8DE1-5ED5221898BF}">
      <dgm:prSet/>
      <dgm:spPr/>
    </dgm:pt>
    <dgm:pt modelId="{59C268FD-0C2A-42A8-8CDC-2B276791E282}" type="sibTrans" cxnId="{45C58119-8923-447C-8DE1-5ED5221898BF}">
      <dgm:prSet/>
      <dgm:spPr/>
    </dgm:pt>
    <dgm:pt modelId="{9A3C0E96-98BA-4AEE-9536-8FF200E833FE}" type="pres">
      <dgm:prSet presAssocID="{D0886DB5-337D-4DDB-A136-8C43F5858458}" presName="Name0" presStyleCnt="0">
        <dgm:presLayoutVars>
          <dgm:dir/>
          <dgm:animLvl val="lvl"/>
          <dgm:resizeHandles val="exact"/>
        </dgm:presLayoutVars>
      </dgm:prSet>
      <dgm:spPr/>
    </dgm:pt>
    <dgm:pt modelId="{B8D9051A-3595-47AF-BC87-82535543BADB}" type="pres">
      <dgm:prSet presAssocID="{A3CBBAAD-BC1B-4A4B-B77A-5DBDB092504D}" presName="composite" presStyleCnt="0"/>
      <dgm:spPr/>
    </dgm:pt>
    <dgm:pt modelId="{046BA2E5-6FFB-4613-8F13-926F106AF930}" type="pres">
      <dgm:prSet presAssocID="{A3CBBAAD-BC1B-4A4B-B77A-5DBDB092504D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</dgm:pt>
    <dgm:pt modelId="{CBC3CB4B-F391-444B-9A96-FBD1220A2996}" type="pres">
      <dgm:prSet presAssocID="{A3CBBAAD-BC1B-4A4B-B77A-5DBDB092504D}" presName="desTx" presStyleLbl="alignAccFollowNode1" presStyleIdx="0" presStyleCnt="3">
        <dgm:presLayoutVars>
          <dgm:bulletEnabled val="1"/>
        </dgm:presLayoutVars>
      </dgm:prSet>
      <dgm:spPr/>
    </dgm:pt>
    <dgm:pt modelId="{DBE1438B-BFFD-4144-B966-B8330F149FC5}" type="pres">
      <dgm:prSet presAssocID="{D1700D52-A7A3-4225-BCCE-415E7D0FED20}" presName="space" presStyleCnt="0"/>
      <dgm:spPr/>
    </dgm:pt>
    <dgm:pt modelId="{F442EE11-F8A9-46A5-B4D0-CB2A984FCDF9}" type="pres">
      <dgm:prSet presAssocID="{25A5E3D9-3A25-4064-B633-6F4021838AF8}" presName="composite" presStyleCnt="0"/>
      <dgm:spPr/>
    </dgm:pt>
    <dgm:pt modelId="{8993009D-A19A-444D-99BA-C0004BCD0919}" type="pres">
      <dgm:prSet presAssocID="{25A5E3D9-3A25-4064-B633-6F4021838AF8}" presName="parTx" presStyleLbl="alignNode1" presStyleIdx="1" presStyleCnt="3" custScaleY="100000">
        <dgm:presLayoutVars>
          <dgm:chMax val="0"/>
          <dgm:chPref val="0"/>
          <dgm:bulletEnabled val="1"/>
        </dgm:presLayoutVars>
      </dgm:prSet>
      <dgm:spPr/>
    </dgm:pt>
    <dgm:pt modelId="{A77E630E-8A60-4757-9735-4F9F9A78BEC4}" type="pres">
      <dgm:prSet presAssocID="{25A5E3D9-3A25-4064-B633-6F4021838AF8}" presName="desTx" presStyleLbl="alignAccFollowNode1" presStyleIdx="1" presStyleCnt="3">
        <dgm:presLayoutVars>
          <dgm:bulletEnabled val="1"/>
        </dgm:presLayoutVars>
      </dgm:prSet>
      <dgm:spPr/>
    </dgm:pt>
    <dgm:pt modelId="{E3935645-078C-468C-BA3B-75D0C11EA627}" type="pres">
      <dgm:prSet presAssocID="{76011218-4E51-44D8-B25D-4DC709A894C4}" presName="space" presStyleCnt="0"/>
      <dgm:spPr/>
    </dgm:pt>
    <dgm:pt modelId="{88A54347-8613-4A26-8207-698DF91E239B}" type="pres">
      <dgm:prSet presAssocID="{7924E7CA-5078-481A-812E-ED890B34024B}" presName="composite" presStyleCnt="0"/>
      <dgm:spPr/>
    </dgm:pt>
    <dgm:pt modelId="{374FA0A8-2DF9-4CA5-B5A0-F47045A3DAC7}" type="pres">
      <dgm:prSet presAssocID="{7924E7CA-5078-481A-812E-ED890B34024B}" presName="parTx" presStyleLbl="alignNode1" presStyleIdx="2" presStyleCnt="3" custScaleY="100000">
        <dgm:presLayoutVars>
          <dgm:chMax val="0"/>
          <dgm:chPref val="0"/>
          <dgm:bulletEnabled val="1"/>
        </dgm:presLayoutVars>
      </dgm:prSet>
      <dgm:spPr/>
    </dgm:pt>
    <dgm:pt modelId="{0D78BB2A-5922-41AA-8DE4-E94245A3771C}" type="pres">
      <dgm:prSet presAssocID="{7924E7CA-5078-481A-812E-ED890B34024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F89D60A-537E-4D1F-A922-090BE17C23BB}" type="presOf" srcId="{C25C7990-DA4A-4F57-A5A5-FD2CEE946D16}" destId="{0D78BB2A-5922-41AA-8DE4-E94245A3771C}" srcOrd="0" destOrd="1" presId="urn:microsoft.com/office/officeart/2005/8/layout/hList1"/>
    <dgm:cxn modelId="{E728C70F-1A83-4448-BED9-ADDF391FDDDB}" type="presOf" srcId="{A3CBBAAD-BC1B-4A4B-B77A-5DBDB092504D}" destId="{046BA2E5-6FFB-4613-8F13-926F106AF930}" srcOrd="0" destOrd="0" presId="urn:microsoft.com/office/officeart/2005/8/layout/hList1"/>
    <dgm:cxn modelId="{45C58119-8923-447C-8DE1-5ED5221898BF}" srcId="{A3CBBAAD-BC1B-4A4B-B77A-5DBDB092504D}" destId="{FA4212E0-1C0A-4D20-BA54-239A004A708E}" srcOrd="2" destOrd="0" parTransId="{7EBC7609-6D8E-45E3-B8D2-FA55E225707F}" sibTransId="{59C268FD-0C2A-42A8-8CDC-2B276791E282}"/>
    <dgm:cxn modelId="{1691E827-518E-4E11-AFA8-78C4EE5B5AF9}" type="presOf" srcId="{FA4212E0-1C0A-4D20-BA54-239A004A708E}" destId="{CBC3CB4B-F391-444B-9A96-FBD1220A2996}" srcOrd="0" destOrd="2" presId="urn:microsoft.com/office/officeart/2005/8/layout/hList1"/>
    <dgm:cxn modelId="{99B97A31-68DE-4E30-BC96-CB5C2DBA2D77}" type="presOf" srcId="{7924E7CA-5078-481A-812E-ED890B34024B}" destId="{374FA0A8-2DF9-4CA5-B5A0-F47045A3DAC7}" srcOrd="0" destOrd="0" presId="urn:microsoft.com/office/officeart/2005/8/layout/hList1"/>
    <dgm:cxn modelId="{E56C1760-8FFC-48B1-9F9C-DB32EAB79B21}" srcId="{A3CBBAAD-BC1B-4A4B-B77A-5DBDB092504D}" destId="{0B4BF711-4105-40E1-ABC5-40B47977DAFE}" srcOrd="0" destOrd="0" parTransId="{07A0A22A-CE53-497F-B669-3EA898BD160A}" sibTransId="{87990EBF-74EC-4A98-A342-F132D5A11EE0}"/>
    <dgm:cxn modelId="{CE02FE61-DF06-4F80-9829-482FF755E0D4}" srcId="{A3CBBAAD-BC1B-4A4B-B77A-5DBDB092504D}" destId="{1ADA89E5-ED85-4F5A-8846-CC0189215FDD}" srcOrd="1" destOrd="0" parTransId="{9E8731B9-6C95-440D-ACBC-35E89171628B}" sibTransId="{8CCBD2A9-4C93-4867-8C62-55A7795FEF19}"/>
    <dgm:cxn modelId="{1E40BE62-373F-4C9B-A55A-ACB9E6C0844A}" type="presOf" srcId="{D0886DB5-337D-4DDB-A136-8C43F5858458}" destId="{9A3C0E96-98BA-4AEE-9536-8FF200E833FE}" srcOrd="0" destOrd="0" presId="urn:microsoft.com/office/officeart/2005/8/layout/hList1"/>
    <dgm:cxn modelId="{9B3EED43-A050-4D1D-AD69-41EC1F1FF233}" srcId="{D0886DB5-337D-4DDB-A136-8C43F5858458}" destId="{A3CBBAAD-BC1B-4A4B-B77A-5DBDB092504D}" srcOrd="0" destOrd="0" parTransId="{CDB7D15E-6DAB-4A12-8EAC-2D1178885B88}" sibTransId="{D1700D52-A7A3-4225-BCCE-415E7D0FED20}"/>
    <dgm:cxn modelId="{F1300C54-55A6-45A7-910E-D365AC310617}" type="presOf" srcId="{C0DB6700-8F40-4C2D-8884-BE3C9B6FD279}" destId="{0D78BB2A-5922-41AA-8DE4-E94245A3771C}" srcOrd="0" destOrd="0" presId="urn:microsoft.com/office/officeart/2005/8/layout/hList1"/>
    <dgm:cxn modelId="{CBDF8D59-39EC-4F74-9F28-37F14015AC65}" srcId="{7924E7CA-5078-481A-812E-ED890B34024B}" destId="{C25C7990-DA4A-4F57-A5A5-FD2CEE946D16}" srcOrd="1" destOrd="0" parTransId="{D44935C0-1B16-482A-8D5D-5D01871573A3}" sibTransId="{628BC899-AFA6-4625-A97B-C7BB03F98D7F}"/>
    <dgm:cxn modelId="{551C767D-0689-44F8-9440-1689BA6E497C}" type="presOf" srcId="{0B4BF711-4105-40E1-ABC5-40B47977DAFE}" destId="{CBC3CB4B-F391-444B-9A96-FBD1220A2996}" srcOrd="0" destOrd="0" presId="urn:microsoft.com/office/officeart/2005/8/layout/hList1"/>
    <dgm:cxn modelId="{1207B77D-30F0-44F3-B66F-6486D99D20E7}" srcId="{25A5E3D9-3A25-4064-B633-6F4021838AF8}" destId="{DBECB8A9-233F-4B5D-BF80-DCD9950B9653}" srcOrd="1" destOrd="0" parTransId="{417BD3CA-2323-4E02-A18B-3AFC82985195}" sibTransId="{25A2A3F5-D541-4419-8244-F4A6B5A9B1BF}"/>
    <dgm:cxn modelId="{C602338C-D650-4C89-9F7F-5E04EC136BE7}" srcId="{D0886DB5-337D-4DDB-A136-8C43F5858458}" destId="{25A5E3D9-3A25-4064-B633-6F4021838AF8}" srcOrd="1" destOrd="0" parTransId="{5EC50857-07A5-4D38-A013-D90D4E88C0AA}" sibTransId="{76011218-4E51-44D8-B25D-4DC709A894C4}"/>
    <dgm:cxn modelId="{37A99E93-D5D5-47C3-9B13-2BA8AE801E4D}" type="presOf" srcId="{DBECB8A9-233F-4B5D-BF80-DCD9950B9653}" destId="{A77E630E-8A60-4757-9735-4F9F9A78BEC4}" srcOrd="0" destOrd="1" presId="urn:microsoft.com/office/officeart/2005/8/layout/hList1"/>
    <dgm:cxn modelId="{30FC75A5-EC46-49EE-998D-9AFBC7F97E8B}" srcId="{25A5E3D9-3A25-4064-B633-6F4021838AF8}" destId="{82994DA2-8286-4746-B589-577746963FDF}" srcOrd="0" destOrd="0" parTransId="{CEB8D670-69D4-443D-84F6-BF2BD0B5F6D4}" sibTransId="{A0D33483-2B8F-47E0-85DE-94012DE3B0B0}"/>
    <dgm:cxn modelId="{AB48DFB8-787A-4F10-8961-A108EE2E087A}" type="presOf" srcId="{82994DA2-8286-4746-B589-577746963FDF}" destId="{A77E630E-8A60-4757-9735-4F9F9A78BEC4}" srcOrd="0" destOrd="0" presId="urn:microsoft.com/office/officeart/2005/8/layout/hList1"/>
    <dgm:cxn modelId="{CBADFAB9-4334-4F25-9AA4-AB76F754AED3}" srcId="{7924E7CA-5078-481A-812E-ED890B34024B}" destId="{C0DB6700-8F40-4C2D-8884-BE3C9B6FD279}" srcOrd="0" destOrd="0" parTransId="{BF724FD4-4267-4ACF-9A1B-34ED61DCE731}" sibTransId="{6CD20533-0E88-4748-9CE8-751C85A6FA97}"/>
    <dgm:cxn modelId="{9AC292C3-71DE-446B-A154-AF1C903F7231}" type="presOf" srcId="{1ADA89E5-ED85-4F5A-8846-CC0189215FDD}" destId="{CBC3CB4B-F391-444B-9A96-FBD1220A2996}" srcOrd="0" destOrd="1" presId="urn:microsoft.com/office/officeart/2005/8/layout/hList1"/>
    <dgm:cxn modelId="{E7EE5AD1-EBC9-4948-80BA-33059A0C2115}" srcId="{D0886DB5-337D-4DDB-A136-8C43F5858458}" destId="{7924E7CA-5078-481A-812E-ED890B34024B}" srcOrd="2" destOrd="0" parTransId="{44C67D84-96D7-4FAB-A24E-F2FF0FD7AFC8}" sibTransId="{8FC24ACD-1AFE-480F-97AE-59188D83B86A}"/>
    <dgm:cxn modelId="{DBF5A3F0-DD95-49D2-92C8-EE70B10FF98C}" type="presOf" srcId="{25A5E3D9-3A25-4064-B633-6F4021838AF8}" destId="{8993009D-A19A-444D-99BA-C0004BCD0919}" srcOrd="0" destOrd="0" presId="urn:microsoft.com/office/officeart/2005/8/layout/hList1"/>
    <dgm:cxn modelId="{FD876B49-020A-4DD7-ADEA-E3E256141BC6}" type="presParOf" srcId="{9A3C0E96-98BA-4AEE-9536-8FF200E833FE}" destId="{B8D9051A-3595-47AF-BC87-82535543BADB}" srcOrd="0" destOrd="0" presId="urn:microsoft.com/office/officeart/2005/8/layout/hList1"/>
    <dgm:cxn modelId="{9D1EE7C6-305D-43BC-9BF3-A88996E16308}" type="presParOf" srcId="{B8D9051A-3595-47AF-BC87-82535543BADB}" destId="{046BA2E5-6FFB-4613-8F13-926F106AF930}" srcOrd="0" destOrd="0" presId="urn:microsoft.com/office/officeart/2005/8/layout/hList1"/>
    <dgm:cxn modelId="{AD2231B9-EBB9-42C9-BBB2-8229C6F2FFBA}" type="presParOf" srcId="{B8D9051A-3595-47AF-BC87-82535543BADB}" destId="{CBC3CB4B-F391-444B-9A96-FBD1220A2996}" srcOrd="1" destOrd="0" presId="urn:microsoft.com/office/officeart/2005/8/layout/hList1"/>
    <dgm:cxn modelId="{9C258225-C61D-4796-AFA7-87FE4AC3ECBD}" type="presParOf" srcId="{9A3C0E96-98BA-4AEE-9536-8FF200E833FE}" destId="{DBE1438B-BFFD-4144-B966-B8330F149FC5}" srcOrd="1" destOrd="0" presId="urn:microsoft.com/office/officeart/2005/8/layout/hList1"/>
    <dgm:cxn modelId="{4B1F9D05-2ADB-4679-BF10-5F3F39EA7FEC}" type="presParOf" srcId="{9A3C0E96-98BA-4AEE-9536-8FF200E833FE}" destId="{F442EE11-F8A9-46A5-B4D0-CB2A984FCDF9}" srcOrd="2" destOrd="0" presId="urn:microsoft.com/office/officeart/2005/8/layout/hList1"/>
    <dgm:cxn modelId="{7FD5AE20-6C71-4E2A-8E15-787FCDDE2B70}" type="presParOf" srcId="{F442EE11-F8A9-46A5-B4D0-CB2A984FCDF9}" destId="{8993009D-A19A-444D-99BA-C0004BCD0919}" srcOrd="0" destOrd="0" presId="urn:microsoft.com/office/officeart/2005/8/layout/hList1"/>
    <dgm:cxn modelId="{AD1F07C6-9BCD-4ED5-BA94-65A23E01A6FD}" type="presParOf" srcId="{F442EE11-F8A9-46A5-B4D0-CB2A984FCDF9}" destId="{A77E630E-8A60-4757-9735-4F9F9A78BEC4}" srcOrd="1" destOrd="0" presId="urn:microsoft.com/office/officeart/2005/8/layout/hList1"/>
    <dgm:cxn modelId="{1A1788E4-FC37-426B-97D5-0281764D1768}" type="presParOf" srcId="{9A3C0E96-98BA-4AEE-9536-8FF200E833FE}" destId="{E3935645-078C-468C-BA3B-75D0C11EA627}" srcOrd="3" destOrd="0" presId="urn:microsoft.com/office/officeart/2005/8/layout/hList1"/>
    <dgm:cxn modelId="{C7F79293-487A-4EAE-9E7A-A98DF417C822}" type="presParOf" srcId="{9A3C0E96-98BA-4AEE-9536-8FF200E833FE}" destId="{88A54347-8613-4A26-8207-698DF91E239B}" srcOrd="4" destOrd="0" presId="urn:microsoft.com/office/officeart/2005/8/layout/hList1"/>
    <dgm:cxn modelId="{B071A714-6631-44A0-A250-6E21A71DC72C}" type="presParOf" srcId="{88A54347-8613-4A26-8207-698DF91E239B}" destId="{374FA0A8-2DF9-4CA5-B5A0-F47045A3DAC7}" srcOrd="0" destOrd="0" presId="urn:microsoft.com/office/officeart/2005/8/layout/hList1"/>
    <dgm:cxn modelId="{69E328E5-39A7-4950-A742-824FC6ED06CF}" type="presParOf" srcId="{88A54347-8613-4A26-8207-698DF91E239B}" destId="{0D78BB2A-5922-41AA-8DE4-E94245A3771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3D1C4-B52D-4B8F-B423-41C82FC986C5}">
      <dsp:nvSpPr>
        <dsp:cNvPr id="0" name=""/>
        <dsp:cNvSpPr/>
      </dsp:nvSpPr>
      <dsp:spPr>
        <a:xfrm>
          <a:off x="0" y="0"/>
          <a:ext cx="5156477" cy="7273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Problem </a:t>
          </a:r>
        </a:p>
      </dsp:txBody>
      <dsp:txXfrm>
        <a:off x="363696" y="0"/>
        <a:ext cx="4429086" cy="727391"/>
      </dsp:txXfrm>
    </dsp:sp>
    <dsp:sp modelId="{798074F6-3982-41B2-95E9-0669F296EB23}">
      <dsp:nvSpPr>
        <dsp:cNvPr id="0" name=""/>
        <dsp:cNvSpPr/>
      </dsp:nvSpPr>
      <dsp:spPr>
        <a:xfrm>
          <a:off x="4649456" y="0"/>
          <a:ext cx="5156477" cy="7273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53340" rIns="53340" bIns="533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Solution</a:t>
          </a:r>
        </a:p>
      </dsp:txBody>
      <dsp:txXfrm>
        <a:off x="5013152" y="0"/>
        <a:ext cx="4429086" cy="727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BA2E5-6FFB-4613-8F13-926F106AF930}">
      <dsp:nvSpPr>
        <dsp:cNvPr id="0" name=""/>
        <dsp:cNvSpPr/>
      </dsp:nvSpPr>
      <dsp:spPr>
        <a:xfrm>
          <a:off x="9131" y="-103989"/>
          <a:ext cx="3300685" cy="548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Scenario 2</a:t>
          </a:r>
        </a:p>
      </dsp:txBody>
      <dsp:txXfrm>
        <a:off x="9131" y="-103989"/>
        <a:ext cx="3300685" cy="548787"/>
      </dsp:txXfrm>
    </dsp:sp>
    <dsp:sp modelId="{CBC3CB4B-F391-444B-9A96-FBD1220A2996}">
      <dsp:nvSpPr>
        <dsp:cNvPr id="0" name=""/>
        <dsp:cNvSpPr/>
      </dsp:nvSpPr>
      <dsp:spPr>
        <a:xfrm>
          <a:off x="9131" y="444798"/>
          <a:ext cx="3300685" cy="21410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Increase vertical drop by 150 ft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Install an additional chair lift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Add a run</a:t>
          </a:r>
        </a:p>
      </dsp:txBody>
      <dsp:txXfrm>
        <a:off x="9131" y="444798"/>
        <a:ext cx="3300685" cy="2141099"/>
      </dsp:txXfrm>
    </dsp:sp>
    <dsp:sp modelId="{8993009D-A19A-444D-99BA-C0004BCD0919}">
      <dsp:nvSpPr>
        <dsp:cNvPr id="0" name=""/>
        <dsp:cNvSpPr/>
      </dsp:nvSpPr>
      <dsp:spPr>
        <a:xfrm>
          <a:off x="3771462" y="-103989"/>
          <a:ext cx="3300685" cy="548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Scenario 3</a:t>
          </a:r>
        </a:p>
      </dsp:txBody>
      <dsp:txXfrm>
        <a:off x="3771462" y="-103989"/>
        <a:ext cx="3300685" cy="548787"/>
      </dsp:txXfrm>
    </dsp:sp>
    <dsp:sp modelId="{A77E630E-8A60-4757-9735-4F9F9A78BEC4}">
      <dsp:nvSpPr>
        <dsp:cNvPr id="0" name=""/>
        <dsp:cNvSpPr/>
      </dsp:nvSpPr>
      <dsp:spPr>
        <a:xfrm>
          <a:off x="3771462" y="444798"/>
          <a:ext cx="3300685" cy="21410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Same as scenario 2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Add 2 acres of snow</a:t>
          </a:r>
        </a:p>
      </dsp:txBody>
      <dsp:txXfrm>
        <a:off x="3771462" y="444798"/>
        <a:ext cx="3300685" cy="2141099"/>
      </dsp:txXfrm>
    </dsp:sp>
    <dsp:sp modelId="{374FA0A8-2DF9-4CA5-B5A0-F47045A3DAC7}">
      <dsp:nvSpPr>
        <dsp:cNvPr id="0" name=""/>
        <dsp:cNvSpPr/>
      </dsp:nvSpPr>
      <dsp:spPr>
        <a:xfrm>
          <a:off x="7533792" y="-103989"/>
          <a:ext cx="3300685" cy="5487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Scenario 4</a:t>
          </a:r>
        </a:p>
      </dsp:txBody>
      <dsp:txXfrm>
        <a:off x="7533792" y="-103989"/>
        <a:ext cx="3300685" cy="548787"/>
      </dsp:txXfrm>
    </dsp:sp>
    <dsp:sp modelId="{0D78BB2A-5922-41AA-8DE4-E94245A3771C}">
      <dsp:nvSpPr>
        <dsp:cNvPr id="0" name=""/>
        <dsp:cNvSpPr/>
      </dsp:nvSpPr>
      <dsp:spPr>
        <a:xfrm>
          <a:off x="7533792" y="444798"/>
          <a:ext cx="3300685" cy="21410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Increase the longest run by 0.2 miles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Add 4 acres of snow making</a:t>
          </a:r>
        </a:p>
      </dsp:txBody>
      <dsp:txXfrm>
        <a:off x="7533792" y="444798"/>
        <a:ext cx="3300685" cy="2141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6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12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08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2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5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25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5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5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1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2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2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4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3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7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0BBBFD-57C8-4CD3-B1A8-1D3D1FD435B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3FDF-B050-44B0-9780-C7FE1282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Category:Check_marks_inside_circl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1AF4-9DFF-4007-B174-2F795491F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Data-Driven Approach to Setting Ticket Price for 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4CF85-74CB-4E1F-9D47-E468C5D29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Melissa BARONA</a:t>
            </a:r>
          </a:p>
          <a:p>
            <a:r>
              <a:rPr lang="en-US" dirty="0"/>
              <a:t>Springboard capstone project 1</a:t>
            </a:r>
          </a:p>
        </p:txBody>
      </p:sp>
    </p:spTree>
    <p:extLst>
      <p:ext uri="{BB962C8B-B14F-4D97-AF65-F5344CB8AC3E}">
        <p14:creationId xmlns:p14="http://schemas.microsoft.com/office/powerpoint/2010/main" val="342179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DE32-1BAA-4E6B-8625-4B83A5BF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Identification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7A3CE5-CBF7-4942-89D7-022F06379A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807405"/>
              </p:ext>
            </p:extLst>
          </p:nvPr>
        </p:nvGraphicFramePr>
        <p:xfrm>
          <a:off x="1117601" y="1942101"/>
          <a:ext cx="9814560" cy="727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9BE5444-7BD0-4F58-B866-D6356BA73B6B}"/>
              </a:ext>
            </a:extLst>
          </p:cNvPr>
          <p:cNvSpPr/>
          <p:nvPr/>
        </p:nvSpPr>
        <p:spPr>
          <a:xfrm>
            <a:off x="1635760" y="3276060"/>
            <a:ext cx="4003040" cy="1725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 Mountain currently charges a premium above the average price of resorts in its market segment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AF14F-70DF-4B52-8697-BC5BDB3D6363}"/>
              </a:ext>
            </a:extLst>
          </p:cNvPr>
          <p:cNvSpPr/>
          <p:nvPr/>
        </p:nvSpPr>
        <p:spPr>
          <a:xfrm>
            <a:off x="6096000" y="3004772"/>
            <a:ext cx="4744720" cy="2268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mplement a data-driven strategy that capitalizes on Big Mountain Resort’s facilities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guidance on how to select a better value for its ticket price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721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3C7F1-98C4-4EA1-ABBD-9C69B5A1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findings and Recommendation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01BF2-BD35-41E2-B5BE-ED39A1A90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975" y="1329055"/>
            <a:ext cx="4396338" cy="576262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63BE0-41B4-4D4B-92EB-4088A761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974" y="2070735"/>
            <a:ext cx="4582874" cy="37417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Big Mountain outperforms most ski resorts in the U.S. In these facilities that visitors value most:</a:t>
            </a:r>
          </a:p>
          <a:p>
            <a:pPr lvl="1"/>
            <a:r>
              <a:rPr lang="en-US" dirty="0">
                <a:ea typeface="Calibri" panose="020F0502020204030204" pitchFamily="34" charset="0"/>
              </a:rPr>
              <a:t>V</a:t>
            </a:r>
            <a:r>
              <a:rPr lang="en-US" dirty="0">
                <a:effectLst/>
                <a:ea typeface="Calibri" panose="020F0502020204030204" pitchFamily="34" charset="0"/>
              </a:rPr>
              <a:t>ertical drop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</a:rPr>
              <a:t>Number of runs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</a:rPr>
              <a:t>Total chairs</a:t>
            </a:r>
          </a:p>
          <a:p>
            <a:pPr lvl="1"/>
            <a:r>
              <a:rPr lang="en-US" dirty="0">
                <a:ea typeface="Calibri" panose="020F0502020204030204" pitchFamily="34" charset="0"/>
              </a:rPr>
              <a:t>S</a:t>
            </a:r>
            <a:r>
              <a:rPr lang="en-US" dirty="0">
                <a:effectLst/>
                <a:ea typeface="Calibri" panose="020F0502020204030204" pitchFamily="34" charset="0"/>
              </a:rPr>
              <a:t>now making area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</a:rPr>
              <a:t>Number of fast quads </a:t>
            </a:r>
          </a:p>
          <a:p>
            <a:pPr lvl="1"/>
            <a:r>
              <a:rPr lang="en-US" dirty="0">
                <a:ea typeface="Calibri" panose="020F0502020204030204" pitchFamily="34" charset="0"/>
              </a:rPr>
              <a:t>D</a:t>
            </a:r>
            <a:r>
              <a:rPr lang="en-US" dirty="0">
                <a:effectLst/>
                <a:ea typeface="Calibri" panose="020F0502020204030204" pitchFamily="34" charset="0"/>
              </a:rPr>
              <a:t>istance of the longest run</a:t>
            </a:r>
          </a:p>
          <a:p>
            <a:pPr lvl="1"/>
            <a:r>
              <a:rPr lang="en-US" dirty="0">
                <a:ea typeface="Calibri" panose="020F0502020204030204" pitchFamily="34" charset="0"/>
              </a:rPr>
              <a:t>N</a:t>
            </a:r>
            <a:r>
              <a:rPr lang="en-US" dirty="0">
                <a:effectLst/>
                <a:ea typeface="Calibri" panose="020F0502020204030204" pitchFamily="34" charset="0"/>
              </a:rPr>
              <a:t>umber of trams</a:t>
            </a:r>
          </a:p>
          <a:p>
            <a:pPr lvl="1"/>
            <a:r>
              <a:rPr lang="en-US" dirty="0">
                <a:ea typeface="Calibri" panose="020F0502020204030204" pitchFamily="34" charset="0"/>
              </a:rPr>
              <a:t>S</a:t>
            </a:r>
            <a:r>
              <a:rPr lang="en-US" dirty="0">
                <a:effectLst/>
                <a:ea typeface="Calibri" panose="020F0502020204030204" pitchFamily="34" charset="0"/>
              </a:rPr>
              <a:t>kiable terrain area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C7340D-68C2-49C5-8B87-9E9444189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02313" y="1329055"/>
            <a:ext cx="4396339" cy="576262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7A74177-E128-4FAA-A19A-F28E972C1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652" y="4882061"/>
            <a:ext cx="1695172" cy="145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6704E78-853C-486E-9D88-7AD42F423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8"/>
          <a:stretch/>
        </p:blipFill>
        <p:spPr bwMode="auto">
          <a:xfrm>
            <a:off x="8871323" y="1447800"/>
            <a:ext cx="149415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FC6ECC-8278-47A3-A68D-479830E2F480}"/>
              </a:ext>
            </a:extLst>
          </p:cNvPr>
          <p:cNvSpPr txBox="1"/>
          <p:nvPr/>
        </p:nvSpPr>
        <p:spPr>
          <a:xfrm>
            <a:off x="4994577" y="3554768"/>
            <a:ext cx="212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Increase vertical drop by 150 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89D74-78C4-4C39-8443-3DBC366E4B4B}"/>
              </a:ext>
            </a:extLst>
          </p:cNvPr>
          <p:cNvSpPr txBox="1"/>
          <p:nvPr/>
        </p:nvSpPr>
        <p:spPr>
          <a:xfrm>
            <a:off x="5348165" y="4841589"/>
            <a:ext cx="150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1 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F1DBC-93B2-4F92-B700-382F4129A8C7}"/>
              </a:ext>
            </a:extLst>
          </p:cNvPr>
          <p:cNvSpPr txBox="1"/>
          <p:nvPr/>
        </p:nvSpPr>
        <p:spPr>
          <a:xfrm>
            <a:off x="5114520" y="5851411"/>
            <a:ext cx="203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Install 1 chair lift</a:t>
            </a: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3B4CB44D-5A72-443B-B691-1240DA86B356}"/>
              </a:ext>
            </a:extLst>
          </p:cNvPr>
          <p:cNvSpPr/>
          <p:nvPr/>
        </p:nvSpPr>
        <p:spPr>
          <a:xfrm>
            <a:off x="5837002" y="4281214"/>
            <a:ext cx="528320" cy="4802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FC6E8DDC-1581-42C0-8E6A-1358C3F53678}"/>
              </a:ext>
            </a:extLst>
          </p:cNvPr>
          <p:cNvSpPr/>
          <p:nvPr/>
        </p:nvSpPr>
        <p:spPr>
          <a:xfrm>
            <a:off x="5837002" y="5291036"/>
            <a:ext cx="528320" cy="4802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63AD98A0-92BA-4529-81CB-B4CAE56882F2}"/>
              </a:ext>
            </a:extLst>
          </p:cNvPr>
          <p:cNvSpPr/>
          <p:nvPr/>
        </p:nvSpPr>
        <p:spPr>
          <a:xfrm>
            <a:off x="7244599" y="3917612"/>
            <a:ext cx="670560" cy="447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F79A6FE1-176B-4481-85E9-09221FC6C1AC}"/>
              </a:ext>
            </a:extLst>
          </p:cNvPr>
          <p:cNvSpPr/>
          <p:nvPr/>
        </p:nvSpPr>
        <p:spPr>
          <a:xfrm>
            <a:off x="5837001" y="3059459"/>
            <a:ext cx="528320" cy="4802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BD296B-99F5-4931-A755-A6E5767EFE93}"/>
              </a:ext>
            </a:extLst>
          </p:cNvPr>
          <p:cNvSpPr txBox="1"/>
          <p:nvPr/>
        </p:nvSpPr>
        <p:spPr>
          <a:xfrm>
            <a:off x="5035526" y="2120487"/>
            <a:ext cx="212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Increase adult weekend 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$97.86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8D2D2-AC9D-4D90-BC98-7ED25B9B6586}"/>
              </a:ext>
            </a:extLst>
          </p:cNvPr>
          <p:cNvSpPr txBox="1"/>
          <p:nvPr/>
        </p:nvSpPr>
        <p:spPr>
          <a:xfrm>
            <a:off x="8087536" y="3839392"/>
            <a:ext cx="2120947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 profits by $ 2 M</a:t>
            </a:r>
          </a:p>
        </p:txBody>
      </p:sp>
    </p:spTree>
    <p:extLst>
      <p:ext uri="{BB962C8B-B14F-4D97-AF65-F5344CB8AC3E}">
        <p14:creationId xmlns:p14="http://schemas.microsoft.com/office/powerpoint/2010/main" val="154424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B57-E302-48CD-B33E-932EBE28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37D67-10BD-4E34-82B4-CF0221F0E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of the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AF97D-91B5-44C2-A27F-F8896C4C3C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Dataset containing information from 277 resorts in the U.S. that can be considered part of the same market share as Big Mountain </a:t>
            </a:r>
          </a:p>
          <a:p>
            <a:r>
              <a:rPr lang="en-US" dirty="0"/>
              <a:t>Columns include information on:</a:t>
            </a:r>
          </a:p>
          <a:p>
            <a:pPr lvl="1"/>
            <a:r>
              <a:rPr lang="en-US" dirty="0"/>
              <a:t>Adult weekend and weekday prices</a:t>
            </a:r>
          </a:p>
          <a:p>
            <a:pPr lvl="1"/>
            <a:r>
              <a:rPr lang="en-US" dirty="0"/>
              <a:t>Vertical drop</a:t>
            </a:r>
          </a:p>
          <a:p>
            <a:pPr lvl="1"/>
            <a:r>
              <a:rPr lang="en-US" dirty="0"/>
              <a:t>elevation of ski resort</a:t>
            </a:r>
          </a:p>
          <a:p>
            <a:pPr lvl="1"/>
            <a:r>
              <a:rPr lang="en-US" dirty="0"/>
              <a:t>number of chairlifts, trams, </a:t>
            </a:r>
            <a:r>
              <a:rPr lang="en-US" dirty="0" err="1"/>
              <a:t>fastquads</a:t>
            </a:r>
            <a:endParaRPr lang="en-US" dirty="0"/>
          </a:p>
          <a:p>
            <a:pPr lvl="1"/>
            <a:r>
              <a:rPr lang="en-US" dirty="0"/>
              <a:t>total skiable area and snowmaking area</a:t>
            </a:r>
          </a:p>
          <a:p>
            <a:pPr lvl="1"/>
            <a:r>
              <a:rPr lang="en-US" dirty="0"/>
              <a:t>days the resort was open and projected days open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718CB-9B5E-4ACB-859D-984C60B1E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Models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3F4E0C-5C55-4600-9FB1-E708422A9F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performance of the following models were evaluated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b="1" dirty="0"/>
              <a:t>Random Forest Model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9CFCD5B-1ED8-4310-B661-62685D1D3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43620" y="34290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1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2136A3-17DC-4451-BF05-C41E12ABB61D}"/>
              </a:ext>
            </a:extLst>
          </p:cNvPr>
          <p:cNvSpPr/>
          <p:nvPr/>
        </p:nvSpPr>
        <p:spPr>
          <a:xfrm>
            <a:off x="503708" y="1853248"/>
            <a:ext cx="10725946" cy="43579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2B6FF-9D4F-4A5D-9916-FF934800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Models revealed the facilities that visitors value the most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B8FB4-0144-4336-97CA-A730F5A3A4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944003"/>
            <a:ext cx="10464151" cy="426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443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C3A38-83F8-47B8-9AA5-4C326BF4C291}"/>
              </a:ext>
            </a:extLst>
          </p:cNvPr>
          <p:cNvSpPr/>
          <p:nvPr/>
        </p:nvSpPr>
        <p:spPr>
          <a:xfrm>
            <a:off x="503709" y="1956572"/>
            <a:ext cx="11184582" cy="44487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FC93D-9933-43A5-B888-2DB1C7E4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7224" cy="1400530"/>
          </a:xfrm>
        </p:spPr>
        <p:txBody>
          <a:bodyPr/>
          <a:lstStyle/>
          <a:p>
            <a:pPr algn="ctr"/>
            <a:r>
              <a:rPr lang="en-US" sz="3600" dirty="0"/>
              <a:t>Big Mountain Resort outperforms most U.S. resorts in facilities visitors value the most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C56EC-2A88-4801-8875-4CFEEA9672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2023353"/>
            <a:ext cx="10593818" cy="4315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97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676D9AA-C97F-44C0-9139-F78539573684}"/>
              </a:ext>
            </a:extLst>
          </p:cNvPr>
          <p:cNvSpPr/>
          <p:nvPr/>
        </p:nvSpPr>
        <p:spPr>
          <a:xfrm>
            <a:off x="975360" y="2513366"/>
            <a:ext cx="6604000" cy="3810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EABE7-D81E-442C-90F8-45F30454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68582"/>
            <a:ext cx="9404723" cy="1400530"/>
          </a:xfrm>
        </p:spPr>
        <p:txBody>
          <a:bodyPr/>
          <a:lstStyle/>
          <a:p>
            <a:r>
              <a:rPr lang="en-US" sz="3600" dirty="0"/>
              <a:t>Analysis – Using the random forest model for different case scenarios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D5ABBA-89CF-413C-BF14-74E6579391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2513367"/>
            <a:ext cx="6869430" cy="38106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B32DCC-7EE3-4733-9B17-2C1E77BC744A}"/>
              </a:ext>
            </a:extLst>
          </p:cNvPr>
          <p:cNvSpPr txBox="1"/>
          <p:nvPr/>
        </p:nvSpPr>
        <p:spPr>
          <a:xfrm>
            <a:off x="1290320" y="1658952"/>
            <a:ext cx="589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 1: closing up to 10 runs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2B447-682F-4AFD-9300-45903EFC9631}"/>
              </a:ext>
            </a:extLst>
          </p:cNvPr>
          <p:cNvSpPr txBox="1"/>
          <p:nvPr/>
        </p:nvSpPr>
        <p:spPr>
          <a:xfrm>
            <a:off x="8138160" y="2929926"/>
            <a:ext cx="3171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cut expenses: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 to 1 run can be closed and the ticket price would stay the same and make no difference on the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Closing 3 to 10 runs could decrease revenue by $ 0.5-3.5 M</a:t>
            </a:r>
          </a:p>
        </p:txBody>
      </p:sp>
    </p:spTree>
    <p:extLst>
      <p:ext uri="{BB962C8B-B14F-4D97-AF65-F5344CB8AC3E}">
        <p14:creationId xmlns:p14="http://schemas.microsoft.com/office/powerpoint/2010/main" val="299668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ABE7-D81E-442C-90F8-45F30454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39702"/>
            <a:ext cx="9404723" cy="1400530"/>
          </a:xfrm>
        </p:spPr>
        <p:txBody>
          <a:bodyPr/>
          <a:lstStyle/>
          <a:p>
            <a:r>
              <a:rPr lang="en-US" sz="3600" dirty="0"/>
              <a:t>Analysis – Using the random forest model for different case scenarios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34A4A3E-4A23-4C11-BA96-0EE05655A7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55882"/>
              </p:ext>
            </p:extLst>
          </p:nvPr>
        </p:nvGraphicFramePr>
        <p:xfrm>
          <a:off x="459447" y="1862152"/>
          <a:ext cx="10843610" cy="2481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E15B5EF3-8E6B-4613-9BD6-B2E93A94B71C}"/>
              </a:ext>
            </a:extLst>
          </p:cNvPr>
          <p:cNvSpPr/>
          <p:nvPr/>
        </p:nvSpPr>
        <p:spPr>
          <a:xfrm rot="5400000">
            <a:off x="1821180" y="4660900"/>
            <a:ext cx="523240" cy="518160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2467DB-EEB1-45CA-9315-CA3266D50087}"/>
              </a:ext>
            </a:extLst>
          </p:cNvPr>
          <p:cNvSpPr/>
          <p:nvPr/>
        </p:nvSpPr>
        <p:spPr>
          <a:xfrm rot="5400000">
            <a:off x="5575300" y="4660900"/>
            <a:ext cx="523240" cy="518160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B6F9268-644E-4CC6-9D73-ADFF46602B65}"/>
              </a:ext>
            </a:extLst>
          </p:cNvPr>
          <p:cNvSpPr/>
          <p:nvPr/>
        </p:nvSpPr>
        <p:spPr>
          <a:xfrm rot="5400000">
            <a:off x="9425940" y="4660900"/>
            <a:ext cx="523240" cy="518160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D6EC6C-DD20-4B62-8C70-CE1ED087496A}"/>
              </a:ext>
            </a:extLst>
          </p:cNvPr>
          <p:cNvSpPr/>
          <p:nvPr/>
        </p:nvSpPr>
        <p:spPr>
          <a:xfrm>
            <a:off x="459447" y="5373979"/>
            <a:ext cx="3224850" cy="99125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939925" algn="l"/>
              </a:tabLst>
            </a:pPr>
            <a:r>
              <a:rPr lang="en-US" b="1" dirty="0">
                <a:solidFill>
                  <a:schemeClr val="bg1"/>
                </a:solidFill>
              </a:rPr>
              <a:t>Increase price to $97.86</a:t>
            </a:r>
          </a:p>
          <a:p>
            <a:pPr algn="ctr">
              <a:tabLst>
                <a:tab pos="1939925" algn="l"/>
              </a:tabLst>
            </a:pPr>
            <a:r>
              <a:rPr lang="en-US" b="1" dirty="0">
                <a:solidFill>
                  <a:schemeClr val="bg1"/>
                </a:solidFill>
              </a:rPr>
              <a:t>Increase profits by $2 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8E195-19AA-4D96-B2D0-4E28F5231AE6}"/>
              </a:ext>
            </a:extLst>
          </p:cNvPr>
          <p:cNvSpPr/>
          <p:nvPr/>
        </p:nvSpPr>
        <p:spPr>
          <a:xfrm>
            <a:off x="4434840" y="5373979"/>
            <a:ext cx="3042920" cy="99125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939925" algn="l"/>
              </a:tabLst>
            </a:pPr>
            <a:r>
              <a:rPr lang="en-US" b="1">
                <a:solidFill>
                  <a:schemeClr val="bg1"/>
                </a:solidFill>
              </a:rPr>
              <a:t>Increase price to $97.86</a:t>
            </a:r>
          </a:p>
          <a:p>
            <a:pPr algn="ctr">
              <a:tabLst>
                <a:tab pos="1939925" algn="l"/>
              </a:tabLst>
            </a:pPr>
            <a:r>
              <a:rPr lang="en-US" b="1">
                <a:solidFill>
                  <a:schemeClr val="bg1"/>
                </a:solidFill>
              </a:rPr>
              <a:t>Increase profits by $2 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58D5AD-96F2-437C-AF4E-D37B04254A02}"/>
              </a:ext>
            </a:extLst>
          </p:cNvPr>
          <p:cNvSpPr/>
          <p:nvPr/>
        </p:nvSpPr>
        <p:spPr>
          <a:xfrm>
            <a:off x="8285480" y="5373978"/>
            <a:ext cx="2804160" cy="99125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Makes no difference in revenue</a:t>
            </a:r>
          </a:p>
        </p:txBody>
      </p:sp>
    </p:spTree>
    <p:extLst>
      <p:ext uri="{BB962C8B-B14F-4D97-AF65-F5344CB8AC3E}">
        <p14:creationId xmlns:p14="http://schemas.microsoft.com/office/powerpoint/2010/main" val="421714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4E1D-DBCB-4D80-B53A-F0E441B1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DC8A-3C40-4A88-87FD-84132F5C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Currently, Big Mountain Resort charges $81.00 for the adult weekend ticket price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The model suggests that the resort should be charging $95.87, with a margin of $10.39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Big Mountain Resort outperforms most U.S. resorts in the facilities that visitors value the most, including vertical drop, number of chairs, and number of runs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If the resort wants to cut down on costs, up to 1 run can be closed with no effect on revenue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Ticket price can be increased by $1.99 and 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rofits can be increased by $ 2 M if the vertical drop is increased by 150 ft, 1 additional chair lift is installed, and 1 run is added</a:t>
            </a:r>
          </a:p>
          <a:p>
            <a:r>
              <a:rPr lang="en-US" sz="1800" dirty="0">
                <a:latin typeface="Arial" panose="020B0604020202020204" pitchFamily="34" charset="0"/>
              </a:rPr>
              <a:t>The model can be improved with additional data such as number of visitors and operating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20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528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Data-Driven Approach to Setting Ticket Price for Big Mountain Resort</vt:lpstr>
      <vt:lpstr>Problem Identification</vt:lpstr>
      <vt:lpstr>key findings and Recommendation</vt:lpstr>
      <vt:lpstr>Modeling</vt:lpstr>
      <vt:lpstr>Models revealed the facilities that visitors value the most</vt:lpstr>
      <vt:lpstr>Big Mountain Resort outperforms most U.S. resorts in facilities visitors value the most</vt:lpstr>
      <vt:lpstr>Analysis – Using the random forest model for different case scenarios</vt:lpstr>
      <vt:lpstr>Analysis – Using the random forest model for different case scenarios</vt:lpstr>
      <vt:lpstr>Summary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Barona Mosquera, Melissa</dc:creator>
  <cp:lastModifiedBy>Barona Mosquera, Melissa</cp:lastModifiedBy>
  <cp:revision>15</cp:revision>
  <dcterms:created xsi:type="dcterms:W3CDTF">2022-01-08T17:48:02Z</dcterms:created>
  <dcterms:modified xsi:type="dcterms:W3CDTF">2022-01-08T20:38:02Z</dcterms:modified>
</cp:coreProperties>
</file>