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F98"/>
    <a:srgbClr val="3DAEBA"/>
    <a:srgbClr val="70E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5" d="100"/>
          <a:sy n="35" d="100"/>
        </p:scale>
        <p:origin x="32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F682-115C-462E-BB4E-F8D60C38D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8F771-46A0-43D3-B0CA-28149F092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ED2BD-EBFC-421A-8D3E-2B1EF298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69F9-B765-48B3-A617-8E47B5F1618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13497-7349-4E29-96CF-D849E27B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69042-0F2A-47D0-9231-2FF72D50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2F6B-955D-4820-B28D-033D392F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2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BF62-4E5B-45F9-BB29-B5BB5AC4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2DFD1-6180-4EC5-91A8-A2E10DAD1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2D0E1-6312-46F2-AFAD-F26DA2FC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69F9-B765-48B3-A617-8E47B5F1618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DF04-9956-470B-A159-0D880CF9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41A2-C63B-47EA-A69B-D0AAFBC9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2F6B-955D-4820-B28D-033D392F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0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D8672-7A60-4149-A448-0A977119F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DD11E-1235-4705-A044-24C769902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1AB0E-7BDB-4BF8-9E68-D3373836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69F9-B765-48B3-A617-8E47B5F1618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8F2E9-831B-4951-9F6C-B8C7DAF3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38EF3-E83B-4773-9353-71C03B5B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2F6B-955D-4820-B28D-033D392F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3079-9FDD-44C8-98E1-4D55E93D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440F-C0A6-4804-B9B2-23FB6E23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9501C-554C-43EB-ADD5-230B8E7E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69F9-B765-48B3-A617-8E47B5F1618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F151-0AA3-48E1-A0A7-4C5408E2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44047-E5E7-4FCA-8940-20BD9EFB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2F6B-955D-4820-B28D-033D392F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6EB6-3C6A-4043-9F34-5C178218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55604-E669-40C3-9D03-74D090EE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FF29-DB6E-44BE-A794-0B7F9EBC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69F9-B765-48B3-A617-8E47B5F1618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A2E1D-3676-46D4-A062-8641FBE9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B633C-2428-4973-B73C-0D53A450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2F6B-955D-4820-B28D-033D392F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3D5F-78BC-4DC1-8F3B-23CB859E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541B-8674-4310-948A-B17780221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38490-3539-4037-B9D0-055022B8D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1C7AB-F240-402C-9A1D-8ED4F639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69F9-B765-48B3-A617-8E47B5F1618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95563-87A1-4ECD-9E1E-4967620E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54535-D574-444F-ADF5-03961A40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2F6B-955D-4820-B28D-033D392F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6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DCA1-0EA9-461F-814D-4FB6A891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FFA90-BC11-4CB4-A941-5A0B05A61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CB6CA-AE63-43CF-9127-99CAE9574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022F9-4527-4E50-919B-DC1458D3B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8F412-7A69-4D0D-A3D7-199C930C4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C85EF-ED3A-4C1C-AF6F-E9897402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69F9-B765-48B3-A617-8E47B5F1618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C219D-4C2F-4955-BE7E-24531918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C06F4-9132-4E0C-96AF-7618E8F6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2F6B-955D-4820-B28D-033D392F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7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1882-49A6-4E88-A47B-81F4DB70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14900-545E-4D8B-A372-01E20758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69F9-B765-48B3-A617-8E47B5F1618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01CD9-73D9-419B-8CCC-0AE96D4A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BE1D6-CAA5-43DB-BAE1-94633CB2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2F6B-955D-4820-B28D-033D392F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5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F539D-1E52-4D8E-B342-A57FB143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69F9-B765-48B3-A617-8E47B5F1618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ED198-91F5-4D5F-A974-431ADAA8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FA32C-8CF2-4654-B6A1-23F7D6FD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2F6B-955D-4820-B28D-033D392F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7F29-E9D1-4DF4-AFCF-A1537270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04EA-8EF3-4509-864A-43223A40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A5285-CE7C-42DD-868C-8AA4FAD2C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CE97A-715F-49C3-9298-6757F5E1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69F9-B765-48B3-A617-8E47B5F1618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27C42-E802-427F-9F98-A1734009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4733C-4285-4C60-B0E4-40CAA96B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2F6B-955D-4820-B28D-033D392F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1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9A04-2506-4576-9D54-DBE75727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B91A8-784B-4816-8A48-A981A809D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449F7-C472-4B25-A036-7B808B7C9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491E4-C6E5-42BE-B334-E2D37EFE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69F9-B765-48B3-A617-8E47B5F1618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8C8D5-A65C-43B5-A987-30514F95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28117-4BC0-451F-A9B9-9AE4B045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2F6B-955D-4820-B28D-033D392F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D135F-8C2B-4081-A93C-1065C2151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862DD-2DC3-40CC-B956-9A1903266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F051A-DFF0-49DF-9460-24659D475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969F9-B765-48B3-A617-8E47B5F1618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7A11-E212-4AE7-96A2-CAFBFB50C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927F-F556-4012-9BE0-E1426D646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B2F6B-955D-4820-B28D-033D392F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9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2549-E074-42A9-8F91-40E2D1350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London Housing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1FE5E-DDF5-4966-BEC7-7DFF547D7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Melissa Barona</a:t>
            </a:r>
          </a:p>
          <a:p>
            <a:r>
              <a:rPr lang="en-US" dirty="0"/>
              <a:t>Springboard Data Science Bootcamp</a:t>
            </a:r>
          </a:p>
          <a:p>
            <a:r>
              <a:rPr lang="en-US" dirty="0"/>
              <a:t>12/23/2021</a:t>
            </a:r>
          </a:p>
        </p:txBody>
      </p:sp>
    </p:spTree>
    <p:extLst>
      <p:ext uri="{BB962C8B-B14F-4D97-AF65-F5344CB8AC3E}">
        <p14:creationId xmlns:p14="http://schemas.microsoft.com/office/powerpoint/2010/main" val="340105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AE70-924F-4235-BAB4-E51A1852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00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6E90-A1F9-4B20-9D54-0100995B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032"/>
            <a:ext cx="10515600" cy="4351338"/>
          </a:xfrm>
        </p:spPr>
        <p:txBody>
          <a:bodyPr/>
          <a:lstStyle/>
          <a:p>
            <a:r>
              <a:rPr lang="en-US" dirty="0"/>
              <a:t> Which borough of London has seen the greatest average increase in housing prices over the past two decades?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6755B-46C6-42F0-91A9-93662A2EA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3597"/>
            <a:ext cx="7307317" cy="352830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9DD4F2-7EAD-41B4-97AF-0A07C28B9126}"/>
              </a:ext>
            </a:extLst>
          </p:cNvPr>
          <p:cNvCxnSpPr>
            <a:cxnSpLocks/>
          </p:cNvCxnSpPr>
          <p:nvPr/>
        </p:nvCxnSpPr>
        <p:spPr>
          <a:xfrm flipH="1">
            <a:off x="2568093" y="3429000"/>
            <a:ext cx="569390" cy="884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82E380-F252-49EB-B70B-78716EEEE5F6}"/>
              </a:ext>
            </a:extLst>
          </p:cNvPr>
          <p:cNvSpPr txBox="1"/>
          <p:nvPr/>
        </p:nvSpPr>
        <p:spPr>
          <a:xfrm>
            <a:off x="1728133" y="2783133"/>
            <a:ext cx="265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City of London, local government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D7B3E0-9695-4785-9775-C34E79622C2C}"/>
              </a:ext>
            </a:extLst>
          </p:cNvPr>
          <p:cNvSpPr txBox="1"/>
          <p:nvPr/>
        </p:nvSpPr>
        <p:spPr>
          <a:xfrm>
            <a:off x="8424196" y="2927144"/>
            <a:ext cx="3127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 obtained from:</a:t>
            </a:r>
          </a:p>
          <a:p>
            <a:pPr algn="ctr"/>
            <a:r>
              <a:rPr lang="en-US" dirty="0"/>
              <a:t>London Datastore</a:t>
            </a:r>
          </a:p>
          <a:p>
            <a:pPr algn="ctr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https://data.london.gov.uk/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CEA30-9FC5-4303-BB61-76577CAEF5F2}"/>
              </a:ext>
            </a:extLst>
          </p:cNvPr>
          <p:cNvSpPr txBox="1"/>
          <p:nvPr/>
        </p:nvSpPr>
        <p:spPr>
          <a:xfrm>
            <a:off x="838200" y="6308209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https://en.wikipedia.org/wiki/London_boroughs</a:t>
            </a:r>
          </a:p>
        </p:txBody>
      </p:sp>
    </p:spTree>
    <p:extLst>
      <p:ext uri="{BB962C8B-B14F-4D97-AF65-F5344CB8AC3E}">
        <p14:creationId xmlns:p14="http://schemas.microsoft.com/office/powerpoint/2010/main" val="4739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8330-189A-41EF-8C7B-E2853566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Kensington &amp; Chelsea and Westminster have the highest housing prices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C1F1837-4C45-4132-A552-31A2A712E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" t="6645" r="7493"/>
          <a:stretch/>
        </p:blipFill>
        <p:spPr>
          <a:xfrm>
            <a:off x="2898600" y="2082037"/>
            <a:ext cx="6394800" cy="4410838"/>
          </a:xfrm>
          <a:prstGeom prst="rect">
            <a:avLst/>
          </a:prstGeom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E119D3-A28E-4ECD-A382-565A0CE18B5C}"/>
              </a:ext>
            </a:extLst>
          </p:cNvPr>
          <p:cNvCxnSpPr/>
          <p:nvPr/>
        </p:nvCxnSpPr>
        <p:spPr>
          <a:xfrm>
            <a:off x="6501468" y="2920835"/>
            <a:ext cx="408264" cy="401990"/>
          </a:xfrm>
          <a:prstGeom prst="straightConnector1">
            <a:avLst/>
          </a:prstGeom>
          <a:ln w="38100">
            <a:solidFill>
              <a:srgbClr val="3DAE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F28882-3B8E-47B6-B6BA-71F1EE108934}"/>
              </a:ext>
            </a:extLst>
          </p:cNvPr>
          <p:cNvSpPr txBox="1"/>
          <p:nvPr/>
        </p:nvSpPr>
        <p:spPr>
          <a:xfrm>
            <a:off x="5149442" y="2445856"/>
            <a:ext cx="29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Kensington &amp; Chelsea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B37DD-709F-465F-9C2D-40AEE9EB8FED}"/>
              </a:ext>
            </a:extLst>
          </p:cNvPr>
          <p:cNvSpPr txBox="1"/>
          <p:nvPr/>
        </p:nvSpPr>
        <p:spPr>
          <a:xfrm>
            <a:off x="4755159" y="3737245"/>
            <a:ext cx="29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Westminster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448335-E497-44E6-91B6-DE6027762082}"/>
              </a:ext>
            </a:extLst>
          </p:cNvPr>
          <p:cNvCxnSpPr/>
          <p:nvPr/>
        </p:nvCxnSpPr>
        <p:spPr>
          <a:xfrm>
            <a:off x="6093204" y="4033690"/>
            <a:ext cx="408264" cy="401990"/>
          </a:xfrm>
          <a:prstGeom prst="straightConnector1">
            <a:avLst/>
          </a:prstGeom>
          <a:ln w="38100">
            <a:solidFill>
              <a:srgbClr val="F65F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4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8330-189A-41EF-8C7B-E2853566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Housing prices decreased in 2008 and 2017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C1F1837-4C45-4132-A552-31A2A712E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" t="6645" r="7493"/>
          <a:stretch/>
        </p:blipFill>
        <p:spPr>
          <a:xfrm>
            <a:off x="2898600" y="2082037"/>
            <a:ext cx="6394800" cy="4410838"/>
          </a:xfrm>
          <a:prstGeom prst="rect">
            <a:avLst/>
          </a:prstGeom>
          <a:ln>
            <a:noFill/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5BCCB5-883E-4BDA-8384-7F68F4706965}"/>
              </a:ext>
            </a:extLst>
          </p:cNvPr>
          <p:cNvCxnSpPr/>
          <p:nvPr/>
        </p:nvCxnSpPr>
        <p:spPr>
          <a:xfrm>
            <a:off x="6474823" y="3429000"/>
            <a:ext cx="0" cy="5094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6502BA-9431-4253-B0A0-D453FF5D1E5B}"/>
              </a:ext>
            </a:extLst>
          </p:cNvPr>
          <p:cNvCxnSpPr/>
          <p:nvPr/>
        </p:nvCxnSpPr>
        <p:spPr>
          <a:xfrm>
            <a:off x="8442961" y="1920929"/>
            <a:ext cx="0" cy="5094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55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7CA8-406F-4B8D-81C6-00BA2D04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Helvetica Neue"/>
              </a:rPr>
              <a:t>H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ousing prices have increased the most in Kensington &amp; Chelsea, Westminster, and Camden</a:t>
            </a:r>
            <a:endParaRPr lang="en-US" sz="3600" dirty="0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8CD51780-DBFF-4385-8DCB-5C96536A0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7" y="2181890"/>
            <a:ext cx="10074166" cy="47012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6FA8C7-AE7C-4824-81DE-87B5D13A5303}"/>
              </a:ext>
            </a:extLst>
          </p:cNvPr>
          <p:cNvSpPr txBox="1"/>
          <p:nvPr/>
        </p:nvSpPr>
        <p:spPr>
          <a:xfrm>
            <a:off x="2714983" y="2999529"/>
            <a:ext cx="29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0.7 – 1 M Euros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22D9B8-EF13-4B34-8DBF-06F0C00A475B}"/>
              </a:ext>
            </a:extLst>
          </p:cNvPr>
          <p:cNvSpPr/>
          <p:nvPr/>
        </p:nvSpPr>
        <p:spPr>
          <a:xfrm>
            <a:off x="1761688" y="2474752"/>
            <a:ext cx="872455" cy="3296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51AE2-A1B9-4F26-81EC-5BCB2A8786B1}"/>
              </a:ext>
            </a:extLst>
          </p:cNvPr>
          <p:cNvSpPr txBox="1"/>
          <p:nvPr/>
        </p:nvSpPr>
        <p:spPr>
          <a:xfrm>
            <a:off x="1582782" y="1774323"/>
            <a:ext cx="9771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Difference in average housing prices between 1995 and 2021</a:t>
            </a:r>
          </a:p>
        </p:txBody>
      </p:sp>
    </p:spTree>
    <p:extLst>
      <p:ext uri="{BB962C8B-B14F-4D97-AF65-F5344CB8AC3E}">
        <p14:creationId xmlns:p14="http://schemas.microsoft.com/office/powerpoint/2010/main" val="218233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A197-9EE2-4C92-887B-B660537C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Helvetica Neue"/>
              </a:rPr>
              <a:t>H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ousing prices have grown the most by a factor of 8-9 in Hackney, Southwark, and Waltham Forest</a:t>
            </a:r>
            <a:endParaRPr lang="en-US" sz="3600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1501464-1568-4BF7-8F68-3CB65FA05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35244"/>
            <a:ext cx="10748115" cy="35827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0DEE0C-DF4F-409F-9273-B8EE3E16A52B}"/>
              </a:ext>
            </a:extLst>
          </p:cNvPr>
          <p:cNvSpPr/>
          <p:nvPr/>
        </p:nvSpPr>
        <p:spPr>
          <a:xfrm>
            <a:off x="1265299" y="2735243"/>
            <a:ext cx="872455" cy="2342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C3071-BEF4-4AC0-93FF-D28DFA274647}"/>
              </a:ext>
            </a:extLst>
          </p:cNvPr>
          <p:cNvSpPr txBox="1"/>
          <p:nvPr/>
        </p:nvSpPr>
        <p:spPr>
          <a:xfrm>
            <a:off x="2244720" y="2881963"/>
            <a:ext cx="29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8-9 times higher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DF1B1-6E75-44B1-A47E-13EB9FA1561C}"/>
              </a:ext>
            </a:extLst>
          </p:cNvPr>
          <p:cNvSpPr txBox="1"/>
          <p:nvPr/>
        </p:nvSpPr>
        <p:spPr>
          <a:xfrm>
            <a:off x="2137754" y="2181245"/>
            <a:ext cx="88506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Ratio between average housing prices in 2021 vs. 1995</a:t>
            </a:r>
          </a:p>
        </p:txBody>
      </p:sp>
    </p:spTree>
    <p:extLst>
      <p:ext uri="{BB962C8B-B14F-4D97-AF65-F5344CB8AC3E}">
        <p14:creationId xmlns:p14="http://schemas.microsoft.com/office/powerpoint/2010/main" val="201677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D79C-B36D-482A-A2C8-2C71935F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London boroughs to the east of the City of London are promising housing markets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F91AB-5654-404B-85B5-71264CC95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63" r="54981" b="9274"/>
          <a:stretch/>
        </p:blipFill>
        <p:spPr>
          <a:xfrm>
            <a:off x="3291840" y="2014819"/>
            <a:ext cx="5225143" cy="43467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BBCC8E-0CB5-4208-BF81-7D123394A5FD}"/>
              </a:ext>
            </a:extLst>
          </p:cNvPr>
          <p:cNvSpPr/>
          <p:nvPr/>
        </p:nvSpPr>
        <p:spPr>
          <a:xfrm>
            <a:off x="5185954" y="3429000"/>
            <a:ext cx="574766" cy="8164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F1C4D5-5533-48A9-97EA-26E1545AF974}"/>
              </a:ext>
            </a:extLst>
          </p:cNvPr>
          <p:cNvSpPr/>
          <p:nvPr/>
        </p:nvSpPr>
        <p:spPr>
          <a:xfrm>
            <a:off x="5856516" y="3095898"/>
            <a:ext cx="574765" cy="134180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5A4A4-971D-4790-90FE-A7693D2859EB}"/>
              </a:ext>
            </a:extLst>
          </p:cNvPr>
          <p:cNvSpPr txBox="1"/>
          <p:nvPr/>
        </p:nvSpPr>
        <p:spPr>
          <a:xfrm>
            <a:off x="547553" y="3172553"/>
            <a:ext cx="2696389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Most expensive markets are to the west of the City of London: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Kensington &amp; Chelsea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Westminster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Camden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89F72E-1EFD-4B95-93E0-174DBF3E0DA6}"/>
              </a:ext>
            </a:extLst>
          </p:cNvPr>
          <p:cNvSpPr txBox="1"/>
          <p:nvPr/>
        </p:nvSpPr>
        <p:spPr>
          <a:xfrm>
            <a:off x="8948058" y="3095898"/>
            <a:ext cx="2696389" cy="20313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Less expensive but fastest growing markets are to the east of the City of London: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Hackney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Southwark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Waltham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7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4DA7-8299-4DC4-BD4F-E48F57C2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things to investigate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A9FE8-A27B-494E-9D9A-3F2CB62C2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predict how much the market may continue to grow in Hackney, Southwark and Waltham Forest boroughs?</a:t>
            </a:r>
          </a:p>
          <a:p>
            <a:r>
              <a:rPr lang="en-US" dirty="0"/>
              <a:t>What opportunities are there in the least expensive boroughs to make them promising markets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407480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10069</TotalTime>
  <Words>246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Helvetica Neue</vt:lpstr>
      <vt:lpstr>Office Theme</vt:lpstr>
      <vt:lpstr>London Housing Case Study</vt:lpstr>
      <vt:lpstr>Objective</vt:lpstr>
      <vt:lpstr>Kensington &amp; Chelsea and Westminster have the highest housing prices</vt:lpstr>
      <vt:lpstr>Housing prices decreased in 2008 and 2017</vt:lpstr>
      <vt:lpstr>Housing prices have increased the most in Kensington &amp; Chelsea, Westminster, and Camden</vt:lpstr>
      <vt:lpstr>Housing prices have grown the most by a factor of 8-9 in Hackney, Southwark, and Waltham Forest</vt:lpstr>
      <vt:lpstr>London boroughs to the east of the City of London are promising housing markets</vt:lpstr>
      <vt:lpstr>Further things to investigate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Housing Case Study</dc:title>
  <dc:creator>Barona Mosquera, Melissa</dc:creator>
  <cp:lastModifiedBy>Barona Mosquera, Melissa</cp:lastModifiedBy>
  <cp:revision>9</cp:revision>
  <dcterms:created xsi:type="dcterms:W3CDTF">2021-12-16T19:30:46Z</dcterms:created>
  <dcterms:modified xsi:type="dcterms:W3CDTF">2022-01-06T04:38:44Z</dcterms:modified>
</cp:coreProperties>
</file>