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2" r:id="rId3"/>
    <p:sldId id="306" r:id="rId4"/>
    <p:sldId id="307" r:id="rId5"/>
    <p:sldId id="305" r:id="rId6"/>
    <p:sldId id="308" r:id="rId7"/>
    <p:sldId id="324" r:id="rId8"/>
    <p:sldId id="309" r:id="rId9"/>
    <p:sldId id="310" r:id="rId10"/>
    <p:sldId id="311" r:id="rId11"/>
    <p:sldId id="323" r:id="rId12"/>
    <p:sldId id="312" r:id="rId13"/>
    <p:sldId id="313" r:id="rId14"/>
    <p:sldId id="314" r:id="rId15"/>
    <p:sldId id="315" r:id="rId16"/>
    <p:sldId id="316" r:id="rId17"/>
    <p:sldId id="317" r:id="rId18"/>
    <p:sldId id="318" r:id="rId19"/>
    <p:sldId id="319" r:id="rId20"/>
    <p:sldId id="320" r:id="rId21"/>
    <p:sldId id="321" r:id="rId22"/>
    <p:sldId id="32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851A7-4274-4376-81DF-4309E6FF58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3C82897-C44C-42B5-A092-3A4E0E793C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B5E4E-A3B5-4DEE-A8F3-031568F7AA56}"/>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8D6DEEC1-4B31-4744-8F15-09F49FF09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990388-E08F-4C66-A928-8488199D95C7}"/>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938377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5CAE8-EFE7-4E38-A319-B5E357A5A6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2BD8A7-5AB3-4E72-9D27-5B12FFE720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A50AAB-D72D-46F4-B3AF-DD8B744C068B}"/>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59056EBC-770E-4936-8DCD-B717866CEF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517F2-3511-4946-AC2D-3F6BC88729A6}"/>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220846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DFE14-79D1-47BA-8A8D-C42F680E6C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17BBA3-7BF5-49EB-879D-A5C5D13173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12B0BF-4D05-445F-9436-146F0D3FFF0D}"/>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7A2007D0-E649-4396-9C3E-5B0D9D883F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172054-37A4-4BB0-9E69-F1159090A383}"/>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322242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73266-DFDA-4D4B-9E06-BF3BB78E13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1A20AC-57D6-48C2-A5F2-C9346B823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8F01C-BE1B-48A4-8EA1-9330DAC7DC83}"/>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63C9CC32-9247-4CE7-9179-DE48FAC28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2E8D11-AF67-430C-9C36-34085FC7C1E7}"/>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128588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9039-5E50-43CE-8B1A-1C206530FC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0A8E91-D61E-4F80-A948-DABE1570A3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0A13C8-0603-4D70-A6D2-FF33CAE4A150}"/>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B1F5754D-85E8-4645-9CD0-C712797267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049F4-C525-40EC-9290-0A89AD6AB184}"/>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833650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0B90-E91A-439B-9067-7DB9144F9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11F18-04C0-41CC-A883-60D9898510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4EB1F1-BFB9-4431-A660-58A292DC43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4EDE8A-E630-4E1B-9BA6-FD57C9287F4C}"/>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6" name="Footer Placeholder 5">
            <a:extLst>
              <a:ext uri="{FF2B5EF4-FFF2-40B4-BE49-F238E27FC236}">
                <a16:creationId xmlns:a16="http://schemas.microsoft.com/office/drawing/2014/main" id="{E975A6B5-0F5F-460C-8BAB-F3CB1FA9A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29B619-C134-4A93-A8CC-6DAF94F0E997}"/>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1387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4F-C0EA-421B-B87C-8D604C56A4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2EF6F0-8DDA-4E94-9DCD-02833B010F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893BDA-0F31-4980-98AD-850C249122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BE23A2-D45E-477D-B755-07457B4EDA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EC6E6-A286-4567-A010-AD773C923E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5440CD-F059-49D9-B897-B26A178D084C}"/>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8" name="Footer Placeholder 7">
            <a:extLst>
              <a:ext uri="{FF2B5EF4-FFF2-40B4-BE49-F238E27FC236}">
                <a16:creationId xmlns:a16="http://schemas.microsoft.com/office/drawing/2014/main" id="{9F44B6B8-D579-4AD9-9811-DD05757E32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1D4EAA-5D8E-4631-B5DE-CA98958410EE}"/>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2341126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31471-2E16-4B6C-99FB-FF1E0270AD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EC2BC5-A207-493C-AA3E-40F3043EA297}"/>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4" name="Footer Placeholder 3">
            <a:extLst>
              <a:ext uri="{FF2B5EF4-FFF2-40B4-BE49-F238E27FC236}">
                <a16:creationId xmlns:a16="http://schemas.microsoft.com/office/drawing/2014/main" id="{6D35A97E-4DAC-4C30-973C-B6CFA5E83D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B35E8-FBD0-410D-A905-A92172EE377D}"/>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2545139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6051EE-5888-4D43-B006-F5BEA3A95304}"/>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3" name="Footer Placeholder 2">
            <a:extLst>
              <a:ext uri="{FF2B5EF4-FFF2-40B4-BE49-F238E27FC236}">
                <a16:creationId xmlns:a16="http://schemas.microsoft.com/office/drawing/2014/main" id="{4EF3C602-B268-435A-BFE7-9E8ACBF3B6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0A5FC-FC38-4B53-91AF-249F784FC3D5}"/>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198965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D3728-B2BC-4C2D-B09B-B4DF299D4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B20734-3FC5-47A1-BBD2-932CC6A504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751DE6-83F0-482E-BF58-C155E0D584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EA988-7463-45CC-A0EA-3C5B7C60F104}"/>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6" name="Footer Placeholder 5">
            <a:extLst>
              <a:ext uri="{FF2B5EF4-FFF2-40B4-BE49-F238E27FC236}">
                <a16:creationId xmlns:a16="http://schemas.microsoft.com/office/drawing/2014/main" id="{F1750181-D19C-4CFB-8EA0-C50C04413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BB285C-7F6C-4706-AE58-3768F02FE04E}"/>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1246732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914D-B83C-4C9F-A6EC-0B0DFBF61B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899491-F4EE-4AA4-9BCF-36968B519C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4DE649-39FC-4A39-8453-0F5B29482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EFBA3-A46A-4ABF-B377-B2235472E17B}"/>
              </a:ext>
            </a:extLst>
          </p:cNvPr>
          <p:cNvSpPr>
            <a:spLocks noGrp="1"/>
          </p:cNvSpPr>
          <p:nvPr>
            <p:ph type="dt" sz="half" idx="10"/>
          </p:nvPr>
        </p:nvSpPr>
        <p:spPr/>
        <p:txBody>
          <a:bodyPr/>
          <a:lstStyle/>
          <a:p>
            <a:fld id="{0ED38AD7-EC84-402D-AC26-4E2CA70518AC}" type="datetimeFigureOut">
              <a:rPr lang="en-US" smtClean="0"/>
              <a:t>11/16/2022</a:t>
            </a:fld>
            <a:endParaRPr lang="en-US"/>
          </a:p>
        </p:txBody>
      </p:sp>
      <p:sp>
        <p:nvSpPr>
          <p:cNvPr id="6" name="Footer Placeholder 5">
            <a:extLst>
              <a:ext uri="{FF2B5EF4-FFF2-40B4-BE49-F238E27FC236}">
                <a16:creationId xmlns:a16="http://schemas.microsoft.com/office/drawing/2014/main" id="{44E0EF61-2715-4DFF-B25A-CBC4F9EB0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48627-DAC2-4707-B4CE-1E745B890CA8}"/>
              </a:ext>
            </a:extLst>
          </p:cNvPr>
          <p:cNvSpPr>
            <a:spLocks noGrp="1"/>
          </p:cNvSpPr>
          <p:nvPr>
            <p:ph type="sldNum" sz="quarter" idx="12"/>
          </p:nvPr>
        </p:nvSpPr>
        <p:spPr/>
        <p:txBody>
          <a:bodyPr/>
          <a:lstStyle/>
          <a:p>
            <a:fld id="{0A481BF7-78B9-4F29-BC86-0E318E6C2CF0}" type="slidenum">
              <a:rPr lang="en-US" smtClean="0"/>
              <a:t>‹#›</a:t>
            </a:fld>
            <a:endParaRPr lang="en-US"/>
          </a:p>
        </p:txBody>
      </p:sp>
    </p:spTree>
    <p:extLst>
      <p:ext uri="{BB962C8B-B14F-4D97-AF65-F5344CB8AC3E}">
        <p14:creationId xmlns:p14="http://schemas.microsoft.com/office/powerpoint/2010/main" val="2077614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0C7CC3-E976-4CB0-807B-6C62808C15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6DFDE4-610A-4CCA-89B9-E2DC5E802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0F1AB-E849-47FB-8750-12FE2417D9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D38AD7-EC84-402D-AC26-4E2CA70518AC}" type="datetimeFigureOut">
              <a:rPr lang="en-US" smtClean="0"/>
              <a:t>11/16/2022</a:t>
            </a:fld>
            <a:endParaRPr lang="en-US"/>
          </a:p>
        </p:txBody>
      </p:sp>
      <p:sp>
        <p:nvSpPr>
          <p:cNvPr id="5" name="Footer Placeholder 4">
            <a:extLst>
              <a:ext uri="{FF2B5EF4-FFF2-40B4-BE49-F238E27FC236}">
                <a16:creationId xmlns:a16="http://schemas.microsoft.com/office/drawing/2014/main" id="{04A2C044-E7F2-433B-9642-C78A7D3BC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AC6B87-5039-4F55-A851-C3E3CD9F81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481BF7-78B9-4F29-BC86-0E318E6C2CF0}" type="slidenum">
              <a:rPr lang="en-US" smtClean="0"/>
              <a:t>‹#›</a:t>
            </a:fld>
            <a:endParaRPr lang="en-US"/>
          </a:p>
        </p:txBody>
      </p:sp>
    </p:spTree>
    <p:extLst>
      <p:ext uri="{BB962C8B-B14F-4D97-AF65-F5344CB8AC3E}">
        <p14:creationId xmlns:p14="http://schemas.microsoft.com/office/powerpoint/2010/main" val="2555483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Cray_X-M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4F65C-EED3-43E4-941A-90C7CF8AA967}"/>
              </a:ext>
            </a:extLst>
          </p:cNvPr>
          <p:cNvSpPr>
            <a:spLocks noGrp="1"/>
          </p:cNvSpPr>
          <p:nvPr>
            <p:ph type="ctrTitle"/>
          </p:nvPr>
        </p:nvSpPr>
        <p:spPr/>
        <p:txBody>
          <a:bodyPr>
            <a:normAutofit/>
          </a:bodyPr>
          <a:lstStyle/>
          <a:p>
            <a:r>
              <a:rPr lang="en-US" sz="4000" b="1" dirty="0">
                <a:latin typeface="Tahoma" panose="020B0604030504040204" pitchFamily="34" charset="0"/>
                <a:ea typeface="Tahoma" panose="020B0604030504040204" pitchFamily="34" charset="0"/>
                <a:cs typeface="Tahoma" panose="020B0604030504040204" pitchFamily="34" charset="0"/>
              </a:rPr>
              <a:t>CLASSIFICATION OF COMPUTER</a:t>
            </a:r>
          </a:p>
        </p:txBody>
      </p:sp>
      <p:sp>
        <p:nvSpPr>
          <p:cNvPr id="3" name="Subtitle 2">
            <a:extLst>
              <a:ext uri="{FF2B5EF4-FFF2-40B4-BE49-F238E27FC236}">
                <a16:creationId xmlns:a16="http://schemas.microsoft.com/office/drawing/2014/main" id="{6D01201C-3823-459F-82E5-1786A3CE29B1}"/>
              </a:ext>
            </a:extLst>
          </p:cNvPr>
          <p:cNvSpPr>
            <a:spLocks noGrp="1"/>
          </p:cNvSpPr>
          <p:nvPr>
            <p:ph type="subTitle" idx="1"/>
          </p:nvPr>
        </p:nvSpPr>
        <p:spPr/>
        <p:txBody>
          <a:bodyPr/>
          <a:lstStyle/>
          <a:p>
            <a:r>
              <a:rPr lang="en-US" dirty="0"/>
              <a:t>Mr. MLELI</a:t>
            </a:r>
          </a:p>
        </p:txBody>
      </p:sp>
    </p:spTree>
    <p:extLst>
      <p:ext uri="{BB962C8B-B14F-4D97-AF65-F5344CB8AC3E}">
        <p14:creationId xmlns:p14="http://schemas.microsoft.com/office/powerpoint/2010/main" val="67994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14668-E534-419E-9BF8-53FEC0B1D50B}"/>
              </a:ext>
            </a:extLst>
          </p:cNvPr>
          <p:cNvSpPr>
            <a:spLocks noGrp="1"/>
          </p:cNvSpPr>
          <p:nvPr>
            <p:ph type="title"/>
          </p:nvPr>
        </p:nvSpPr>
        <p:spPr>
          <a:xfrm>
            <a:off x="838200" y="365125"/>
            <a:ext cx="10515600" cy="922137"/>
          </a:xfrm>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5BACB7B7-92DA-49A1-B4EF-E076A109D19D}"/>
              </a:ext>
            </a:extLst>
          </p:cNvPr>
          <p:cNvSpPr>
            <a:spLocks noGrp="1"/>
          </p:cNvSpPr>
          <p:nvPr>
            <p:ph idx="1"/>
          </p:nvPr>
        </p:nvSpPr>
        <p:spPr>
          <a:xfrm>
            <a:off x="838200" y="1384917"/>
            <a:ext cx="10515600" cy="4792046"/>
          </a:xfrm>
        </p:spPr>
        <p:txBody>
          <a:bodyPr>
            <a:normAutofit fontScale="92500" lnSpcReduction="20000"/>
          </a:bodyPr>
          <a:lstStyle/>
          <a:p>
            <a:pPr algn="l" fontAlgn="base">
              <a:buFont typeface="Wingdings" panose="05000000000000000000" pitchFamily="2" charset="2"/>
              <a:buChar char="Ø"/>
            </a:pPr>
            <a:r>
              <a:rPr lang="en-US" sz="3200" b="1" i="0" dirty="0">
                <a:effectLst/>
                <a:latin typeface="roboto"/>
              </a:rPr>
              <a:t>Micro Computer</a:t>
            </a:r>
            <a:endParaRPr lang="en-US" sz="3200" b="0" i="0" dirty="0">
              <a:effectLst/>
              <a:latin typeface="roboto"/>
            </a:endParaRPr>
          </a:p>
          <a:p>
            <a:pPr lvl="1" fontAlgn="base">
              <a:buFont typeface="Wingdings" panose="05000000000000000000" pitchFamily="2" charset="2"/>
              <a:buChar char="§"/>
            </a:pPr>
            <a:r>
              <a:rPr lang="en-US" b="0" i="0" dirty="0">
                <a:solidFill>
                  <a:srgbClr val="1E1E1E"/>
                </a:solidFill>
                <a:effectLst/>
                <a:latin typeface="roboto"/>
              </a:rPr>
              <a:t>Today we are using many computers at home is also the most common microcomputer. With this invention of the microprocessors in the year 1970, it became possible to use computers for people personally at a low cost and reasonable price known as Digital </a:t>
            </a:r>
            <a:r>
              <a:rPr lang="en-US" i="0" dirty="0">
                <a:solidFill>
                  <a:srgbClr val="1E1E1E"/>
                </a:solidFill>
                <a:effectLst/>
                <a:latin typeface="roboto"/>
              </a:rPr>
              <a:t>Personal Computer</a:t>
            </a:r>
            <a:r>
              <a:rPr lang="en-US" b="0" i="0" dirty="0">
                <a:solidFill>
                  <a:srgbClr val="1E1E1E"/>
                </a:solidFill>
                <a:effectLst/>
                <a:latin typeface="roboto"/>
              </a:rPr>
              <a:t>.</a:t>
            </a:r>
          </a:p>
          <a:p>
            <a:pPr lvl="1" fontAlgn="base">
              <a:buFont typeface="Wingdings" panose="05000000000000000000" pitchFamily="2" charset="2"/>
              <a:buChar char="§"/>
            </a:pPr>
            <a:r>
              <a:rPr lang="en-US" b="0" i="0" dirty="0">
                <a:solidFill>
                  <a:srgbClr val="1E1E1E"/>
                </a:solidFill>
                <a:effectLst/>
                <a:latin typeface="roboto"/>
              </a:rPr>
              <a:t>The design of microcomputers is minimal in size and storage capacity. These computers consist of many parts like </a:t>
            </a:r>
            <a:r>
              <a:rPr lang="en-US" b="0" dirty="0">
                <a:solidFill>
                  <a:srgbClr val="1E1E1E"/>
                </a:solidFill>
                <a:effectLst/>
                <a:latin typeface="roboto"/>
              </a:rPr>
              <a:t>Input and Output devices, Software, operating systems, networks, and Servers </a:t>
            </a:r>
            <a:r>
              <a:rPr lang="en-US" b="0" i="0" dirty="0">
                <a:solidFill>
                  <a:srgbClr val="1E1E1E"/>
                </a:solidFill>
                <a:effectLst/>
                <a:latin typeface="roboto"/>
              </a:rPr>
              <a:t>all these need to connect to form a complete Personal Digital Computer.</a:t>
            </a:r>
          </a:p>
          <a:p>
            <a:pPr lvl="1" fontAlgn="base">
              <a:buFont typeface="Wingdings" panose="05000000000000000000" pitchFamily="2" charset="2"/>
              <a:buChar char="§"/>
            </a:pPr>
            <a:r>
              <a:rPr lang="en-US" b="0" i="0" dirty="0">
                <a:solidFill>
                  <a:srgbClr val="1E1E1E"/>
                </a:solidFill>
                <a:effectLst/>
                <a:latin typeface="roboto"/>
              </a:rPr>
              <a:t>There is not only a PC or laptop are examples of microcomputers. Other examples of the microcomputer are smartphone, Tablet, PDA, server, palmtop, and workstation.</a:t>
            </a:r>
          </a:p>
          <a:p>
            <a:pPr lvl="1" fontAlgn="base">
              <a:buFont typeface="Wingdings" panose="05000000000000000000" pitchFamily="2" charset="2"/>
              <a:buChar char="§"/>
            </a:pPr>
            <a:r>
              <a:rPr lang="en-US" b="0" i="0" dirty="0">
                <a:solidFill>
                  <a:srgbClr val="1E1E1E"/>
                </a:solidFill>
                <a:effectLst/>
                <a:latin typeface="roboto"/>
              </a:rPr>
              <a:t>This can be installed in any work area or even at home for personal use.</a:t>
            </a:r>
          </a:p>
          <a:p>
            <a:pPr lvl="1" fontAlgn="base">
              <a:buFont typeface="Wingdings" panose="05000000000000000000" pitchFamily="2" charset="2"/>
              <a:buChar char="§"/>
            </a:pPr>
            <a:r>
              <a:rPr lang="en-US" b="0" i="0" dirty="0">
                <a:solidFill>
                  <a:srgbClr val="1E1E1E"/>
                </a:solidFill>
                <a:effectLst/>
                <a:latin typeface="roboto"/>
              </a:rPr>
              <a:t>The primary purpose of microcomputers is to keep and process the everyday tasks and needs of the people. Only one person can work on a </a:t>
            </a:r>
            <a:r>
              <a:rPr lang="en-US" dirty="0">
                <a:latin typeface="roboto"/>
              </a:rPr>
              <a:t>single PC </a:t>
            </a:r>
            <a:r>
              <a:rPr lang="en-US" b="0" i="0" dirty="0">
                <a:solidFill>
                  <a:srgbClr val="1E1E1E"/>
                </a:solidFill>
                <a:effectLst/>
                <a:latin typeface="roboto"/>
              </a:rPr>
              <a:t>at a time, but its operating system is </a:t>
            </a:r>
            <a:r>
              <a:rPr lang="en-US" i="0" dirty="0">
                <a:solidFill>
                  <a:srgbClr val="1E1E1E"/>
                </a:solidFill>
                <a:effectLst/>
                <a:latin typeface="roboto"/>
              </a:rPr>
              <a:t>multitasking</a:t>
            </a:r>
            <a:r>
              <a:rPr lang="en-US" b="0" i="0" dirty="0">
                <a:solidFill>
                  <a:srgbClr val="1E1E1E"/>
                </a:solidFill>
                <a:effectLst/>
                <a:latin typeface="roboto"/>
              </a:rPr>
              <a:t>. The PC can be </a:t>
            </a:r>
            <a:r>
              <a:rPr lang="en-US" dirty="0">
                <a:latin typeface="roboto"/>
              </a:rPr>
              <a:t>connected to the Internet to take benefits</a:t>
            </a:r>
            <a:r>
              <a:rPr lang="en-US" dirty="0">
                <a:solidFill>
                  <a:srgbClr val="1E1E1E"/>
                </a:solidFill>
                <a:latin typeface="roboto"/>
              </a:rPr>
              <a:t> </a:t>
            </a:r>
            <a:r>
              <a:rPr lang="en-US" b="0" i="0" dirty="0">
                <a:solidFill>
                  <a:srgbClr val="1E1E1E"/>
                </a:solidFill>
                <a:effectLst/>
                <a:latin typeface="roboto"/>
              </a:rPr>
              <a:t>and enhance the user experience.</a:t>
            </a:r>
          </a:p>
          <a:p>
            <a:pPr marL="457200" lvl="1" indent="0" fontAlgn="base">
              <a:buNone/>
            </a:pPr>
            <a:endParaRPr lang="en-US" b="0" i="0" dirty="0">
              <a:solidFill>
                <a:srgbClr val="1E1E1E"/>
              </a:solidFill>
              <a:effectLst/>
              <a:latin typeface="roboto"/>
            </a:endParaRPr>
          </a:p>
          <a:p>
            <a:pPr marL="0" indent="0">
              <a:buNone/>
            </a:pPr>
            <a:endParaRPr lang="en-US" dirty="0"/>
          </a:p>
        </p:txBody>
      </p:sp>
    </p:spTree>
    <p:extLst>
      <p:ext uri="{BB962C8B-B14F-4D97-AF65-F5344CB8AC3E}">
        <p14:creationId xmlns:p14="http://schemas.microsoft.com/office/powerpoint/2010/main" val="1226759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42EC-02AC-4A17-8802-8AD6C0577984}"/>
              </a:ext>
            </a:extLst>
          </p:cNvPr>
          <p:cNvSpPr>
            <a:spLocks noGrp="1"/>
          </p:cNvSpPr>
          <p:nvPr>
            <p:ph type="title"/>
          </p:nvPr>
        </p:nvSpPr>
        <p:spPr>
          <a:xfrm>
            <a:off x="838200" y="365125"/>
            <a:ext cx="10515600" cy="824483"/>
          </a:xfrm>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CF9A3E67-15A4-4224-B5F8-CE1C9EC29955}"/>
              </a:ext>
            </a:extLst>
          </p:cNvPr>
          <p:cNvSpPr>
            <a:spLocks noGrp="1"/>
          </p:cNvSpPr>
          <p:nvPr>
            <p:ph idx="1"/>
          </p:nvPr>
        </p:nvSpPr>
        <p:spPr>
          <a:xfrm>
            <a:off x="838200" y="1189608"/>
            <a:ext cx="10515600" cy="4987355"/>
          </a:xfrm>
        </p:spPr>
        <p:txBody>
          <a:bodyPr/>
          <a:lstStyle/>
          <a:p>
            <a:pPr marL="0" indent="0">
              <a:buNone/>
            </a:pPr>
            <a:r>
              <a:rPr lang="en-US" dirty="0"/>
              <a:t>Basically the micro computers can be categorized into three categories, which are;</a:t>
            </a:r>
          </a:p>
          <a:p>
            <a:pPr marL="571500" indent="-571500">
              <a:buFont typeface="+mj-lt"/>
              <a:buAutoNum type="romanUcPeriod"/>
            </a:pPr>
            <a:r>
              <a:rPr lang="en-US" b="1" dirty="0"/>
              <a:t>Desktop computers</a:t>
            </a:r>
          </a:p>
          <a:p>
            <a:pPr marL="0" indent="0">
              <a:buNone/>
            </a:pPr>
            <a:r>
              <a:rPr lang="en-US" dirty="0"/>
              <a:t>It is a personal computer device and it is designed to fit on a physical office desk.</a:t>
            </a:r>
          </a:p>
          <a:p>
            <a:pPr marL="571500" indent="-571500">
              <a:buAutoNum type="romanUcPeriod" startAt="2"/>
            </a:pPr>
            <a:r>
              <a:rPr lang="en-US" b="1" dirty="0"/>
              <a:t>Laptop Computers</a:t>
            </a:r>
          </a:p>
          <a:p>
            <a:pPr marL="0" indent="0">
              <a:buNone/>
            </a:pPr>
            <a:r>
              <a:rPr lang="en-US" dirty="0"/>
              <a:t>It is a pc device that designed for a flexibility to work anywhere anytime  i.e. giving the user ability to move with it, and portable.</a:t>
            </a:r>
          </a:p>
          <a:p>
            <a:pPr marL="571500" indent="-571500">
              <a:buAutoNum type="romanUcPeriod" startAt="3"/>
            </a:pPr>
            <a:r>
              <a:rPr lang="en-US" b="1" dirty="0"/>
              <a:t>Palmtop</a:t>
            </a:r>
          </a:p>
          <a:p>
            <a:pPr marL="0" indent="0">
              <a:buNone/>
            </a:pPr>
            <a:r>
              <a:rPr lang="en-US" dirty="0"/>
              <a:t>It is a pc device designed to fit on your palm</a:t>
            </a:r>
          </a:p>
          <a:p>
            <a:pPr marL="571500" indent="-571500">
              <a:buFont typeface="+mj-lt"/>
              <a:buAutoNum type="romanUcPeriod"/>
            </a:pPr>
            <a:endParaRPr lang="en-US" dirty="0"/>
          </a:p>
          <a:p>
            <a:pPr marL="571500" indent="-571500">
              <a:buFont typeface="+mj-lt"/>
              <a:buAutoNum type="romanUcPeriod"/>
            </a:pPr>
            <a:endParaRPr lang="en-US" dirty="0"/>
          </a:p>
        </p:txBody>
      </p:sp>
    </p:spTree>
    <p:extLst>
      <p:ext uri="{BB962C8B-B14F-4D97-AF65-F5344CB8AC3E}">
        <p14:creationId xmlns:p14="http://schemas.microsoft.com/office/powerpoint/2010/main" val="94997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C49B8-2073-47A7-9AC9-85C2D6BB273F}"/>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149CB082-1F0C-4C57-AC17-859799159F72}"/>
              </a:ext>
            </a:extLst>
          </p:cNvPr>
          <p:cNvSpPr>
            <a:spLocks noGrp="1"/>
          </p:cNvSpPr>
          <p:nvPr>
            <p:ph idx="1"/>
          </p:nvPr>
        </p:nvSpPr>
        <p:spPr/>
        <p:txBody>
          <a:bodyPr>
            <a:normAutofit lnSpcReduction="10000"/>
          </a:bodyPr>
          <a:lstStyle/>
          <a:p>
            <a:pPr marL="0" indent="0" algn="l" fontAlgn="base">
              <a:buNone/>
            </a:pPr>
            <a:r>
              <a:rPr lang="en-US" b="1" i="0" dirty="0">
                <a:effectLst/>
                <a:latin typeface="roboto"/>
              </a:rPr>
              <a:t>The uses of Microcomputer </a:t>
            </a:r>
          </a:p>
          <a:p>
            <a:pPr lvl="1" fontAlgn="base">
              <a:buFont typeface="Wingdings" panose="05000000000000000000" pitchFamily="2" charset="2"/>
              <a:buChar char="§"/>
            </a:pPr>
            <a:r>
              <a:rPr lang="en-US" b="0" i="0" dirty="0">
                <a:solidFill>
                  <a:srgbClr val="1E1E1E"/>
                </a:solidFill>
                <a:effectLst/>
                <a:latin typeface="roboto"/>
              </a:rPr>
              <a:t>PC is being widely used in many fields like home, office, data collection, </a:t>
            </a:r>
            <a:r>
              <a:rPr lang="en-US" dirty="0">
                <a:latin typeface="roboto"/>
              </a:rPr>
              <a:t>business</a:t>
            </a:r>
            <a:r>
              <a:rPr lang="en-US" dirty="0">
                <a:solidFill>
                  <a:srgbClr val="1E1E1E"/>
                </a:solidFill>
                <a:latin typeface="roboto"/>
              </a:rPr>
              <a:t>, </a:t>
            </a:r>
            <a:r>
              <a:rPr lang="en-US" b="0" i="0" dirty="0">
                <a:solidFill>
                  <a:srgbClr val="1E1E1E"/>
                </a:solidFill>
                <a:effectLst/>
                <a:latin typeface="roboto"/>
              </a:rPr>
              <a:t>education, entertainment, publishing, etc.</a:t>
            </a:r>
          </a:p>
          <a:p>
            <a:pPr lvl="1" fontAlgn="base">
              <a:buFont typeface="Wingdings" panose="05000000000000000000" pitchFamily="2" charset="2"/>
              <a:buChar char="§"/>
            </a:pPr>
            <a:r>
              <a:rPr lang="en-US" b="0" i="0" dirty="0">
                <a:solidFill>
                  <a:srgbClr val="1E1E1E"/>
                </a:solidFill>
                <a:effectLst/>
                <a:latin typeface="roboto"/>
              </a:rPr>
              <a:t>It keeps the details and prepares letters for correspondence in small businesses, creating bills, accounting, word processing, and operation of the filing systems in a large company.</a:t>
            </a:r>
          </a:p>
          <a:p>
            <a:pPr lvl="1" fontAlgn="base">
              <a:buFont typeface="Wingdings" panose="05000000000000000000" pitchFamily="2" charset="2"/>
              <a:buChar char="§"/>
            </a:pPr>
            <a:r>
              <a:rPr lang="en-US" b="0" i="0" dirty="0">
                <a:solidFill>
                  <a:srgbClr val="1E1E1E"/>
                </a:solidFill>
                <a:effectLst/>
                <a:latin typeface="roboto"/>
              </a:rPr>
              <a:t>Some of the major PC manufacturers are IBM, Lenovo, Apple, HCL, HP, etc.</a:t>
            </a:r>
          </a:p>
          <a:p>
            <a:pPr lvl="1" fontAlgn="base">
              <a:buFont typeface="Wingdings" panose="05000000000000000000" pitchFamily="2" charset="2"/>
              <a:buChar char="§"/>
            </a:pPr>
            <a:r>
              <a:rPr lang="en-US" b="1" i="0" u="sng" dirty="0">
                <a:solidFill>
                  <a:srgbClr val="1E1E1E"/>
                </a:solidFill>
                <a:effectLst/>
                <a:latin typeface="roboto"/>
              </a:rPr>
              <a:t>Examples</a:t>
            </a:r>
            <a:r>
              <a:rPr lang="en-US" b="0" i="0" dirty="0">
                <a:solidFill>
                  <a:srgbClr val="1E1E1E"/>
                </a:solidFill>
                <a:effectLst/>
                <a:latin typeface="roboto"/>
              </a:rPr>
              <a:t>: Desktops, tablets, smartphones, and Laptops.</a:t>
            </a:r>
          </a:p>
          <a:p>
            <a:pPr lvl="1" fontAlgn="base">
              <a:buFont typeface="Wingdings" panose="05000000000000000000" pitchFamily="2" charset="2"/>
              <a:buChar char="§"/>
            </a:pPr>
            <a:r>
              <a:rPr lang="en-US" b="0" i="0" dirty="0">
                <a:solidFill>
                  <a:srgbClr val="1E1E1E"/>
                </a:solidFill>
                <a:effectLst/>
                <a:latin typeface="roboto"/>
              </a:rPr>
              <a:t>The fast development of microcomputers with technology. As a result, today, microcomputers coming in the form of a book, a phone, and even a clock in the name of a digital clock.</a:t>
            </a:r>
          </a:p>
          <a:p>
            <a:pPr marL="0" indent="0">
              <a:buNone/>
            </a:pPr>
            <a:endParaRPr lang="en-US" dirty="0"/>
          </a:p>
        </p:txBody>
      </p:sp>
    </p:spTree>
    <p:extLst>
      <p:ext uri="{BB962C8B-B14F-4D97-AF65-F5344CB8AC3E}">
        <p14:creationId xmlns:p14="http://schemas.microsoft.com/office/powerpoint/2010/main" val="66279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AF6DA-6E18-4944-8E91-F442AD830717}"/>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474D8642-56D0-42F5-9CE5-64BE5F6153C4}"/>
              </a:ext>
            </a:extLst>
          </p:cNvPr>
          <p:cNvSpPr>
            <a:spLocks noGrp="1"/>
          </p:cNvSpPr>
          <p:nvPr>
            <p:ph idx="1"/>
          </p:nvPr>
        </p:nvSpPr>
        <p:spPr/>
        <p:txBody>
          <a:bodyPr>
            <a:normAutofit lnSpcReduction="10000"/>
          </a:bodyPr>
          <a:lstStyle/>
          <a:p>
            <a:pPr algn="l" fontAlgn="base">
              <a:buFont typeface="Wingdings" panose="05000000000000000000" pitchFamily="2" charset="2"/>
              <a:buChar char="Ø"/>
            </a:pPr>
            <a:r>
              <a:rPr lang="en-US" b="1" i="0" dirty="0">
                <a:effectLst/>
                <a:latin typeface="roboto"/>
              </a:rPr>
              <a:t>General Purpose</a:t>
            </a:r>
            <a:endParaRPr lang="en-US" b="0" i="0" dirty="0">
              <a:effectLst/>
              <a:latin typeface="roboto"/>
            </a:endParaRPr>
          </a:p>
          <a:p>
            <a:pPr lvl="1" fontAlgn="base">
              <a:buFont typeface="Wingdings" panose="05000000000000000000" pitchFamily="2" charset="2"/>
              <a:buChar char="§"/>
            </a:pPr>
            <a:r>
              <a:rPr lang="en-US" b="0" i="0" dirty="0">
                <a:solidFill>
                  <a:srgbClr val="1E1E1E"/>
                </a:solidFill>
                <a:effectLst/>
                <a:latin typeface="roboto"/>
              </a:rPr>
              <a:t>General computers can do various </a:t>
            </a:r>
            <a:r>
              <a:rPr lang="en-US" i="0" dirty="0">
                <a:solidFill>
                  <a:srgbClr val="1E1E1E"/>
                </a:solidFill>
                <a:effectLst/>
                <a:latin typeface="roboto"/>
              </a:rPr>
              <a:t>everyday tasks </a:t>
            </a:r>
            <a:r>
              <a:rPr lang="en-US" b="0" i="0" dirty="0">
                <a:solidFill>
                  <a:srgbClr val="1E1E1E"/>
                </a:solidFill>
                <a:effectLst/>
                <a:latin typeface="roboto"/>
              </a:rPr>
              <a:t>such as writing a word processing letter, Document preparation, recording, financial analysis, Printing documents, creating databases, and calculations with accuracy and consistency.</a:t>
            </a:r>
          </a:p>
          <a:p>
            <a:pPr lvl="1" fontAlgn="base">
              <a:buFont typeface="Wingdings" panose="05000000000000000000" pitchFamily="2" charset="2"/>
              <a:buChar char="§"/>
            </a:pPr>
            <a:r>
              <a:rPr lang="en-US" b="0" i="0" dirty="0">
                <a:solidFill>
                  <a:srgbClr val="1E1E1E"/>
                </a:solidFill>
                <a:effectLst/>
                <a:latin typeface="roboto"/>
              </a:rPr>
              <a:t>The size, storage capacity, and cost of such computers are mainly less. The ability of these computers is limited in performing specialized tasks. Still, it has </a:t>
            </a:r>
            <a:r>
              <a:rPr lang="en-US" i="0" dirty="0">
                <a:solidFill>
                  <a:srgbClr val="1E1E1E"/>
                </a:solidFill>
                <a:effectLst/>
                <a:latin typeface="roboto"/>
              </a:rPr>
              <a:t>versatility and useful </a:t>
            </a:r>
            <a:r>
              <a:rPr lang="en-US" b="0" i="0" dirty="0">
                <a:solidFill>
                  <a:srgbClr val="1E1E1E"/>
                </a:solidFill>
                <a:effectLst/>
                <a:latin typeface="roboto"/>
              </a:rPr>
              <a:t>for serving people’s basic needs at home or in the workplace in the environment.</a:t>
            </a:r>
          </a:p>
          <a:p>
            <a:pPr marL="0" indent="0" algn="l" fontAlgn="base">
              <a:buNone/>
            </a:pPr>
            <a:r>
              <a:rPr lang="en-US" b="1" i="0" u="sng" dirty="0">
                <a:effectLst/>
                <a:latin typeface="roboto"/>
              </a:rPr>
              <a:t>Examples</a:t>
            </a:r>
            <a:r>
              <a:rPr lang="en-US" b="1" i="0" dirty="0">
                <a:effectLst/>
                <a:latin typeface="roboto"/>
              </a:rPr>
              <a:t>:</a:t>
            </a:r>
          </a:p>
          <a:p>
            <a:pPr lvl="1" fontAlgn="base">
              <a:buFont typeface="Wingdings" panose="05000000000000000000" pitchFamily="2" charset="2"/>
              <a:buChar char="§"/>
            </a:pPr>
            <a:r>
              <a:rPr lang="en-US" b="0" i="0" dirty="0">
                <a:solidFill>
                  <a:srgbClr val="1E1E1E"/>
                </a:solidFill>
                <a:effectLst/>
                <a:latin typeface="roboto"/>
              </a:rPr>
              <a:t>Desktops, laptops, smartphones, and tablets are used on daily basis for general purposes.</a:t>
            </a:r>
          </a:p>
          <a:p>
            <a:pPr marL="0" indent="0">
              <a:buNone/>
            </a:pPr>
            <a:endParaRPr lang="en-US" dirty="0"/>
          </a:p>
        </p:txBody>
      </p:sp>
    </p:spTree>
    <p:extLst>
      <p:ext uri="{BB962C8B-B14F-4D97-AF65-F5344CB8AC3E}">
        <p14:creationId xmlns:p14="http://schemas.microsoft.com/office/powerpoint/2010/main" val="398228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49C13-4C8B-4459-B66B-B65FA6F90FBE}"/>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AFA54A8B-4901-4F53-852F-EF1F9C1292AA}"/>
              </a:ext>
            </a:extLst>
          </p:cNvPr>
          <p:cNvSpPr>
            <a:spLocks noGrp="1"/>
          </p:cNvSpPr>
          <p:nvPr>
            <p:ph idx="1"/>
          </p:nvPr>
        </p:nvSpPr>
        <p:spPr/>
        <p:txBody>
          <a:bodyPr>
            <a:normAutofit lnSpcReduction="10000"/>
          </a:bodyPr>
          <a:lstStyle/>
          <a:p>
            <a:pPr fontAlgn="base">
              <a:buFont typeface="Wingdings" panose="05000000000000000000" pitchFamily="2" charset="2"/>
              <a:buChar char="Ø"/>
            </a:pPr>
            <a:r>
              <a:rPr lang="en-US" b="1" i="0" dirty="0">
                <a:effectLst/>
                <a:latin typeface="roboto"/>
              </a:rPr>
              <a:t>Special Purpose</a:t>
            </a:r>
          </a:p>
          <a:p>
            <a:pPr lvl="1" fontAlgn="base">
              <a:buFont typeface="Wingdings" panose="05000000000000000000" pitchFamily="2" charset="2"/>
              <a:buChar char="§"/>
            </a:pPr>
            <a:r>
              <a:rPr lang="en-US" b="0" i="0" dirty="0">
                <a:solidFill>
                  <a:srgbClr val="1E1E1E"/>
                </a:solidFill>
                <a:effectLst/>
                <a:latin typeface="roboto"/>
              </a:rPr>
              <a:t>These computers are designed to perform a particular or specific task. Such computers lack flexibility.</a:t>
            </a:r>
          </a:p>
          <a:p>
            <a:pPr lvl="1" fontAlgn="base">
              <a:buFont typeface="Wingdings" panose="05000000000000000000" pitchFamily="2" charset="2"/>
              <a:buChar char="§"/>
            </a:pPr>
            <a:r>
              <a:rPr lang="en-US" b="0" i="0" dirty="0">
                <a:solidFill>
                  <a:srgbClr val="1E1E1E"/>
                </a:solidFill>
                <a:effectLst/>
                <a:latin typeface="roboto"/>
              </a:rPr>
              <a:t>They perform the task for which they are designed very efficiently.</a:t>
            </a:r>
          </a:p>
          <a:p>
            <a:pPr lvl="1" fontAlgn="base">
              <a:buFont typeface="Wingdings" panose="05000000000000000000" pitchFamily="2" charset="2"/>
              <a:buChar char="§"/>
            </a:pPr>
            <a:r>
              <a:rPr lang="en-US" b="0" i="0" dirty="0">
                <a:solidFill>
                  <a:srgbClr val="1E1E1E"/>
                </a:solidFill>
                <a:effectLst/>
                <a:latin typeface="roboto"/>
              </a:rPr>
              <a:t>The size, storage capacity, and cost of such computers mainly depend on the nature and size of the work. The function of these computers is consistent with any particular task.</a:t>
            </a:r>
          </a:p>
          <a:p>
            <a:pPr lvl="1" fontAlgn="base">
              <a:buFont typeface="Wingdings" panose="05000000000000000000" pitchFamily="2" charset="2"/>
              <a:buChar char="§"/>
            </a:pPr>
            <a:r>
              <a:rPr lang="en-US" b="0" i="0" dirty="0">
                <a:solidFill>
                  <a:srgbClr val="1E1E1E"/>
                </a:solidFill>
                <a:effectLst/>
                <a:latin typeface="roboto"/>
              </a:rPr>
              <a:t>The special computer </a:t>
            </a:r>
            <a:r>
              <a:rPr lang="en-US" i="0" dirty="0">
                <a:solidFill>
                  <a:srgbClr val="1E1E1E"/>
                </a:solidFill>
                <a:effectLst/>
                <a:latin typeface="roboto"/>
              </a:rPr>
              <a:t>needs specific and input and devices </a:t>
            </a:r>
            <a:r>
              <a:rPr lang="en-US" b="0" i="0" dirty="0">
                <a:solidFill>
                  <a:srgbClr val="1E1E1E"/>
                </a:solidFill>
                <a:effectLst/>
                <a:latin typeface="roboto"/>
              </a:rPr>
              <a:t>as well as a </a:t>
            </a:r>
            <a:r>
              <a:rPr lang="en-US" dirty="0">
                <a:latin typeface="roboto"/>
              </a:rPr>
              <a:t>compatible motherboard with the processor </a:t>
            </a:r>
            <a:r>
              <a:rPr lang="en-US" b="0" i="0" dirty="0">
                <a:solidFill>
                  <a:srgbClr val="1E1E1E"/>
                </a:solidFill>
                <a:effectLst/>
                <a:latin typeface="roboto"/>
              </a:rPr>
              <a:t>to conduct work efficiently.</a:t>
            </a:r>
          </a:p>
          <a:p>
            <a:pPr lvl="1" fontAlgn="base">
              <a:buFont typeface="Wingdings" panose="05000000000000000000" pitchFamily="2" charset="2"/>
              <a:buChar char="§"/>
            </a:pPr>
            <a:r>
              <a:rPr lang="en-US" b="0" i="0" dirty="0">
                <a:solidFill>
                  <a:srgbClr val="1E1E1E"/>
                </a:solidFill>
                <a:effectLst/>
                <a:latin typeface="roboto"/>
              </a:rPr>
              <a:t>These computers are used for special purposes in </a:t>
            </a:r>
            <a:r>
              <a:rPr lang="en-US" b="0" dirty="0">
                <a:solidFill>
                  <a:srgbClr val="1E1E1E"/>
                </a:solidFill>
                <a:effectLst/>
                <a:latin typeface="roboto"/>
              </a:rPr>
              <a:t>weather forecasting, space research, agriculture, engineering, meteorology, satellite operation, traffic control, and research in chemical sciences</a:t>
            </a:r>
            <a:r>
              <a:rPr lang="en-US" b="0" i="1" dirty="0">
                <a:solidFill>
                  <a:srgbClr val="1E1E1E"/>
                </a:solidFill>
                <a:effectLst/>
                <a:latin typeface="roboto"/>
              </a:rPr>
              <a:t>.</a:t>
            </a:r>
          </a:p>
          <a:p>
            <a:pPr marL="457200" lvl="1" indent="0" fontAlgn="base">
              <a:buNone/>
            </a:pPr>
            <a:endParaRPr lang="en-US" b="0" i="0" dirty="0">
              <a:solidFill>
                <a:srgbClr val="1E1E1E"/>
              </a:solidFill>
              <a:effectLst/>
              <a:latin typeface="roboto"/>
            </a:endParaRPr>
          </a:p>
          <a:p>
            <a:pPr marL="0" indent="0">
              <a:buNone/>
            </a:pPr>
            <a:endParaRPr lang="en-US" dirty="0"/>
          </a:p>
        </p:txBody>
      </p:sp>
    </p:spTree>
    <p:extLst>
      <p:ext uri="{BB962C8B-B14F-4D97-AF65-F5344CB8AC3E}">
        <p14:creationId xmlns:p14="http://schemas.microsoft.com/office/powerpoint/2010/main" val="16929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EFD7-00FE-4D52-A9D5-FBF9A429B80A}"/>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79FB5884-D7BF-4E92-9544-BFE7066E2BF9}"/>
              </a:ext>
            </a:extLst>
          </p:cNvPr>
          <p:cNvSpPr>
            <a:spLocks noGrp="1"/>
          </p:cNvSpPr>
          <p:nvPr>
            <p:ph idx="1"/>
          </p:nvPr>
        </p:nvSpPr>
        <p:spPr/>
        <p:txBody>
          <a:bodyPr>
            <a:normAutofit fontScale="92500" lnSpcReduction="20000"/>
          </a:bodyPr>
          <a:lstStyle/>
          <a:p>
            <a:pPr marL="0" indent="0" algn="l" fontAlgn="base">
              <a:buNone/>
            </a:pPr>
            <a:r>
              <a:rPr lang="en-US" b="1" i="0" u="sng" dirty="0">
                <a:effectLst/>
                <a:latin typeface="roboto"/>
              </a:rPr>
              <a:t>Examples</a:t>
            </a:r>
            <a:r>
              <a:rPr lang="en-US" b="1" i="0" dirty="0">
                <a:effectLst/>
                <a:latin typeface="roboto"/>
              </a:rPr>
              <a:t>:</a:t>
            </a:r>
          </a:p>
          <a:p>
            <a:pPr algn="l" fontAlgn="base">
              <a:buFont typeface="Arial" panose="020B0604020202020204" pitchFamily="34" charset="0"/>
              <a:buChar char="•"/>
            </a:pPr>
            <a:r>
              <a:rPr lang="en-US" b="0" i="0" dirty="0">
                <a:solidFill>
                  <a:srgbClr val="1E1E1E"/>
                </a:solidFill>
                <a:effectLst/>
                <a:latin typeface="roboto"/>
              </a:rPr>
              <a:t>Automatic teller machines (ATM),</a:t>
            </a:r>
          </a:p>
          <a:p>
            <a:pPr algn="l" fontAlgn="base">
              <a:buFont typeface="Arial" panose="020B0604020202020204" pitchFamily="34" charset="0"/>
              <a:buChar char="•"/>
            </a:pPr>
            <a:r>
              <a:rPr lang="en-US" b="0" i="0" dirty="0">
                <a:solidFill>
                  <a:srgbClr val="1E1E1E"/>
                </a:solidFill>
                <a:effectLst/>
                <a:latin typeface="roboto"/>
              </a:rPr>
              <a:t>Washing machines,</a:t>
            </a:r>
          </a:p>
          <a:p>
            <a:pPr algn="l" fontAlgn="base">
              <a:buFont typeface="Arial" panose="020B0604020202020204" pitchFamily="34" charset="0"/>
              <a:buChar char="•"/>
            </a:pPr>
            <a:r>
              <a:rPr lang="en-US" b="0" i="0" dirty="0">
                <a:solidFill>
                  <a:srgbClr val="1E1E1E"/>
                </a:solidFill>
                <a:effectLst/>
                <a:latin typeface="roboto"/>
              </a:rPr>
              <a:t>Surveillance equipment,</a:t>
            </a:r>
          </a:p>
          <a:p>
            <a:pPr algn="l" fontAlgn="base">
              <a:buFont typeface="Arial" panose="020B0604020202020204" pitchFamily="34" charset="0"/>
              <a:buChar char="•"/>
            </a:pPr>
            <a:r>
              <a:rPr lang="en-US" b="0" i="0" dirty="0">
                <a:solidFill>
                  <a:srgbClr val="1E1E1E"/>
                </a:solidFill>
                <a:effectLst/>
                <a:latin typeface="roboto"/>
              </a:rPr>
              <a:t>Weather-forecasting simulators,</a:t>
            </a:r>
          </a:p>
          <a:p>
            <a:pPr algn="l" fontAlgn="base">
              <a:buFont typeface="Arial" panose="020B0604020202020204" pitchFamily="34" charset="0"/>
              <a:buChar char="•"/>
            </a:pPr>
            <a:r>
              <a:rPr lang="en-US" b="0" i="0" dirty="0">
                <a:solidFill>
                  <a:srgbClr val="1E1E1E"/>
                </a:solidFill>
                <a:effectLst/>
                <a:latin typeface="roboto"/>
              </a:rPr>
              <a:t>Traffic-control computers,</a:t>
            </a:r>
          </a:p>
          <a:p>
            <a:pPr algn="l" fontAlgn="base">
              <a:buFont typeface="Arial" panose="020B0604020202020204" pitchFamily="34" charset="0"/>
              <a:buChar char="•"/>
            </a:pPr>
            <a:r>
              <a:rPr lang="en-US" b="0" i="0" dirty="0">
                <a:solidFill>
                  <a:srgbClr val="1E1E1E"/>
                </a:solidFill>
                <a:effectLst/>
                <a:latin typeface="roboto"/>
              </a:rPr>
              <a:t>Defense-oriented applications,</a:t>
            </a:r>
          </a:p>
          <a:p>
            <a:pPr algn="l" fontAlgn="base">
              <a:buFont typeface="Arial" panose="020B0604020202020204" pitchFamily="34" charset="0"/>
              <a:buChar char="•"/>
            </a:pPr>
            <a:r>
              <a:rPr lang="en-US" b="0" i="0" dirty="0">
                <a:solidFill>
                  <a:srgbClr val="1E1E1E"/>
                </a:solidFill>
                <a:effectLst/>
                <a:latin typeface="roboto"/>
              </a:rPr>
              <a:t>Oil-exploration systems,</a:t>
            </a:r>
          </a:p>
          <a:p>
            <a:pPr algn="l" fontAlgn="base">
              <a:buFont typeface="Arial" panose="020B0604020202020204" pitchFamily="34" charset="0"/>
              <a:buChar char="•"/>
            </a:pPr>
            <a:r>
              <a:rPr lang="en-US" b="0" i="0" dirty="0">
                <a:solidFill>
                  <a:srgbClr val="1E1E1E"/>
                </a:solidFill>
                <a:effectLst/>
                <a:latin typeface="roboto"/>
              </a:rPr>
              <a:t>Military planes controlling computers.</a:t>
            </a:r>
          </a:p>
          <a:p>
            <a:pPr algn="l" fontAlgn="base">
              <a:buFont typeface="Arial" panose="020B0604020202020204" pitchFamily="34" charset="0"/>
              <a:buChar char="•"/>
            </a:pPr>
            <a:r>
              <a:rPr lang="en-US" dirty="0">
                <a:solidFill>
                  <a:srgbClr val="1E1E1E"/>
                </a:solidFill>
                <a:latin typeface="roboto"/>
              </a:rPr>
              <a:t>Missile guidance system</a:t>
            </a:r>
            <a:endParaRPr lang="en-US" b="0" i="0" dirty="0">
              <a:solidFill>
                <a:srgbClr val="1E1E1E"/>
              </a:solidFill>
              <a:effectLst/>
              <a:latin typeface="roboto"/>
            </a:endParaRPr>
          </a:p>
          <a:p>
            <a:pPr marL="0" indent="0">
              <a:buNone/>
            </a:pPr>
            <a:endParaRPr lang="en-US" dirty="0"/>
          </a:p>
        </p:txBody>
      </p:sp>
    </p:spTree>
    <p:extLst>
      <p:ext uri="{BB962C8B-B14F-4D97-AF65-F5344CB8AC3E}">
        <p14:creationId xmlns:p14="http://schemas.microsoft.com/office/powerpoint/2010/main" val="2345867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6DD7A-8B91-48F5-BDFE-2179643C2F5E}"/>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62604B3C-9896-42D3-9E58-575649B1DEB3}"/>
              </a:ext>
            </a:extLst>
          </p:cNvPr>
          <p:cNvSpPr>
            <a:spLocks noGrp="1"/>
          </p:cNvSpPr>
          <p:nvPr>
            <p:ph idx="1"/>
          </p:nvPr>
        </p:nvSpPr>
        <p:spPr/>
        <p:txBody>
          <a:bodyPr>
            <a:normAutofit fontScale="92500" lnSpcReduction="20000"/>
          </a:bodyPr>
          <a:lstStyle/>
          <a:p>
            <a:pPr algn="l" fontAlgn="base">
              <a:buFont typeface="Wingdings" panose="05000000000000000000" pitchFamily="2" charset="2"/>
              <a:buChar char="Ø"/>
            </a:pPr>
            <a:r>
              <a:rPr lang="en-US" b="1" i="0" dirty="0">
                <a:effectLst/>
                <a:latin typeface="roboto"/>
              </a:rPr>
              <a:t>Analog Computer</a:t>
            </a:r>
            <a:endParaRPr lang="en-US" b="0" i="0" dirty="0">
              <a:effectLst/>
              <a:latin typeface="roboto"/>
            </a:endParaRPr>
          </a:p>
          <a:p>
            <a:pPr lvl="1" fontAlgn="base">
              <a:buFont typeface="Wingdings" panose="05000000000000000000" pitchFamily="2" charset="2"/>
              <a:buChar char="§"/>
            </a:pPr>
            <a:endParaRPr lang="en-US" b="0" i="0" dirty="0">
              <a:solidFill>
                <a:srgbClr val="1E1E1E"/>
              </a:solidFill>
              <a:effectLst/>
              <a:latin typeface="roboto"/>
            </a:endParaRPr>
          </a:p>
          <a:p>
            <a:pPr lvl="1" fontAlgn="base">
              <a:buFont typeface="Wingdings" panose="05000000000000000000" pitchFamily="2" charset="2"/>
              <a:buChar char="§"/>
            </a:pPr>
            <a:r>
              <a:rPr lang="en-US" b="0" i="0" dirty="0">
                <a:solidFill>
                  <a:srgbClr val="1E1E1E"/>
                </a:solidFill>
                <a:effectLst/>
                <a:latin typeface="roboto"/>
              </a:rPr>
              <a:t>Analog means continuously changeable in quantity.</a:t>
            </a:r>
          </a:p>
          <a:p>
            <a:pPr lvl="1" fontAlgn="base">
              <a:buFont typeface="Wingdings" panose="05000000000000000000" pitchFamily="2" charset="2"/>
              <a:buChar char="§"/>
            </a:pPr>
            <a:r>
              <a:rPr lang="en-US" b="0" i="0" dirty="0">
                <a:solidFill>
                  <a:srgbClr val="1E1E1E"/>
                </a:solidFill>
                <a:effectLst/>
                <a:latin typeface="roboto"/>
              </a:rPr>
              <a:t>An analog computer performs tasks using continuous data (</a:t>
            </a:r>
            <a:r>
              <a:rPr lang="en-US" b="0" dirty="0">
                <a:solidFill>
                  <a:srgbClr val="1E1E1E"/>
                </a:solidFill>
                <a:effectLst/>
                <a:latin typeface="roboto"/>
              </a:rPr>
              <a:t>the physical amount that changes continuously</a:t>
            </a:r>
            <a:r>
              <a:rPr lang="en-US" b="0" i="0" dirty="0">
                <a:solidFill>
                  <a:srgbClr val="1E1E1E"/>
                </a:solidFill>
                <a:effectLst/>
                <a:latin typeface="roboto"/>
              </a:rPr>
              <a:t>). </a:t>
            </a:r>
          </a:p>
          <a:p>
            <a:pPr lvl="1" fontAlgn="base">
              <a:buFont typeface="Wingdings" panose="05000000000000000000" pitchFamily="2" charset="2"/>
              <a:buChar char="§"/>
            </a:pPr>
            <a:r>
              <a:rPr lang="en-US" b="0" i="0" dirty="0">
                <a:solidFill>
                  <a:srgbClr val="1E1E1E"/>
                </a:solidFill>
                <a:effectLst/>
                <a:latin typeface="roboto"/>
              </a:rPr>
              <a:t>The analog computers accept input data in continuous form and output obtained in the form of graphs.</a:t>
            </a:r>
          </a:p>
          <a:p>
            <a:pPr lvl="1" fontAlgn="base">
              <a:buFont typeface="Wingdings" panose="05000000000000000000" pitchFamily="2" charset="2"/>
              <a:buChar char="§"/>
            </a:pPr>
            <a:r>
              <a:rPr lang="en-US" b="0" i="0" dirty="0">
                <a:solidFill>
                  <a:srgbClr val="1E1E1E"/>
                </a:solidFill>
                <a:effectLst/>
                <a:latin typeface="roboto"/>
              </a:rPr>
              <a:t>Analog computers are used primarily to measure physical units like the voltage, pressure, electric current, temperature, and convert them into digits.</a:t>
            </a:r>
          </a:p>
          <a:p>
            <a:pPr lvl="1" fontAlgn="base">
              <a:buFont typeface="Wingdings" panose="05000000000000000000" pitchFamily="2" charset="2"/>
              <a:buChar char="§"/>
            </a:pPr>
            <a:r>
              <a:rPr lang="en-US" b="0" i="0" dirty="0">
                <a:solidFill>
                  <a:srgbClr val="1E1E1E"/>
                </a:solidFill>
                <a:effectLst/>
                <a:latin typeface="roboto"/>
              </a:rPr>
              <a:t>Analog computers obtain all their data from some measurement way.</a:t>
            </a:r>
          </a:p>
          <a:p>
            <a:pPr lvl="1" fontAlgn="base">
              <a:buFont typeface="Wingdings" panose="05000000000000000000" pitchFamily="2" charset="2"/>
              <a:buChar char="§"/>
            </a:pPr>
            <a:r>
              <a:rPr lang="en-US" b="0" i="0" dirty="0">
                <a:solidFill>
                  <a:srgbClr val="1E1E1E"/>
                </a:solidFill>
                <a:effectLst/>
                <a:latin typeface="roboto"/>
              </a:rPr>
              <a:t>Analog computers are mainly used in the fields of science and engineering. Analog computers are slow and equipped to measure things rather than countable or check.</a:t>
            </a:r>
          </a:p>
          <a:p>
            <a:pPr lvl="1" fontAlgn="base">
              <a:buFont typeface="Wingdings" panose="05000000000000000000" pitchFamily="2" charset="2"/>
              <a:buChar char="§"/>
            </a:pPr>
            <a:r>
              <a:rPr lang="en-US" b="0" i="0" dirty="0">
                <a:solidFill>
                  <a:srgbClr val="1E1E1E"/>
                </a:solidFill>
                <a:effectLst/>
                <a:latin typeface="roboto"/>
              </a:rPr>
              <a:t>The efficiency of this computer increases when we get the result of the data in graphs, etc. Analog Computers </a:t>
            </a:r>
            <a:r>
              <a:rPr lang="en-US" i="0" dirty="0">
                <a:solidFill>
                  <a:srgbClr val="1E1E1E"/>
                </a:solidFill>
                <a:effectLst/>
                <a:latin typeface="roboto"/>
              </a:rPr>
              <a:t>cannot</a:t>
            </a:r>
            <a:r>
              <a:rPr lang="en-US" b="0" i="0" dirty="0">
                <a:solidFill>
                  <a:srgbClr val="1E1E1E"/>
                </a:solidFill>
                <a:effectLst/>
                <a:latin typeface="roboto"/>
              </a:rPr>
              <a:t> store statistics.</a:t>
            </a:r>
          </a:p>
          <a:p>
            <a:pPr marL="0" indent="0">
              <a:buNone/>
            </a:pPr>
            <a:endParaRPr lang="en-US" dirty="0"/>
          </a:p>
        </p:txBody>
      </p:sp>
    </p:spTree>
    <p:extLst>
      <p:ext uri="{BB962C8B-B14F-4D97-AF65-F5344CB8AC3E}">
        <p14:creationId xmlns:p14="http://schemas.microsoft.com/office/powerpoint/2010/main" val="362743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7A48-C86F-4906-88D5-5E9329B16F07}"/>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ADE7BF47-CD4B-4153-9E63-7C0BA19D5FB8}"/>
              </a:ext>
            </a:extLst>
          </p:cNvPr>
          <p:cNvSpPr>
            <a:spLocks noGrp="1"/>
          </p:cNvSpPr>
          <p:nvPr>
            <p:ph idx="1"/>
          </p:nvPr>
        </p:nvSpPr>
        <p:spPr/>
        <p:txBody>
          <a:bodyPr>
            <a:normAutofit/>
          </a:bodyPr>
          <a:lstStyle/>
          <a:p>
            <a:pPr lvl="1" fontAlgn="base">
              <a:buFont typeface="Wingdings" panose="05000000000000000000" pitchFamily="2" charset="2"/>
              <a:buChar char="§"/>
            </a:pPr>
            <a:r>
              <a:rPr lang="en-US" b="0" i="0" dirty="0">
                <a:solidFill>
                  <a:srgbClr val="1E1E1E"/>
                </a:solidFill>
                <a:effectLst/>
                <a:latin typeface="roboto"/>
              </a:rPr>
              <a:t>They are used in the fields of </a:t>
            </a:r>
            <a:r>
              <a:rPr lang="en-US" i="0" dirty="0">
                <a:solidFill>
                  <a:srgbClr val="1E1E1E"/>
                </a:solidFill>
                <a:effectLst/>
                <a:latin typeface="roboto"/>
              </a:rPr>
              <a:t>technology, science, research, engineering</a:t>
            </a:r>
            <a:r>
              <a:rPr lang="en-US" b="0" i="0" dirty="0">
                <a:solidFill>
                  <a:srgbClr val="1E1E1E"/>
                </a:solidFill>
                <a:effectLst/>
                <a:latin typeface="roboto"/>
              </a:rPr>
              <a:t>, etc. Because quantities like </a:t>
            </a:r>
            <a:r>
              <a:rPr lang="en-US" i="0" dirty="0">
                <a:solidFill>
                  <a:srgbClr val="1E1E1E"/>
                </a:solidFill>
                <a:effectLst/>
                <a:latin typeface="roboto"/>
              </a:rPr>
              <a:t>voltage, pressure, electric current, temperature</a:t>
            </a:r>
            <a:r>
              <a:rPr lang="en-US" b="0" i="0" dirty="0">
                <a:solidFill>
                  <a:srgbClr val="1E1E1E"/>
                </a:solidFill>
                <a:effectLst/>
                <a:latin typeface="roboto"/>
              </a:rPr>
              <a:t> are used more in these areas, these types of computers give only approximate estimates.</a:t>
            </a:r>
          </a:p>
          <a:p>
            <a:pPr marL="0" indent="0" algn="l" fontAlgn="base">
              <a:buNone/>
            </a:pPr>
            <a:r>
              <a:rPr lang="en-US" b="1" i="0" u="sng" dirty="0">
                <a:effectLst/>
                <a:latin typeface="roboto"/>
              </a:rPr>
              <a:t>Examples</a:t>
            </a:r>
            <a:r>
              <a:rPr lang="en-US" b="1" i="0" dirty="0">
                <a:effectLst/>
                <a:latin typeface="roboto"/>
              </a:rPr>
              <a:t>:</a:t>
            </a:r>
          </a:p>
          <a:p>
            <a:pPr lvl="1" fontAlgn="base">
              <a:buFont typeface="Wingdings" panose="05000000000000000000" pitchFamily="2" charset="2"/>
              <a:buChar char="§"/>
            </a:pPr>
            <a:r>
              <a:rPr lang="en-US" b="0" i="0" dirty="0">
                <a:solidFill>
                  <a:srgbClr val="1E1E1E"/>
                </a:solidFill>
                <a:effectLst/>
                <a:latin typeface="roboto"/>
              </a:rPr>
              <a:t>An analog computer installed on a petrol pump measures the amount of petrol coming out of the pump and appears in liters. And calculates its value. These quantities vary continuously while measuring the amount, such as the temperature of a human body changes consistently.</a:t>
            </a:r>
          </a:p>
          <a:p>
            <a:pPr lvl="1" fontAlgn="base">
              <a:buFont typeface="Wingdings" panose="05000000000000000000" pitchFamily="2" charset="2"/>
              <a:buChar char="§"/>
            </a:pPr>
            <a:r>
              <a:rPr lang="en-US" b="0" i="0" dirty="0">
                <a:solidFill>
                  <a:srgbClr val="1E1E1E"/>
                </a:solidFill>
                <a:effectLst/>
                <a:latin typeface="roboto"/>
              </a:rPr>
              <a:t>A simple clock, the </a:t>
            </a:r>
            <a:r>
              <a:rPr lang="en-US" i="0" dirty="0">
                <a:solidFill>
                  <a:srgbClr val="1E1E1E"/>
                </a:solidFill>
                <a:effectLst/>
                <a:latin typeface="roboto"/>
              </a:rPr>
              <a:t>vehicle’s speedometer, Voltmeter</a:t>
            </a:r>
            <a:r>
              <a:rPr lang="en-US" b="0" i="0" dirty="0">
                <a:solidFill>
                  <a:srgbClr val="1E1E1E"/>
                </a:solidFill>
                <a:effectLst/>
                <a:latin typeface="roboto"/>
              </a:rPr>
              <a:t>, sound, pressure etc. are examples of analog computing.</a:t>
            </a:r>
          </a:p>
          <a:p>
            <a:pPr marL="0" indent="0">
              <a:buNone/>
            </a:pPr>
            <a:endParaRPr lang="en-US" dirty="0"/>
          </a:p>
        </p:txBody>
      </p:sp>
    </p:spTree>
    <p:extLst>
      <p:ext uri="{BB962C8B-B14F-4D97-AF65-F5344CB8AC3E}">
        <p14:creationId xmlns:p14="http://schemas.microsoft.com/office/powerpoint/2010/main" val="45568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2B6A-FDD6-43AD-BF8C-870CEEC8F395}"/>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4D6213C7-8C59-42B6-B1E1-D580C8046721}"/>
              </a:ext>
            </a:extLst>
          </p:cNvPr>
          <p:cNvSpPr>
            <a:spLocks noGrp="1"/>
          </p:cNvSpPr>
          <p:nvPr>
            <p:ph idx="1"/>
          </p:nvPr>
        </p:nvSpPr>
        <p:spPr/>
        <p:txBody>
          <a:bodyPr>
            <a:normAutofit fontScale="62500" lnSpcReduction="20000"/>
          </a:bodyPr>
          <a:lstStyle/>
          <a:p>
            <a:pPr algn="l" fontAlgn="base">
              <a:buFont typeface="Wingdings" panose="05000000000000000000" pitchFamily="2" charset="2"/>
              <a:buChar char="Ø"/>
            </a:pPr>
            <a:r>
              <a:rPr lang="en-US" sz="3200" b="1" i="0" dirty="0">
                <a:effectLst/>
                <a:latin typeface="roboto"/>
              </a:rPr>
              <a:t>Digital Computer</a:t>
            </a:r>
            <a:endParaRPr lang="en-US" sz="3200" b="0" i="0" dirty="0">
              <a:effectLst/>
              <a:latin typeface="roboto"/>
            </a:endParaRPr>
          </a:p>
          <a:p>
            <a:pPr algn="l" fontAlgn="base"/>
            <a:r>
              <a:rPr lang="en-US" b="0" i="0" dirty="0">
                <a:solidFill>
                  <a:srgbClr val="1E1E1E"/>
                </a:solidFill>
                <a:effectLst/>
                <a:latin typeface="roboto"/>
              </a:rPr>
              <a:t>Digital means separate, it refers to binary system which consists of only two digits i.e. 0 and 1.</a:t>
            </a:r>
          </a:p>
          <a:p>
            <a:pPr algn="l" fontAlgn="base"/>
            <a:r>
              <a:rPr lang="en-US" dirty="0">
                <a:solidFill>
                  <a:srgbClr val="1E1E1E"/>
                </a:solidFill>
                <a:latin typeface="roboto"/>
              </a:rPr>
              <a:t>Digital data consists of binary data represented by OFF (Low) and ON (High) electrical beats.</a:t>
            </a:r>
            <a:endParaRPr lang="en-US" b="0" i="0" dirty="0">
              <a:solidFill>
                <a:srgbClr val="1E1E1E"/>
              </a:solidFill>
              <a:effectLst/>
              <a:latin typeface="roboto"/>
            </a:endParaRPr>
          </a:p>
          <a:p>
            <a:pPr algn="l" fontAlgn="base"/>
            <a:r>
              <a:rPr lang="en-US" b="0" i="0" dirty="0">
                <a:solidFill>
                  <a:srgbClr val="1E1E1E"/>
                </a:solidFill>
                <a:effectLst/>
                <a:latin typeface="roboto"/>
              </a:rPr>
              <a:t>As its name suggests, a digital computer represents the digital computer’s letters, numerical values, or any other special symbols. This computer is the computer that calculates the number for </a:t>
            </a:r>
            <a:r>
              <a:rPr lang="en-US" dirty="0">
                <a:latin typeface="roboto"/>
              </a:rPr>
              <a:t>processing the data</a:t>
            </a:r>
            <a:r>
              <a:rPr lang="en-US" dirty="0">
                <a:solidFill>
                  <a:srgbClr val="1E1E1E"/>
                </a:solidFill>
                <a:latin typeface="roboto"/>
              </a:rPr>
              <a:t>.</a:t>
            </a:r>
            <a:endParaRPr lang="en-US" b="0" i="0" dirty="0">
              <a:solidFill>
                <a:srgbClr val="1E1E1E"/>
              </a:solidFill>
              <a:effectLst/>
              <a:latin typeface="roboto"/>
            </a:endParaRPr>
          </a:p>
          <a:p>
            <a:pPr algn="l" fontAlgn="base"/>
            <a:r>
              <a:rPr lang="en-US" b="0" i="0" dirty="0">
                <a:solidFill>
                  <a:srgbClr val="1E1E1E"/>
                </a:solidFill>
                <a:effectLst/>
                <a:latin typeface="roboto"/>
              </a:rPr>
              <a:t>They run on electronic signs, and the binary numeral method Binary System 0 or 1 is used for calculation. Their speed is fast.</a:t>
            </a:r>
          </a:p>
          <a:p>
            <a:pPr algn="l" fontAlgn="base"/>
            <a:r>
              <a:rPr lang="en-US" dirty="0">
                <a:solidFill>
                  <a:srgbClr val="1E1E1E"/>
                </a:solidFill>
                <a:latin typeface="roboto"/>
              </a:rPr>
              <a:t>In digital computers, quantities are counted rather than measured. It operates by counting numbers or digits and gives output in digital form. </a:t>
            </a:r>
            <a:endParaRPr lang="en-US" b="0" i="0" dirty="0">
              <a:solidFill>
                <a:srgbClr val="1E1E1E"/>
              </a:solidFill>
              <a:effectLst/>
              <a:latin typeface="roboto"/>
            </a:endParaRPr>
          </a:p>
          <a:p>
            <a:pPr algn="l" fontAlgn="base"/>
            <a:r>
              <a:rPr lang="en-US" b="0" i="0" dirty="0">
                <a:solidFill>
                  <a:srgbClr val="1E1E1E"/>
                </a:solidFill>
                <a:effectLst/>
                <a:latin typeface="roboto"/>
              </a:rPr>
              <a:t>It can perform arithmetic operations such as </a:t>
            </a:r>
            <a:r>
              <a:rPr lang="en-US" dirty="0">
                <a:solidFill>
                  <a:srgbClr val="1E1E1E"/>
                </a:solidFill>
                <a:effectLst/>
                <a:latin typeface="roboto"/>
              </a:rPr>
              <a:t>addition, occurrence, subtraction, multiplication, or division and all types of logical(mathematical) operations</a:t>
            </a:r>
            <a:r>
              <a:rPr lang="en-US" b="1" i="1" dirty="0">
                <a:solidFill>
                  <a:srgbClr val="1E1E1E"/>
                </a:solidFill>
                <a:effectLst/>
                <a:latin typeface="roboto"/>
              </a:rPr>
              <a:t>.</a:t>
            </a:r>
            <a:r>
              <a:rPr lang="en-US" b="0" i="0" dirty="0">
                <a:solidFill>
                  <a:srgbClr val="1E1E1E"/>
                </a:solidFill>
                <a:effectLst/>
                <a:latin typeface="roboto"/>
              </a:rPr>
              <a:t> Today, most of the computers available in the market are digital computers.</a:t>
            </a:r>
          </a:p>
          <a:p>
            <a:pPr algn="l" fontAlgn="base"/>
            <a:r>
              <a:rPr lang="en-US" b="0" i="0" dirty="0">
                <a:solidFill>
                  <a:srgbClr val="1E1E1E"/>
                </a:solidFill>
                <a:effectLst/>
                <a:latin typeface="roboto"/>
              </a:rPr>
              <a:t>Digital computers are built to bring the solution of equations to an almost unlimited precision, but in a bit slow manner compared to analog computers. To some extent, they all have similar components for receiving, processing, sorting, and transmitting data and use a relatively small number of essential functions to perform their tasks.</a:t>
            </a:r>
          </a:p>
          <a:p>
            <a:pPr marL="0" indent="0">
              <a:buNone/>
            </a:pPr>
            <a:endParaRPr lang="en-US" dirty="0"/>
          </a:p>
        </p:txBody>
      </p:sp>
    </p:spTree>
    <p:extLst>
      <p:ext uri="{BB962C8B-B14F-4D97-AF65-F5344CB8AC3E}">
        <p14:creationId xmlns:p14="http://schemas.microsoft.com/office/powerpoint/2010/main" val="2647469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6C832-F2CA-422B-8C45-2B8685C1C274}"/>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CD7141B8-10E2-4C4D-94FD-533081E28A25}"/>
              </a:ext>
            </a:extLst>
          </p:cNvPr>
          <p:cNvSpPr>
            <a:spLocks noGrp="1"/>
          </p:cNvSpPr>
          <p:nvPr>
            <p:ph idx="1"/>
          </p:nvPr>
        </p:nvSpPr>
        <p:spPr/>
        <p:txBody>
          <a:bodyPr>
            <a:normAutofit fontScale="92500" lnSpcReduction="10000"/>
          </a:bodyPr>
          <a:lstStyle/>
          <a:p>
            <a:pPr lvl="1" fontAlgn="base">
              <a:buFont typeface="Wingdings" panose="05000000000000000000" pitchFamily="2" charset="2"/>
              <a:buChar char="§"/>
            </a:pPr>
            <a:r>
              <a:rPr lang="en-US" sz="2200" b="0" i="0" dirty="0">
                <a:solidFill>
                  <a:srgbClr val="1E1E1E"/>
                </a:solidFill>
                <a:effectLst/>
                <a:latin typeface="roboto"/>
              </a:rPr>
              <a:t>Digital computers use discrete electrical signals for operation rather than continuous electrical signals as analog computers have, making them the most common form of computers today because of their </a:t>
            </a:r>
            <a:r>
              <a:rPr lang="en-US" sz="2200" i="0" dirty="0">
                <a:effectLst/>
                <a:latin typeface="roboto"/>
              </a:rPr>
              <a:t>versatility, speed, and </a:t>
            </a:r>
            <a:r>
              <a:rPr lang="en-US" sz="2200" dirty="0">
                <a:latin typeface="roboto"/>
              </a:rPr>
              <a:t>power</a:t>
            </a:r>
            <a:r>
              <a:rPr lang="en-US" sz="2200" dirty="0">
                <a:solidFill>
                  <a:srgbClr val="1E1E1E"/>
                </a:solidFill>
                <a:latin typeface="roboto"/>
              </a:rPr>
              <a:t>.</a:t>
            </a:r>
            <a:endParaRPr lang="en-US" sz="2200" b="0" i="0" dirty="0">
              <a:solidFill>
                <a:srgbClr val="1E1E1E"/>
              </a:solidFill>
              <a:effectLst/>
              <a:latin typeface="roboto"/>
            </a:endParaRPr>
          </a:p>
          <a:p>
            <a:pPr lvl="1" fontAlgn="base">
              <a:buFont typeface="Wingdings" panose="05000000000000000000" pitchFamily="2" charset="2"/>
              <a:buChar char="§"/>
            </a:pPr>
            <a:r>
              <a:rPr lang="en-US" sz="2200" b="0" i="0" dirty="0">
                <a:solidFill>
                  <a:srgbClr val="1E1E1E"/>
                </a:solidFill>
                <a:effectLst/>
                <a:latin typeface="roboto"/>
              </a:rPr>
              <a:t>The desktop or Laptop at our home is one the common and best example of a digital computer</a:t>
            </a:r>
            <a:r>
              <a:rPr lang="en-US" sz="1600" b="0" i="0" dirty="0">
                <a:solidFill>
                  <a:srgbClr val="1E1E1E"/>
                </a:solidFill>
                <a:effectLst/>
                <a:latin typeface="roboto"/>
              </a:rPr>
              <a:t>.</a:t>
            </a:r>
            <a:endParaRPr lang="en-US" sz="2000" b="1" i="0" dirty="0">
              <a:effectLst/>
              <a:latin typeface="roboto"/>
            </a:endParaRPr>
          </a:p>
          <a:p>
            <a:pPr marL="0" indent="0" algn="l" fontAlgn="base">
              <a:buNone/>
            </a:pPr>
            <a:r>
              <a:rPr lang="en-US" sz="2000" b="1" i="0" dirty="0">
                <a:effectLst/>
                <a:latin typeface="roboto"/>
              </a:rPr>
              <a:t>Examples</a:t>
            </a:r>
            <a:r>
              <a:rPr lang="en-US" sz="2000" b="1" dirty="0">
                <a:latin typeface="roboto"/>
              </a:rPr>
              <a:t>:</a:t>
            </a:r>
            <a:endParaRPr lang="en-US" sz="2000" b="0" i="0" dirty="0">
              <a:effectLst/>
              <a:latin typeface="roboto"/>
            </a:endParaRPr>
          </a:p>
          <a:p>
            <a:pPr lvl="1" fontAlgn="base">
              <a:buFont typeface="Wingdings" panose="05000000000000000000" pitchFamily="2" charset="2"/>
              <a:buChar char="§"/>
            </a:pPr>
            <a:r>
              <a:rPr lang="en-US" b="0" i="0" dirty="0">
                <a:solidFill>
                  <a:srgbClr val="1E1E1E"/>
                </a:solidFill>
                <a:effectLst/>
                <a:latin typeface="roboto"/>
              </a:rPr>
              <a:t>Personal Desktop Computers</a:t>
            </a:r>
          </a:p>
          <a:p>
            <a:pPr lvl="1" fontAlgn="base">
              <a:buFont typeface="Wingdings" panose="05000000000000000000" pitchFamily="2" charset="2"/>
              <a:buChar char="§"/>
            </a:pPr>
            <a:r>
              <a:rPr lang="en-US" b="0" i="0" dirty="0">
                <a:solidFill>
                  <a:srgbClr val="1E1E1E"/>
                </a:solidFill>
                <a:effectLst/>
                <a:latin typeface="roboto"/>
              </a:rPr>
              <a:t>Calculators</a:t>
            </a:r>
          </a:p>
          <a:p>
            <a:pPr lvl="1" fontAlgn="base">
              <a:buFont typeface="Wingdings" panose="05000000000000000000" pitchFamily="2" charset="2"/>
              <a:buChar char="§"/>
            </a:pPr>
            <a:r>
              <a:rPr lang="en-US" b="0" i="0" dirty="0">
                <a:solidFill>
                  <a:srgbClr val="1E1E1E"/>
                </a:solidFill>
                <a:effectLst/>
                <a:latin typeface="roboto"/>
              </a:rPr>
              <a:t>Laptops, Smartphones, and Tablets</a:t>
            </a:r>
          </a:p>
          <a:p>
            <a:pPr lvl="1" fontAlgn="base">
              <a:buFont typeface="Wingdings" panose="05000000000000000000" pitchFamily="2" charset="2"/>
              <a:buChar char="§"/>
            </a:pPr>
            <a:r>
              <a:rPr lang="en-US" b="0" i="0" dirty="0">
                <a:solidFill>
                  <a:srgbClr val="1E1E1E"/>
                </a:solidFill>
                <a:effectLst/>
                <a:latin typeface="roboto"/>
              </a:rPr>
              <a:t>Digital watch</a:t>
            </a:r>
          </a:p>
          <a:p>
            <a:pPr lvl="1" fontAlgn="base">
              <a:buFont typeface="Wingdings" panose="05000000000000000000" pitchFamily="2" charset="2"/>
              <a:buChar char="§"/>
            </a:pPr>
            <a:r>
              <a:rPr lang="en-US" b="0" i="0" dirty="0">
                <a:solidFill>
                  <a:srgbClr val="1E1E1E"/>
                </a:solidFill>
                <a:effectLst/>
                <a:latin typeface="roboto"/>
              </a:rPr>
              <a:t>Accounting machines</a:t>
            </a:r>
          </a:p>
          <a:p>
            <a:pPr lvl="1" fontAlgn="base">
              <a:buFont typeface="Wingdings" panose="05000000000000000000" pitchFamily="2" charset="2"/>
              <a:buChar char="§"/>
            </a:pPr>
            <a:r>
              <a:rPr lang="en-US" b="0" i="0" dirty="0">
                <a:solidFill>
                  <a:srgbClr val="1E1E1E"/>
                </a:solidFill>
                <a:effectLst/>
                <a:latin typeface="roboto"/>
              </a:rPr>
              <a:t>Workstations</a:t>
            </a:r>
          </a:p>
          <a:p>
            <a:pPr lvl="1" fontAlgn="base">
              <a:buFont typeface="Wingdings" panose="05000000000000000000" pitchFamily="2" charset="2"/>
              <a:buChar char="§"/>
            </a:pPr>
            <a:r>
              <a:rPr lang="en-US" b="0" i="0" dirty="0">
                <a:solidFill>
                  <a:srgbClr val="1E1E1E"/>
                </a:solidFill>
                <a:effectLst/>
                <a:latin typeface="roboto"/>
              </a:rPr>
              <a:t>Digital clock</a:t>
            </a:r>
          </a:p>
          <a:p>
            <a:pPr marL="0" indent="0">
              <a:buNone/>
            </a:pPr>
            <a:endParaRPr lang="en-US" dirty="0"/>
          </a:p>
        </p:txBody>
      </p:sp>
    </p:spTree>
    <p:extLst>
      <p:ext uri="{BB962C8B-B14F-4D97-AF65-F5344CB8AC3E}">
        <p14:creationId xmlns:p14="http://schemas.microsoft.com/office/powerpoint/2010/main" val="3613843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6D05-7C54-4709-B456-DED05DC7EFF0}"/>
              </a:ext>
            </a:extLst>
          </p:cNvPr>
          <p:cNvSpPr>
            <a:spLocks noGrp="1"/>
          </p:cNvSpPr>
          <p:nvPr>
            <p:ph type="title"/>
          </p:nvPr>
        </p:nvSpPr>
        <p:spPr/>
        <p:txBody>
          <a:bodyPr/>
          <a:lstStyle/>
          <a:p>
            <a:r>
              <a:rPr lang="en-US" dirty="0"/>
              <a:t>Classification of Computer</a:t>
            </a:r>
          </a:p>
        </p:txBody>
      </p:sp>
      <p:sp>
        <p:nvSpPr>
          <p:cNvPr id="3" name="Content Placeholder 2">
            <a:extLst>
              <a:ext uri="{FF2B5EF4-FFF2-40B4-BE49-F238E27FC236}">
                <a16:creationId xmlns:a16="http://schemas.microsoft.com/office/drawing/2014/main" id="{0896FB34-6E8D-450E-BFE5-0680F03D8609}"/>
              </a:ext>
            </a:extLst>
          </p:cNvPr>
          <p:cNvSpPr>
            <a:spLocks noGrp="1"/>
          </p:cNvSpPr>
          <p:nvPr>
            <p:ph idx="1"/>
          </p:nvPr>
        </p:nvSpPr>
        <p:spPr/>
        <p:txBody>
          <a:bodyPr>
            <a:normAutofit fontScale="92500" lnSpcReduction="20000"/>
          </a:bodyPr>
          <a:lstStyle/>
          <a:p>
            <a:pPr marL="0" indent="0">
              <a:buNone/>
            </a:pPr>
            <a:r>
              <a:rPr lang="en-US" b="0" i="0" dirty="0">
                <a:solidFill>
                  <a:srgbClr val="1E1E1E"/>
                </a:solidFill>
                <a:effectLst/>
                <a:latin typeface="roboto"/>
              </a:rPr>
              <a:t>We can classify the computers into the following 3 categories;</a:t>
            </a:r>
          </a:p>
          <a:p>
            <a:pPr>
              <a:buFont typeface="Wingdings" panose="05000000000000000000" pitchFamily="2" charset="2"/>
              <a:buChar char="Ø"/>
            </a:pPr>
            <a:r>
              <a:rPr lang="en-US" b="0" i="0" dirty="0">
                <a:solidFill>
                  <a:srgbClr val="1E1E1E"/>
                </a:solidFill>
                <a:effectLst/>
                <a:latin typeface="roboto"/>
              </a:rPr>
              <a:t>On the Basis of </a:t>
            </a:r>
            <a:r>
              <a:rPr lang="en-US" b="1" i="0" dirty="0">
                <a:solidFill>
                  <a:srgbClr val="1E1E1E"/>
                </a:solidFill>
                <a:effectLst/>
                <a:latin typeface="roboto"/>
              </a:rPr>
              <a:t>Size</a:t>
            </a:r>
            <a:r>
              <a:rPr lang="en-US" b="0" i="0" dirty="0">
                <a:solidFill>
                  <a:srgbClr val="1E1E1E"/>
                </a:solidFill>
                <a:effectLst/>
                <a:latin typeface="roboto"/>
              </a:rPr>
              <a:t> and </a:t>
            </a:r>
            <a:r>
              <a:rPr lang="en-US" b="1" i="0" dirty="0">
                <a:solidFill>
                  <a:srgbClr val="1E1E1E"/>
                </a:solidFill>
                <a:effectLst/>
                <a:latin typeface="roboto"/>
              </a:rPr>
              <a:t>Capacity</a:t>
            </a:r>
            <a:endParaRPr lang="en-US" b="0" i="0" dirty="0">
              <a:solidFill>
                <a:srgbClr val="1E1E1E"/>
              </a:solidFill>
              <a:effectLst/>
              <a:latin typeface="roboto"/>
            </a:endParaRPr>
          </a:p>
          <a:p>
            <a:pPr lvl="1">
              <a:buFont typeface="Wingdings" panose="05000000000000000000" pitchFamily="2" charset="2"/>
              <a:buChar char="§"/>
            </a:pPr>
            <a:r>
              <a:rPr lang="en-US" b="0" i="0" dirty="0">
                <a:solidFill>
                  <a:srgbClr val="1E1E1E"/>
                </a:solidFill>
                <a:effectLst/>
                <a:latin typeface="roboto"/>
              </a:rPr>
              <a:t>Supercomputer</a:t>
            </a:r>
          </a:p>
          <a:p>
            <a:pPr lvl="1">
              <a:buFont typeface="Wingdings" panose="05000000000000000000" pitchFamily="2" charset="2"/>
              <a:buChar char="§"/>
            </a:pPr>
            <a:r>
              <a:rPr lang="en-US" b="0" i="0" dirty="0">
                <a:solidFill>
                  <a:srgbClr val="1E1E1E"/>
                </a:solidFill>
                <a:effectLst/>
                <a:latin typeface="roboto"/>
              </a:rPr>
              <a:t>Mainframe</a:t>
            </a:r>
          </a:p>
          <a:p>
            <a:pPr lvl="1">
              <a:buFont typeface="Wingdings" panose="05000000000000000000" pitchFamily="2" charset="2"/>
              <a:buChar char="§"/>
            </a:pPr>
            <a:r>
              <a:rPr lang="en-US" b="0" i="0" dirty="0">
                <a:solidFill>
                  <a:srgbClr val="1E1E1E"/>
                </a:solidFill>
                <a:effectLst/>
                <a:latin typeface="roboto"/>
              </a:rPr>
              <a:t>Mini Computer</a:t>
            </a:r>
          </a:p>
          <a:p>
            <a:pPr lvl="1">
              <a:buFont typeface="Wingdings" panose="05000000000000000000" pitchFamily="2" charset="2"/>
              <a:buChar char="§"/>
            </a:pPr>
            <a:r>
              <a:rPr lang="en-US" b="0" i="0" dirty="0">
                <a:solidFill>
                  <a:srgbClr val="1E1E1E"/>
                </a:solidFill>
                <a:effectLst/>
                <a:latin typeface="roboto"/>
              </a:rPr>
              <a:t>Micro Computer</a:t>
            </a:r>
          </a:p>
          <a:p>
            <a:pPr>
              <a:buFont typeface="Wingdings" panose="05000000000000000000" pitchFamily="2" charset="2"/>
              <a:buChar char="Ø"/>
            </a:pPr>
            <a:r>
              <a:rPr lang="en-US" b="0" i="0" dirty="0">
                <a:solidFill>
                  <a:srgbClr val="1E1E1E"/>
                </a:solidFill>
                <a:effectLst/>
                <a:latin typeface="roboto"/>
              </a:rPr>
              <a:t>On the Basis of </a:t>
            </a:r>
            <a:r>
              <a:rPr lang="en-US" b="1" i="0" dirty="0">
                <a:solidFill>
                  <a:srgbClr val="1E1E1E"/>
                </a:solidFill>
                <a:effectLst/>
                <a:latin typeface="roboto"/>
              </a:rPr>
              <a:t>Purposes</a:t>
            </a:r>
            <a:r>
              <a:rPr lang="en-US" b="0" i="0" dirty="0">
                <a:solidFill>
                  <a:srgbClr val="1E1E1E"/>
                </a:solidFill>
                <a:effectLst/>
                <a:latin typeface="roboto"/>
              </a:rPr>
              <a:t>, </a:t>
            </a:r>
          </a:p>
          <a:p>
            <a:pPr lvl="1">
              <a:buFont typeface="Wingdings" panose="05000000000000000000" pitchFamily="2" charset="2"/>
              <a:buChar char="§"/>
            </a:pPr>
            <a:r>
              <a:rPr lang="en-US" b="0" i="0" dirty="0">
                <a:solidFill>
                  <a:srgbClr val="1E1E1E"/>
                </a:solidFill>
                <a:effectLst/>
                <a:latin typeface="roboto"/>
              </a:rPr>
              <a:t>General </a:t>
            </a:r>
          </a:p>
          <a:p>
            <a:pPr lvl="1">
              <a:buFont typeface="Wingdings" panose="05000000000000000000" pitchFamily="2" charset="2"/>
              <a:buChar char="§"/>
            </a:pPr>
            <a:r>
              <a:rPr lang="en-US" b="0" i="0" dirty="0">
                <a:solidFill>
                  <a:srgbClr val="1E1E1E"/>
                </a:solidFill>
                <a:effectLst/>
                <a:latin typeface="roboto"/>
              </a:rPr>
              <a:t>Special Purpose</a:t>
            </a:r>
          </a:p>
          <a:p>
            <a:pPr>
              <a:buFont typeface="Wingdings" panose="05000000000000000000" pitchFamily="2" charset="2"/>
              <a:buChar char="Ø"/>
            </a:pPr>
            <a:r>
              <a:rPr lang="en-US" b="0" i="0" dirty="0">
                <a:solidFill>
                  <a:srgbClr val="1E1E1E"/>
                </a:solidFill>
                <a:effectLst/>
                <a:latin typeface="roboto"/>
              </a:rPr>
              <a:t>On the Basis of </a:t>
            </a:r>
            <a:r>
              <a:rPr lang="en-US" b="1" i="0" dirty="0">
                <a:solidFill>
                  <a:srgbClr val="1E1E1E"/>
                </a:solidFill>
                <a:effectLst/>
                <a:latin typeface="roboto"/>
              </a:rPr>
              <a:t>Hardware Design</a:t>
            </a:r>
            <a:r>
              <a:rPr lang="en-US" b="0" i="0" dirty="0">
                <a:solidFill>
                  <a:srgbClr val="1E1E1E"/>
                </a:solidFill>
                <a:effectLst/>
                <a:latin typeface="roboto"/>
              </a:rPr>
              <a:t> and </a:t>
            </a:r>
            <a:r>
              <a:rPr lang="en-US" b="1" i="0" dirty="0">
                <a:solidFill>
                  <a:srgbClr val="1E1E1E"/>
                </a:solidFill>
                <a:effectLst/>
                <a:latin typeface="roboto"/>
              </a:rPr>
              <a:t>Type</a:t>
            </a:r>
            <a:r>
              <a:rPr lang="en-US" b="0" i="0" dirty="0">
                <a:solidFill>
                  <a:srgbClr val="1E1E1E"/>
                </a:solidFill>
                <a:effectLst/>
                <a:latin typeface="roboto"/>
              </a:rPr>
              <a:t> </a:t>
            </a:r>
          </a:p>
          <a:p>
            <a:pPr lvl="1">
              <a:buFont typeface="Wingdings" panose="05000000000000000000" pitchFamily="2" charset="2"/>
              <a:buChar char="§"/>
            </a:pPr>
            <a:r>
              <a:rPr lang="en-US" b="0" i="0" dirty="0">
                <a:solidFill>
                  <a:srgbClr val="1E1E1E"/>
                </a:solidFill>
                <a:effectLst/>
                <a:latin typeface="roboto"/>
              </a:rPr>
              <a:t>Analog</a:t>
            </a:r>
          </a:p>
          <a:p>
            <a:pPr lvl="1">
              <a:buFont typeface="Wingdings" panose="05000000000000000000" pitchFamily="2" charset="2"/>
              <a:buChar char="§"/>
            </a:pPr>
            <a:r>
              <a:rPr lang="en-US" b="0" i="0" dirty="0">
                <a:solidFill>
                  <a:srgbClr val="1E1E1E"/>
                </a:solidFill>
                <a:effectLst/>
                <a:latin typeface="roboto"/>
              </a:rPr>
              <a:t>Digital</a:t>
            </a:r>
          </a:p>
          <a:p>
            <a:pPr lvl="1">
              <a:buFont typeface="Wingdings" panose="05000000000000000000" pitchFamily="2" charset="2"/>
              <a:buChar char="§"/>
            </a:pPr>
            <a:r>
              <a:rPr lang="en-US" b="0" i="0" dirty="0">
                <a:solidFill>
                  <a:srgbClr val="1E1E1E"/>
                </a:solidFill>
                <a:effectLst/>
                <a:latin typeface="roboto"/>
              </a:rPr>
              <a:t>Hybrid Computer</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52351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9384-C4DE-4C5B-8E62-05FACAB74110}"/>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9741AC1A-1D99-4FE2-A5EC-69E9B2F99C5D}"/>
              </a:ext>
            </a:extLst>
          </p:cNvPr>
          <p:cNvSpPr>
            <a:spLocks noGrp="1"/>
          </p:cNvSpPr>
          <p:nvPr>
            <p:ph idx="1"/>
          </p:nvPr>
        </p:nvSpPr>
        <p:spPr/>
        <p:txBody>
          <a:bodyPr>
            <a:normAutofit fontScale="85000" lnSpcReduction="20000"/>
          </a:bodyPr>
          <a:lstStyle/>
          <a:p>
            <a:pPr algn="l" fontAlgn="base">
              <a:buFont typeface="Wingdings" panose="05000000000000000000" pitchFamily="2" charset="2"/>
              <a:buChar char="Ø"/>
            </a:pPr>
            <a:r>
              <a:rPr lang="en-US" sz="3200" b="1" i="0" dirty="0">
                <a:effectLst/>
                <a:latin typeface="roboto"/>
              </a:rPr>
              <a:t>Hybrid Computer</a:t>
            </a:r>
            <a:endParaRPr lang="en-US" sz="3200" b="0" i="0" dirty="0">
              <a:effectLst/>
              <a:latin typeface="roboto"/>
            </a:endParaRPr>
          </a:p>
          <a:p>
            <a:pPr algn="l" fontAlgn="base"/>
            <a:r>
              <a:rPr lang="en-US" b="0" i="0" dirty="0">
                <a:solidFill>
                  <a:srgbClr val="1E1E1E"/>
                </a:solidFill>
                <a:effectLst/>
                <a:latin typeface="roboto"/>
              </a:rPr>
              <a:t>A hybrid computer is a combined complex computer unit built using both </a:t>
            </a:r>
            <a:r>
              <a:rPr lang="en-US" dirty="0">
                <a:solidFill>
                  <a:srgbClr val="1E1E1E"/>
                </a:solidFill>
                <a:effectLst/>
                <a:latin typeface="roboto"/>
              </a:rPr>
              <a:t>analog and digital </a:t>
            </a:r>
            <a:r>
              <a:rPr lang="en-US" b="0" i="0" dirty="0">
                <a:solidFill>
                  <a:srgbClr val="1E1E1E"/>
                </a:solidFill>
                <a:effectLst/>
                <a:latin typeface="roboto"/>
              </a:rPr>
              <a:t>properties and united by a single control system. The purpose of designing hybrid computers is to provide functions and features that can be found on both analog and digital devices.</a:t>
            </a:r>
          </a:p>
          <a:p>
            <a:pPr algn="l" fontAlgn="base"/>
            <a:r>
              <a:rPr lang="en-US" b="0" i="0" dirty="0">
                <a:solidFill>
                  <a:srgbClr val="1E1E1E"/>
                </a:solidFill>
                <a:effectLst/>
                <a:latin typeface="roboto"/>
              </a:rPr>
              <a:t>The aim behind creating a hybrid computer is to create a kind of work unit that offers the best of both types of computers.</a:t>
            </a:r>
            <a:r>
              <a:rPr lang="en-US" b="1" i="0" dirty="0">
                <a:solidFill>
                  <a:srgbClr val="1E1E1E"/>
                </a:solidFill>
                <a:effectLst/>
                <a:latin typeface="roboto"/>
              </a:rPr>
              <a:t> </a:t>
            </a:r>
            <a:r>
              <a:rPr lang="en-US" i="0" dirty="0">
                <a:solidFill>
                  <a:srgbClr val="1E1E1E"/>
                </a:solidFill>
                <a:effectLst/>
                <a:latin typeface="roboto"/>
              </a:rPr>
              <a:t>Hybrid computers are extremely fast</a:t>
            </a:r>
            <a:r>
              <a:rPr lang="en-US" b="0" i="0" dirty="0">
                <a:solidFill>
                  <a:srgbClr val="1E1E1E"/>
                </a:solidFill>
                <a:effectLst/>
                <a:latin typeface="roboto"/>
              </a:rPr>
              <a:t> when driving equations, even when those calculations are incredibly complex.</a:t>
            </a:r>
          </a:p>
          <a:p>
            <a:pPr algn="l" fontAlgn="base"/>
            <a:r>
              <a:rPr lang="en-US" b="0" i="0" dirty="0">
                <a:solidFill>
                  <a:srgbClr val="1E1E1E"/>
                </a:solidFill>
                <a:effectLst/>
                <a:latin typeface="roboto"/>
              </a:rPr>
              <a:t>In hybrid device, analog machine can measure patients temperature then they are converted to numbers and supply to digital computer.</a:t>
            </a:r>
          </a:p>
          <a:p>
            <a:pPr algn="l" fontAlgn="base"/>
            <a:r>
              <a:rPr lang="en-US" b="0" i="0" dirty="0">
                <a:solidFill>
                  <a:srgbClr val="1E1E1E"/>
                </a:solidFill>
                <a:effectLst/>
                <a:latin typeface="roboto"/>
              </a:rPr>
              <a:t>Incorporating the properties of both(analog and digital) computers into hybrid computers makes it possible to resolve more difficult equations immediately.</a:t>
            </a:r>
          </a:p>
          <a:p>
            <a:pPr marL="0" indent="0">
              <a:buNone/>
            </a:pPr>
            <a:endParaRPr lang="en-US" dirty="0"/>
          </a:p>
        </p:txBody>
      </p:sp>
    </p:spTree>
    <p:extLst>
      <p:ext uri="{BB962C8B-B14F-4D97-AF65-F5344CB8AC3E}">
        <p14:creationId xmlns:p14="http://schemas.microsoft.com/office/powerpoint/2010/main" val="309287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8FE1-11E3-455F-8043-1DA6FFFA92E7}"/>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2CBD4210-4D48-4523-A703-1213422669D5}"/>
              </a:ext>
            </a:extLst>
          </p:cNvPr>
          <p:cNvSpPr>
            <a:spLocks noGrp="1"/>
          </p:cNvSpPr>
          <p:nvPr>
            <p:ph idx="1"/>
          </p:nvPr>
        </p:nvSpPr>
        <p:spPr/>
        <p:txBody>
          <a:bodyPr>
            <a:normAutofit fontScale="85000" lnSpcReduction="20000"/>
          </a:bodyPr>
          <a:lstStyle/>
          <a:p>
            <a:pPr lvl="1" fontAlgn="base">
              <a:buFont typeface="Wingdings" panose="05000000000000000000" pitchFamily="2" charset="2"/>
              <a:buChar char="§"/>
            </a:pPr>
            <a:r>
              <a:rPr lang="en-US" b="0" i="0" dirty="0">
                <a:solidFill>
                  <a:srgbClr val="1E1E1E"/>
                </a:solidFill>
                <a:effectLst/>
                <a:latin typeface="roboto"/>
              </a:rPr>
              <a:t>The analog computer systems solve the equation process immediately. But it is not necessary that those solutions would be completely accurate.</a:t>
            </a:r>
          </a:p>
          <a:p>
            <a:pPr lvl="1" fontAlgn="base">
              <a:buFont typeface="Wingdings" panose="05000000000000000000" pitchFamily="2" charset="2"/>
              <a:buChar char="§"/>
            </a:pPr>
            <a:r>
              <a:rPr lang="en-US" b="0" i="0" dirty="0">
                <a:solidFill>
                  <a:srgbClr val="1E1E1E"/>
                </a:solidFill>
                <a:effectLst/>
                <a:latin typeface="roboto"/>
              </a:rPr>
              <a:t>Here, the digital computer system gives 100 % correct solutions, but it takes a bit of time in the calculation. Therefore, Hybrid computers are made to overcome the flaws of both these analog and digital systems.</a:t>
            </a:r>
          </a:p>
          <a:p>
            <a:pPr marL="0" indent="0" algn="l" fontAlgn="base">
              <a:buNone/>
            </a:pPr>
            <a:r>
              <a:rPr lang="en-US" b="1" i="0" dirty="0">
                <a:effectLst/>
                <a:latin typeface="roboto"/>
              </a:rPr>
              <a:t>Applications of hybrid Computer:</a:t>
            </a:r>
          </a:p>
          <a:p>
            <a:pPr lvl="1" fontAlgn="base">
              <a:buFont typeface="Wingdings" panose="05000000000000000000" pitchFamily="2" charset="2"/>
              <a:buChar char="§"/>
            </a:pPr>
            <a:r>
              <a:rPr lang="en-US" b="0" i="0" dirty="0">
                <a:solidFill>
                  <a:srgbClr val="1E1E1E"/>
                </a:solidFill>
                <a:effectLst/>
                <a:latin typeface="roboto"/>
              </a:rPr>
              <a:t>Hybrid computers are most commonly used in vast industries, research centers, organizations, and manufacturing firms (where many equations need to be solved).</a:t>
            </a:r>
          </a:p>
          <a:p>
            <a:pPr lvl="1" fontAlgn="base">
              <a:buFont typeface="Wingdings" panose="05000000000000000000" pitchFamily="2" charset="2"/>
              <a:buChar char="§"/>
            </a:pPr>
            <a:r>
              <a:rPr lang="en-US" b="0" i="0" dirty="0">
                <a:solidFill>
                  <a:srgbClr val="1E1E1E"/>
                </a:solidFill>
                <a:effectLst/>
                <a:latin typeface="roboto"/>
              </a:rPr>
              <a:t>Also, the solutions and uses of hybrid computers have proved to be much more detailed, accurate, and useful. Hybrid computers are used in scientific calculations, for nations’ defence and radar systems as well.</a:t>
            </a:r>
          </a:p>
          <a:p>
            <a:pPr marL="0" indent="0" algn="l" fontAlgn="base">
              <a:buNone/>
            </a:pPr>
            <a:r>
              <a:rPr lang="en-US" b="1" i="0" dirty="0">
                <a:effectLst/>
                <a:latin typeface="roboto"/>
              </a:rPr>
              <a:t>Examples:</a:t>
            </a:r>
          </a:p>
          <a:p>
            <a:pPr lvl="1" fontAlgn="base">
              <a:buFont typeface="Wingdings" panose="05000000000000000000" pitchFamily="2" charset="2"/>
              <a:buChar char="§"/>
            </a:pPr>
            <a:r>
              <a:rPr lang="en-US" i="0" dirty="0">
                <a:solidFill>
                  <a:srgbClr val="1E1E1E"/>
                </a:solidFill>
                <a:effectLst/>
                <a:latin typeface="roboto"/>
              </a:rPr>
              <a:t>Auto Gasoline pump is the example of a hybrid computer</a:t>
            </a:r>
            <a:r>
              <a:rPr lang="en-US" b="0" i="0" dirty="0">
                <a:solidFill>
                  <a:srgbClr val="1E1E1E"/>
                </a:solidFill>
                <a:effectLst/>
                <a:latin typeface="roboto"/>
              </a:rPr>
              <a:t>, this device is installed on a petrol pump do not only to measure the amount of petrol but also to calculates its value, in this way It is capable of both functions i.e. </a:t>
            </a:r>
            <a:r>
              <a:rPr lang="en-US" i="0" dirty="0">
                <a:solidFill>
                  <a:srgbClr val="1E1E1E"/>
                </a:solidFill>
                <a:effectLst/>
                <a:latin typeface="roboto"/>
              </a:rPr>
              <a:t>hybrid function.</a:t>
            </a:r>
          </a:p>
          <a:p>
            <a:pPr marL="0" indent="0">
              <a:buNone/>
            </a:pPr>
            <a:endParaRPr lang="en-US" dirty="0"/>
          </a:p>
        </p:txBody>
      </p:sp>
    </p:spTree>
    <p:extLst>
      <p:ext uri="{BB962C8B-B14F-4D97-AF65-F5344CB8AC3E}">
        <p14:creationId xmlns:p14="http://schemas.microsoft.com/office/powerpoint/2010/main" val="3058238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7BEA-FDB4-4DB5-AD93-61908804C084}"/>
              </a:ext>
            </a:extLst>
          </p:cNvPr>
          <p:cNvSpPr>
            <a:spLocks noGrp="1"/>
          </p:cNvSpPr>
          <p:nvPr>
            <p:ph type="title"/>
          </p:nvPr>
        </p:nvSpPr>
        <p:spPr/>
        <p:txBody>
          <a:bodyPr/>
          <a:lstStyle/>
          <a:p>
            <a:r>
              <a:rPr lang="en-US" dirty="0"/>
              <a:t>Classification of Computer Cont.……</a:t>
            </a:r>
          </a:p>
        </p:txBody>
      </p:sp>
      <p:pic>
        <p:nvPicPr>
          <p:cNvPr id="5" name="Content Placeholder 4">
            <a:extLst>
              <a:ext uri="{FF2B5EF4-FFF2-40B4-BE49-F238E27FC236}">
                <a16:creationId xmlns:a16="http://schemas.microsoft.com/office/drawing/2014/main" id="{77637874-AD70-4CDB-A712-75EABE71407E}"/>
              </a:ext>
            </a:extLst>
          </p:cNvPr>
          <p:cNvPicPr>
            <a:picLocks noGrp="1" noChangeAspect="1"/>
          </p:cNvPicPr>
          <p:nvPr>
            <p:ph idx="1"/>
          </p:nvPr>
        </p:nvPicPr>
        <p:blipFill>
          <a:blip r:embed="rId2"/>
          <a:stretch>
            <a:fillRect/>
          </a:stretch>
        </p:blipFill>
        <p:spPr>
          <a:xfrm>
            <a:off x="2574523" y="1533322"/>
            <a:ext cx="7395100" cy="5182739"/>
          </a:xfrm>
        </p:spPr>
      </p:pic>
    </p:spTree>
    <p:extLst>
      <p:ext uri="{BB962C8B-B14F-4D97-AF65-F5344CB8AC3E}">
        <p14:creationId xmlns:p14="http://schemas.microsoft.com/office/powerpoint/2010/main" val="400236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5BB1-DCBB-4A60-9F73-AD2D6254DADB}"/>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A72CA2C5-AF6A-4C36-8F03-EA82EB574FBF}"/>
              </a:ext>
            </a:extLst>
          </p:cNvPr>
          <p:cNvSpPr>
            <a:spLocks noGrp="1"/>
          </p:cNvSpPr>
          <p:nvPr>
            <p:ph idx="1"/>
          </p:nvPr>
        </p:nvSpPr>
        <p:spPr/>
        <p:txBody>
          <a:bodyPr>
            <a:normAutofit fontScale="47500" lnSpcReduction="20000"/>
          </a:bodyPr>
          <a:lstStyle/>
          <a:p>
            <a:pPr algn="l" fontAlgn="base">
              <a:buFont typeface="Wingdings" panose="05000000000000000000" pitchFamily="2" charset="2"/>
              <a:buChar char="Ø"/>
            </a:pPr>
            <a:r>
              <a:rPr lang="en-US" sz="4400" b="1" i="0" dirty="0">
                <a:effectLst/>
                <a:latin typeface="Roboto" panose="02000000000000000000" pitchFamily="2" charset="0"/>
                <a:ea typeface="Roboto" panose="02000000000000000000" pitchFamily="2" charset="0"/>
                <a:cs typeface="Tahoma" panose="020B0604030504040204" pitchFamily="34" charset="0"/>
              </a:rPr>
              <a:t>SUPERCOMPUTER</a:t>
            </a:r>
            <a:endParaRPr lang="en-US" sz="4400" b="0" i="0" dirty="0">
              <a:effectLst/>
              <a:latin typeface="Roboto" panose="02000000000000000000" pitchFamily="2" charset="0"/>
              <a:ea typeface="Roboto" panose="02000000000000000000" pitchFamily="2" charset="0"/>
              <a:cs typeface="Tahoma" panose="020B0604030504040204" pitchFamily="34" charset="0"/>
            </a:endParaRPr>
          </a:p>
          <a:p>
            <a:pPr marL="0" indent="0" algn="l" fontAlgn="base">
              <a:buNone/>
            </a:pPr>
            <a:r>
              <a:rPr lang="en-US" sz="4400" b="0" i="0" dirty="0">
                <a:effectLst/>
                <a:latin typeface="Roboto" panose="02000000000000000000" pitchFamily="2" charset="0"/>
                <a:ea typeface="Roboto" panose="02000000000000000000" pitchFamily="2" charset="0"/>
                <a:cs typeface="Tahoma" panose="020B0604030504040204" pitchFamily="34" charset="0"/>
              </a:rPr>
              <a:t>A Supercomputer is the very </a:t>
            </a:r>
            <a:r>
              <a:rPr lang="en-US" sz="4400" i="0" dirty="0">
                <a:effectLst/>
                <a:latin typeface="Roboto" panose="02000000000000000000" pitchFamily="2" charset="0"/>
                <a:ea typeface="Roboto" panose="02000000000000000000" pitchFamily="2" charset="0"/>
                <a:cs typeface="Tahoma" panose="020B0604030504040204" pitchFamily="34" charset="0"/>
              </a:rPr>
              <a:t>fastest</a:t>
            </a:r>
            <a:r>
              <a:rPr lang="en-US" sz="4400" b="0" i="0" dirty="0">
                <a:effectLst/>
                <a:latin typeface="Roboto" panose="02000000000000000000" pitchFamily="2" charset="0"/>
                <a:ea typeface="Roboto" panose="02000000000000000000" pitchFamily="2" charset="0"/>
                <a:cs typeface="Tahoma" panose="020B0604030504040204" pitchFamily="34" charset="0"/>
              </a:rPr>
              <a:t> and </a:t>
            </a:r>
            <a:r>
              <a:rPr lang="en-US" sz="4400" i="0" dirty="0">
                <a:effectLst/>
                <a:latin typeface="Roboto" panose="02000000000000000000" pitchFamily="2" charset="0"/>
                <a:ea typeface="Roboto" panose="02000000000000000000" pitchFamily="2" charset="0"/>
                <a:cs typeface="Tahoma" panose="020B0604030504040204" pitchFamily="34" charset="0"/>
              </a:rPr>
              <a:t>powerful</a:t>
            </a:r>
            <a:r>
              <a:rPr lang="en-US" sz="4400" b="0" i="0" dirty="0">
                <a:effectLst/>
                <a:latin typeface="Roboto" panose="02000000000000000000" pitchFamily="2" charset="0"/>
                <a:ea typeface="Roboto" panose="02000000000000000000" pitchFamily="2" charset="0"/>
                <a:cs typeface="Tahoma" panose="020B0604030504040204" pitchFamily="34" charset="0"/>
              </a:rPr>
              <a:t>, and </a:t>
            </a:r>
            <a:r>
              <a:rPr lang="en-US" sz="4400" i="0" dirty="0">
                <a:effectLst/>
                <a:latin typeface="Roboto" panose="02000000000000000000" pitchFamily="2" charset="0"/>
                <a:ea typeface="Roboto" panose="02000000000000000000" pitchFamily="2" charset="0"/>
                <a:cs typeface="Tahoma" panose="020B0604030504040204" pitchFamily="34" charset="0"/>
              </a:rPr>
              <a:t>expensive</a:t>
            </a:r>
            <a:r>
              <a:rPr lang="en-US" sz="4400" b="0" i="0" dirty="0">
                <a:effectLst/>
                <a:latin typeface="Roboto" panose="02000000000000000000" pitchFamily="2" charset="0"/>
                <a:ea typeface="Roboto" panose="02000000000000000000" pitchFamily="2" charset="0"/>
                <a:cs typeface="Tahoma" panose="020B0604030504040204" pitchFamily="34" charset="0"/>
              </a:rPr>
              <a:t> type of computer for processing data. Supercomputers’ size and </a:t>
            </a:r>
            <a:r>
              <a:rPr lang="en-US" sz="4400" dirty="0">
                <a:latin typeface="Roboto" panose="02000000000000000000" pitchFamily="2" charset="0"/>
                <a:ea typeface="Roboto" panose="02000000000000000000" pitchFamily="2" charset="0"/>
                <a:cs typeface="Tahoma" panose="020B0604030504040204" pitchFamily="34" charset="0"/>
              </a:rPr>
              <a:t>storage capacity </a:t>
            </a:r>
            <a:r>
              <a:rPr lang="en-US" sz="4400" b="0" i="0" dirty="0">
                <a:effectLst/>
                <a:latin typeface="Roboto" panose="02000000000000000000" pitchFamily="2" charset="0"/>
                <a:ea typeface="Roboto" panose="02000000000000000000" pitchFamily="2" charset="0"/>
                <a:cs typeface="Tahoma" panose="020B0604030504040204" pitchFamily="34" charset="0"/>
              </a:rPr>
              <a:t>are also huge (can occupy huge premises) designed to process vast amounts of data in a short time with high productivity.</a:t>
            </a:r>
          </a:p>
          <a:p>
            <a:pPr marL="0" indent="0" algn="l" fontAlgn="base">
              <a:buNone/>
            </a:pPr>
            <a:r>
              <a:rPr lang="en-US" sz="4400" b="0" i="0" dirty="0">
                <a:effectLst/>
                <a:latin typeface="Roboto" panose="02000000000000000000" pitchFamily="2" charset="0"/>
                <a:ea typeface="Roboto" panose="02000000000000000000" pitchFamily="2" charset="0"/>
              </a:rPr>
              <a:t>Supercomputer architectures are made up of multiple central processing units (CPUs). These CPUs have groups composed of compute nodes and memory. Supercomputers can contain thousands of nodes that use </a:t>
            </a:r>
            <a:r>
              <a:rPr lang="en-US" sz="4400" dirty="0">
                <a:latin typeface="Roboto" panose="02000000000000000000" pitchFamily="2" charset="0"/>
                <a:ea typeface="Roboto" panose="02000000000000000000" pitchFamily="2" charset="0"/>
              </a:rPr>
              <a:t>parallel processing</a:t>
            </a:r>
            <a:r>
              <a:rPr lang="en-US" sz="4400" b="0" i="0" dirty="0">
                <a:effectLst/>
                <a:latin typeface="Roboto" panose="02000000000000000000" pitchFamily="2" charset="0"/>
                <a:ea typeface="Roboto" panose="02000000000000000000" pitchFamily="2" charset="0"/>
              </a:rPr>
              <a:t> to communicate with one another to solve problems.</a:t>
            </a:r>
            <a:endParaRPr lang="en-US" sz="4400" b="0" i="0" dirty="0">
              <a:effectLst/>
              <a:latin typeface="Roboto" panose="02000000000000000000" pitchFamily="2" charset="0"/>
              <a:ea typeface="Roboto" panose="02000000000000000000" pitchFamily="2" charset="0"/>
              <a:cs typeface="Tahoma" panose="020B0604030504040204" pitchFamily="34" charset="0"/>
            </a:endParaRPr>
          </a:p>
          <a:p>
            <a:pPr algn="l" fontAlgn="base">
              <a:buFont typeface="Wingdings" panose="05000000000000000000" pitchFamily="2" charset="2"/>
              <a:buChar char="§"/>
            </a:pPr>
            <a:r>
              <a:rPr lang="en-US" sz="4400" b="0" i="0" dirty="0">
                <a:effectLst/>
                <a:latin typeface="Roboto" panose="02000000000000000000" pitchFamily="2" charset="0"/>
                <a:ea typeface="Roboto" panose="02000000000000000000" pitchFamily="2" charset="0"/>
                <a:cs typeface="Tahoma" panose="020B0604030504040204" pitchFamily="34" charset="0"/>
              </a:rPr>
              <a:t>They are large and have multiple CPU’s so they can handle many instructions</a:t>
            </a:r>
          </a:p>
          <a:p>
            <a:pPr algn="l" fontAlgn="base">
              <a:buFont typeface="Wingdings" panose="05000000000000000000" pitchFamily="2" charset="2"/>
              <a:buChar char="§"/>
            </a:pPr>
            <a:r>
              <a:rPr lang="en-US" sz="4400" b="0" i="0" dirty="0">
                <a:effectLst/>
                <a:latin typeface="Roboto" panose="02000000000000000000" pitchFamily="2" charset="0"/>
                <a:ea typeface="Roboto" panose="02000000000000000000" pitchFamily="2" charset="0"/>
                <a:cs typeface="Tahoma" panose="020B0604030504040204" pitchFamily="34" charset="0"/>
              </a:rPr>
              <a:t>They are very fast and powerful machines</a:t>
            </a:r>
          </a:p>
          <a:p>
            <a:pPr algn="l" fontAlgn="base">
              <a:buFont typeface="Wingdings" panose="05000000000000000000" pitchFamily="2" charset="2"/>
              <a:buChar char="§"/>
            </a:pPr>
            <a:r>
              <a:rPr lang="en-US" sz="4400" b="0" i="0" dirty="0">
                <a:effectLst/>
                <a:latin typeface="Roboto" panose="02000000000000000000" pitchFamily="2" charset="0"/>
                <a:ea typeface="Roboto" panose="02000000000000000000" pitchFamily="2" charset="0"/>
                <a:cs typeface="Tahoma" panose="020B0604030504040204" pitchFamily="34" charset="0"/>
              </a:rPr>
              <a:t>Very expensive</a:t>
            </a:r>
          </a:p>
          <a:p>
            <a:pPr algn="l" fontAlgn="base">
              <a:buFont typeface="Wingdings" panose="05000000000000000000" pitchFamily="2" charset="2"/>
              <a:buChar char="§"/>
            </a:pPr>
            <a:r>
              <a:rPr lang="en-US" sz="4400" b="0" i="0" dirty="0">
                <a:effectLst/>
                <a:latin typeface="Roboto" panose="02000000000000000000" pitchFamily="2" charset="0"/>
                <a:ea typeface="Roboto" panose="02000000000000000000" pitchFamily="2" charset="0"/>
                <a:cs typeface="Tahoma" panose="020B0604030504040204" pitchFamily="34" charset="0"/>
              </a:rPr>
              <a:t>They are used fo</a:t>
            </a:r>
            <a:r>
              <a:rPr lang="en-US" sz="4400" dirty="0">
                <a:latin typeface="Roboto" panose="02000000000000000000" pitchFamily="2" charset="0"/>
                <a:ea typeface="Roboto" panose="02000000000000000000" pitchFamily="2" charset="0"/>
                <a:cs typeface="Tahoma" panose="020B0604030504040204" pitchFamily="34" charset="0"/>
              </a:rPr>
              <a:t>r scientific purpose</a:t>
            </a:r>
            <a:endParaRPr lang="en-US" sz="4400" b="0" i="0" dirty="0">
              <a:effectLst/>
              <a:latin typeface="Roboto" panose="02000000000000000000" pitchFamily="2" charset="0"/>
              <a:ea typeface="Roboto" panose="02000000000000000000" pitchFamily="2" charset="0"/>
              <a:cs typeface="Tahoma" panose="020B0604030504040204" pitchFamily="34" charset="0"/>
            </a:endParaRPr>
          </a:p>
          <a:p>
            <a:pPr marL="0" indent="0">
              <a:buNone/>
            </a:pPr>
            <a:endParaRPr lang="en-US" dirty="0">
              <a:latin typeface="roboto"/>
            </a:endParaRPr>
          </a:p>
        </p:txBody>
      </p:sp>
    </p:spTree>
    <p:extLst>
      <p:ext uri="{BB962C8B-B14F-4D97-AF65-F5344CB8AC3E}">
        <p14:creationId xmlns:p14="http://schemas.microsoft.com/office/powerpoint/2010/main" val="22996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CC48-649E-4072-A861-0C2489D81F26}"/>
              </a:ext>
            </a:extLst>
          </p:cNvPr>
          <p:cNvSpPr>
            <a:spLocks noGrp="1"/>
          </p:cNvSpPr>
          <p:nvPr>
            <p:ph type="title"/>
          </p:nvPr>
        </p:nvSpPr>
        <p:spPr>
          <a:xfrm>
            <a:off x="838200" y="169816"/>
            <a:ext cx="10515600" cy="859993"/>
          </a:xfrm>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7FA5D6A1-DF06-4DDD-8026-958A71FCD272}"/>
              </a:ext>
            </a:extLst>
          </p:cNvPr>
          <p:cNvSpPr>
            <a:spLocks noGrp="1"/>
          </p:cNvSpPr>
          <p:nvPr>
            <p:ph idx="1"/>
          </p:nvPr>
        </p:nvSpPr>
        <p:spPr>
          <a:xfrm>
            <a:off x="838200" y="896645"/>
            <a:ext cx="10515600" cy="5681708"/>
          </a:xfrm>
        </p:spPr>
        <p:txBody>
          <a:bodyPr>
            <a:normAutofit/>
          </a:bodyPr>
          <a:lstStyle/>
          <a:p>
            <a:pPr marL="0" indent="0" algn="l" fontAlgn="base">
              <a:buNone/>
            </a:pPr>
            <a:r>
              <a:rPr lang="en-US" b="1" i="0" dirty="0">
                <a:effectLst/>
                <a:latin typeface="Roboto" panose="02000000000000000000" pitchFamily="2" charset="0"/>
                <a:ea typeface="Roboto" panose="02000000000000000000" pitchFamily="2" charset="0"/>
              </a:rPr>
              <a:t>The uses of supercomputers are dedicated to;</a:t>
            </a:r>
          </a:p>
          <a:p>
            <a:pPr lvl="1" fontAlgn="base">
              <a:buFont typeface="Wingdings" panose="05000000000000000000" pitchFamily="2" charset="2"/>
              <a:buChar char="§"/>
            </a:pPr>
            <a:r>
              <a:rPr lang="en-US" b="0" i="0" dirty="0">
                <a:solidFill>
                  <a:srgbClr val="1E1E1E"/>
                </a:solidFill>
                <a:effectLst/>
                <a:latin typeface="Roboto" panose="02000000000000000000" pitchFamily="2" charset="0"/>
                <a:ea typeface="Roboto" panose="02000000000000000000" pitchFamily="2" charset="0"/>
              </a:rPr>
              <a:t>In research and study of energy and nuclear weapons and designing the aircraft, airplanes, and flight simulators.</a:t>
            </a:r>
          </a:p>
          <a:p>
            <a:pPr lvl="1" fontAlgn="base">
              <a:buFont typeface="Wingdings" panose="05000000000000000000" pitchFamily="2" charset="2"/>
              <a:buChar char="§"/>
            </a:pPr>
            <a:r>
              <a:rPr lang="en-US" b="0" i="0" dirty="0">
                <a:solidFill>
                  <a:srgbClr val="1E1E1E"/>
                </a:solidFill>
                <a:effectLst/>
                <a:latin typeface="Roboto" panose="02000000000000000000" pitchFamily="2" charset="0"/>
                <a:ea typeface="Roboto" panose="02000000000000000000" pitchFamily="2" charset="0"/>
              </a:rPr>
              <a:t>Climate research and Weather Forecasting and Prediction of Natural Disasters.</a:t>
            </a:r>
          </a:p>
          <a:p>
            <a:pPr lvl="1" fontAlgn="base">
              <a:buFont typeface="Wingdings" panose="05000000000000000000" pitchFamily="2" charset="2"/>
              <a:buChar char="§"/>
            </a:pPr>
            <a:r>
              <a:rPr lang="en-US" b="0" i="0" dirty="0">
                <a:solidFill>
                  <a:srgbClr val="1E1E1E"/>
                </a:solidFill>
                <a:effectLst/>
                <a:latin typeface="Roboto" panose="02000000000000000000" pitchFamily="2" charset="0"/>
                <a:ea typeface="Roboto" panose="02000000000000000000" pitchFamily="2" charset="0"/>
              </a:rPr>
              <a:t>Spaceship and Satellite Launching.</a:t>
            </a:r>
          </a:p>
          <a:p>
            <a:pPr lvl="1" fontAlgn="base">
              <a:buFont typeface="Wingdings" panose="05000000000000000000" pitchFamily="2" charset="2"/>
              <a:buChar char="§"/>
            </a:pPr>
            <a:r>
              <a:rPr lang="en-US" b="0" i="0" dirty="0">
                <a:solidFill>
                  <a:srgbClr val="1E1E1E"/>
                </a:solidFill>
                <a:effectLst/>
                <a:latin typeface="Roboto" panose="02000000000000000000" pitchFamily="2" charset="0"/>
                <a:ea typeface="Roboto" panose="02000000000000000000" pitchFamily="2" charset="0"/>
              </a:rPr>
              <a:t>Used in scientific research laboratories.</a:t>
            </a:r>
          </a:p>
          <a:p>
            <a:pPr lvl="1" fontAlgn="base">
              <a:buFont typeface="Wingdings" panose="05000000000000000000" pitchFamily="2" charset="2"/>
              <a:buChar char="§"/>
            </a:pPr>
            <a:r>
              <a:rPr lang="en-US" b="0" i="0" dirty="0">
                <a:solidFill>
                  <a:srgbClr val="1E1E1E"/>
                </a:solidFill>
                <a:effectLst/>
                <a:latin typeface="Roboto" panose="02000000000000000000" pitchFamily="2" charset="0"/>
                <a:ea typeface="Roboto" panose="02000000000000000000" pitchFamily="2" charset="0"/>
              </a:rPr>
              <a:t>Used in Chemical and Biological research and for highly calculation complex tasks.</a:t>
            </a:r>
          </a:p>
          <a:p>
            <a:pPr lvl="1" fontAlgn="base">
              <a:buFont typeface="Wingdings" panose="05000000000000000000" pitchFamily="2" charset="2"/>
              <a:buChar char="§"/>
            </a:pPr>
            <a:r>
              <a:rPr lang="en-US" b="0" i="0" dirty="0">
                <a:solidFill>
                  <a:srgbClr val="202124"/>
                </a:solidFill>
                <a:effectLst/>
                <a:latin typeface="Roboto" panose="02000000000000000000" pitchFamily="2" charset="0"/>
                <a:ea typeface="Roboto" panose="02000000000000000000" pitchFamily="2" charset="0"/>
              </a:rPr>
              <a:t>oil and gas exploration, molecular modeling, physical simulations, aerodynamics, nuclear fusion research and cryptoanalysis.</a:t>
            </a:r>
            <a:endParaRPr lang="en-US" b="0" i="0" dirty="0">
              <a:solidFill>
                <a:srgbClr val="1E1E1E"/>
              </a:solidFill>
              <a:effectLst/>
              <a:latin typeface="Roboto" panose="02000000000000000000" pitchFamily="2" charset="0"/>
              <a:ea typeface="Roboto" panose="02000000000000000000" pitchFamily="2" charset="0"/>
            </a:endParaRPr>
          </a:p>
          <a:p>
            <a:pPr algn="l" fontAlgn="base"/>
            <a:r>
              <a:rPr lang="en-US" b="1" i="0" u="sng" dirty="0">
                <a:solidFill>
                  <a:srgbClr val="1E1E1E"/>
                </a:solidFill>
                <a:effectLst/>
                <a:latin typeface="Roboto" panose="02000000000000000000" pitchFamily="2" charset="0"/>
                <a:ea typeface="Roboto" panose="02000000000000000000" pitchFamily="2" charset="0"/>
              </a:rPr>
              <a:t>Examples</a:t>
            </a:r>
            <a:r>
              <a:rPr lang="en-US" b="0" i="0" dirty="0">
                <a:solidFill>
                  <a:srgbClr val="1E1E1E"/>
                </a:solidFill>
                <a:effectLst/>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IBM</a:t>
            </a:r>
            <a:r>
              <a:rPr lang="en-US" dirty="0">
                <a:solidFill>
                  <a:srgbClr val="0563C1"/>
                </a:solidFill>
                <a:latin typeface="Roboto" panose="02000000000000000000" pitchFamily="2" charset="0"/>
                <a:ea typeface="Roboto" panose="02000000000000000000" pitchFamily="2" charset="0"/>
              </a:rPr>
              <a:t> </a:t>
            </a:r>
            <a:r>
              <a:rPr lang="en-US" dirty="0">
                <a:latin typeface="Roboto" panose="02000000000000000000" pitchFamily="2" charset="0"/>
                <a:ea typeface="Roboto" panose="02000000000000000000" pitchFamily="2" charset="0"/>
              </a:rPr>
              <a:t>Roadburner</a:t>
            </a:r>
            <a:r>
              <a:rPr lang="en-US" b="0" dirty="0">
                <a:effectLst/>
                <a:latin typeface="Roboto" panose="02000000000000000000" pitchFamily="2" charset="0"/>
                <a:ea typeface="Roboto" panose="02000000000000000000" pitchFamily="2" charset="0"/>
              </a:rPr>
              <a:t>, IBM Blue Gene, Intel ASI Red. </a:t>
            </a:r>
            <a:r>
              <a:rPr lang="en-US" dirty="0">
                <a:latin typeface="Roboto" panose="02000000000000000000" pitchFamily="2" charset="0"/>
                <a:ea typeface="Roboto" panose="02000000000000000000" pitchFamily="2" charset="0"/>
              </a:rPr>
              <a:t>PARAM-1000</a:t>
            </a:r>
            <a:r>
              <a:rPr lang="en-US" b="0" dirty="0">
                <a:effectLst/>
                <a:latin typeface="Roboto" panose="02000000000000000000" pitchFamily="2" charset="0"/>
                <a:ea typeface="Roboto" panose="02000000000000000000" pitchFamily="2" charset="0"/>
              </a:rPr>
              <a:t>, and </a:t>
            </a:r>
            <a:r>
              <a:rPr lang="en-US" b="0" strike="noStrike" dirty="0">
                <a:effectLst/>
                <a:latin typeface="Roboto" panose="02000000000000000000" pitchFamily="2" charset="0"/>
                <a:ea typeface="Roboto" panose="02000000000000000000" pitchFamily="2" charset="0"/>
                <a:hlinkClick r:id="rId2">
                  <a:extLst>
                    <a:ext uri="{A12FA001-AC4F-418D-AE19-62706E023703}">
                      <ahyp:hlinkClr xmlns:ahyp="http://schemas.microsoft.com/office/drawing/2018/hyperlinkcolor" val="tx"/>
                    </a:ext>
                  </a:extLst>
                </a:hlinkClick>
              </a:rPr>
              <a:t>CRAY-XMP-14</a:t>
            </a:r>
            <a:r>
              <a:rPr lang="en-US" b="0" dirty="0">
                <a:effectLst/>
                <a:latin typeface="Roboto" panose="02000000000000000000" pitchFamily="2" charset="0"/>
                <a:ea typeface="Roboto" panose="02000000000000000000" pitchFamily="2" charset="0"/>
              </a:rPr>
              <a:t>.</a:t>
            </a:r>
          </a:p>
          <a:p>
            <a:pPr marL="0" indent="0">
              <a:buNone/>
            </a:pPr>
            <a:endParaRPr lang="en-US" dirty="0"/>
          </a:p>
        </p:txBody>
      </p:sp>
    </p:spTree>
    <p:extLst>
      <p:ext uri="{BB962C8B-B14F-4D97-AF65-F5344CB8AC3E}">
        <p14:creationId xmlns:p14="http://schemas.microsoft.com/office/powerpoint/2010/main" val="348871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1D2D6-1859-4AFB-9383-5CF66048D8A9}"/>
              </a:ext>
            </a:extLst>
          </p:cNvPr>
          <p:cNvSpPr>
            <a:spLocks noGrp="1"/>
          </p:cNvSpPr>
          <p:nvPr>
            <p:ph type="title"/>
          </p:nvPr>
        </p:nvSpPr>
        <p:spPr>
          <a:xfrm>
            <a:off x="838200" y="365125"/>
            <a:ext cx="10515600" cy="931015"/>
          </a:xfrm>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064535FA-B68C-4318-BA96-D8B2A0A36D06}"/>
              </a:ext>
            </a:extLst>
          </p:cNvPr>
          <p:cNvSpPr>
            <a:spLocks noGrp="1"/>
          </p:cNvSpPr>
          <p:nvPr>
            <p:ph idx="1"/>
          </p:nvPr>
        </p:nvSpPr>
        <p:spPr>
          <a:xfrm>
            <a:off x="838200" y="1296140"/>
            <a:ext cx="10515600" cy="4880823"/>
          </a:xfrm>
        </p:spPr>
        <p:txBody>
          <a:bodyPr>
            <a:normAutofit lnSpcReduction="10000"/>
          </a:bodyPr>
          <a:lstStyle/>
          <a:p>
            <a:pPr algn="l" fontAlgn="base">
              <a:buFont typeface="Wingdings" panose="05000000000000000000" pitchFamily="2" charset="2"/>
              <a:buChar char="Ø"/>
            </a:pPr>
            <a:r>
              <a:rPr lang="en-US" sz="2000" b="1" i="0" dirty="0">
                <a:effectLst/>
                <a:latin typeface="roboto"/>
                <a:ea typeface="Tahoma" panose="020B0604030504040204" pitchFamily="34" charset="0"/>
                <a:cs typeface="Tahoma" panose="020B0604030504040204" pitchFamily="34" charset="0"/>
              </a:rPr>
              <a:t>Mainframe Computer</a:t>
            </a:r>
            <a:endParaRPr lang="en-US" sz="2000" dirty="0">
              <a:latin typeface="roboto"/>
              <a:ea typeface="Tahoma" panose="020B0604030504040204" pitchFamily="34" charset="0"/>
              <a:cs typeface="Tahoma" panose="020B0604030504040204" pitchFamily="34" charset="0"/>
            </a:endParaRPr>
          </a:p>
          <a:p>
            <a:pPr marL="0" indent="0" algn="l" fontAlgn="base">
              <a:buNone/>
            </a:pPr>
            <a:r>
              <a:rPr lang="en-US" sz="2000" b="0" i="0" dirty="0">
                <a:solidFill>
                  <a:srgbClr val="1E1E1E"/>
                </a:solidFill>
                <a:effectLst/>
                <a:latin typeface="roboto"/>
              </a:rPr>
              <a:t>Mainframe computers are </a:t>
            </a:r>
            <a:r>
              <a:rPr lang="en-US" sz="2000" i="0" dirty="0">
                <a:solidFill>
                  <a:srgbClr val="1E1E1E"/>
                </a:solidFill>
                <a:effectLst/>
                <a:latin typeface="roboto"/>
              </a:rPr>
              <a:t>multi-programming, high-performance </a:t>
            </a:r>
            <a:r>
              <a:rPr lang="en-US" sz="2000" b="0" i="0" dirty="0">
                <a:solidFill>
                  <a:srgbClr val="1E1E1E"/>
                </a:solidFill>
                <a:effectLst/>
                <a:latin typeface="roboto"/>
              </a:rPr>
              <a:t>computers, and multi-user, which means they can handle the workload of more than 100 users at a time on the computer.</a:t>
            </a:r>
          </a:p>
          <a:p>
            <a:pPr lvl="1" fontAlgn="base">
              <a:buFont typeface="Wingdings" panose="05000000000000000000" pitchFamily="2" charset="2"/>
              <a:buChar char="§"/>
            </a:pPr>
            <a:r>
              <a:rPr lang="en-US" sz="2000" b="0" i="0" dirty="0">
                <a:solidFill>
                  <a:srgbClr val="1E1E1E"/>
                </a:solidFill>
                <a:effectLst/>
                <a:latin typeface="roboto"/>
              </a:rPr>
              <a:t>The storage capacity of the mainframe is huge, with a high-speed data process as well. As well as handling hundreds of input and output devices at a time.</a:t>
            </a:r>
          </a:p>
          <a:p>
            <a:pPr lvl="1" fontAlgn="base">
              <a:buFont typeface="Wingdings" panose="05000000000000000000" pitchFamily="2" charset="2"/>
              <a:buChar char="§"/>
            </a:pPr>
            <a:r>
              <a:rPr lang="en-US" sz="2000" dirty="0">
                <a:solidFill>
                  <a:srgbClr val="1E1E1E"/>
                </a:solidFill>
                <a:latin typeface="roboto"/>
              </a:rPr>
              <a:t>They are built for general computing</a:t>
            </a:r>
          </a:p>
          <a:p>
            <a:pPr lvl="1" fontAlgn="base">
              <a:buFont typeface="Wingdings" panose="05000000000000000000" pitchFamily="2" charset="2"/>
              <a:buChar char="§"/>
            </a:pPr>
            <a:r>
              <a:rPr lang="en-US" sz="2000" b="0" i="0" dirty="0">
                <a:solidFill>
                  <a:srgbClr val="1E1E1E"/>
                </a:solidFill>
                <a:effectLst/>
                <a:latin typeface="roboto"/>
              </a:rPr>
              <a:t>These computer are very fast and will process information at about 10 million MIPS</a:t>
            </a:r>
          </a:p>
          <a:p>
            <a:pPr lvl="1" fontAlgn="base">
              <a:buFont typeface="Wingdings" panose="05000000000000000000" pitchFamily="2" charset="2"/>
              <a:buChar char="§"/>
            </a:pPr>
            <a:r>
              <a:rPr lang="en-US" sz="2000" b="0" i="0" dirty="0">
                <a:solidFill>
                  <a:srgbClr val="1E1E1E"/>
                </a:solidFill>
                <a:effectLst/>
                <a:latin typeface="roboto"/>
              </a:rPr>
              <a:t>Also they have multiple processors</a:t>
            </a:r>
          </a:p>
          <a:p>
            <a:pPr lvl="1" fontAlgn="base">
              <a:buFont typeface="Wingdings" panose="05000000000000000000" pitchFamily="2" charset="2"/>
              <a:buChar char="§"/>
            </a:pPr>
            <a:r>
              <a:rPr lang="en-US" sz="2000" dirty="0">
                <a:solidFill>
                  <a:srgbClr val="1E1E1E"/>
                </a:solidFill>
                <a:latin typeface="roboto"/>
              </a:rPr>
              <a:t>Very expensive</a:t>
            </a:r>
          </a:p>
          <a:p>
            <a:pPr lvl="1" fontAlgn="base">
              <a:buFont typeface="Wingdings" panose="05000000000000000000" pitchFamily="2" charset="2"/>
              <a:buChar char="§"/>
            </a:pPr>
            <a:r>
              <a:rPr lang="en-US" sz="2000" b="0" i="0" dirty="0">
                <a:solidFill>
                  <a:srgbClr val="1E1E1E"/>
                </a:solidFill>
                <a:effectLst/>
                <a:latin typeface="roboto"/>
              </a:rPr>
              <a:t>Not easily found in </a:t>
            </a:r>
            <a:r>
              <a:rPr lang="en-US" sz="2000" dirty="0">
                <a:solidFill>
                  <a:srgbClr val="1E1E1E"/>
                </a:solidFill>
                <a:latin typeface="roboto"/>
              </a:rPr>
              <a:t>general design offices</a:t>
            </a:r>
          </a:p>
          <a:p>
            <a:pPr lvl="1" fontAlgn="base">
              <a:buFont typeface="Wingdings" panose="05000000000000000000" pitchFamily="2" charset="2"/>
              <a:buChar char="§"/>
            </a:pPr>
            <a:r>
              <a:rPr lang="en-US" sz="2000" b="0" i="0" dirty="0">
                <a:solidFill>
                  <a:srgbClr val="1E1E1E"/>
                </a:solidFill>
                <a:effectLst/>
                <a:latin typeface="roboto"/>
              </a:rPr>
              <a:t>They are used in business p</a:t>
            </a:r>
            <a:r>
              <a:rPr lang="en-US" sz="2000" dirty="0">
                <a:solidFill>
                  <a:srgbClr val="1E1E1E"/>
                </a:solidFill>
                <a:latin typeface="roboto"/>
              </a:rPr>
              <a:t>urpose or Engineering and other large organizations for bulk data processing</a:t>
            </a:r>
            <a:endParaRPr lang="en-US" sz="2000" b="0" i="0" dirty="0">
              <a:solidFill>
                <a:srgbClr val="1E1E1E"/>
              </a:solidFill>
              <a:effectLst/>
              <a:latin typeface="roboto"/>
            </a:endParaRPr>
          </a:p>
          <a:p>
            <a:pPr lvl="1" fontAlgn="base">
              <a:buFont typeface="Wingdings" panose="05000000000000000000" pitchFamily="2" charset="2"/>
              <a:buChar char="§"/>
            </a:pPr>
            <a:r>
              <a:rPr lang="en-US" sz="2000" b="0" i="0" dirty="0">
                <a:solidFill>
                  <a:srgbClr val="1E1E1E"/>
                </a:solidFill>
                <a:effectLst/>
                <a:latin typeface="roboto"/>
              </a:rPr>
              <a:t>Somehow mainframes can be more powerful than supercomputers because the mainframe supports many processes simultaneously. On the other hand, supercomputers can run a single program but faster than a mainframe. In the past, </a:t>
            </a:r>
            <a:r>
              <a:rPr lang="en-US" sz="2000" b="0" dirty="0">
                <a:solidFill>
                  <a:srgbClr val="1E1E1E"/>
                </a:solidFill>
                <a:effectLst/>
                <a:latin typeface="roboto"/>
              </a:rPr>
              <a:t>Mainframes requires entire rooms or even floors of whole buildings for set up.</a:t>
            </a:r>
          </a:p>
          <a:p>
            <a:pPr marL="0" indent="0">
              <a:buNone/>
            </a:pPr>
            <a:endParaRPr lang="en-US" sz="2000" dirty="0">
              <a:latin typeface="roboto"/>
            </a:endParaRPr>
          </a:p>
        </p:txBody>
      </p:sp>
    </p:spTree>
    <p:extLst>
      <p:ext uri="{BB962C8B-B14F-4D97-AF65-F5344CB8AC3E}">
        <p14:creationId xmlns:p14="http://schemas.microsoft.com/office/powerpoint/2010/main" val="38360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6AA68-A422-464A-9A33-6725427A6D34}"/>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727A3487-D8EB-4E6E-8774-ECAFC4495157}"/>
              </a:ext>
            </a:extLst>
          </p:cNvPr>
          <p:cNvSpPr>
            <a:spLocks noGrp="1"/>
          </p:cNvSpPr>
          <p:nvPr>
            <p:ph idx="1"/>
          </p:nvPr>
        </p:nvSpPr>
        <p:spPr/>
        <p:txBody>
          <a:bodyPr>
            <a:normAutofit/>
          </a:bodyPr>
          <a:lstStyle/>
          <a:p>
            <a:pPr marL="0" indent="0" algn="l" fontAlgn="base">
              <a:buNone/>
            </a:pPr>
            <a:r>
              <a:rPr lang="en-US" sz="4000" b="1" i="0" dirty="0">
                <a:effectLst/>
                <a:latin typeface="roboto"/>
              </a:rPr>
              <a:t>Uses of Mainframe Computer</a:t>
            </a:r>
            <a:endParaRPr lang="en-US" sz="4000" b="0" i="0" dirty="0">
              <a:effectLst/>
              <a:latin typeface="roboto"/>
            </a:endParaRPr>
          </a:p>
          <a:p>
            <a:pPr lvl="1" fontAlgn="base">
              <a:buFont typeface="Wingdings" panose="05000000000000000000" pitchFamily="2" charset="2"/>
              <a:buChar char="§"/>
            </a:pPr>
            <a:r>
              <a:rPr lang="en-US" b="0" i="0" dirty="0">
                <a:solidFill>
                  <a:srgbClr val="1E1E1E"/>
                </a:solidFill>
                <a:effectLst/>
                <a:latin typeface="roboto"/>
              </a:rPr>
              <a:t>Mainframe computers are mainly used by departmental and commercial organizations like Banks, Companies, Scientific research centers, and governmental departments like railways. These computers can work for 24 hours. Hundreds of users can work on these computations simultaneously.</a:t>
            </a:r>
          </a:p>
          <a:p>
            <a:pPr lvl="1" fontAlgn="base">
              <a:buFont typeface="Wingdings" panose="05000000000000000000" pitchFamily="2" charset="2"/>
              <a:buChar char="§"/>
            </a:pPr>
            <a:r>
              <a:rPr lang="en-US" b="0" i="0" dirty="0">
                <a:solidFill>
                  <a:srgbClr val="1E1E1E"/>
                </a:solidFill>
                <a:effectLst/>
                <a:latin typeface="roboto"/>
              </a:rPr>
              <a:t>Using the mainframe completes the tasks, Such as keeping details of payments, research centers, advertising, sending bills and notices, paying employees, ticket booking, maintaining details of purchases by users, keeping detailed tax details, etc.</a:t>
            </a:r>
          </a:p>
          <a:p>
            <a:pPr lvl="1" fontAlgn="base">
              <a:buFont typeface="Wingdings" panose="05000000000000000000" pitchFamily="2" charset="2"/>
              <a:buChar char="§"/>
            </a:pPr>
            <a:r>
              <a:rPr lang="en-US" b="1" i="0" u="sng" dirty="0">
                <a:solidFill>
                  <a:srgbClr val="1E1E1E"/>
                </a:solidFill>
                <a:effectLst/>
                <a:latin typeface="roboto"/>
              </a:rPr>
              <a:t>Examples</a:t>
            </a:r>
            <a:r>
              <a:rPr lang="en-US" b="0" i="0" dirty="0">
                <a:solidFill>
                  <a:srgbClr val="1E1E1E"/>
                </a:solidFill>
                <a:effectLst/>
                <a:latin typeface="roboto"/>
              </a:rPr>
              <a:t>: IBM Es000 series, ICL39 Series</a:t>
            </a:r>
            <a:r>
              <a:rPr lang="en-US" b="0" i="1" dirty="0">
                <a:solidFill>
                  <a:srgbClr val="1E1E1E"/>
                </a:solidFill>
                <a:effectLst/>
                <a:latin typeface="roboto"/>
              </a:rPr>
              <a:t>, </a:t>
            </a:r>
            <a:r>
              <a:rPr lang="en-US" b="0" i="0" dirty="0">
                <a:solidFill>
                  <a:srgbClr val="1E1E1E"/>
                </a:solidFill>
                <a:effectLst/>
                <a:latin typeface="roboto"/>
              </a:rPr>
              <a:t>and CDC 6600</a:t>
            </a:r>
            <a:r>
              <a:rPr lang="en-US" b="0" i="1" dirty="0">
                <a:solidFill>
                  <a:srgbClr val="1E1E1E"/>
                </a:solidFill>
                <a:effectLst/>
                <a:latin typeface="roboto"/>
              </a:rPr>
              <a:t>.</a:t>
            </a:r>
            <a:endParaRPr lang="en-US" b="0" i="0" dirty="0">
              <a:solidFill>
                <a:srgbClr val="1E1E1E"/>
              </a:solidFill>
              <a:effectLst/>
              <a:latin typeface="roboto"/>
            </a:endParaRPr>
          </a:p>
          <a:p>
            <a:pPr marL="0" indent="0">
              <a:buNone/>
            </a:pPr>
            <a:endParaRPr lang="en-US" dirty="0"/>
          </a:p>
        </p:txBody>
      </p:sp>
    </p:spTree>
    <p:extLst>
      <p:ext uri="{BB962C8B-B14F-4D97-AF65-F5344CB8AC3E}">
        <p14:creationId xmlns:p14="http://schemas.microsoft.com/office/powerpoint/2010/main" val="2147817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00B57-3297-FFE9-B2D7-A2B6E27A696E}"/>
              </a:ext>
            </a:extLst>
          </p:cNvPr>
          <p:cNvSpPr>
            <a:spLocks noGrp="1"/>
          </p:cNvSpPr>
          <p:nvPr>
            <p:ph type="title"/>
          </p:nvPr>
        </p:nvSpPr>
        <p:spPr>
          <a:xfrm>
            <a:off x="838200" y="0"/>
            <a:ext cx="10515600" cy="522642"/>
          </a:xfrm>
        </p:spPr>
        <p:txBody>
          <a:bodyPr>
            <a:normAutofit fontScale="90000"/>
          </a:bodyPr>
          <a:lstStyle/>
          <a:p>
            <a:r>
              <a:rPr lang="en-US" dirty="0"/>
              <a:t>Classification of Computer Cont.……</a:t>
            </a:r>
          </a:p>
        </p:txBody>
      </p:sp>
      <p:graphicFrame>
        <p:nvGraphicFramePr>
          <p:cNvPr id="4" name="Content Placeholder 3">
            <a:extLst>
              <a:ext uri="{FF2B5EF4-FFF2-40B4-BE49-F238E27FC236}">
                <a16:creationId xmlns:a16="http://schemas.microsoft.com/office/drawing/2014/main" id="{D03C77FA-E7A0-4B0A-7795-D451A28A1075}"/>
              </a:ext>
            </a:extLst>
          </p:cNvPr>
          <p:cNvGraphicFramePr>
            <a:graphicFrameLocks noGrp="1"/>
          </p:cNvGraphicFramePr>
          <p:nvPr>
            <p:ph idx="1"/>
            <p:extLst>
              <p:ext uri="{D42A27DB-BD31-4B8C-83A1-F6EECF244321}">
                <p14:modId xmlns:p14="http://schemas.microsoft.com/office/powerpoint/2010/main" val="139615928"/>
              </p:ext>
            </p:extLst>
          </p:nvPr>
        </p:nvGraphicFramePr>
        <p:xfrm>
          <a:off x="687280" y="522642"/>
          <a:ext cx="10515600" cy="6178916"/>
        </p:xfrm>
        <a:graphic>
          <a:graphicData uri="http://schemas.openxmlformats.org/drawingml/2006/table">
            <a:tbl>
              <a:tblPr/>
              <a:tblGrid>
                <a:gridCol w="3505200">
                  <a:extLst>
                    <a:ext uri="{9D8B030D-6E8A-4147-A177-3AD203B41FA5}">
                      <a16:colId xmlns:a16="http://schemas.microsoft.com/office/drawing/2014/main" val="1125172368"/>
                    </a:ext>
                  </a:extLst>
                </a:gridCol>
                <a:gridCol w="3505200">
                  <a:extLst>
                    <a:ext uri="{9D8B030D-6E8A-4147-A177-3AD203B41FA5}">
                      <a16:colId xmlns:a16="http://schemas.microsoft.com/office/drawing/2014/main" val="1602308847"/>
                    </a:ext>
                  </a:extLst>
                </a:gridCol>
                <a:gridCol w="3505200">
                  <a:extLst>
                    <a:ext uri="{9D8B030D-6E8A-4147-A177-3AD203B41FA5}">
                      <a16:colId xmlns:a16="http://schemas.microsoft.com/office/drawing/2014/main" val="3016916568"/>
                    </a:ext>
                  </a:extLst>
                </a:gridCol>
              </a:tblGrid>
              <a:tr h="228262">
                <a:tc>
                  <a:txBody>
                    <a:bodyPr/>
                    <a:lstStyle/>
                    <a:p>
                      <a:pPr fontAlgn="t"/>
                      <a:r>
                        <a:rPr lang="en-US" sz="1600" b="1">
                          <a:solidFill>
                            <a:schemeClr val="tx1"/>
                          </a:solidFill>
                          <a:effectLst/>
                        </a:rPr>
                        <a:t>Parameters</a:t>
                      </a:r>
                      <a:endParaRPr lang="en-US" sz="1600">
                        <a:solidFill>
                          <a:schemeClr val="tx1"/>
                        </a:solidFill>
                        <a:effectLst/>
                      </a:endParaRP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04410"/>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1">
                          <a:solidFill>
                            <a:schemeClr val="tx1"/>
                          </a:solidFill>
                          <a:effectLst/>
                        </a:rPr>
                        <a:t>Supercomputer</a:t>
                      </a:r>
                      <a:endParaRPr lang="en-US" sz="1600">
                        <a:solidFill>
                          <a:schemeClr val="tx1"/>
                        </a:solidFill>
                        <a:effectLst/>
                      </a:endParaRP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184510"/>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b="1">
                          <a:solidFill>
                            <a:schemeClr val="tx1"/>
                          </a:solidFill>
                          <a:effectLst/>
                        </a:rPr>
                        <a:t>Mainframe Computer</a:t>
                      </a:r>
                      <a:endParaRPr lang="en-US" sz="1600">
                        <a:solidFill>
                          <a:schemeClr val="tx1"/>
                        </a:solidFill>
                        <a:effectLst/>
                      </a:endParaRP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204610"/>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12849889"/>
                  </a:ext>
                </a:extLst>
              </a:tr>
              <a:tr h="975302">
                <a:tc>
                  <a:txBody>
                    <a:bodyPr/>
                    <a:lstStyle/>
                    <a:p>
                      <a:pPr fontAlgn="t"/>
                      <a:r>
                        <a:rPr lang="en-US" sz="1600">
                          <a:solidFill>
                            <a:schemeClr val="tx1"/>
                          </a:solidFill>
                          <a:effectLst/>
                        </a:rPr>
                        <a:t>Basics and Implementation</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solidFill>
                            <a:schemeClr val="tx1"/>
                          </a:solidFill>
                          <a:effectLst/>
                        </a:rPr>
                        <a:t>The primary function of a supercomputer is to perform various large computations of mathematics that might be complex in nature.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 primary function of a mainframe computer is the storage of large amounts of databases in them.</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291105265"/>
                  </a:ext>
                </a:extLst>
              </a:tr>
              <a:tr h="788542">
                <a:tc>
                  <a:txBody>
                    <a:bodyPr/>
                    <a:lstStyle/>
                    <a:p>
                      <a:pPr fontAlgn="t"/>
                      <a:r>
                        <a:rPr lang="en-US" sz="1600">
                          <a:solidFill>
                            <a:schemeClr val="tx1"/>
                          </a:solidFill>
                          <a:effectLst/>
                        </a:rPr>
                        <a:t>Invention</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Seymour Cray invented the first successful Supercomputer back in 1976- known as the Cray 1.</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solidFill>
                            <a:schemeClr val="tx1"/>
                          </a:solidFill>
                          <a:effectLst/>
                        </a:rPr>
                        <a:t>IBM came up with the first-ever mainframe computer. It is still the most popular company that develops these computers.</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241118968"/>
                  </a:ext>
                </a:extLst>
              </a:tr>
              <a:tr h="695162">
                <a:tc>
                  <a:txBody>
                    <a:bodyPr/>
                    <a:lstStyle/>
                    <a:p>
                      <a:pPr fontAlgn="t"/>
                      <a:r>
                        <a:rPr lang="en-US" sz="1600">
                          <a:solidFill>
                            <a:schemeClr val="tx1"/>
                          </a:solidFill>
                          <a:effectLst/>
                        </a:rPr>
                        <a:t>Speed</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can feasibly perform the execution of billions of floating-point operations in just a second.</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can perform simultaneous execution of millions of instructions at the same time.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94434307"/>
                  </a:ext>
                </a:extLst>
              </a:tr>
              <a:tr h="601782">
                <a:tc>
                  <a:txBody>
                    <a:bodyPr/>
                    <a:lstStyle/>
                    <a:p>
                      <a:pPr fontAlgn="t"/>
                      <a:r>
                        <a:rPr lang="en-US" sz="1600">
                          <a:solidFill>
                            <a:schemeClr val="tx1"/>
                          </a:solidFill>
                          <a:effectLst/>
                        </a:rPr>
                        <a:t>Size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are basically the largest computers till today in the world.</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are also pretty large but smaller than the supercomputers in size.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85770061"/>
                  </a:ext>
                </a:extLst>
              </a:tr>
              <a:tr h="695162">
                <a:tc>
                  <a:txBody>
                    <a:bodyPr/>
                    <a:lstStyle/>
                    <a:p>
                      <a:pPr fontAlgn="t"/>
                      <a:r>
                        <a:rPr lang="en-US" sz="1600">
                          <a:solidFill>
                            <a:schemeClr val="tx1"/>
                          </a:solidFill>
                          <a:effectLst/>
                        </a:rPr>
                        <a:t>Expense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are the most expensive type of computers in the world.</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These are also comparatively more expensive than a majority of computers but cheaper than supercomputers.</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480611119"/>
                  </a:ext>
                </a:extLst>
              </a:tr>
              <a:tr h="695162">
                <a:tc>
                  <a:txBody>
                    <a:bodyPr/>
                    <a:lstStyle/>
                    <a:p>
                      <a:pPr fontAlgn="t"/>
                      <a:r>
                        <a:rPr lang="en-US" sz="1600">
                          <a:solidFill>
                            <a:schemeClr val="tx1"/>
                          </a:solidFill>
                          <a:effectLst/>
                        </a:rPr>
                        <a:t>OS (Operating Systems)</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Supercomputers (modern ones) make use of the Linux OS and its derivative variants.</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A typical mainframe computer is capable of running multiple OS simultaneously.</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10166499"/>
                  </a:ext>
                </a:extLst>
              </a:tr>
              <a:tr h="975302">
                <a:tc>
                  <a:txBody>
                    <a:bodyPr/>
                    <a:lstStyle/>
                    <a:p>
                      <a:pPr fontAlgn="t"/>
                      <a:r>
                        <a:rPr lang="en-US" sz="1600">
                          <a:solidFill>
                            <a:schemeClr val="tx1"/>
                          </a:solidFill>
                          <a:effectLst/>
                        </a:rPr>
                        <a:t>Performance</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a:solidFill>
                            <a:schemeClr val="tx1"/>
                          </a:solidFill>
                          <a:effectLst/>
                        </a:rPr>
                        <a:t>The performance of these computers is faster and much better. It is because of their ability to execute billions of operations per second.</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DDDDDD"/>
                      </a:solidFill>
                      <a:prstDash val="solid"/>
                      <a:round/>
                      <a:headEnd type="none" w="med" len="med"/>
                      <a:tailEnd type="none" w="med" len="med"/>
                    </a:lnB>
                    <a:solidFill>
                      <a:srgbClr val="FFFFFF"/>
                    </a:solidFill>
                  </a:tcPr>
                </a:tc>
                <a:tc>
                  <a:txBody>
                    <a:bodyPr/>
                    <a:lstStyle/>
                    <a:p>
                      <a:pPr fontAlgn="t"/>
                      <a:r>
                        <a:rPr lang="en-US" sz="1600" dirty="0">
                          <a:solidFill>
                            <a:schemeClr val="tx1"/>
                          </a:solidFill>
                          <a:effectLst/>
                        </a:rPr>
                        <a:t>These can simultaneously execute and perform millions of operations together- but they are slower and less efficient than supercomputers.</a:t>
                      </a:r>
                    </a:p>
                  </a:txBody>
                  <a:tcPr marL="20751" marR="20751" marT="20751" marB="20751">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1524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9251682"/>
                  </a:ext>
                </a:extLst>
              </a:tr>
            </a:tbl>
          </a:graphicData>
        </a:graphic>
      </p:graphicFrame>
    </p:spTree>
    <p:extLst>
      <p:ext uri="{BB962C8B-B14F-4D97-AF65-F5344CB8AC3E}">
        <p14:creationId xmlns:p14="http://schemas.microsoft.com/office/powerpoint/2010/main" val="381926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E883-6EF7-4ED4-AECD-E2528DE9F677}"/>
              </a:ext>
            </a:extLst>
          </p:cNvPr>
          <p:cNvSpPr>
            <a:spLocks noGrp="1"/>
          </p:cNvSpPr>
          <p:nvPr>
            <p:ph type="title"/>
          </p:nvPr>
        </p:nvSpPr>
        <p:spPr>
          <a:xfrm>
            <a:off x="838200" y="169817"/>
            <a:ext cx="10515600" cy="726828"/>
          </a:xfrm>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AA126685-8669-492C-84FE-5137A7013340}"/>
              </a:ext>
            </a:extLst>
          </p:cNvPr>
          <p:cNvSpPr>
            <a:spLocks noGrp="1"/>
          </p:cNvSpPr>
          <p:nvPr>
            <p:ph idx="1"/>
          </p:nvPr>
        </p:nvSpPr>
        <p:spPr>
          <a:xfrm>
            <a:off x="838200" y="896645"/>
            <a:ext cx="10515600" cy="5868139"/>
          </a:xfrm>
        </p:spPr>
        <p:txBody>
          <a:bodyPr>
            <a:normAutofit fontScale="25000" lnSpcReduction="20000"/>
          </a:bodyPr>
          <a:lstStyle/>
          <a:p>
            <a:pPr algn="l" fontAlgn="base">
              <a:buFont typeface="Wingdings" panose="05000000000000000000" pitchFamily="2" charset="2"/>
              <a:buChar char="Ø"/>
            </a:pPr>
            <a:r>
              <a:rPr lang="en-US" sz="7200" b="1" i="0" dirty="0">
                <a:effectLst/>
                <a:latin typeface="Roboto" panose="02000000000000000000" pitchFamily="2" charset="0"/>
                <a:ea typeface="Roboto" panose="02000000000000000000" pitchFamily="2" charset="0"/>
                <a:cs typeface="Tahoma" panose="020B0604030504040204" pitchFamily="34" charset="0"/>
              </a:rPr>
              <a:t>Mini Computer</a:t>
            </a:r>
            <a:endParaRPr lang="en-US" sz="7200" dirty="0">
              <a:latin typeface="Roboto" panose="02000000000000000000" pitchFamily="2" charset="0"/>
              <a:ea typeface="Roboto" panose="02000000000000000000" pitchFamily="2" charset="0"/>
              <a:cs typeface="Tahoma" panose="020B0604030504040204" pitchFamily="34" charset="0"/>
            </a:endParaRPr>
          </a:p>
          <a:p>
            <a:pPr marL="0" indent="0" algn="l" fontAlgn="base">
              <a:buNone/>
            </a:pPr>
            <a:r>
              <a:rPr lang="en-US" sz="7200" b="0" i="0" dirty="0">
                <a:effectLst/>
                <a:latin typeface="Roboto" panose="02000000000000000000" pitchFamily="2" charset="0"/>
                <a:ea typeface="Roboto" panose="02000000000000000000" pitchFamily="2" charset="0"/>
                <a:cs typeface="Tahoma" panose="020B0604030504040204" pitchFamily="34" charset="0"/>
              </a:rPr>
              <a:t>Minicomputer is a </a:t>
            </a:r>
            <a:r>
              <a:rPr lang="en-US" sz="7200" i="0" dirty="0">
                <a:effectLst/>
                <a:latin typeface="Roboto" panose="02000000000000000000" pitchFamily="2" charset="0"/>
                <a:ea typeface="Roboto" panose="02000000000000000000" pitchFamily="2" charset="0"/>
                <a:cs typeface="Tahoma" panose="020B0604030504040204" pitchFamily="34" charset="0"/>
              </a:rPr>
              <a:t>digital and multi-user </a:t>
            </a:r>
            <a:r>
              <a:rPr lang="en-US" sz="7200" b="0" i="0" dirty="0">
                <a:effectLst/>
                <a:latin typeface="Roboto" panose="02000000000000000000" pitchFamily="2" charset="0"/>
                <a:ea typeface="Roboto" panose="02000000000000000000" pitchFamily="2" charset="0"/>
                <a:cs typeface="Tahoma" panose="020B0604030504040204" pitchFamily="34" charset="0"/>
              </a:rPr>
              <a:t>computer system with the connection of more than one CPU. Thus, many people can work on these computers simultaneously instead of a single person. Also, it can process with other accessories like a printer, plotter, etc.</a:t>
            </a:r>
          </a:p>
          <a:p>
            <a:pPr marL="0" indent="0" algn="l" fontAlgn="base">
              <a:buNone/>
            </a:pPr>
            <a:br>
              <a:rPr lang="en-US" sz="7200" dirty="0">
                <a:latin typeface="Roboto" panose="02000000000000000000" pitchFamily="2" charset="0"/>
                <a:ea typeface="Roboto" panose="02000000000000000000" pitchFamily="2" charset="0"/>
              </a:rPr>
            </a:br>
            <a:r>
              <a:rPr lang="en-US" sz="7200" i="0" dirty="0">
                <a:effectLst/>
                <a:latin typeface="Roboto" panose="02000000000000000000" pitchFamily="2" charset="0"/>
                <a:ea typeface="Roboto" panose="02000000000000000000" pitchFamily="2" charset="0"/>
              </a:rPr>
              <a:t>minicomputer, computer that was smaller, less expensive, and less powerful than a mainframe or supercomputer but more expensive and more powerful than a personal computer. Minicomputers were used for scientific and engineering computations, business transaction processing, file handling, and database management.</a:t>
            </a:r>
            <a:endParaRPr lang="en-US" sz="7200" i="0" dirty="0">
              <a:effectLst/>
              <a:latin typeface="Roboto" panose="02000000000000000000" pitchFamily="2" charset="0"/>
              <a:ea typeface="Roboto" panose="02000000000000000000" pitchFamily="2" charset="0"/>
              <a:cs typeface="Tahoma" panose="020B0604030504040204" pitchFamily="34" charset="0"/>
            </a:endParaRPr>
          </a:p>
          <a:p>
            <a:pPr lvl="1" fontAlgn="base">
              <a:buFont typeface="Wingdings" panose="05000000000000000000" pitchFamily="2" charset="2"/>
              <a:buChar char="§"/>
            </a:pPr>
            <a:r>
              <a:rPr lang="en-US" sz="7200" b="0" i="0" dirty="0">
                <a:effectLst/>
                <a:latin typeface="Roboto" panose="02000000000000000000" pitchFamily="2" charset="0"/>
                <a:ea typeface="Roboto" panose="02000000000000000000" pitchFamily="2" charset="0"/>
                <a:cs typeface="Tahoma" panose="020B0604030504040204" pitchFamily="34" charset="0"/>
              </a:rPr>
              <a:t>Minicomputers are the medium type of computers that have more functionality power and are expensive than microcomputers. On the other hand, the size, storage, and speed of minicomputers are </a:t>
            </a:r>
            <a:r>
              <a:rPr lang="en-US" sz="7200" i="0" dirty="0">
                <a:effectLst/>
                <a:latin typeface="Roboto" panose="02000000000000000000" pitchFamily="2" charset="0"/>
                <a:ea typeface="Roboto" panose="02000000000000000000" pitchFamily="2" charset="0"/>
                <a:cs typeface="Tahoma" panose="020B0604030504040204" pitchFamily="34" charset="0"/>
              </a:rPr>
              <a:t>large but less than </a:t>
            </a:r>
            <a:r>
              <a:rPr lang="en-US" sz="7200" b="0" i="0" dirty="0">
                <a:effectLst/>
                <a:latin typeface="Roboto" panose="02000000000000000000" pitchFamily="2" charset="0"/>
                <a:ea typeface="Roboto" panose="02000000000000000000" pitchFamily="2" charset="0"/>
                <a:cs typeface="Tahoma" panose="020B0604030504040204" pitchFamily="34" charset="0"/>
              </a:rPr>
              <a:t>the mainframe and supercomputers.</a:t>
            </a:r>
          </a:p>
          <a:p>
            <a:pPr lvl="1" fontAlgn="base">
              <a:buFont typeface="Wingdings" panose="05000000000000000000" pitchFamily="2" charset="2"/>
              <a:buChar char="§"/>
            </a:pPr>
            <a:r>
              <a:rPr lang="en-US" sz="7200" b="0" i="0" dirty="0">
                <a:effectLst/>
                <a:latin typeface="Roboto" panose="02000000000000000000" pitchFamily="2" charset="0"/>
                <a:ea typeface="Roboto" panose="02000000000000000000" pitchFamily="2" charset="0"/>
                <a:cs typeface="Tahoma" panose="020B0604030504040204" pitchFamily="34" charset="0"/>
              </a:rPr>
              <a:t>Minicomputers are made for performing multiple computing tasks at a single point of time, instead of assigning many microcomputers for a single task, which will be time-consuming and expensive.</a:t>
            </a:r>
          </a:p>
          <a:p>
            <a:pPr lvl="1" fontAlgn="base">
              <a:buFont typeface="Wingdings" panose="05000000000000000000" pitchFamily="2" charset="2"/>
              <a:buChar char="§"/>
            </a:pPr>
            <a:r>
              <a:rPr lang="en-US" sz="7200" b="0" i="0" dirty="0">
                <a:effectLst/>
                <a:latin typeface="Roboto" panose="02000000000000000000" pitchFamily="2" charset="0"/>
                <a:ea typeface="Roboto" panose="02000000000000000000" pitchFamily="2" charset="0"/>
                <a:cs typeface="Tahoma" panose="020B0604030504040204" pitchFamily="34" charset="0"/>
              </a:rPr>
              <a:t>In general, a minicomputer is a multi-threaded system (several processes at a time) capable of supporting from one to up to 200 users simultaneously: these computers are currently used to </a:t>
            </a:r>
            <a:r>
              <a:rPr lang="en-US" sz="7200" b="0" dirty="0">
                <a:effectLst/>
                <a:latin typeface="Roboto" panose="02000000000000000000" pitchFamily="2" charset="0"/>
                <a:ea typeface="Roboto" panose="02000000000000000000" pitchFamily="2" charset="0"/>
                <a:cs typeface="Tahoma" panose="020B0604030504040204" pitchFamily="34" charset="0"/>
              </a:rPr>
              <a:t>store large databases, multi-user applications, and the automation industry.</a:t>
            </a:r>
          </a:p>
          <a:p>
            <a:pPr lvl="1" fontAlgn="base">
              <a:buFont typeface="Wingdings" panose="05000000000000000000" pitchFamily="2" charset="2"/>
              <a:buChar char="§"/>
            </a:pPr>
            <a:r>
              <a:rPr lang="en-US" sz="7200" b="0" dirty="0">
                <a:effectLst/>
                <a:latin typeface="Roboto" panose="02000000000000000000" pitchFamily="2" charset="0"/>
                <a:ea typeface="Roboto" panose="02000000000000000000" pitchFamily="2" charset="0"/>
                <a:cs typeface="Tahoma" panose="020B0604030504040204" pitchFamily="34" charset="0"/>
              </a:rPr>
              <a:t>They are in between mainframe and micro computers, they are typically multiuser system and have more memory and large storage capacity than microcomputers</a:t>
            </a:r>
          </a:p>
          <a:p>
            <a:pPr lvl="1" fontAlgn="base">
              <a:buFont typeface="Wingdings" panose="05000000000000000000" pitchFamily="2" charset="2"/>
              <a:buChar char="§"/>
            </a:pPr>
            <a:r>
              <a:rPr lang="en-US" sz="7200" b="0" dirty="0">
                <a:effectLst/>
                <a:latin typeface="Roboto" panose="02000000000000000000" pitchFamily="2" charset="0"/>
                <a:ea typeface="Roboto" panose="02000000000000000000" pitchFamily="2" charset="0"/>
                <a:cs typeface="Tahoma" panose="020B0604030504040204" pitchFamily="34" charset="0"/>
              </a:rPr>
              <a:t>They provide high performance at very low cost</a:t>
            </a:r>
          </a:p>
          <a:p>
            <a:pPr marL="0" indent="0">
              <a:buNone/>
            </a:pPr>
            <a:br>
              <a:rPr lang="en-US" b="0" i="0" dirty="0">
                <a:solidFill>
                  <a:srgbClr val="1E1E1E"/>
                </a:solidFill>
                <a:effectLst/>
                <a:latin typeface="roboto"/>
              </a:rPr>
            </a:br>
            <a:endParaRPr lang="en-US" dirty="0"/>
          </a:p>
        </p:txBody>
      </p:sp>
    </p:spTree>
    <p:extLst>
      <p:ext uri="{BB962C8B-B14F-4D97-AF65-F5344CB8AC3E}">
        <p14:creationId xmlns:p14="http://schemas.microsoft.com/office/powerpoint/2010/main" val="173574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00285-7C75-41CA-8DB7-AE7EF8DB01A3}"/>
              </a:ext>
            </a:extLst>
          </p:cNvPr>
          <p:cNvSpPr>
            <a:spLocks noGrp="1"/>
          </p:cNvSpPr>
          <p:nvPr>
            <p:ph type="title"/>
          </p:nvPr>
        </p:nvSpPr>
        <p:spPr/>
        <p:txBody>
          <a:bodyPr/>
          <a:lstStyle/>
          <a:p>
            <a:r>
              <a:rPr lang="en-US" dirty="0"/>
              <a:t>Classification of Computer Cont.……</a:t>
            </a:r>
          </a:p>
        </p:txBody>
      </p:sp>
      <p:sp>
        <p:nvSpPr>
          <p:cNvPr id="3" name="Content Placeholder 2">
            <a:extLst>
              <a:ext uri="{FF2B5EF4-FFF2-40B4-BE49-F238E27FC236}">
                <a16:creationId xmlns:a16="http://schemas.microsoft.com/office/drawing/2014/main" id="{721D039B-45B4-479A-8293-798491D06E3C}"/>
              </a:ext>
            </a:extLst>
          </p:cNvPr>
          <p:cNvSpPr>
            <a:spLocks noGrp="1"/>
          </p:cNvSpPr>
          <p:nvPr>
            <p:ph idx="1"/>
          </p:nvPr>
        </p:nvSpPr>
        <p:spPr/>
        <p:txBody>
          <a:bodyPr/>
          <a:lstStyle/>
          <a:p>
            <a:pPr marL="0" indent="0" algn="l" fontAlgn="base">
              <a:buNone/>
            </a:pPr>
            <a:r>
              <a:rPr lang="en-US" b="1" i="0" dirty="0">
                <a:effectLst/>
                <a:latin typeface="roboto"/>
              </a:rPr>
              <a:t>The uses of Minicomputers</a:t>
            </a:r>
          </a:p>
          <a:p>
            <a:pPr marL="0" indent="0" algn="l" fontAlgn="base">
              <a:buNone/>
            </a:pPr>
            <a:r>
              <a:rPr lang="en-US" sz="2000" i="0" dirty="0">
                <a:effectLst/>
                <a:latin typeface="roboto"/>
              </a:rPr>
              <a:t>They are used as</a:t>
            </a:r>
          </a:p>
          <a:p>
            <a:pPr algn="l" fontAlgn="base">
              <a:buFont typeface="Wingdings" panose="05000000000000000000" pitchFamily="2" charset="2"/>
              <a:buChar char="§"/>
            </a:pPr>
            <a:r>
              <a:rPr lang="en-US" sz="2000" dirty="0">
                <a:latin typeface="roboto"/>
              </a:rPr>
              <a:t>Web servers</a:t>
            </a:r>
          </a:p>
          <a:p>
            <a:pPr algn="l" fontAlgn="base">
              <a:buFont typeface="Wingdings" panose="05000000000000000000" pitchFamily="2" charset="2"/>
              <a:buChar char="§"/>
            </a:pPr>
            <a:r>
              <a:rPr lang="en-US" sz="2000" i="0" dirty="0">
                <a:effectLst/>
                <a:latin typeface="roboto"/>
              </a:rPr>
              <a:t>Database servers</a:t>
            </a:r>
          </a:p>
          <a:p>
            <a:pPr algn="l" fontAlgn="base">
              <a:buFont typeface="Wingdings" panose="05000000000000000000" pitchFamily="2" charset="2"/>
              <a:buChar char="§"/>
            </a:pPr>
            <a:r>
              <a:rPr lang="en-US" sz="2000" dirty="0">
                <a:latin typeface="roboto"/>
              </a:rPr>
              <a:t>Gaming servers</a:t>
            </a:r>
            <a:endParaRPr lang="en-US" b="0" i="0" dirty="0">
              <a:solidFill>
                <a:srgbClr val="1E1E1E"/>
              </a:solidFill>
              <a:effectLst/>
              <a:latin typeface="roboto"/>
            </a:endParaRPr>
          </a:p>
          <a:p>
            <a:pPr algn="l" fontAlgn="base"/>
            <a:r>
              <a:rPr lang="en-US" b="1" i="0" u="sng" dirty="0">
                <a:solidFill>
                  <a:srgbClr val="1E1E1E"/>
                </a:solidFill>
                <a:effectLst/>
                <a:latin typeface="roboto"/>
              </a:rPr>
              <a:t>Examples</a:t>
            </a:r>
            <a:r>
              <a:rPr lang="en-US" b="0" i="0" dirty="0">
                <a:solidFill>
                  <a:srgbClr val="1E1E1E"/>
                </a:solidFill>
                <a:effectLst/>
                <a:latin typeface="roboto"/>
              </a:rPr>
              <a:t>: PDP 11 and IBM (8000 Series).</a:t>
            </a:r>
          </a:p>
          <a:p>
            <a:pPr marL="0" indent="0">
              <a:buNone/>
            </a:pPr>
            <a:endParaRPr lang="en-US" dirty="0"/>
          </a:p>
        </p:txBody>
      </p:sp>
    </p:spTree>
    <p:extLst>
      <p:ext uri="{BB962C8B-B14F-4D97-AF65-F5344CB8AC3E}">
        <p14:creationId xmlns:p14="http://schemas.microsoft.com/office/powerpoint/2010/main" val="1670292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2620</TotalTime>
  <Words>2720</Words>
  <Application>Microsoft Office PowerPoint</Application>
  <PresentationFormat>Widescreen</PresentationFormat>
  <Paragraphs>187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roboto</vt:lpstr>
      <vt:lpstr>roboto</vt:lpstr>
      <vt:lpstr>Tahoma</vt:lpstr>
      <vt:lpstr>Wingdings</vt:lpstr>
      <vt:lpstr>Office Theme</vt:lpstr>
      <vt:lpstr>CLASSIFICATION OF COMPUTER</vt:lpstr>
      <vt:lpstr>Classification of Computer</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lpstr>Classification of Computer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COMPUTER</dc:title>
  <dc:creator>Aboubakar Nurdin</dc:creator>
  <cp:lastModifiedBy>Aboubakar Nurdin</cp:lastModifiedBy>
  <cp:revision>8</cp:revision>
  <dcterms:created xsi:type="dcterms:W3CDTF">2021-11-09T06:33:45Z</dcterms:created>
  <dcterms:modified xsi:type="dcterms:W3CDTF">2022-11-16T10:46:26Z</dcterms:modified>
</cp:coreProperties>
</file>