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13-Apr-22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13-Apr-22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13-Apr-22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13-Apr-22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13-Apr-22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6000" dirty="0" smtClean="0"/>
              <a:t>CORRUPTION</a:t>
            </a:r>
            <a:r>
              <a:rPr lang="en-GB" sz="4800" dirty="0" smtClean="0"/>
              <a:t> </a:t>
            </a:r>
            <a:endParaRPr lang="en-US" sz="4800" dirty="0"/>
          </a:p>
        </p:txBody>
      </p:sp>
      <p:sp>
        <p:nvSpPr>
          <p:cNvPr id="3" name="Subtitle 2"/>
          <p:cNvSpPr>
            <a:spLocks noGrp="1"/>
          </p:cNvSpPr>
          <p:nvPr>
            <p:ph type="subTitle" idx="1"/>
          </p:nvPr>
        </p:nvSpPr>
        <p:spPr/>
        <p:txBody>
          <a:bodyPr/>
          <a:lstStyle/>
          <a:p>
            <a:r>
              <a:rPr lang="en-US" dirty="0" smtClean="0"/>
              <a:t>PREPARED BY MR KARIM</a:t>
            </a:r>
            <a:endParaRPr lang="en-US" dirty="0"/>
          </a:p>
        </p:txBody>
      </p:sp>
    </p:spTree>
    <p:extLst>
      <p:ext uri="{BB962C8B-B14F-4D97-AF65-F5344CB8AC3E}">
        <p14:creationId xmlns:p14="http://schemas.microsoft.com/office/powerpoint/2010/main" val="690166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FACTORS THAT PROMOTE CORRUPTION: DIRECT FACTORS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2001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DEFINITION OF CORRUPTION</a:t>
            </a:r>
            <a:endParaRPr lang="en-US" dirty="0"/>
          </a:p>
        </p:txBody>
      </p:sp>
      <p:sp>
        <p:nvSpPr>
          <p:cNvPr id="3" name="Content Placeholder 2"/>
          <p:cNvSpPr>
            <a:spLocks noGrp="1"/>
          </p:cNvSpPr>
          <p:nvPr>
            <p:ph idx="1"/>
          </p:nvPr>
        </p:nvSpPr>
        <p:spPr/>
        <p:txBody>
          <a:bodyPr>
            <a:noAutofit/>
          </a:bodyPr>
          <a:lstStyle/>
          <a:p>
            <a:r>
              <a:rPr lang="en-GB" dirty="0"/>
              <a:t>Corruption has been defined in many different ways, each lacking in some aspect. A few years ago, the question of definition absorbed a large proportion of the time spent on discussions of corruption at conferences and meetings. However, like an elephant, even though it may be difficult to describe, it is generally not difficult to recognize when observed. In most cases, though not all, different observers would agree on whether a particular </a:t>
            </a:r>
            <a:r>
              <a:rPr lang="en-GB" dirty="0" smtClean="0"/>
              <a:t>behaviour </a:t>
            </a:r>
            <a:r>
              <a:rPr lang="en-GB" dirty="0"/>
              <a:t>connotes corruption. Unfortunately, the </a:t>
            </a:r>
            <a:r>
              <a:rPr lang="en-GB" dirty="0" smtClean="0"/>
              <a:t>behaviour </a:t>
            </a:r>
            <a:r>
              <a:rPr lang="en-GB" dirty="0"/>
              <a:t>is often difficult to observe directly because, typically, acts of corruption do not take place in broad daylight</a:t>
            </a:r>
            <a:endParaRPr lang="en-US" dirty="0"/>
          </a:p>
        </p:txBody>
      </p:sp>
    </p:spTree>
    <p:extLst>
      <p:ext uri="{BB962C8B-B14F-4D97-AF65-F5344CB8AC3E}">
        <p14:creationId xmlns:p14="http://schemas.microsoft.com/office/powerpoint/2010/main" val="338808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DEFINITION OF CORRUPTION</a:t>
            </a:r>
            <a:endParaRPr lang="en-US" dirty="0"/>
          </a:p>
        </p:txBody>
      </p:sp>
      <p:sp>
        <p:nvSpPr>
          <p:cNvPr id="3" name="Content Placeholder 2"/>
          <p:cNvSpPr>
            <a:spLocks noGrp="1"/>
          </p:cNvSpPr>
          <p:nvPr>
            <p:ph idx="1"/>
          </p:nvPr>
        </p:nvSpPr>
        <p:spPr/>
        <p:txBody>
          <a:bodyPr/>
          <a:lstStyle/>
          <a:p>
            <a:r>
              <a:rPr lang="en-GB" dirty="0"/>
              <a:t>The most popular and simplest definition of corruption is that it </a:t>
            </a:r>
            <a:r>
              <a:rPr lang="en-GB" b="1" dirty="0"/>
              <a:t>is the abuse </a:t>
            </a:r>
            <a:r>
              <a:rPr lang="en-GB" b="1" dirty="0" smtClean="0"/>
              <a:t>of public power for </a:t>
            </a:r>
            <a:r>
              <a:rPr lang="en-GB" b="1" dirty="0"/>
              <a:t>private benefit</a:t>
            </a:r>
            <a:r>
              <a:rPr lang="en-GB" dirty="0"/>
              <a:t>. This is the definition used by the World Bank</a:t>
            </a:r>
            <a:endParaRPr lang="en-US" dirty="0"/>
          </a:p>
        </p:txBody>
      </p:sp>
    </p:spTree>
    <p:extLst>
      <p:ext uri="{BB962C8B-B14F-4D97-AF65-F5344CB8AC3E}">
        <p14:creationId xmlns:p14="http://schemas.microsoft.com/office/powerpoint/2010/main" val="487239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DEFINITION OF CORRUPTION</a:t>
            </a:r>
            <a:endParaRPr lang="en-US" dirty="0"/>
          </a:p>
        </p:txBody>
      </p:sp>
      <p:sp>
        <p:nvSpPr>
          <p:cNvPr id="3" name="Content Placeholder 2"/>
          <p:cNvSpPr>
            <a:spLocks noGrp="1"/>
          </p:cNvSpPr>
          <p:nvPr>
            <p:ph idx="1"/>
          </p:nvPr>
        </p:nvSpPr>
        <p:spPr/>
        <p:txBody>
          <a:bodyPr>
            <a:noAutofit/>
          </a:bodyPr>
          <a:lstStyle/>
          <a:p>
            <a:r>
              <a:rPr lang="en-GB" sz="2800" dirty="0"/>
              <a:t>definition it should not be concluded that corruption cannot exist within private sector activities. Especially in large private enterprises, this phenomenon clearly exists, as for example in procurement or even in hiring. It also exists in private activities regulated by the government.12 In several cases of corruption, the abuse of public power is not necessarily for one's private benefit but it can be for the benefit of one's party, class, tribe, friends, family,</a:t>
            </a:r>
            <a:endParaRPr lang="en-US" sz="2800" dirty="0"/>
          </a:p>
        </p:txBody>
      </p:sp>
    </p:spTree>
    <p:extLst>
      <p:ext uri="{BB962C8B-B14F-4D97-AF65-F5344CB8AC3E}">
        <p14:creationId xmlns:p14="http://schemas.microsoft.com/office/powerpoint/2010/main" val="273859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DEFINITION OF CORRUPTION</a:t>
            </a:r>
            <a:endParaRPr lang="en-US" dirty="0"/>
          </a:p>
        </p:txBody>
      </p:sp>
      <p:sp>
        <p:nvSpPr>
          <p:cNvPr id="3" name="Content Placeholder 2"/>
          <p:cNvSpPr>
            <a:spLocks noGrp="1"/>
          </p:cNvSpPr>
          <p:nvPr>
            <p:ph idx="1"/>
          </p:nvPr>
        </p:nvSpPr>
        <p:spPr/>
        <p:txBody>
          <a:bodyPr>
            <a:noAutofit/>
          </a:bodyPr>
          <a:lstStyle/>
          <a:p>
            <a:r>
              <a:rPr lang="en-GB" sz="3000" dirty="0"/>
              <a:t>Not all acts of corruption result in the payment of bribes. For example, a public employee who claims to be sick but goes on vacation is abusing his public position for personal use. Thus, he is engaging in an act of corruption even though no bribe is paid. Or the president of a country who has an airport built in his small hometown is also engaging in an act of corruption that does not involve the payment of a bribe</a:t>
            </a:r>
            <a:endParaRPr lang="en-US" sz="3000" dirty="0"/>
          </a:p>
        </p:txBody>
      </p:sp>
    </p:spTree>
    <p:extLst>
      <p:ext uri="{BB962C8B-B14F-4D97-AF65-F5344CB8AC3E}">
        <p14:creationId xmlns:p14="http://schemas.microsoft.com/office/powerpoint/2010/main" val="668001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DEFINITION OF CORRUPTION</a:t>
            </a:r>
            <a:endParaRPr lang="en-US" dirty="0"/>
          </a:p>
        </p:txBody>
      </p:sp>
      <p:sp>
        <p:nvSpPr>
          <p:cNvPr id="3" name="Content Placeholder 2"/>
          <p:cNvSpPr>
            <a:spLocks noGrp="1"/>
          </p:cNvSpPr>
          <p:nvPr>
            <p:ph idx="1"/>
          </p:nvPr>
        </p:nvSpPr>
        <p:spPr/>
        <p:txBody>
          <a:bodyPr>
            <a:normAutofit fontScale="92500" lnSpcReduction="20000"/>
          </a:bodyPr>
          <a:lstStyle/>
          <a:p>
            <a:r>
              <a:rPr lang="en-GB" sz="2700" dirty="0"/>
              <a:t>It is important to distinguish </a:t>
            </a:r>
            <a:r>
              <a:rPr lang="en-GB" sz="2700" b="1" dirty="0"/>
              <a:t>bribes</a:t>
            </a:r>
            <a:r>
              <a:rPr lang="en-GB" sz="2700" dirty="0"/>
              <a:t> from </a:t>
            </a:r>
            <a:r>
              <a:rPr lang="en-GB" sz="2700" b="1" dirty="0"/>
              <a:t>gifts</a:t>
            </a:r>
            <a:r>
              <a:rPr lang="en-GB" sz="2700" dirty="0"/>
              <a:t>. In many instances, bribes can be disguised as gifts. A bribe implies reciprocity while a gift should not. However, , even though the distinction is fundamental, it is at times difficult to make. At what point does a gift become a bribe? Does the distinction depend on the size of the gift? What about cultural differences that can explain different sizes of gifts? What if a large gift is not given to the person who provides the </a:t>
            </a:r>
            <a:r>
              <a:rPr lang="en-GB" sz="2700" dirty="0" smtClean="0"/>
              <a:t>favour </a:t>
            </a:r>
            <a:r>
              <a:rPr lang="en-GB" sz="2700" dirty="0"/>
              <a:t>but to a relative of that person? Does the distinction depend on whether the gift is given in broad daylight, for everyone to see, or privately? In any case, this indicates that the identification of a bribe may not always be </a:t>
            </a:r>
            <a:r>
              <a:rPr lang="en-GB" sz="2700" dirty="0" smtClean="0"/>
              <a:t>simple.</a:t>
            </a:r>
            <a:endParaRPr lang="en-US" sz="2700" dirty="0" smtClean="0"/>
          </a:p>
          <a:p>
            <a:endParaRPr lang="en-US" dirty="0"/>
          </a:p>
        </p:txBody>
      </p:sp>
    </p:spTree>
    <p:extLst>
      <p:ext uri="{BB962C8B-B14F-4D97-AF65-F5344CB8AC3E}">
        <p14:creationId xmlns:p14="http://schemas.microsoft.com/office/powerpoint/2010/main" val="409943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CORRUPTION</a:t>
            </a:r>
          </a:p>
        </p:txBody>
      </p:sp>
      <p:sp>
        <p:nvSpPr>
          <p:cNvPr id="3" name="Content Placeholder 2"/>
          <p:cNvSpPr>
            <a:spLocks noGrp="1"/>
          </p:cNvSpPr>
          <p:nvPr>
            <p:ph idx="1"/>
          </p:nvPr>
        </p:nvSpPr>
        <p:spPr/>
        <p:txBody>
          <a:bodyPr/>
          <a:lstStyle/>
          <a:p>
            <a:r>
              <a:rPr lang="en-GB" sz="3200" dirty="0"/>
              <a:t>Acts of corruption can be classified in different categories. Some of these categories are mentioned below without specifically commenting on them or even defining them. Thus, corruption can be:</a:t>
            </a:r>
            <a:endParaRPr lang="en-US" sz="3200" dirty="0"/>
          </a:p>
          <a:p>
            <a:endParaRPr lang="en-US" dirty="0"/>
          </a:p>
        </p:txBody>
      </p:sp>
    </p:spTree>
    <p:extLst>
      <p:ext uri="{BB962C8B-B14F-4D97-AF65-F5344CB8AC3E}">
        <p14:creationId xmlns:p14="http://schemas.microsoft.com/office/powerpoint/2010/main" val="116976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CORRUPTION</a:t>
            </a:r>
          </a:p>
        </p:txBody>
      </p:sp>
      <p:sp>
        <p:nvSpPr>
          <p:cNvPr id="3" name="Content Placeholder 2"/>
          <p:cNvSpPr>
            <a:spLocks noGrp="1"/>
          </p:cNvSpPr>
          <p:nvPr>
            <p:ph idx="1"/>
          </p:nvPr>
        </p:nvSpPr>
        <p:spPr/>
        <p:txBody>
          <a:bodyPr/>
          <a:lstStyle/>
          <a:p>
            <a:pPr marL="0" indent="0">
              <a:buNone/>
            </a:pPr>
            <a:r>
              <a:rPr lang="en-US" sz="3200" dirty="0"/>
              <a:t>(1)	Bureaucratic (or "petty") or political, i.e. corruption by the bureaucracy or by the political leadership.  </a:t>
            </a:r>
          </a:p>
          <a:p>
            <a:pPr marL="0" indent="0">
              <a:buNone/>
            </a:pPr>
            <a:r>
              <a:rPr lang="en-US" sz="3200" dirty="0"/>
              <a:t>(2)	Cost-reducing (to the briber) or benefit-enhancing.</a:t>
            </a:r>
          </a:p>
          <a:p>
            <a:pPr marL="0" indent="0">
              <a:buNone/>
            </a:pPr>
            <a:r>
              <a:rPr lang="en-US" sz="3200" dirty="0"/>
              <a:t>(3)	Briber-initiated or </a:t>
            </a:r>
            <a:r>
              <a:rPr lang="en-US" sz="3200" dirty="0" err="1"/>
              <a:t>bribee</a:t>
            </a:r>
            <a:r>
              <a:rPr lang="en-US" sz="3200" dirty="0"/>
              <a:t>-initiated.</a:t>
            </a:r>
          </a:p>
          <a:p>
            <a:pPr marL="0" indent="0">
              <a:buNone/>
            </a:pPr>
            <a:r>
              <a:rPr lang="en-US" sz="3200" dirty="0"/>
              <a:t>(4)	Coercive or collusive.</a:t>
            </a:r>
          </a:p>
          <a:p>
            <a:pPr marL="0" indent="0">
              <a:buNone/>
            </a:pPr>
            <a:endParaRPr lang="en-US" dirty="0"/>
          </a:p>
        </p:txBody>
      </p:sp>
    </p:spTree>
    <p:extLst>
      <p:ext uri="{BB962C8B-B14F-4D97-AF65-F5344CB8AC3E}">
        <p14:creationId xmlns:p14="http://schemas.microsoft.com/office/powerpoint/2010/main" val="106706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CORRUPTION</a:t>
            </a:r>
          </a:p>
        </p:txBody>
      </p:sp>
      <p:sp>
        <p:nvSpPr>
          <p:cNvPr id="3" name="Content Placeholder 2"/>
          <p:cNvSpPr>
            <a:spLocks noGrp="1"/>
          </p:cNvSpPr>
          <p:nvPr>
            <p:ph idx="1"/>
          </p:nvPr>
        </p:nvSpPr>
        <p:spPr/>
        <p:txBody>
          <a:bodyPr/>
          <a:lstStyle/>
          <a:p>
            <a:pPr marL="0" indent="0">
              <a:buNone/>
            </a:pPr>
            <a:r>
              <a:rPr lang="en-US" sz="3200" dirty="0"/>
              <a:t>(5)	Centralized or decentralized.</a:t>
            </a:r>
          </a:p>
          <a:p>
            <a:pPr marL="0" indent="0">
              <a:buNone/>
            </a:pPr>
            <a:r>
              <a:rPr lang="en-US" sz="3200" dirty="0"/>
              <a:t>(6)	Predictable or arbitrary.</a:t>
            </a:r>
          </a:p>
          <a:p>
            <a:pPr marL="0" indent="0">
              <a:buNone/>
            </a:pPr>
            <a:r>
              <a:rPr lang="en-US" sz="3200" dirty="0" smtClean="0"/>
              <a:t>(7</a:t>
            </a:r>
            <a:r>
              <a:rPr lang="en-US" sz="3200" dirty="0"/>
              <a:t>)	Involving cash payments or not</a:t>
            </a:r>
          </a:p>
          <a:p>
            <a:pPr marL="0" indent="0">
              <a:buNone/>
            </a:pPr>
            <a:endParaRPr lang="en-US" dirty="0"/>
          </a:p>
        </p:txBody>
      </p:sp>
    </p:spTree>
    <p:extLst>
      <p:ext uri="{BB962C8B-B14F-4D97-AF65-F5344CB8AC3E}">
        <p14:creationId xmlns:p14="http://schemas.microsoft.com/office/powerpoint/2010/main" val="32030942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7778</TotalTime>
  <Words>527</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CORRUPTION </vt:lpstr>
      <vt:lpstr>DEFINITION OF CORRUPTION</vt:lpstr>
      <vt:lpstr>DEFINITION OF CORRUPTION</vt:lpstr>
      <vt:lpstr>DEFINITION OF CORRUPTION</vt:lpstr>
      <vt:lpstr>DEFINITION OF CORRUPTION</vt:lpstr>
      <vt:lpstr>DEFINITION OF CORRUPTION</vt:lpstr>
      <vt:lpstr>DEFINITION OF CORRUPTION</vt:lpstr>
      <vt:lpstr>DEFINITION OF CORRUPTION</vt:lpstr>
      <vt:lpstr>DEFINITION OF CORRUPTION</vt:lpstr>
      <vt:lpstr>FACTORS THAT PROMOTE CORRUPTION: DIRECT FACTORS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CORRUPTION </dc:title>
  <dc:creator>BENZEMA</dc:creator>
  <cp:lastModifiedBy>PRINCE KARIM</cp:lastModifiedBy>
  <cp:revision>7</cp:revision>
  <dcterms:created xsi:type="dcterms:W3CDTF">2022-04-02T03:22:36Z</dcterms:created>
  <dcterms:modified xsi:type="dcterms:W3CDTF">2022-04-13T07:41:54Z</dcterms:modified>
</cp:coreProperties>
</file>