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8"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14877E-4C54-444A-B67C-7272686F9446}"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329EA-698A-4F94-8FB0-18FDAF1231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4877E-4C54-444A-B67C-7272686F9446}"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329EA-698A-4F94-8FB0-18FDAF123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4877E-4C54-444A-B67C-7272686F9446}"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329EA-698A-4F94-8FB0-18FDAF1231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4877E-4C54-444A-B67C-7272686F9446}"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329EA-698A-4F94-8FB0-18FDAF123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14877E-4C54-444A-B67C-7272686F9446}"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329EA-698A-4F94-8FB0-18FDAF1231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14877E-4C54-444A-B67C-7272686F9446}"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329EA-698A-4F94-8FB0-18FDAF123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14877E-4C54-444A-B67C-7272686F9446}" type="datetimeFigureOut">
              <a:rPr lang="en-US" smtClean="0"/>
              <a:pPr/>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B329EA-698A-4F94-8FB0-18FDAF123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14877E-4C54-444A-B67C-7272686F9446}" type="datetimeFigureOut">
              <a:rPr lang="en-US" smtClean="0"/>
              <a:pPr/>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B329EA-698A-4F94-8FB0-18FDAF123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4877E-4C54-444A-B67C-7272686F9446}" type="datetimeFigureOut">
              <a:rPr lang="en-US" smtClean="0"/>
              <a:pPr/>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B329EA-698A-4F94-8FB0-18FDAF123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4877E-4C54-444A-B67C-7272686F9446}"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329EA-698A-4F94-8FB0-18FDAF1231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4877E-4C54-444A-B67C-7272686F9446}"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329EA-698A-4F94-8FB0-18FDAF1231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4877E-4C54-444A-B67C-7272686F9446}" type="datetimeFigureOut">
              <a:rPr lang="en-US" smtClean="0"/>
              <a:pPr/>
              <a:t>5/24/2021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329EA-698A-4F94-8FB0-18FDAF123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DEMOCRACY</a:t>
            </a:r>
            <a:endParaRPr lang="en-US" dirty="0"/>
          </a:p>
        </p:txBody>
      </p:sp>
      <p:sp>
        <p:nvSpPr>
          <p:cNvPr id="3" name="Content Placeholder 2"/>
          <p:cNvSpPr>
            <a:spLocks noGrp="1"/>
          </p:cNvSpPr>
          <p:nvPr>
            <p:ph idx="1"/>
          </p:nvPr>
        </p:nvSpPr>
        <p:spPr/>
        <p:txBody>
          <a:bodyPr>
            <a:normAutofit fontScale="85000" lnSpcReduction="10000"/>
          </a:bodyPr>
          <a:lstStyle/>
          <a:p>
            <a:r>
              <a:rPr lang="en-GB" dirty="0"/>
              <a:t>The term democracy was derived from Greeks words “demos” meaning people and “</a:t>
            </a:r>
            <a:r>
              <a:rPr lang="en-GB" dirty="0" err="1"/>
              <a:t>Kratos</a:t>
            </a:r>
            <a:r>
              <a:rPr lang="en-GB" dirty="0"/>
              <a:t>” meaning power or rule. </a:t>
            </a:r>
            <a:endParaRPr lang="en-GB" dirty="0" smtClean="0"/>
          </a:p>
          <a:p>
            <a:r>
              <a:rPr lang="en-GB" dirty="0" smtClean="0"/>
              <a:t>Therefore</a:t>
            </a:r>
            <a:r>
              <a:rPr lang="en-GB" dirty="0"/>
              <a:t>, they can be translated directly to means “rule by people” and by basing on Greek’s intension to the “poor people” to have a power to rule</a:t>
            </a:r>
            <a:r>
              <a:rPr lang="en-GB" dirty="0" smtClean="0"/>
              <a:t>.</a:t>
            </a:r>
          </a:p>
          <a:p>
            <a:r>
              <a:rPr lang="en-GB" dirty="0"/>
              <a:t>Democracy is a form of government in which power and civic responsibility are exercised by all adult citizens, directly or indirectly through their freely elected representatives (</a:t>
            </a:r>
            <a:r>
              <a:rPr lang="en-US" dirty="0" err="1"/>
              <a:t>Konrad</a:t>
            </a:r>
            <a:r>
              <a:rPr lang="en-US" dirty="0"/>
              <a:t>-Adenauer-</a:t>
            </a:r>
            <a:r>
              <a:rPr lang="en-US" dirty="0" err="1"/>
              <a:t>Stiftung</a:t>
            </a:r>
            <a:r>
              <a:rPr lang="en-US" dirty="0"/>
              <a:t>, 2011).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lstStyle/>
          <a:p>
            <a:r>
              <a:rPr lang="en-US" b="1" dirty="0"/>
              <a:t>Equality: </a:t>
            </a:r>
            <a:r>
              <a:rPr lang="en-US" dirty="0"/>
              <a:t>This means equality before the law, equality of opportunity </a:t>
            </a:r>
            <a:r>
              <a:rPr lang="en-US" dirty="0" smtClean="0"/>
              <a:t>in the realization </a:t>
            </a:r>
            <a:r>
              <a:rPr lang="en-US" dirty="0"/>
              <a:t>of individual capacities without regard to one’s race, </a:t>
            </a:r>
            <a:r>
              <a:rPr lang="en-US" dirty="0" smtClean="0"/>
              <a:t>gender, ethnic </a:t>
            </a:r>
            <a:r>
              <a:rPr lang="en-US" dirty="0"/>
              <a:t>background, religion or whatsoever.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Economic freedom: </a:t>
            </a:r>
            <a:r>
              <a:rPr lang="en-US" b="1" dirty="0" smtClean="0"/>
              <a:t>every individual has this freedom.</a:t>
            </a:r>
          </a:p>
          <a:p>
            <a:r>
              <a:rPr lang="en-US" dirty="0" smtClean="0"/>
              <a:t>Economically </a:t>
            </a:r>
            <a:r>
              <a:rPr lang="en-US" dirty="0"/>
              <a:t>handicapped citizens are the </a:t>
            </a:r>
            <a:r>
              <a:rPr lang="en-US" dirty="0" smtClean="0"/>
              <a:t>ones affected by </a:t>
            </a:r>
            <a:r>
              <a:rPr lang="en-US" dirty="0"/>
              <a:t>all types of abuses as they lack the economic base to meet </a:t>
            </a:r>
            <a:r>
              <a:rPr lang="en-US" dirty="0" smtClean="0"/>
              <a:t>the basic </a:t>
            </a:r>
            <a:r>
              <a:rPr lang="en-US" dirty="0"/>
              <a:t>necessities of </a:t>
            </a:r>
            <a:r>
              <a:rPr lang="en-US" dirty="0" smtClean="0"/>
              <a:t>life.</a:t>
            </a:r>
          </a:p>
          <a:p>
            <a:r>
              <a:rPr lang="en-US" dirty="0" smtClean="0"/>
              <a:t>As </a:t>
            </a:r>
            <a:r>
              <a:rPr lang="en-US" dirty="0"/>
              <a:t>a result they are the ones often bribed </a:t>
            </a:r>
            <a:r>
              <a:rPr lang="en-US" dirty="0" smtClean="0"/>
              <a:t>with the </a:t>
            </a:r>
            <a:r>
              <a:rPr lang="en-US" dirty="0"/>
              <a:t>smallest of gifts during elections, the consequences of which are </a:t>
            </a:r>
            <a:r>
              <a:rPr lang="en-US" dirty="0" smtClean="0"/>
              <a:t>often adverse</a:t>
            </a:r>
            <a:r>
              <a:rPr lang="en-US" dirty="0"/>
              <a:t>, such as returning corrupt and morally bankrupt leaders to power.</a:t>
            </a:r>
          </a:p>
          <a:p>
            <a:r>
              <a:rPr lang="en-US" dirty="0" smtClean="0"/>
              <a:t>In </a:t>
            </a:r>
            <a:r>
              <a:rPr lang="en-US" dirty="0"/>
              <a:t>democracies, economic </a:t>
            </a:r>
            <a:r>
              <a:rPr lang="en-US" dirty="0" smtClean="0"/>
              <a:t>advancement needs </a:t>
            </a:r>
            <a:r>
              <a:rPr lang="en-US" dirty="0"/>
              <a:t>to go </a:t>
            </a:r>
            <a:r>
              <a:rPr lang="en-US" dirty="0" smtClean="0"/>
              <a:t>hand in </a:t>
            </a:r>
            <a:r>
              <a:rPr lang="en-US" dirty="0"/>
              <a:t>hand with political and social </a:t>
            </a:r>
            <a:r>
              <a:rPr lang="en-US" dirty="0" smtClean="0"/>
              <a:t>advancement.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JUSTICE</a:t>
            </a:r>
            <a:endParaRPr lang="en-US" dirty="0"/>
          </a:p>
        </p:txBody>
      </p:sp>
      <p:sp>
        <p:nvSpPr>
          <p:cNvPr id="3" name="Content Placeholder 2"/>
          <p:cNvSpPr>
            <a:spLocks noGrp="1"/>
          </p:cNvSpPr>
          <p:nvPr>
            <p:ph idx="1"/>
          </p:nvPr>
        </p:nvSpPr>
        <p:spPr/>
        <p:txBody>
          <a:bodyPr>
            <a:normAutofit lnSpcReduction="10000"/>
          </a:bodyPr>
          <a:lstStyle/>
          <a:p>
            <a:r>
              <a:rPr lang="en-US" dirty="0"/>
              <a:t>This implies that no one is above the law and </a:t>
            </a:r>
            <a:r>
              <a:rPr lang="en-US" dirty="0" smtClean="0"/>
              <a:t>requires that </a:t>
            </a:r>
            <a:r>
              <a:rPr lang="en-US" dirty="0"/>
              <a:t>all citizens observe the law and are held accountable if they </a:t>
            </a:r>
            <a:r>
              <a:rPr lang="en-US" dirty="0" smtClean="0"/>
              <a:t>break it</a:t>
            </a:r>
            <a:r>
              <a:rPr lang="en-US" dirty="0"/>
              <a:t>. </a:t>
            </a:r>
            <a:endParaRPr lang="en-US" dirty="0" smtClean="0"/>
          </a:p>
          <a:p>
            <a:r>
              <a:rPr lang="en-US" dirty="0" smtClean="0"/>
              <a:t>The </a:t>
            </a:r>
            <a:r>
              <a:rPr lang="en-US" dirty="0"/>
              <a:t>due process of law requires that the law should be equally, </a:t>
            </a:r>
            <a:r>
              <a:rPr lang="en-US" dirty="0" smtClean="0"/>
              <a:t>fairly and </a:t>
            </a:r>
            <a:r>
              <a:rPr lang="en-US" dirty="0"/>
              <a:t>consistently enforced. </a:t>
            </a:r>
            <a:endParaRPr lang="en-US" dirty="0" smtClean="0"/>
          </a:p>
          <a:p>
            <a:r>
              <a:rPr lang="en-US" dirty="0" smtClean="0"/>
              <a:t>The </a:t>
            </a:r>
            <a:r>
              <a:rPr lang="en-US" dirty="0"/>
              <a:t>rule of law ensures </a:t>
            </a:r>
            <a:r>
              <a:rPr lang="en-US" dirty="0" smtClean="0"/>
              <a:t>law, </a:t>
            </a:r>
            <a:r>
              <a:rPr lang="en-US" dirty="0"/>
              <a:t>order and </a:t>
            </a:r>
            <a:r>
              <a:rPr lang="en-US" dirty="0" smtClean="0"/>
              <a:t>the protection </a:t>
            </a:r>
            <a:r>
              <a:rPr lang="en-US" dirty="0"/>
              <a:t>of citizens as they enjoy their rights.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REPRESENTATION</a:t>
            </a:r>
            <a:endParaRPr lang="en-US" dirty="0"/>
          </a:p>
        </p:txBody>
      </p:sp>
      <p:sp>
        <p:nvSpPr>
          <p:cNvPr id="3" name="Content Placeholder 2"/>
          <p:cNvSpPr>
            <a:spLocks noGrp="1"/>
          </p:cNvSpPr>
          <p:nvPr>
            <p:ph idx="1"/>
          </p:nvPr>
        </p:nvSpPr>
        <p:spPr/>
        <p:txBody>
          <a:bodyPr>
            <a:normAutofit fontScale="92500"/>
          </a:bodyPr>
          <a:lstStyle/>
          <a:p>
            <a:r>
              <a:rPr lang="en-US" dirty="0"/>
              <a:t>The tendency of electing leaders, decision makers, planners and representatives should be well defined.</a:t>
            </a:r>
          </a:p>
          <a:p>
            <a:r>
              <a:rPr lang="en-US" dirty="0" smtClean="0"/>
              <a:t>Regular </a:t>
            </a:r>
            <a:r>
              <a:rPr lang="en-US" dirty="0"/>
              <a:t>elections ensure that </a:t>
            </a:r>
            <a:r>
              <a:rPr lang="en-US" dirty="0" smtClean="0"/>
              <a:t>the citizens </a:t>
            </a:r>
            <a:r>
              <a:rPr lang="en-US" dirty="0"/>
              <a:t>are not stuck with bad leadership but that they have the </a:t>
            </a:r>
            <a:r>
              <a:rPr lang="en-US" dirty="0" smtClean="0"/>
              <a:t>opportunity to </a:t>
            </a:r>
            <a:r>
              <a:rPr lang="en-US" dirty="0"/>
              <a:t>throw out incompetent leaders through free and fair elections. </a:t>
            </a:r>
            <a:endParaRPr lang="en-US" dirty="0" smtClean="0"/>
          </a:p>
          <a:p>
            <a:r>
              <a:rPr lang="en-US" dirty="0" smtClean="0"/>
              <a:t>Selected leaders should support development of their citizens.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CHALLENGES FOR DEVELOPING DEMOCRATIC SOCIETIES IN AFRICA</a:t>
            </a:r>
            <a:endParaRPr lang="en-US" dirty="0"/>
          </a:p>
        </p:txBody>
      </p:sp>
      <p:sp>
        <p:nvSpPr>
          <p:cNvPr id="3" name="Content Placeholder 2"/>
          <p:cNvSpPr>
            <a:spLocks noGrp="1"/>
          </p:cNvSpPr>
          <p:nvPr>
            <p:ph idx="1"/>
          </p:nvPr>
        </p:nvSpPr>
        <p:spPr/>
        <p:txBody>
          <a:bodyPr>
            <a:normAutofit fontScale="85000" lnSpcReduction="10000"/>
          </a:bodyPr>
          <a:lstStyle/>
          <a:p>
            <a:r>
              <a:rPr lang="en-GB" b="1" dirty="0" smtClean="0"/>
              <a:t>Human rights abuse</a:t>
            </a:r>
            <a:r>
              <a:rPr lang="en-GB" dirty="0" smtClean="0"/>
              <a:t>; the civil and political rights are highly violated by the African leaders. Historically, the human rights violated from the time of pre-colonial, colonial, post colonial up to date.</a:t>
            </a:r>
          </a:p>
          <a:p>
            <a:r>
              <a:rPr lang="en-GB" b="1" dirty="0" smtClean="0"/>
              <a:t>Poor constitutions</a:t>
            </a:r>
            <a:r>
              <a:rPr lang="en-GB" dirty="0" smtClean="0"/>
              <a:t>; constitution defines the human rights, the administrative structure and various responsibility of everyone and every organ of the government. There are </a:t>
            </a:r>
            <a:r>
              <a:rPr lang="en-GB" b="1" dirty="0" smtClean="0"/>
              <a:t>not fine-tuned to the realities </a:t>
            </a:r>
            <a:r>
              <a:rPr lang="en-GB" dirty="0" smtClean="0"/>
              <a:t>of the society, this force sometime political parties to find solution outside of the constitution which leads to political or civil war.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normAutofit fontScale="85000" lnSpcReduction="20000"/>
          </a:bodyPr>
          <a:lstStyle/>
          <a:p>
            <a:r>
              <a:rPr lang="en-GB" b="1" dirty="0" smtClean="0"/>
              <a:t>Un fair and free election</a:t>
            </a:r>
            <a:r>
              <a:rPr lang="en-GB" dirty="0" smtClean="0"/>
              <a:t>; the election bodies are not free from the government power and influences. This leads to the fight for political power in many African countries.</a:t>
            </a:r>
          </a:p>
          <a:p>
            <a:r>
              <a:rPr lang="en-GB" b="1" dirty="0" smtClean="0"/>
              <a:t>Poor judiciary system; </a:t>
            </a:r>
            <a:r>
              <a:rPr lang="en-GB" dirty="0" smtClean="0"/>
              <a:t>it provides the medium of settling disputes </a:t>
            </a:r>
            <a:r>
              <a:rPr lang="en-GB" dirty="0" err="1" smtClean="0"/>
              <a:t>btn</a:t>
            </a:r>
            <a:r>
              <a:rPr lang="en-GB" dirty="0" smtClean="0"/>
              <a:t> individuals, communities, corporate bodies and </a:t>
            </a:r>
            <a:r>
              <a:rPr lang="en-GB" dirty="0" err="1" smtClean="0"/>
              <a:t>btn</a:t>
            </a:r>
            <a:r>
              <a:rPr lang="en-GB" dirty="0" smtClean="0"/>
              <a:t> individuals and bodies. It provides protection for all individuals, secure their freedom, dignity equality and peaceful existence. But most African countries fails to observe the essential role of free and active judiciary system resulting to poor democracy.</a:t>
            </a:r>
            <a:endParaRPr lang="en-US" dirty="0"/>
          </a:p>
        </p:txBody>
      </p:sp>
      <p:sp>
        <p:nvSpPr>
          <p:cNvPr id="5" name="Content Placeholder 2"/>
          <p:cNvSpPr txBox="1">
            <a:spLocks/>
          </p:cNvSpPr>
          <p:nvPr/>
        </p:nvSpPr>
        <p:spPr>
          <a:xfrm>
            <a:off x="453648" y="1595904"/>
            <a:ext cx="82296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1" dirty="0" smtClean="0"/>
              <a:t>Un fair and free election</a:t>
            </a:r>
            <a:r>
              <a:rPr lang="en-GB" dirty="0" smtClean="0"/>
              <a:t>; the election bodies are not free from the government power and influences. This leads to the fight for political power in many African countries.</a:t>
            </a:r>
          </a:p>
          <a:p>
            <a:r>
              <a:rPr lang="en-GB" b="1" dirty="0" smtClean="0"/>
              <a:t>Poor judiciary system; </a:t>
            </a:r>
            <a:r>
              <a:rPr lang="en-GB" dirty="0" smtClean="0"/>
              <a:t>it provides the medium of settling disputes </a:t>
            </a:r>
            <a:r>
              <a:rPr lang="en-GB" dirty="0" err="1" smtClean="0"/>
              <a:t>btn</a:t>
            </a:r>
            <a:r>
              <a:rPr lang="en-GB" dirty="0" smtClean="0"/>
              <a:t> individuals, communities, corporate bodies and </a:t>
            </a:r>
            <a:r>
              <a:rPr lang="en-GB" dirty="0" err="1" smtClean="0"/>
              <a:t>btn</a:t>
            </a:r>
            <a:r>
              <a:rPr lang="en-GB" dirty="0" smtClean="0"/>
              <a:t> individuals and bodies. It provides protection for all individuals, secure their freedom, dignity equality and peaceful existence. But most African countries fails to observe the essential role of free and active judiciary system resulting to poor democracy.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normAutofit fontScale="92500"/>
          </a:bodyPr>
          <a:lstStyle/>
          <a:p>
            <a:r>
              <a:rPr lang="en-GB" b="1" dirty="0" smtClean="0"/>
              <a:t>Poor governance; </a:t>
            </a:r>
            <a:r>
              <a:rPr lang="en-GB" dirty="0" smtClean="0"/>
              <a:t>the lack of all components of good governance in the country. The rule of law is biggest problem in African countries, they fail to follow and exercise the constitutions and laws. The excessive accumulation of power by the government and leading party.</a:t>
            </a:r>
          </a:p>
          <a:p>
            <a:r>
              <a:rPr lang="en-GB" b="1" dirty="0" smtClean="0"/>
              <a:t>Corruption; </a:t>
            </a:r>
            <a:r>
              <a:rPr lang="en-GB" dirty="0" smtClean="0"/>
              <a:t>the use of various types of corruption in all processes of election in African countries. </a:t>
            </a:r>
          </a:p>
          <a:p>
            <a:endParaRPr lang="en-GB"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lstStyle/>
          <a:p>
            <a:r>
              <a:rPr lang="en-GB" b="1" dirty="0" smtClean="0"/>
              <a:t>Foreign influence</a:t>
            </a:r>
            <a:r>
              <a:rPr lang="en-GB" dirty="0" smtClean="0"/>
              <a:t>; the foreign government tend to affect African democracy by introducing their views and hidden agendas.</a:t>
            </a:r>
          </a:p>
          <a:p>
            <a:r>
              <a:rPr lang="en-GB" b="1" dirty="0" smtClean="0"/>
              <a:t>Tribalism; </a:t>
            </a:r>
            <a:r>
              <a:rPr lang="en-GB" dirty="0" smtClean="0"/>
              <a:t>the African politicians use tribalism as the key agenda to attain their goals.eg politics in Kenya  is dominated by tribalism.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solutions</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Human rights protection</a:t>
            </a:r>
          </a:p>
          <a:p>
            <a:r>
              <a:rPr lang="en-GB" dirty="0" smtClean="0"/>
              <a:t>good constitutions</a:t>
            </a:r>
          </a:p>
          <a:p>
            <a:r>
              <a:rPr lang="en-GB" dirty="0" smtClean="0"/>
              <a:t>Minimizing the power and authorities of the government and ruling parties</a:t>
            </a:r>
          </a:p>
          <a:p>
            <a:r>
              <a:rPr lang="en-GB" dirty="0" smtClean="0"/>
              <a:t>fair and free election</a:t>
            </a:r>
          </a:p>
          <a:p>
            <a:r>
              <a:rPr lang="en-GB" dirty="0" smtClean="0"/>
              <a:t>Acceptable judiciary system</a:t>
            </a:r>
          </a:p>
          <a:p>
            <a:r>
              <a:rPr lang="en-GB" dirty="0" smtClean="0"/>
              <a:t>Good governance</a:t>
            </a:r>
          </a:p>
          <a:p>
            <a:r>
              <a:rPr lang="en-GB" dirty="0" smtClean="0"/>
              <a:t>Combating corruption &amp; improving life standard of Africans</a:t>
            </a:r>
          </a:p>
          <a:p>
            <a:r>
              <a:rPr lang="en-GB" dirty="0" smtClean="0"/>
              <a:t>Resist foreign influence</a:t>
            </a:r>
          </a:p>
          <a:p>
            <a:r>
              <a:rPr lang="en-GB" dirty="0" smtClean="0"/>
              <a:t>To stop tribalism</a:t>
            </a:r>
          </a:p>
          <a:p>
            <a:r>
              <a:rPr lang="en-GB" dirty="0" smtClean="0"/>
              <a:t>Provision of democratic education</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ASSESSING DEMOCRACY IN TZ</a:t>
            </a: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Democracy in Tanzania can be viewed in two main phases: positive trends and negative trends or before adoption of western democracy especially multipartism in 1992 and after multipartism in 1992.</a:t>
            </a:r>
          </a:p>
          <a:p>
            <a:pPr>
              <a:buNone/>
            </a:pPr>
            <a:r>
              <a:rPr lang="en-GB" b="1" dirty="0" smtClean="0"/>
              <a:t>			POSITIVE TRENDS</a:t>
            </a:r>
          </a:p>
          <a:p>
            <a:r>
              <a:rPr lang="en-GB" dirty="0" smtClean="0"/>
              <a:t>Long way back before 1992, there was a unique way of exercising democracy in Tanzania. Leaders of the clans were selected basing on their nobility and effectiveness especially in family matters.</a:t>
            </a:r>
          </a:p>
          <a:p>
            <a:r>
              <a:rPr lang="en-GB" dirty="0" smtClean="0"/>
              <a:t>Immediately after the emergence of the spirit of independence people came together to find a way out, then they formulated a party which was under the selected leaders. </a:t>
            </a:r>
          </a:p>
          <a:p>
            <a:r>
              <a:rPr lang="en-GB" dirty="0" smtClean="0"/>
              <a:t>After independence, leaders of the ruling part TANU which became CCM were elected, there was exchange of leadership, freedom of participation for members, and citizens were allowed to select leaders.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OF DEMOCRACY</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Democracy is </a:t>
            </a:r>
            <a:r>
              <a:rPr lang="en-US" dirty="0" smtClean="0"/>
              <a:t>the government </a:t>
            </a:r>
            <a:r>
              <a:rPr lang="en-US" dirty="0"/>
              <a:t>in which </a:t>
            </a:r>
            <a:r>
              <a:rPr lang="en-US" b="1" dirty="0"/>
              <a:t>power and civic responsibility are exercised </a:t>
            </a:r>
            <a:r>
              <a:rPr lang="en-US" dirty="0"/>
              <a:t>by all adult citizens directly or indirectly through their freely elected representatives.</a:t>
            </a:r>
          </a:p>
          <a:p>
            <a:pPr lvl="0"/>
            <a:r>
              <a:rPr lang="en-US" dirty="0"/>
              <a:t>Democracy rests upon </a:t>
            </a:r>
            <a:r>
              <a:rPr lang="en-US" b="1" dirty="0"/>
              <a:t>the principle of majority rule</a:t>
            </a:r>
            <a:r>
              <a:rPr lang="en-US" dirty="0"/>
              <a:t>, which means that decisions are made by majority and have to be accepted by all, but minority viewpoints are respected and protected.</a:t>
            </a:r>
          </a:p>
          <a:p>
            <a:pPr lvl="0"/>
            <a:r>
              <a:rPr lang="en-US" dirty="0"/>
              <a:t>Democracies guard against all-powerful central governments and decentralize government to regional and local levels, understanding that all levels of government must be as </a:t>
            </a:r>
            <a:r>
              <a:rPr lang="en-US" b="1" dirty="0"/>
              <a:t>accessible and responsive to the people as possible.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After introducing multipartism, democracy is exercised as the citizens are allowed to elect their leaders.</a:t>
            </a:r>
          </a:p>
          <a:p>
            <a:r>
              <a:rPr lang="en-GB" dirty="0" smtClean="0"/>
              <a:t>Participation of all parties in general election </a:t>
            </a:r>
            <a:r>
              <a:rPr lang="en-GB" dirty="0" err="1" smtClean="0"/>
              <a:t>eg</a:t>
            </a:r>
            <a:r>
              <a:rPr lang="en-GB" dirty="0" smtClean="0"/>
              <a:t> 2015 general election.</a:t>
            </a:r>
            <a:endParaRPr lang="en-US" dirty="0" smtClean="0"/>
          </a:p>
          <a:p>
            <a:r>
              <a:rPr lang="en-GB" dirty="0" smtClean="0"/>
              <a:t>Formulation of laws to govern the political issues especially during election.</a:t>
            </a:r>
          </a:p>
          <a:p>
            <a:r>
              <a:rPr lang="en-GB" dirty="0" smtClean="0"/>
              <a:t>Participation of all parties in leadership and decision making processes.</a:t>
            </a:r>
          </a:p>
          <a:p>
            <a:r>
              <a:rPr lang="en-GB" dirty="0" smtClean="0"/>
              <a:t>Provision of grants to political parties.</a:t>
            </a:r>
          </a:p>
          <a:p>
            <a:r>
              <a:rPr lang="en-GB" dirty="0" smtClean="0"/>
              <a:t>Provision of democratic education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Negative trends</a:t>
            </a: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The excessive accumulation of power by the government and ruling party. </a:t>
            </a:r>
          </a:p>
          <a:p>
            <a:r>
              <a:rPr lang="en-GB" dirty="0" smtClean="0"/>
              <a:t>Interference of military forces in political issues </a:t>
            </a:r>
            <a:r>
              <a:rPr lang="en-GB" dirty="0" err="1" smtClean="0"/>
              <a:t>eg</a:t>
            </a:r>
            <a:r>
              <a:rPr lang="en-GB" dirty="0" smtClean="0"/>
              <a:t> in general election</a:t>
            </a:r>
          </a:p>
          <a:p>
            <a:r>
              <a:rPr lang="en-GB" dirty="0" smtClean="0"/>
              <a:t>Abuse of human right </a:t>
            </a:r>
            <a:r>
              <a:rPr lang="en-GB" dirty="0" err="1" smtClean="0"/>
              <a:t>eg</a:t>
            </a:r>
            <a:r>
              <a:rPr lang="en-GB" dirty="0" smtClean="0"/>
              <a:t> killings, torture and harassments.</a:t>
            </a:r>
          </a:p>
          <a:p>
            <a:r>
              <a:rPr lang="en-GB" dirty="0" smtClean="0"/>
              <a:t>Election bodies and personnel being accountable to the government.</a:t>
            </a:r>
          </a:p>
          <a:p>
            <a:r>
              <a:rPr lang="en-GB" dirty="0" smtClean="0"/>
              <a:t>Unequal division of grants </a:t>
            </a:r>
          </a:p>
          <a:p>
            <a:r>
              <a:rPr lang="en-GB" dirty="0" smtClean="0"/>
              <a:t>Discrimination in various political activities </a:t>
            </a:r>
          </a:p>
          <a:p>
            <a:r>
              <a:rPr lang="en-GB" dirty="0" smtClean="0"/>
              <a:t>The excessive use of corruption and bribe in election processes and passing the bills.</a:t>
            </a:r>
          </a:p>
          <a:p>
            <a:r>
              <a:rPr lang="en-GB" dirty="0" smtClean="0"/>
              <a:t>Restriction of public political activities</a:t>
            </a:r>
          </a:p>
          <a:p>
            <a:r>
              <a:rPr lang="en-GB" smtClean="0"/>
              <a:t>Discrimination </a:t>
            </a:r>
            <a:r>
              <a:rPr lang="en-GB" dirty="0" smtClean="0"/>
              <a:t>basing on political affiliation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lstStyle/>
          <a:p>
            <a:pPr lvl="0"/>
            <a:r>
              <a:rPr lang="en-US" dirty="0"/>
              <a:t>Democracies conduct </a:t>
            </a:r>
            <a:r>
              <a:rPr lang="en-US" b="1" dirty="0"/>
              <a:t>regular free and fair elections</a:t>
            </a:r>
            <a:r>
              <a:rPr lang="en-US" dirty="0"/>
              <a:t> open to all citizens of voting age.</a:t>
            </a:r>
          </a:p>
          <a:p>
            <a:pPr lvl="0"/>
            <a:r>
              <a:rPr lang="en-US" dirty="0"/>
              <a:t>Citizens in a democracy have </a:t>
            </a:r>
            <a:r>
              <a:rPr lang="en-US" b="1" dirty="0"/>
              <a:t>not only rights, but also the responsibility to participate in political systems </a:t>
            </a:r>
            <a:r>
              <a:rPr lang="en-US" dirty="0"/>
              <a:t>that, in turn, protect their rights and freedoms.</a:t>
            </a:r>
          </a:p>
          <a:p>
            <a:pPr lvl="0"/>
            <a:r>
              <a:rPr lang="en-US" b="1" dirty="0">
                <a:solidFill>
                  <a:srgbClr val="00B050"/>
                </a:solidFill>
              </a:rPr>
              <a:t>Democratic societies are committed to the values of tolerance, cooperation</a:t>
            </a:r>
            <a:r>
              <a:rPr lang="en-US" dirty="0"/>
              <a: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DEMOCRACY</a:t>
            </a:r>
            <a:endParaRPr lang="en-US" dirty="0"/>
          </a:p>
        </p:txBody>
      </p:sp>
      <p:sp>
        <p:nvSpPr>
          <p:cNvPr id="3" name="Content Placeholder 2"/>
          <p:cNvSpPr>
            <a:spLocks noGrp="1"/>
          </p:cNvSpPr>
          <p:nvPr>
            <p:ph idx="1"/>
          </p:nvPr>
        </p:nvSpPr>
        <p:spPr/>
        <p:txBody>
          <a:bodyPr/>
          <a:lstStyle/>
          <a:p>
            <a:r>
              <a:rPr lang="en-US" dirty="0"/>
              <a:t>There are two types of democracy: </a:t>
            </a:r>
            <a:endParaRPr lang="en-US" dirty="0" smtClean="0"/>
          </a:p>
          <a:p>
            <a:pPr>
              <a:buNone/>
            </a:pPr>
            <a:r>
              <a:rPr lang="en-US" dirty="0"/>
              <a:t> </a:t>
            </a:r>
            <a:endParaRPr lang="en-US" dirty="0" smtClean="0"/>
          </a:p>
          <a:p>
            <a:pPr>
              <a:buNone/>
            </a:pPr>
            <a:endParaRPr lang="en-US" dirty="0"/>
          </a:p>
          <a:p>
            <a:pPr>
              <a:buNone/>
            </a:pPr>
            <a:r>
              <a:rPr lang="en-US" dirty="0" smtClean="0"/>
              <a:t>direct </a:t>
            </a:r>
            <a:r>
              <a:rPr lang="en-US" dirty="0"/>
              <a:t>democracy and indirect democracy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DIRECT DEMOCRACY</a:t>
            </a:r>
            <a:endParaRPr lang="en-US" dirty="0"/>
          </a:p>
        </p:txBody>
      </p:sp>
      <p:sp>
        <p:nvSpPr>
          <p:cNvPr id="3" name="Content Placeholder 2"/>
          <p:cNvSpPr>
            <a:spLocks noGrp="1"/>
          </p:cNvSpPr>
          <p:nvPr>
            <p:ph idx="1"/>
          </p:nvPr>
        </p:nvSpPr>
        <p:spPr/>
        <p:txBody>
          <a:bodyPr>
            <a:normAutofit fontScale="92500" lnSpcReduction="20000"/>
          </a:bodyPr>
          <a:lstStyle/>
          <a:p>
            <a:r>
              <a:rPr lang="en-US" dirty="0"/>
              <a:t>Direct democracy is the situation where all powers are placed on the hands </a:t>
            </a:r>
            <a:r>
              <a:rPr lang="en-US" dirty="0" smtClean="0"/>
              <a:t>of individuals.</a:t>
            </a:r>
          </a:p>
          <a:p>
            <a:r>
              <a:rPr lang="en-US" dirty="0" smtClean="0"/>
              <a:t>Everyone </a:t>
            </a:r>
            <a:r>
              <a:rPr lang="en-US" dirty="0"/>
              <a:t>in the society has the responsibility to act on policy making and </a:t>
            </a:r>
            <a:r>
              <a:rPr lang="en-US" dirty="0" smtClean="0"/>
              <a:t>implementation.</a:t>
            </a:r>
          </a:p>
          <a:p>
            <a:r>
              <a:rPr lang="en-US" dirty="0" smtClean="0"/>
              <a:t>Under </a:t>
            </a:r>
            <a:r>
              <a:rPr lang="en-US" dirty="0"/>
              <a:t>this type everyone is equal and free to affect policy making, to participate in every debate that affects his or her well being. </a:t>
            </a:r>
            <a:endParaRPr lang="en-US" dirty="0" smtClean="0"/>
          </a:p>
          <a:p>
            <a:r>
              <a:rPr lang="en-US" dirty="0"/>
              <a:t>This type of democracy can be practiced on the small government like a village where the number of people is small and they are familiar to each other.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normAutofit/>
          </a:bodyPr>
          <a:lstStyle/>
          <a:p>
            <a:r>
              <a:rPr lang="en-US" dirty="0"/>
              <a:t>The main advantage of this type is the direct participation of an individual in different governmental activities and decreases the use of corruption in passing various bills. </a:t>
            </a:r>
            <a:endParaRPr lang="en-US" dirty="0" smtClean="0"/>
          </a:p>
          <a:p>
            <a:r>
              <a:rPr lang="en-US" dirty="0" smtClean="0"/>
              <a:t>On </a:t>
            </a:r>
            <a:r>
              <a:rPr lang="en-US" dirty="0"/>
              <a:t>the side of disadvantages: applicable only on small area, consume time, and depends on geographical distribution.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REPRESENTATIVE DEMOCRACY</a:t>
            </a:r>
            <a:endParaRPr lang="en-US" dirty="0"/>
          </a:p>
        </p:txBody>
      </p:sp>
      <p:sp>
        <p:nvSpPr>
          <p:cNvPr id="3" name="Content Placeholder 2"/>
          <p:cNvSpPr>
            <a:spLocks noGrp="1"/>
          </p:cNvSpPr>
          <p:nvPr>
            <p:ph idx="1"/>
          </p:nvPr>
        </p:nvSpPr>
        <p:spPr/>
        <p:txBody>
          <a:bodyPr>
            <a:normAutofit fontScale="92500" lnSpcReduction="20000"/>
          </a:bodyPr>
          <a:lstStyle/>
          <a:p>
            <a:r>
              <a:rPr lang="en-GB" dirty="0"/>
              <a:t>Representative democracy is another type of democracy in which small group of citizen is elected competitively to represent the rest in various governmental issues. </a:t>
            </a:r>
            <a:endParaRPr lang="en-GB" dirty="0" smtClean="0"/>
          </a:p>
          <a:p>
            <a:r>
              <a:rPr lang="en-US" dirty="0" smtClean="0"/>
              <a:t>This </a:t>
            </a:r>
            <a:r>
              <a:rPr lang="en-US" dirty="0"/>
              <a:t>political arrangement establishes an intermediary political actor between the individual and the policy outputs of the </a:t>
            </a:r>
            <a:r>
              <a:rPr lang="en-US" dirty="0" smtClean="0"/>
              <a:t>state.</a:t>
            </a:r>
          </a:p>
          <a:p>
            <a:r>
              <a:rPr lang="en-US" dirty="0" smtClean="0"/>
              <a:t>Through </a:t>
            </a:r>
            <a:r>
              <a:rPr lang="en-US" dirty="0"/>
              <a:t>the electoral process, one person or a group of people are elected and assigned with the task of making decisions on behalf of the group of citizens that they represent.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normAutofit fontScale="92500"/>
          </a:bodyPr>
          <a:lstStyle/>
          <a:p>
            <a:r>
              <a:rPr lang="en-US" dirty="0"/>
              <a:t>The advantages of representative democracy: easy to apply even in the high population, save both time and cost, and possibility of electing effective people is high if the election is free. </a:t>
            </a:r>
            <a:endParaRPr lang="en-US" dirty="0" smtClean="0"/>
          </a:p>
          <a:p>
            <a:r>
              <a:rPr lang="en-US" dirty="0" smtClean="0"/>
              <a:t>There </a:t>
            </a:r>
            <a:r>
              <a:rPr lang="en-US" dirty="0"/>
              <a:t>are some disadvantages like increasing corruption during election, political instability as observed in Burundi and the less advantaged people will not be elected despite their effectiveness</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PILLARS OF DEMOCRACY IN RELATION TO DEVELOPMENT</a:t>
            </a:r>
            <a:endParaRPr lang="en-US" dirty="0"/>
          </a:p>
        </p:txBody>
      </p:sp>
      <p:sp>
        <p:nvSpPr>
          <p:cNvPr id="3" name="Content Placeholder 2"/>
          <p:cNvSpPr>
            <a:spLocks noGrp="1"/>
          </p:cNvSpPr>
          <p:nvPr>
            <p:ph idx="1"/>
          </p:nvPr>
        </p:nvSpPr>
        <p:spPr/>
        <p:txBody>
          <a:bodyPr>
            <a:normAutofit/>
          </a:bodyPr>
          <a:lstStyle/>
          <a:p>
            <a:r>
              <a:rPr lang="en-US" b="1" dirty="0"/>
              <a:t>Citizen participation: </a:t>
            </a:r>
            <a:r>
              <a:rPr lang="en-US" dirty="0"/>
              <a:t>This means that citizens are part and parcel </a:t>
            </a:r>
            <a:r>
              <a:rPr lang="en-US" dirty="0" smtClean="0"/>
              <a:t>of what </a:t>
            </a:r>
            <a:r>
              <a:rPr lang="en-US" dirty="0"/>
              <a:t>happens in their society or country. </a:t>
            </a:r>
            <a:endParaRPr lang="en-US" dirty="0" smtClean="0"/>
          </a:p>
          <a:p>
            <a:r>
              <a:rPr lang="en-US" dirty="0" smtClean="0"/>
              <a:t>Communication </a:t>
            </a:r>
            <a:r>
              <a:rPr lang="en-US" dirty="0"/>
              <a:t>is </a:t>
            </a:r>
            <a:r>
              <a:rPr lang="en-US" dirty="0" smtClean="0"/>
              <a:t>a two-way </a:t>
            </a:r>
            <a:r>
              <a:rPr lang="en-US" dirty="0"/>
              <a:t>consultative process, i.e. bottom-up as well as top-bottom </a:t>
            </a:r>
            <a:r>
              <a:rPr lang="en-US" dirty="0" smtClean="0"/>
              <a:t>before any </a:t>
            </a:r>
            <a:r>
              <a:rPr lang="en-US" dirty="0"/>
              <a:t>decision is reached.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1295</TotalTime>
  <Words>1459</Words>
  <Application>Microsoft Office PowerPoint</Application>
  <PresentationFormat>On-screen Show (4:3)</PresentationFormat>
  <Paragraphs>98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DEMOCRACY</vt:lpstr>
      <vt:lpstr>FEATURES OF DEMOCRACY</vt:lpstr>
      <vt:lpstr>Cont...</vt:lpstr>
      <vt:lpstr>TYPES OF DEMOCRACY</vt:lpstr>
      <vt:lpstr>DIRECT DEMOCRACY</vt:lpstr>
      <vt:lpstr>CONT...</vt:lpstr>
      <vt:lpstr>REPRESENTATIVE DEMOCRACY</vt:lpstr>
      <vt:lpstr>CONT...</vt:lpstr>
      <vt:lpstr>PILLARS OF DEMOCRACY IN RELATION TO DEVELOPMENT</vt:lpstr>
      <vt:lpstr>Cont...</vt:lpstr>
      <vt:lpstr>CONT...</vt:lpstr>
      <vt:lpstr>JUSTICE</vt:lpstr>
      <vt:lpstr>REPRESENTATION</vt:lpstr>
      <vt:lpstr>CHALLENGES FOR DEVELOPING DEMOCRATIC SOCIETIES IN AFRICA</vt:lpstr>
      <vt:lpstr>Cont...</vt:lpstr>
      <vt:lpstr>Cont...</vt:lpstr>
      <vt:lpstr>Cont...</vt:lpstr>
      <vt:lpstr>solutions</vt:lpstr>
      <vt:lpstr>ASSESSING DEMOCRACY IN TZ</vt:lpstr>
      <vt:lpstr>Cont...</vt:lpstr>
      <vt:lpstr>Negative trends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DEMOCRACY</dc:title>
  <dc:creator>i</dc:creator>
  <cp:lastModifiedBy>Bukombe</cp:lastModifiedBy>
  <cp:revision>19</cp:revision>
  <dcterms:created xsi:type="dcterms:W3CDTF">2016-05-11T07:47:36Z</dcterms:created>
  <dcterms:modified xsi:type="dcterms:W3CDTF">2021-05-24T15:53:46Z</dcterms:modified>
</cp:coreProperties>
</file>