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6"/>
  </p:handoutMasterIdLst>
  <p:sldIdLst>
    <p:sldId id="257" r:id="rId2"/>
    <p:sldId id="279" r:id="rId3"/>
    <p:sldId id="258" r:id="rId4"/>
    <p:sldId id="259" r:id="rId5"/>
    <p:sldId id="260" r:id="rId6"/>
    <p:sldId id="261" r:id="rId7"/>
    <p:sldId id="262" r:id="rId8"/>
    <p:sldId id="263" r:id="rId9"/>
    <p:sldId id="264" r:id="rId10"/>
    <p:sldId id="265" r:id="rId11"/>
    <p:sldId id="266" r:id="rId12"/>
    <p:sldId id="267" r:id="rId13"/>
    <p:sldId id="268" r:id="rId14"/>
    <p:sldId id="280" r:id="rId15"/>
    <p:sldId id="269" r:id="rId16"/>
    <p:sldId id="271" r:id="rId17"/>
    <p:sldId id="270" r:id="rId18"/>
    <p:sldId id="272" r:id="rId19"/>
    <p:sldId id="273" r:id="rId20"/>
    <p:sldId id="274" r:id="rId21"/>
    <p:sldId id="275" r:id="rId22"/>
    <p:sldId id="276" r:id="rId23"/>
    <p:sldId id="277" r:id="rId24"/>
    <p:sldId id="278" r:id="rId25"/>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6725"/>
          </a:xfrm>
          <a:prstGeom prst="rect">
            <a:avLst/>
          </a:prstGeom>
        </p:spPr>
        <p:txBody>
          <a:bodyPr vert="horz" lIns="91440" tIns="45720" rIns="91440" bIns="45720" rtlCol="0"/>
          <a:lstStyle>
            <a:lvl1pPr algn="r">
              <a:defRPr sz="1200"/>
            </a:lvl1pPr>
          </a:lstStyle>
          <a:p>
            <a:fld id="{6F637C4A-E2CF-4C7B-9B26-2C3DD6653A49}" type="datetimeFigureOut">
              <a:rPr lang="en-US" smtClean="0"/>
              <a:t>5/29/2018</a:t>
            </a:fld>
            <a:endParaRPr lang="en-US"/>
          </a:p>
        </p:txBody>
      </p:sp>
      <p:sp>
        <p:nvSpPr>
          <p:cNvPr id="4" name="Footer Placeholder 3"/>
          <p:cNvSpPr>
            <a:spLocks noGrp="1"/>
          </p:cNvSpPr>
          <p:nvPr>
            <p:ph type="ftr" sz="quarter" idx="2"/>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6725"/>
          </a:xfrm>
          <a:prstGeom prst="rect">
            <a:avLst/>
          </a:prstGeom>
        </p:spPr>
        <p:txBody>
          <a:bodyPr vert="horz" lIns="91440" tIns="45720" rIns="91440" bIns="45720" rtlCol="0" anchor="b"/>
          <a:lstStyle>
            <a:lvl1pPr algn="r">
              <a:defRPr sz="1200"/>
            </a:lvl1pPr>
          </a:lstStyle>
          <a:p>
            <a:fld id="{FDBCD1FB-2E53-4199-8739-2EB21CE1BDE4}" type="slidenum">
              <a:rPr lang="en-US" smtClean="0"/>
              <a:t>‹#›</a:t>
            </a:fld>
            <a:endParaRPr lang="en-US"/>
          </a:p>
        </p:txBody>
      </p:sp>
    </p:spTree>
    <p:extLst>
      <p:ext uri="{BB962C8B-B14F-4D97-AF65-F5344CB8AC3E}">
        <p14:creationId xmlns:p14="http://schemas.microsoft.com/office/powerpoint/2010/main" val="3562877318"/>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A1BC35-A3C8-4C0F-946A-F34DABD7D502}" type="datetimeFigureOut">
              <a:rPr lang="en-US" smtClean="0"/>
              <a:pPr/>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2F9B3-6FAD-43BE-AF89-A15A24DB2928}" type="slidenum">
              <a:rPr lang="en-US" smtClean="0"/>
              <a:pPr/>
              <a:t>‹#›</a:t>
            </a:fld>
            <a:endParaRPr lang="en-US"/>
          </a:p>
        </p:txBody>
      </p:sp>
    </p:spTree>
  </p:cSld>
  <p:clrMapOvr>
    <a:masterClrMapping/>
  </p:clrMapOvr>
  <p:transition>
    <p:checke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A1BC35-A3C8-4C0F-946A-F34DABD7D502}" type="datetimeFigureOut">
              <a:rPr lang="en-US" smtClean="0"/>
              <a:pPr/>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2F9B3-6FAD-43BE-AF89-A15A24DB2928}" type="slidenum">
              <a:rPr lang="en-US" smtClean="0"/>
              <a:pPr/>
              <a:t>‹#›</a:t>
            </a:fld>
            <a:endParaRPr lang="en-US"/>
          </a:p>
        </p:txBody>
      </p:sp>
    </p:spTree>
  </p:cSld>
  <p:clrMapOvr>
    <a:masterClrMapping/>
  </p:clrMapOvr>
  <p:transition>
    <p:checke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A1BC35-A3C8-4C0F-946A-F34DABD7D502}" type="datetimeFigureOut">
              <a:rPr lang="en-US" smtClean="0"/>
              <a:pPr/>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2F9B3-6FAD-43BE-AF89-A15A24DB2928}" type="slidenum">
              <a:rPr lang="en-US" smtClean="0"/>
              <a:pPr/>
              <a:t>‹#›</a:t>
            </a:fld>
            <a:endParaRPr lang="en-US"/>
          </a:p>
        </p:txBody>
      </p:sp>
    </p:spTree>
  </p:cSld>
  <p:clrMapOvr>
    <a:masterClrMapping/>
  </p:clrMapOvr>
  <p:transition>
    <p:checke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DA1BC35-A3C8-4C0F-946A-F34DABD7D502}" type="datetimeFigureOut">
              <a:rPr lang="en-US" smtClean="0"/>
              <a:pPr/>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2F9B3-6FAD-43BE-AF89-A15A24DB2928}" type="slidenum">
              <a:rPr lang="en-US" smtClean="0"/>
              <a:pPr/>
              <a:t>‹#›</a:t>
            </a:fld>
            <a:endParaRPr lang="en-US"/>
          </a:p>
        </p:txBody>
      </p:sp>
    </p:spTree>
  </p:cSld>
  <p:clrMapOvr>
    <a:masterClrMapping/>
  </p:clrMapOvr>
  <p:transition>
    <p:checke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DA1BC35-A3C8-4C0F-946A-F34DABD7D502}" type="datetimeFigureOut">
              <a:rPr lang="en-US" smtClean="0"/>
              <a:pPr/>
              <a:t>5/29/2018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92F9B3-6FAD-43BE-AF89-A15A24DB2928}" type="slidenum">
              <a:rPr lang="en-US" smtClean="0"/>
              <a:pPr/>
              <a:t>‹#›</a:t>
            </a:fld>
            <a:endParaRPr lang="en-US"/>
          </a:p>
        </p:txBody>
      </p:sp>
    </p:spTree>
  </p:cSld>
  <p:clrMapOvr>
    <a:masterClrMapping/>
  </p:clrMapOvr>
  <p:transition>
    <p:checke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DA1BC35-A3C8-4C0F-946A-F34DABD7D502}" type="datetimeFigureOut">
              <a:rPr lang="en-US" smtClean="0"/>
              <a:pPr/>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92F9B3-6FAD-43BE-AF89-A15A24DB2928}" type="slidenum">
              <a:rPr lang="en-US" smtClean="0"/>
              <a:pPr/>
              <a:t>‹#›</a:t>
            </a:fld>
            <a:endParaRPr lang="en-US"/>
          </a:p>
        </p:txBody>
      </p:sp>
    </p:spTree>
  </p:cSld>
  <p:clrMapOvr>
    <a:masterClrMapping/>
  </p:clrMapOvr>
  <p:transition>
    <p:checke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A1BC35-A3C8-4C0F-946A-F34DABD7D502}" type="datetimeFigureOut">
              <a:rPr lang="en-US" smtClean="0"/>
              <a:pPr/>
              <a:t>5/29/2018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92F9B3-6FAD-43BE-AF89-A15A24DB2928}" type="slidenum">
              <a:rPr lang="en-US" smtClean="0"/>
              <a:pPr/>
              <a:t>‹#›</a:t>
            </a:fld>
            <a:endParaRPr lang="en-US"/>
          </a:p>
        </p:txBody>
      </p:sp>
    </p:spTree>
  </p:cSld>
  <p:clrMapOvr>
    <a:masterClrMapping/>
  </p:clrMapOvr>
  <p:transition>
    <p:checke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DA1BC35-A3C8-4C0F-946A-F34DABD7D502}" type="datetimeFigureOut">
              <a:rPr lang="en-US" smtClean="0"/>
              <a:pPr/>
              <a:t>5/29/2018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92F9B3-6FAD-43BE-AF89-A15A24DB2928}" type="slidenum">
              <a:rPr lang="en-US" smtClean="0"/>
              <a:pPr/>
              <a:t>‹#›</a:t>
            </a:fld>
            <a:endParaRPr lang="en-US"/>
          </a:p>
        </p:txBody>
      </p:sp>
    </p:spTree>
  </p:cSld>
  <p:clrMapOvr>
    <a:masterClrMapping/>
  </p:clrMapOvr>
  <p:transition>
    <p:checke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A1BC35-A3C8-4C0F-946A-F34DABD7D502}" type="datetimeFigureOut">
              <a:rPr lang="en-US" smtClean="0"/>
              <a:pPr/>
              <a:t>5/29/2018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92F9B3-6FAD-43BE-AF89-A15A24DB2928}" type="slidenum">
              <a:rPr lang="en-US" smtClean="0"/>
              <a:pPr/>
              <a:t>‹#›</a:t>
            </a:fld>
            <a:endParaRPr lang="en-US"/>
          </a:p>
        </p:txBody>
      </p:sp>
    </p:spTree>
  </p:cSld>
  <p:clrMapOvr>
    <a:masterClrMapping/>
  </p:clrMapOvr>
  <p:transition>
    <p:checke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A1BC35-A3C8-4C0F-946A-F34DABD7D502}" type="datetimeFigureOut">
              <a:rPr lang="en-US" smtClean="0"/>
              <a:pPr/>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92F9B3-6FAD-43BE-AF89-A15A24DB2928}" type="slidenum">
              <a:rPr lang="en-US" smtClean="0"/>
              <a:pPr/>
              <a:t>‹#›</a:t>
            </a:fld>
            <a:endParaRPr lang="en-US"/>
          </a:p>
        </p:txBody>
      </p:sp>
    </p:spTree>
  </p:cSld>
  <p:clrMapOvr>
    <a:masterClrMapping/>
  </p:clrMapOvr>
  <p:transition>
    <p:checke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DA1BC35-A3C8-4C0F-946A-F34DABD7D502}" type="datetimeFigureOut">
              <a:rPr lang="en-US" smtClean="0"/>
              <a:pPr/>
              <a:t>5/29/2018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92F9B3-6FAD-43BE-AF89-A15A24DB2928}" type="slidenum">
              <a:rPr lang="en-US" smtClean="0"/>
              <a:pPr/>
              <a:t>‹#›</a:t>
            </a:fld>
            <a:endParaRPr lang="en-US"/>
          </a:p>
        </p:txBody>
      </p:sp>
    </p:spTree>
  </p:cSld>
  <p:clrMapOvr>
    <a:masterClrMapping/>
  </p:clrMapOvr>
  <p:transition>
    <p:checke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A1BC35-A3C8-4C0F-946A-F34DABD7D502}" type="datetimeFigureOut">
              <a:rPr lang="en-US" smtClean="0"/>
              <a:pPr/>
              <a:t>5/29/2018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2F9B3-6FAD-43BE-AF89-A15A24DB292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checker dir="ver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GOOD GOVERNANCE</a:t>
            </a:r>
            <a:endParaRPr lang="en-US" dirty="0"/>
          </a:p>
        </p:txBody>
      </p:sp>
      <p:sp>
        <p:nvSpPr>
          <p:cNvPr id="3" name="Content Placeholder 2"/>
          <p:cNvSpPr>
            <a:spLocks noGrp="1"/>
          </p:cNvSpPr>
          <p:nvPr>
            <p:ph idx="1"/>
          </p:nvPr>
        </p:nvSpPr>
        <p:spPr/>
        <p:txBody>
          <a:bodyPr>
            <a:normAutofit/>
          </a:bodyPr>
          <a:lstStyle/>
          <a:p>
            <a:r>
              <a:rPr lang="en-GB" dirty="0" smtClean="0"/>
              <a:t>The concept</a:t>
            </a:r>
          </a:p>
          <a:p>
            <a:r>
              <a:rPr lang="en-GB" dirty="0" smtClean="0"/>
              <a:t>Components of good leadership</a:t>
            </a:r>
          </a:p>
          <a:p>
            <a:r>
              <a:rPr lang="en-GB" dirty="0" smtClean="0"/>
              <a:t>Relating the components with development</a:t>
            </a:r>
            <a:endParaRPr lang="en-US" dirty="0"/>
          </a:p>
        </p:txBody>
      </p:sp>
    </p:spTree>
  </p:cSld>
  <p:clrMapOvr>
    <a:masterClrMapping/>
  </p:clrMapOvr>
  <p:transition>
    <p:checker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RULE OF LAW AND DEVELOPMENT</a:t>
            </a:r>
            <a:endParaRPr lang="en-US" dirty="0"/>
          </a:p>
        </p:txBody>
      </p:sp>
      <p:sp>
        <p:nvSpPr>
          <p:cNvPr id="3" name="Content Placeholder 2"/>
          <p:cNvSpPr>
            <a:spLocks noGrp="1"/>
          </p:cNvSpPr>
          <p:nvPr>
            <p:ph idx="1"/>
          </p:nvPr>
        </p:nvSpPr>
        <p:spPr/>
        <p:txBody>
          <a:bodyPr>
            <a:normAutofit lnSpcReduction="10000"/>
          </a:bodyPr>
          <a:lstStyle/>
          <a:p>
            <a:r>
              <a:rPr lang="en-GB" dirty="0" smtClean="0"/>
              <a:t>Rule of laws in the country gives the citizens freedom of choice on what they ought to do for their development.</a:t>
            </a:r>
          </a:p>
          <a:p>
            <a:r>
              <a:rPr lang="en-GB" dirty="0" smtClean="0"/>
              <a:t>It gives a set of rights of every person in the community like the rights of association and work that contribute in their development.</a:t>
            </a:r>
          </a:p>
          <a:p>
            <a:r>
              <a:rPr lang="en-GB" dirty="0" smtClean="0"/>
              <a:t>It reduces various evils in the society like corruption, human rights abuse, and dictatorship.</a:t>
            </a:r>
          </a:p>
          <a:p>
            <a:endParaRPr lang="en-US" dirty="0"/>
          </a:p>
        </p:txBody>
      </p:sp>
    </p:spTree>
  </p:cSld>
  <p:clrMapOvr>
    <a:masterClrMapping/>
  </p:clrMapOvr>
  <p:transition>
    <p:checker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TRANSPARENCY</a:t>
            </a:r>
            <a:endParaRPr lang="en-US" dirty="0"/>
          </a:p>
        </p:txBody>
      </p:sp>
      <p:sp>
        <p:nvSpPr>
          <p:cNvPr id="3" name="Content Placeholder 2"/>
          <p:cNvSpPr>
            <a:spLocks noGrp="1"/>
          </p:cNvSpPr>
          <p:nvPr>
            <p:ph idx="1"/>
          </p:nvPr>
        </p:nvSpPr>
        <p:spPr/>
        <p:txBody>
          <a:bodyPr>
            <a:normAutofit fontScale="92500"/>
          </a:bodyPr>
          <a:lstStyle/>
          <a:p>
            <a:r>
              <a:rPr lang="en-US" dirty="0" smtClean="0"/>
              <a:t>Transparency is built on the free flow of information. Processes, institutions and information are directly accessible to those concerned with them, and enough information is provided to understand and monitor them. </a:t>
            </a:r>
          </a:p>
          <a:p>
            <a:r>
              <a:rPr lang="en-US" dirty="0" smtClean="0"/>
              <a:t>It promotes openness of government action, decision-making processes, and consultative processes among public sector and all stakeholders.</a:t>
            </a:r>
            <a:endParaRPr lang="en-US" dirty="0"/>
          </a:p>
        </p:txBody>
      </p:sp>
    </p:spTree>
  </p:cSld>
  <p:clrMapOvr>
    <a:masterClrMapping/>
  </p:clrMapOvr>
  <p:transition>
    <p:checker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TRANSPARENCY AND DEVELOPMENT</a:t>
            </a:r>
            <a:endParaRPr lang="en-US" dirty="0"/>
          </a:p>
        </p:txBody>
      </p:sp>
      <p:sp>
        <p:nvSpPr>
          <p:cNvPr id="3" name="Content Placeholder 2"/>
          <p:cNvSpPr>
            <a:spLocks noGrp="1"/>
          </p:cNvSpPr>
          <p:nvPr>
            <p:ph idx="1"/>
          </p:nvPr>
        </p:nvSpPr>
        <p:spPr/>
        <p:txBody>
          <a:bodyPr/>
          <a:lstStyle/>
          <a:p>
            <a:r>
              <a:rPr lang="en-GB" dirty="0" smtClean="0"/>
              <a:t>It reduces the gap between the leaders and their subordinates or citizens.</a:t>
            </a:r>
          </a:p>
          <a:p>
            <a:r>
              <a:rPr lang="en-GB" dirty="0" smtClean="0"/>
              <a:t>It promotes participation in various projects like school and hospital constructions</a:t>
            </a:r>
          </a:p>
          <a:p>
            <a:r>
              <a:rPr lang="en-GB" dirty="0" smtClean="0"/>
              <a:t>It reduces the bad practice in government offices and private sectors.eg corruption and unequal treatment. </a:t>
            </a:r>
            <a:endParaRPr lang="en-US" dirty="0"/>
          </a:p>
        </p:txBody>
      </p:sp>
    </p:spTree>
  </p:cSld>
  <p:clrMapOvr>
    <a:masterClrMapping/>
  </p:clrMapOvr>
  <p:transition>
    <p:checker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RESPONSIVENESS</a:t>
            </a:r>
            <a:endParaRPr lang="en-US" dirty="0"/>
          </a:p>
        </p:txBody>
      </p:sp>
      <p:sp>
        <p:nvSpPr>
          <p:cNvPr id="3" name="Content Placeholder 2"/>
          <p:cNvSpPr>
            <a:spLocks noGrp="1"/>
          </p:cNvSpPr>
          <p:nvPr>
            <p:ph idx="1"/>
          </p:nvPr>
        </p:nvSpPr>
        <p:spPr/>
        <p:txBody>
          <a:bodyPr>
            <a:normAutofit/>
          </a:bodyPr>
          <a:lstStyle/>
          <a:p>
            <a:r>
              <a:rPr lang="en-GB" dirty="0" smtClean="0"/>
              <a:t>The ability of all stakeholders being able to receive and respond on the message. There should be accessibility of information from all stakeholders to foster their development.</a:t>
            </a:r>
          </a:p>
          <a:p>
            <a:r>
              <a:rPr lang="en-US" dirty="0" smtClean="0"/>
              <a:t>Institutions and processes try to serve all stakeholders within a reasonable timeframe.</a:t>
            </a:r>
            <a:r>
              <a:rPr lang="en-GB" dirty="0" smtClean="0"/>
              <a:t> </a:t>
            </a:r>
            <a:endParaRPr lang="en-US" dirty="0"/>
          </a:p>
        </p:txBody>
      </p:sp>
    </p:spTree>
  </p:cSld>
  <p:clrMapOvr>
    <a:masterClrMapping/>
  </p:clrMapOvr>
  <p:transition>
    <p:checker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RESPONSIVENESS AND DEVELOPMENT</a:t>
            </a:r>
            <a:endParaRPr lang="en-US" dirty="0"/>
          </a:p>
        </p:txBody>
      </p:sp>
      <p:sp>
        <p:nvSpPr>
          <p:cNvPr id="3" name="Content Placeholder 2"/>
          <p:cNvSpPr>
            <a:spLocks noGrp="1"/>
          </p:cNvSpPr>
          <p:nvPr>
            <p:ph idx="1"/>
          </p:nvPr>
        </p:nvSpPr>
        <p:spPr/>
        <p:txBody>
          <a:bodyPr/>
          <a:lstStyle/>
          <a:p>
            <a:pPr>
              <a:buNone/>
            </a:pPr>
            <a:endParaRPr lang="en-GB" dirty="0" smtClean="0"/>
          </a:p>
          <a:p>
            <a:r>
              <a:rPr lang="en-GB" dirty="0" smtClean="0"/>
              <a:t>It helps all people to get information they want in a reasonable timeframe.</a:t>
            </a:r>
          </a:p>
          <a:p>
            <a:r>
              <a:rPr lang="en-GB" dirty="0" smtClean="0"/>
              <a:t>It reduces the communication vacuum.</a:t>
            </a:r>
          </a:p>
          <a:p>
            <a:r>
              <a:rPr lang="en-GB" dirty="0" smtClean="0"/>
              <a:t>It saves time and reducing bureaucracy.</a:t>
            </a:r>
          </a:p>
          <a:p>
            <a:endParaRPr lang="en-GB" dirty="0" smtClean="0"/>
          </a:p>
          <a:p>
            <a:endParaRPr lang="en-US" dirty="0"/>
          </a:p>
        </p:txBody>
      </p:sp>
    </p:spTree>
  </p:cSld>
  <p:clrMapOvr>
    <a:masterClrMapping/>
  </p:clrMapOvr>
  <p:transition>
    <p:checker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CONSENSUS ORIENTATION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Consensus has two common meanings. One is a general agreement among the members of a given group or community. The other meaning is as a theory and practice of getting such agreements.</a:t>
            </a:r>
          </a:p>
          <a:p>
            <a:r>
              <a:rPr lang="en-US" dirty="0" smtClean="0"/>
              <a:t>The process of achieving consensus involves serious consideration of every group member’s or stakeholders’ considered opinion. Consensus usually involves collaboration, rather than compromise. Instead of one opinion being adopted by a plurality, stakeholders are brought together until a convergent decision is developed.</a:t>
            </a:r>
            <a:endParaRPr lang="en-US" dirty="0"/>
          </a:p>
        </p:txBody>
      </p:sp>
    </p:spTree>
  </p:cSld>
  <p:clrMapOvr>
    <a:masterClrMapping/>
  </p:clrMapOvr>
  <p:transition>
    <p:checker dir="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CONSENSUS DECISION-MAKING</a:t>
            </a:r>
            <a:endParaRPr lang="en-US" dirty="0"/>
          </a:p>
        </p:txBody>
      </p:sp>
      <p:sp>
        <p:nvSpPr>
          <p:cNvPr id="3" name="Content Placeholder 2"/>
          <p:cNvSpPr>
            <a:spLocks noGrp="1"/>
          </p:cNvSpPr>
          <p:nvPr>
            <p:ph idx="1"/>
          </p:nvPr>
        </p:nvSpPr>
        <p:spPr/>
        <p:txBody>
          <a:bodyPr>
            <a:normAutofit lnSpcReduction="10000"/>
          </a:bodyPr>
          <a:lstStyle/>
          <a:p>
            <a:r>
              <a:rPr lang="en-US" dirty="0" smtClean="0"/>
              <a:t>Is a decision making process that not only seeks the agreement of most participants, but also to resolve or mitigate the objections of the minority to achieve the most agreeable decision.</a:t>
            </a:r>
          </a:p>
          <a:p>
            <a:r>
              <a:rPr lang="en-US" dirty="0" smtClean="0"/>
              <a:t>Consensus decision-making is intended to deemphasize the role of factions or parties and promote the expression of individual voices.</a:t>
            </a:r>
            <a:endParaRPr lang="en-US" dirty="0"/>
          </a:p>
        </p:txBody>
      </p:sp>
    </p:spTree>
  </p:cSld>
  <p:clrMapOvr>
    <a:masterClrMapping/>
  </p:clrMapOvr>
  <p:transition>
    <p:checker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RELATION TO DEVELOPMENT</a:t>
            </a:r>
            <a:endParaRPr lang="en-US" dirty="0"/>
          </a:p>
        </p:txBody>
      </p:sp>
      <p:sp>
        <p:nvSpPr>
          <p:cNvPr id="3" name="Content Placeholder 2"/>
          <p:cNvSpPr>
            <a:spLocks noGrp="1"/>
          </p:cNvSpPr>
          <p:nvPr>
            <p:ph idx="1"/>
          </p:nvPr>
        </p:nvSpPr>
        <p:spPr/>
        <p:txBody>
          <a:bodyPr/>
          <a:lstStyle/>
          <a:p>
            <a:r>
              <a:rPr lang="en-GB" dirty="0" smtClean="0"/>
              <a:t>It widen the scope of participation within the community as even the voice of minorities is considered in decision making.</a:t>
            </a:r>
          </a:p>
          <a:p>
            <a:r>
              <a:rPr lang="en-GB" dirty="0" smtClean="0"/>
              <a:t>It promotes creativity and alternative solutions of various developmental problems in the community. </a:t>
            </a:r>
            <a:endParaRPr lang="en-US" dirty="0"/>
          </a:p>
        </p:txBody>
      </p:sp>
    </p:spTree>
  </p:cSld>
  <p:clrMapOvr>
    <a:masterClrMapping/>
  </p:clrMapOvr>
  <p:transition>
    <p:checker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EQUITY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Participate in a </a:t>
            </a:r>
          </a:p>
          <a:p>
            <a:r>
              <a:rPr lang="en-US" dirty="0" smtClean="0"/>
              <a:t>All groups in the community have opportunities to improve or maintain their well-being.</a:t>
            </a:r>
          </a:p>
          <a:p>
            <a:r>
              <a:rPr lang="en-US" dirty="0" smtClean="0"/>
              <a:t>A society’s well being depends on ensuring that all its members feel that they have a stake in it and do not feel excluded from the mainstream of society. </a:t>
            </a:r>
          </a:p>
          <a:p>
            <a:r>
              <a:rPr lang="en-US" dirty="0" smtClean="0"/>
              <a:t>This requires all groups, but particularly the most vulnerable, have opportunities to improve or maintain their well being.</a:t>
            </a:r>
            <a:endParaRPr lang="en-US" dirty="0"/>
          </a:p>
        </p:txBody>
      </p:sp>
    </p:spTree>
  </p:cSld>
  <p:clrMapOvr>
    <a:masterClrMapping/>
  </p:clrMapOvr>
  <p:transition>
    <p:checker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EQUITY AND DEVELOPMENT</a:t>
            </a:r>
            <a:endParaRPr lang="en-US" dirty="0"/>
          </a:p>
        </p:txBody>
      </p:sp>
      <p:sp>
        <p:nvSpPr>
          <p:cNvPr id="3" name="Content Placeholder 2"/>
          <p:cNvSpPr>
            <a:spLocks noGrp="1"/>
          </p:cNvSpPr>
          <p:nvPr>
            <p:ph idx="1"/>
          </p:nvPr>
        </p:nvSpPr>
        <p:spPr/>
        <p:txBody>
          <a:bodyPr/>
          <a:lstStyle/>
          <a:p>
            <a:r>
              <a:rPr lang="en-GB" dirty="0" smtClean="0"/>
              <a:t>It allows all people to participate fully in various developmental projects.</a:t>
            </a:r>
          </a:p>
          <a:p>
            <a:r>
              <a:rPr lang="en-GB" dirty="0" smtClean="0"/>
              <a:t>It promotes equal treatment of all people in various sphere of life like in education, economic, and political.</a:t>
            </a:r>
            <a:endParaRPr lang="en-US" dirty="0"/>
          </a:p>
        </p:txBody>
      </p:sp>
    </p:spTree>
  </p:cSld>
  <p:clrMapOvr>
    <a:masterClrMapping/>
  </p:clrMapOvr>
  <p:transition>
    <p:checke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Concept</a:t>
            </a:r>
            <a:endParaRPr lang="en-US" dirty="0"/>
          </a:p>
        </p:txBody>
      </p:sp>
      <p:sp>
        <p:nvSpPr>
          <p:cNvPr id="3" name="Content Placeholder 2"/>
          <p:cNvSpPr>
            <a:spLocks noGrp="1"/>
          </p:cNvSpPr>
          <p:nvPr>
            <p:ph idx="1"/>
          </p:nvPr>
        </p:nvSpPr>
        <p:spPr/>
        <p:txBody>
          <a:bodyPr>
            <a:normAutofit lnSpcReduction="10000"/>
          </a:bodyPr>
          <a:lstStyle/>
          <a:p>
            <a:r>
              <a:rPr lang="en-US" dirty="0" smtClean="0"/>
              <a:t>Firstly, </a:t>
            </a:r>
            <a:r>
              <a:rPr lang="en-US" b="1" dirty="0" smtClean="0"/>
              <a:t>the academic approach</a:t>
            </a:r>
            <a:r>
              <a:rPr lang="en-US" dirty="0" smtClean="0"/>
              <a:t>, which focuses mainly on the study of the different ways in which power and authority relations are structured in a given society. </a:t>
            </a:r>
          </a:p>
          <a:p>
            <a:r>
              <a:rPr lang="en-US" dirty="0" smtClean="0"/>
              <a:t>Secondly, </a:t>
            </a:r>
            <a:r>
              <a:rPr lang="en-US" b="1" dirty="0" smtClean="0"/>
              <a:t>the donor community’s approach</a:t>
            </a:r>
            <a:r>
              <a:rPr lang="en-US" dirty="0" smtClean="0"/>
              <a:t>, which puts emphasis on the role state structures play in ensuring social, economic and policy equity and accountability through open policy processes.</a:t>
            </a:r>
          </a:p>
          <a:p>
            <a:endParaRPr lang="en-US" dirty="0"/>
          </a:p>
        </p:txBody>
      </p:sp>
    </p:spTree>
  </p:cSld>
  <p:clrMapOvr>
    <a:masterClrMapping/>
  </p:clrMapOvr>
  <p:transition>
    <p:checke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EFFECTIVENESS AND EFFICIENCY</a:t>
            </a:r>
            <a:endParaRPr lang="en-US" dirty="0"/>
          </a:p>
        </p:txBody>
      </p:sp>
      <p:sp>
        <p:nvSpPr>
          <p:cNvPr id="3" name="Content Placeholder 2"/>
          <p:cNvSpPr>
            <a:spLocks noGrp="1"/>
          </p:cNvSpPr>
          <p:nvPr>
            <p:ph idx="1"/>
          </p:nvPr>
        </p:nvSpPr>
        <p:spPr/>
        <p:txBody>
          <a:bodyPr>
            <a:normAutofit/>
          </a:bodyPr>
          <a:lstStyle/>
          <a:p>
            <a:r>
              <a:rPr lang="en-US" dirty="0" smtClean="0"/>
              <a:t>Good governance means that processes and institutions produce results that meet the needs of society while making the best use of resources at their disposal. </a:t>
            </a:r>
          </a:p>
          <a:p>
            <a:r>
              <a:rPr lang="en-US" dirty="0" smtClean="0"/>
              <a:t>The concept of efficiency in the context of good governance also covers the sustainable use of natural resources and the protection of the environment.</a:t>
            </a:r>
            <a:endParaRPr lang="en-US" dirty="0"/>
          </a:p>
        </p:txBody>
      </p:sp>
    </p:spTree>
  </p:cSld>
  <p:clrMapOvr>
    <a:masterClrMapping/>
  </p:clrMapOvr>
  <p:transition>
    <p:checker dir="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RELATION TO DEVELOPMENT</a:t>
            </a:r>
            <a:endParaRPr lang="en-US" dirty="0"/>
          </a:p>
        </p:txBody>
      </p:sp>
      <p:sp>
        <p:nvSpPr>
          <p:cNvPr id="3" name="Content Placeholder 2"/>
          <p:cNvSpPr>
            <a:spLocks noGrp="1"/>
          </p:cNvSpPr>
          <p:nvPr>
            <p:ph idx="1"/>
          </p:nvPr>
        </p:nvSpPr>
        <p:spPr/>
        <p:txBody>
          <a:bodyPr/>
          <a:lstStyle/>
          <a:p>
            <a:r>
              <a:rPr lang="en-US" dirty="0" smtClean="0"/>
              <a:t>This characteristic promotes efficient public delivery systems and quality public outputs.</a:t>
            </a:r>
          </a:p>
          <a:p>
            <a:r>
              <a:rPr lang="en-GB" dirty="0" smtClean="0"/>
              <a:t>It promotes the reasonable utilization of resources.</a:t>
            </a:r>
          </a:p>
          <a:p>
            <a:r>
              <a:rPr lang="en-US" dirty="0" smtClean="0"/>
              <a:t>To get good decisions; people value your work.</a:t>
            </a:r>
            <a:endParaRPr lang="en-US" dirty="0"/>
          </a:p>
        </p:txBody>
      </p:sp>
    </p:spTree>
  </p:cSld>
  <p:clrMapOvr>
    <a:masterClrMapping/>
  </p:clrMapOvr>
  <p:transition>
    <p:checker dir="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ACCOUNTABILITY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principle of accountability is how information is shared and transparency in governance structures.</a:t>
            </a:r>
          </a:p>
          <a:p>
            <a:r>
              <a:rPr lang="en-US" dirty="0" smtClean="0"/>
              <a:t>Decision-makers in government, the private sector and civil society organizations are accountable to the public, as well as to institutional stakeholders. </a:t>
            </a:r>
          </a:p>
          <a:p>
            <a:r>
              <a:rPr lang="en-US" dirty="0" smtClean="0"/>
              <a:t>This accountability differs depending on the organization and whether the decision is internal or external to an organization. </a:t>
            </a:r>
          </a:p>
        </p:txBody>
      </p:sp>
    </p:spTree>
  </p:cSld>
  <p:clrMapOvr>
    <a:masterClrMapping/>
  </p:clrMapOvr>
  <p:transition>
    <p:checker dir="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t>
            </a:r>
            <a:endParaRPr lang="en-US" dirty="0"/>
          </a:p>
        </p:txBody>
      </p:sp>
      <p:sp>
        <p:nvSpPr>
          <p:cNvPr id="3" name="Content Placeholder 2"/>
          <p:cNvSpPr>
            <a:spLocks noGrp="1"/>
          </p:cNvSpPr>
          <p:nvPr>
            <p:ph idx="1"/>
          </p:nvPr>
        </p:nvSpPr>
        <p:spPr/>
        <p:txBody>
          <a:bodyPr>
            <a:normAutofit lnSpcReduction="10000"/>
          </a:bodyPr>
          <a:lstStyle/>
          <a:p>
            <a:r>
              <a:rPr lang="en-US" dirty="0" smtClean="0"/>
              <a:t>Accountability can be classified in four categories: </a:t>
            </a:r>
            <a:r>
              <a:rPr lang="en-US" b="1" dirty="0" smtClean="0"/>
              <a:t>public, financial, horizontal and vertical. </a:t>
            </a:r>
          </a:p>
          <a:p>
            <a:r>
              <a:rPr lang="en-US" dirty="0" smtClean="0"/>
              <a:t>Horizontal accountability is the relationship between the executive, legislature and the judiciary. </a:t>
            </a:r>
          </a:p>
          <a:p>
            <a:r>
              <a:rPr lang="en-US" dirty="0" smtClean="0"/>
              <a:t>Vertical accountability is whereby one actor reports to another subject to the interpretation of constitutional provisions.</a:t>
            </a:r>
            <a:endParaRPr lang="en-US" dirty="0"/>
          </a:p>
        </p:txBody>
      </p:sp>
    </p:spTree>
  </p:cSld>
  <p:clrMapOvr>
    <a:masterClrMapping/>
  </p:clrMapOvr>
  <p:transition>
    <p:checker dir="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 relation to development</a:t>
            </a:r>
            <a:endParaRPr lang="en-US" dirty="0"/>
          </a:p>
        </p:txBody>
      </p:sp>
      <p:sp>
        <p:nvSpPr>
          <p:cNvPr id="3" name="Content Placeholder 2"/>
          <p:cNvSpPr>
            <a:spLocks noGrp="1"/>
          </p:cNvSpPr>
          <p:nvPr>
            <p:ph idx="1"/>
          </p:nvPr>
        </p:nvSpPr>
        <p:spPr/>
        <p:txBody>
          <a:bodyPr/>
          <a:lstStyle/>
          <a:p>
            <a:r>
              <a:rPr lang="en-GB" dirty="0" smtClean="0"/>
              <a:t>It promotes financial stability</a:t>
            </a:r>
          </a:p>
          <a:p>
            <a:r>
              <a:rPr lang="en-GB" dirty="0" smtClean="0"/>
              <a:t>It promotes trust to the government or institution.</a:t>
            </a:r>
          </a:p>
          <a:p>
            <a:endParaRPr lang="en-US" dirty="0"/>
          </a:p>
        </p:txBody>
      </p:sp>
    </p:spTree>
  </p:cSld>
  <p:clrMapOvr>
    <a:masterClrMapping/>
  </p:clrMapOvr>
  <p:transition>
    <p:checker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t>
            </a:r>
            <a:endParaRPr lang="en-US" dirty="0"/>
          </a:p>
        </p:txBody>
      </p:sp>
      <p:sp>
        <p:nvSpPr>
          <p:cNvPr id="3" name="Content Placeholder 2"/>
          <p:cNvSpPr>
            <a:spLocks noGrp="1"/>
          </p:cNvSpPr>
          <p:nvPr>
            <p:ph idx="1"/>
          </p:nvPr>
        </p:nvSpPr>
        <p:spPr/>
        <p:txBody>
          <a:bodyPr>
            <a:normAutofit/>
          </a:bodyPr>
          <a:lstStyle/>
          <a:p>
            <a:r>
              <a:rPr lang="en-US" dirty="0"/>
              <a:t>According to the academic approach, the </a:t>
            </a:r>
            <a:r>
              <a:rPr lang="en-US" dirty="0" smtClean="0"/>
              <a:t>generic understanding </a:t>
            </a:r>
            <a:r>
              <a:rPr lang="en-US" dirty="0"/>
              <a:t>of governance is the </a:t>
            </a:r>
            <a:r>
              <a:rPr lang="en-US" b="1" dirty="0" smtClean="0"/>
              <a:t>management of resources </a:t>
            </a:r>
            <a:r>
              <a:rPr lang="en-US" b="1" dirty="0"/>
              <a:t>and policy-making by means </a:t>
            </a:r>
            <a:r>
              <a:rPr lang="en-US" b="1" dirty="0" smtClean="0"/>
              <a:t>of exercising authority </a:t>
            </a:r>
            <a:r>
              <a:rPr lang="en-US" b="1" dirty="0"/>
              <a:t>(power). </a:t>
            </a:r>
            <a:endParaRPr lang="en-US" b="1" dirty="0" smtClean="0"/>
          </a:p>
          <a:p>
            <a:pPr>
              <a:buNone/>
            </a:pPr>
            <a:r>
              <a:rPr lang="en-US" dirty="0" smtClean="0"/>
              <a:t>Thus</a:t>
            </a:r>
            <a:r>
              <a:rPr lang="en-US" dirty="0"/>
              <a:t>, it entails all </a:t>
            </a:r>
            <a:r>
              <a:rPr lang="en-US" dirty="0" smtClean="0"/>
              <a:t>instruments through </a:t>
            </a:r>
            <a:r>
              <a:rPr lang="en-US" dirty="0"/>
              <a:t>which different policy </a:t>
            </a:r>
            <a:r>
              <a:rPr lang="en-US" dirty="0" smtClean="0">
                <a:solidFill>
                  <a:srgbClr val="FF0000"/>
                </a:solidFill>
              </a:rPr>
              <a:t>stakeholders exercise </a:t>
            </a:r>
            <a:r>
              <a:rPr lang="en-US" dirty="0">
                <a:solidFill>
                  <a:srgbClr val="FF0000"/>
                </a:solidFill>
              </a:rPr>
              <a:t>legal rights with the aim </a:t>
            </a:r>
            <a:r>
              <a:rPr lang="en-US" dirty="0" smtClean="0">
                <a:solidFill>
                  <a:srgbClr val="FF0000"/>
                </a:solidFill>
              </a:rPr>
              <a:t>to achieve </a:t>
            </a:r>
            <a:r>
              <a:rPr lang="en-US" dirty="0">
                <a:solidFill>
                  <a:srgbClr val="FF0000"/>
                </a:solidFill>
              </a:rPr>
              <a:t>political, </a:t>
            </a:r>
            <a:r>
              <a:rPr lang="en-US" dirty="0" smtClean="0">
                <a:solidFill>
                  <a:srgbClr val="FF0000"/>
                </a:solidFill>
              </a:rPr>
              <a:t>economical, </a:t>
            </a:r>
            <a:r>
              <a:rPr lang="en-US" dirty="0">
                <a:solidFill>
                  <a:srgbClr val="FF0000"/>
                </a:solidFill>
              </a:rPr>
              <a:t>cultural and </a:t>
            </a:r>
            <a:r>
              <a:rPr lang="en-US" dirty="0" smtClean="0">
                <a:solidFill>
                  <a:srgbClr val="FF0000"/>
                </a:solidFill>
              </a:rPr>
              <a:t>social objectives</a:t>
            </a:r>
            <a:r>
              <a:rPr lang="en-US" dirty="0"/>
              <a:t>.</a:t>
            </a:r>
          </a:p>
        </p:txBody>
      </p:sp>
    </p:spTree>
  </p:cSld>
  <p:clrMapOvr>
    <a:masterClrMapping/>
  </p:clrMapOvr>
  <p:transition>
    <p:checker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COMPONENTS OF GOOD GOVERNANCE</a:t>
            </a:r>
            <a:endParaRPr lang="en-US" dirty="0"/>
          </a:p>
        </p:txBody>
      </p:sp>
      <p:sp>
        <p:nvSpPr>
          <p:cNvPr id="3" name="Content Placeholder 2"/>
          <p:cNvSpPr>
            <a:spLocks noGrp="1"/>
          </p:cNvSpPr>
          <p:nvPr>
            <p:ph idx="1"/>
          </p:nvPr>
        </p:nvSpPr>
        <p:spPr/>
        <p:txBody>
          <a:bodyPr/>
          <a:lstStyle/>
          <a:p>
            <a:r>
              <a:rPr lang="en-US" dirty="0" smtClean="0"/>
              <a:t>participation</a:t>
            </a:r>
            <a:endParaRPr lang="en-US" dirty="0"/>
          </a:p>
          <a:p>
            <a:r>
              <a:rPr lang="en-US" dirty="0"/>
              <a:t>rule of </a:t>
            </a:r>
            <a:r>
              <a:rPr lang="en-US" dirty="0" smtClean="0"/>
              <a:t>law</a:t>
            </a:r>
          </a:p>
          <a:p>
            <a:r>
              <a:rPr lang="en-US" dirty="0" smtClean="0"/>
              <a:t>transparency </a:t>
            </a:r>
            <a:r>
              <a:rPr lang="en-US" dirty="0"/>
              <a:t>of </a:t>
            </a:r>
            <a:r>
              <a:rPr lang="en-US" dirty="0" smtClean="0"/>
              <a:t>decision making</a:t>
            </a:r>
            <a:r>
              <a:rPr lang="en-US" dirty="0"/>
              <a:t> </a:t>
            </a:r>
            <a:r>
              <a:rPr lang="en-US" dirty="0" smtClean="0"/>
              <a:t>or openness</a:t>
            </a:r>
          </a:p>
          <a:p>
            <a:r>
              <a:rPr lang="en-US" dirty="0" smtClean="0"/>
              <a:t>accountability</a:t>
            </a:r>
          </a:p>
          <a:p>
            <a:r>
              <a:rPr lang="en-US" dirty="0" smtClean="0"/>
              <a:t>Predictability or coherence </a:t>
            </a:r>
            <a:endParaRPr lang="en-US" dirty="0"/>
          </a:p>
          <a:p>
            <a:r>
              <a:rPr lang="en-US" dirty="0" smtClean="0"/>
              <a:t>effectiveness</a:t>
            </a:r>
            <a:r>
              <a:rPr lang="en-US" dirty="0"/>
              <a:t>.</a:t>
            </a:r>
          </a:p>
        </p:txBody>
      </p:sp>
    </p:spTree>
  </p:cSld>
  <p:clrMapOvr>
    <a:masterClrMapping/>
  </p:clrMapOvr>
  <p:transition>
    <p:checke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PARTICIPATION</a:t>
            </a:r>
            <a:endParaRPr lang="en-US" dirty="0"/>
          </a:p>
        </p:txBody>
      </p:sp>
      <p:sp>
        <p:nvSpPr>
          <p:cNvPr id="3" name="Content Placeholder 2"/>
          <p:cNvSpPr>
            <a:spLocks noGrp="1"/>
          </p:cNvSpPr>
          <p:nvPr>
            <p:ph idx="1"/>
          </p:nvPr>
        </p:nvSpPr>
        <p:spPr/>
        <p:txBody>
          <a:bodyPr>
            <a:normAutofit lnSpcReduction="10000"/>
          </a:bodyPr>
          <a:lstStyle/>
          <a:p>
            <a:r>
              <a:rPr lang="en-GB" b="1" dirty="0" smtClean="0"/>
              <a:t>Everyone in the community regardless of their race, language, disabilities, and sex are involved in point of their interest</a:t>
            </a:r>
            <a:r>
              <a:rPr lang="en-GB" dirty="0" smtClean="0"/>
              <a:t>. They should have a voice in decision-making either directly or indirectly. </a:t>
            </a:r>
          </a:p>
          <a:p>
            <a:r>
              <a:rPr lang="en-US" dirty="0" smtClean="0"/>
              <a:t>Participation </a:t>
            </a:r>
            <a:r>
              <a:rPr lang="en-US" dirty="0"/>
              <a:t>is a process whereby </a:t>
            </a:r>
            <a:r>
              <a:rPr lang="en-US" dirty="0">
                <a:solidFill>
                  <a:srgbClr val="FF0000"/>
                </a:solidFill>
              </a:rPr>
              <a:t>policy- making, prioritizing issues, </a:t>
            </a:r>
            <a:r>
              <a:rPr lang="en-US" dirty="0" smtClean="0">
                <a:solidFill>
                  <a:srgbClr val="FF0000"/>
                </a:solidFill>
              </a:rPr>
              <a:t>accessibility to </a:t>
            </a:r>
            <a:r>
              <a:rPr lang="en-US" dirty="0">
                <a:solidFill>
                  <a:srgbClr val="FF0000"/>
                </a:solidFill>
              </a:rPr>
              <a:t>public goods and services and also allocating resources is influenced by </a:t>
            </a:r>
            <a:r>
              <a:rPr lang="en-US" dirty="0" smtClean="0">
                <a:solidFill>
                  <a:srgbClr val="FF0000"/>
                </a:solidFill>
              </a:rPr>
              <a:t>key stakeholders</a:t>
            </a:r>
            <a:r>
              <a:rPr lang="en-US" dirty="0" smtClean="0"/>
              <a:t>.</a:t>
            </a:r>
          </a:p>
          <a:p>
            <a:endParaRPr lang="en-US" dirty="0"/>
          </a:p>
        </p:txBody>
      </p:sp>
    </p:spTree>
  </p:cSld>
  <p:clrMapOvr>
    <a:masterClrMapping/>
  </p:clrMapOvr>
  <p:transition>
    <p:checke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a:t>
            </a:r>
            <a:endParaRPr lang="en-US" dirty="0"/>
          </a:p>
        </p:txBody>
      </p:sp>
      <p:sp>
        <p:nvSpPr>
          <p:cNvPr id="3" name="Content Placeholder 2"/>
          <p:cNvSpPr>
            <a:spLocks noGrp="1"/>
          </p:cNvSpPr>
          <p:nvPr>
            <p:ph idx="1"/>
          </p:nvPr>
        </p:nvSpPr>
        <p:spPr/>
        <p:txBody>
          <a:bodyPr/>
          <a:lstStyle/>
          <a:p>
            <a:pPr>
              <a:buNone/>
            </a:pPr>
            <a:r>
              <a:rPr lang="en-US" b="1" dirty="0"/>
              <a:t>Generally, public involvement includes three elements or ‘pillars’:</a:t>
            </a:r>
          </a:p>
          <a:p>
            <a:r>
              <a:rPr lang="en-US" dirty="0" smtClean="0"/>
              <a:t>Public </a:t>
            </a:r>
            <a:r>
              <a:rPr lang="en-US" dirty="0"/>
              <a:t>access to </a:t>
            </a:r>
            <a:r>
              <a:rPr lang="en-US" dirty="0" smtClean="0"/>
              <a:t>information</a:t>
            </a:r>
            <a:endParaRPr lang="en-US" dirty="0"/>
          </a:p>
          <a:p>
            <a:r>
              <a:rPr lang="en-US" dirty="0" smtClean="0"/>
              <a:t>Public </a:t>
            </a:r>
            <a:r>
              <a:rPr lang="en-US" dirty="0"/>
              <a:t>participation in decision-making </a:t>
            </a:r>
            <a:r>
              <a:rPr lang="en-US" dirty="0" smtClean="0"/>
              <a:t>processes</a:t>
            </a:r>
            <a:endParaRPr lang="en-US" dirty="0"/>
          </a:p>
          <a:p>
            <a:r>
              <a:rPr lang="en-US" dirty="0" smtClean="0"/>
              <a:t>Public </a:t>
            </a:r>
            <a:r>
              <a:rPr lang="en-US" dirty="0"/>
              <a:t>access to judicial and administrative redress often termed </a:t>
            </a:r>
            <a:r>
              <a:rPr lang="en-US" dirty="0" smtClean="0"/>
              <a:t>“access to justice”</a:t>
            </a:r>
            <a:endParaRPr lang="en-US" dirty="0"/>
          </a:p>
        </p:txBody>
      </p:sp>
    </p:spTree>
  </p:cSld>
  <p:clrMapOvr>
    <a:masterClrMapping/>
  </p:clrMapOvr>
  <p:transition>
    <p:checke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access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Passive access </a:t>
            </a:r>
            <a:r>
              <a:rPr lang="en-US" dirty="0"/>
              <a:t>is where the </a:t>
            </a:r>
            <a:r>
              <a:rPr lang="en-US" dirty="0" smtClean="0"/>
              <a:t>public will </a:t>
            </a:r>
            <a:r>
              <a:rPr lang="en-US" dirty="0"/>
              <a:t>get information </a:t>
            </a:r>
            <a:r>
              <a:rPr lang="en-US" dirty="0">
                <a:solidFill>
                  <a:srgbClr val="FF0000"/>
                </a:solidFill>
              </a:rPr>
              <a:t>upon request </a:t>
            </a:r>
            <a:r>
              <a:rPr lang="en-US" dirty="0"/>
              <a:t>to government institutions. </a:t>
            </a:r>
            <a:endParaRPr lang="en-US" dirty="0" smtClean="0"/>
          </a:p>
          <a:p>
            <a:r>
              <a:rPr lang="en-US" b="1" dirty="0" smtClean="0"/>
              <a:t>Active </a:t>
            </a:r>
            <a:r>
              <a:rPr lang="en-US" b="1" dirty="0"/>
              <a:t>access </a:t>
            </a:r>
            <a:r>
              <a:rPr lang="en-US" dirty="0" smtClean="0"/>
              <a:t>is whereby </a:t>
            </a:r>
            <a:r>
              <a:rPr lang="en-US" dirty="0"/>
              <a:t>the government is </a:t>
            </a:r>
            <a:r>
              <a:rPr lang="en-US" b="1" dirty="0"/>
              <a:t>obliged</a:t>
            </a:r>
            <a:r>
              <a:rPr lang="en-US" dirty="0"/>
              <a:t> to give and disseminate information</a:t>
            </a:r>
            <a:r>
              <a:rPr lang="en-US" dirty="0" smtClean="0"/>
              <a:t>.</a:t>
            </a:r>
          </a:p>
          <a:p>
            <a:r>
              <a:rPr lang="en-US" dirty="0"/>
              <a:t>From a human rights dimension, people have the right to know, to be </a:t>
            </a:r>
            <a:r>
              <a:rPr lang="en-US" dirty="0" smtClean="0"/>
              <a:t>informed and </a:t>
            </a:r>
            <a:r>
              <a:rPr lang="en-US" dirty="0"/>
              <a:t>participate in decisions that affect them as well as seeking redress. </a:t>
            </a:r>
            <a:endParaRPr lang="en-US" dirty="0" smtClean="0"/>
          </a:p>
          <a:p>
            <a:r>
              <a:rPr lang="en-US" dirty="0" smtClean="0"/>
              <a:t>From a legal</a:t>
            </a:r>
            <a:r>
              <a:rPr lang="en-US" dirty="0"/>
              <a:t>, ethical and moral dimension, citizens and government officials are </a:t>
            </a:r>
            <a:r>
              <a:rPr lang="en-US" dirty="0" smtClean="0"/>
              <a:t>obliged to </a:t>
            </a:r>
            <a:r>
              <a:rPr lang="en-US" dirty="0"/>
              <a:t>ensure good governance.</a:t>
            </a:r>
          </a:p>
        </p:txBody>
      </p:sp>
    </p:spTree>
  </p:cSld>
  <p:clrMapOvr>
    <a:masterClrMapping/>
  </p:clrMapOvr>
  <p:transition>
    <p:checker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Participation and development</a:t>
            </a:r>
            <a:endParaRPr lang="en-US" dirty="0"/>
          </a:p>
        </p:txBody>
      </p:sp>
      <p:sp>
        <p:nvSpPr>
          <p:cNvPr id="3" name="Content Placeholder 2"/>
          <p:cNvSpPr>
            <a:spLocks noGrp="1"/>
          </p:cNvSpPr>
          <p:nvPr>
            <p:ph idx="1"/>
          </p:nvPr>
        </p:nvSpPr>
        <p:spPr/>
        <p:txBody>
          <a:bodyPr/>
          <a:lstStyle/>
          <a:p>
            <a:r>
              <a:rPr lang="en-GB" dirty="0" smtClean="0"/>
              <a:t>Participation </a:t>
            </a:r>
            <a:r>
              <a:rPr lang="en-GB" b="1" dirty="0" smtClean="0"/>
              <a:t>facilitate development</a:t>
            </a:r>
            <a:r>
              <a:rPr lang="en-GB" dirty="0" smtClean="0"/>
              <a:t>, where all people regardless of their colour, disabilities and sex participate fully in every developmental project in a community.</a:t>
            </a:r>
          </a:p>
          <a:p>
            <a:r>
              <a:rPr lang="en-GB" dirty="0" smtClean="0"/>
              <a:t>People will be free to </a:t>
            </a:r>
            <a:r>
              <a:rPr lang="en-GB" b="1" dirty="0" smtClean="0"/>
              <a:t>give out their view</a:t>
            </a:r>
            <a:r>
              <a:rPr lang="en-GB" dirty="0" smtClean="0"/>
              <a:t>, learn and interact with others in various economical, social, cultural and political issues.</a:t>
            </a:r>
            <a:endParaRPr lang="en-US" dirty="0"/>
          </a:p>
        </p:txBody>
      </p:sp>
    </p:spTree>
  </p:cSld>
  <p:clrMapOvr>
    <a:masterClrMapping/>
  </p:clrMapOvr>
  <p:transition>
    <p:checker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RULE OF LAW</a:t>
            </a:r>
            <a:endParaRPr lang="en-US" dirty="0"/>
          </a:p>
        </p:txBody>
      </p:sp>
      <p:sp>
        <p:nvSpPr>
          <p:cNvPr id="3" name="Content Placeholder 2"/>
          <p:cNvSpPr>
            <a:spLocks noGrp="1"/>
          </p:cNvSpPr>
          <p:nvPr>
            <p:ph idx="1"/>
          </p:nvPr>
        </p:nvSpPr>
        <p:spPr/>
        <p:txBody>
          <a:bodyPr/>
          <a:lstStyle/>
          <a:p>
            <a:r>
              <a:rPr lang="en-US" dirty="0" smtClean="0"/>
              <a:t>Laws, regulations and codes of conduct should be fair and enforced impartially, particularly the laws on human rights.</a:t>
            </a:r>
          </a:p>
          <a:p>
            <a:r>
              <a:rPr lang="en-GB" dirty="0" smtClean="0"/>
              <a:t>The laws that allow people to access and use various resources, information and skills to attain their goals in life should be participatory.</a:t>
            </a:r>
          </a:p>
          <a:p>
            <a:endParaRPr lang="en-US" dirty="0"/>
          </a:p>
        </p:txBody>
      </p:sp>
    </p:spTree>
  </p:cSld>
  <p:clrMapOvr>
    <a:masterClrMapping/>
  </p:clrMapOvr>
  <p:transition>
    <p:checker dir="vert"/>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1246</TotalTime>
  <Words>1170</Words>
  <Application>Microsoft Office PowerPoint</Application>
  <PresentationFormat>On-screen Show (4:3)</PresentationFormat>
  <Paragraphs>90</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GOOD GOVERNANCE</vt:lpstr>
      <vt:lpstr>Concept</vt:lpstr>
      <vt:lpstr>Cont...</vt:lpstr>
      <vt:lpstr>COMPONENTS OF GOOD GOVERNANCE</vt:lpstr>
      <vt:lpstr>PARTICIPATION</vt:lpstr>
      <vt:lpstr>Cont...</vt:lpstr>
      <vt:lpstr>Types of access</vt:lpstr>
      <vt:lpstr>Participation and development</vt:lpstr>
      <vt:lpstr>RULE OF LAW</vt:lpstr>
      <vt:lpstr>RULE OF LAW AND DEVELOPMENT</vt:lpstr>
      <vt:lpstr>TRANSPARENCY</vt:lpstr>
      <vt:lpstr>TRANSPARENCY AND DEVELOPMENT</vt:lpstr>
      <vt:lpstr>RESPONSIVENESS</vt:lpstr>
      <vt:lpstr>RESPONSIVENESS AND DEVELOPMENT</vt:lpstr>
      <vt:lpstr>CONSENSUS ORIENTATION</vt:lpstr>
      <vt:lpstr>CONSENSUS DECISION-MAKING</vt:lpstr>
      <vt:lpstr>RELATION TO DEVELOPMENT</vt:lpstr>
      <vt:lpstr>EQUITY</vt:lpstr>
      <vt:lpstr>EQUITY AND DEVELOPMENT</vt:lpstr>
      <vt:lpstr>EFFECTIVENESS AND EFFICIENCY</vt:lpstr>
      <vt:lpstr>IN RELATION TO DEVELOPMENT</vt:lpstr>
      <vt:lpstr>ACCOUNTABILITY</vt:lpstr>
      <vt:lpstr>Cont...</vt:lpstr>
      <vt:lpstr>In relation to development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GOOD GOVERNANCE</dc:title>
  <dc:creator>i</dc:creator>
  <cp:lastModifiedBy>OJWANG</cp:lastModifiedBy>
  <cp:revision>16</cp:revision>
  <cp:lastPrinted>2018-05-29T12:54:55Z</cp:lastPrinted>
  <dcterms:created xsi:type="dcterms:W3CDTF">2016-05-08T08:38:38Z</dcterms:created>
  <dcterms:modified xsi:type="dcterms:W3CDTF">2018-05-29T12:55:16Z</dcterms:modified>
</cp:coreProperties>
</file>