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2" r:id="rId4"/>
    <p:sldId id="260" r:id="rId5"/>
    <p:sldId id="261" r:id="rId6"/>
    <p:sldId id="262" r:id="rId7"/>
    <p:sldId id="263" r:id="rId8"/>
    <p:sldId id="272" r:id="rId9"/>
    <p:sldId id="273" r:id="rId10"/>
    <p:sldId id="264" r:id="rId11"/>
    <p:sldId id="265" r:id="rId12"/>
    <p:sldId id="266" r:id="rId13"/>
    <p:sldId id="267" r:id="rId14"/>
    <p:sldId id="268" r:id="rId15"/>
    <p:sldId id="269" r:id="rId16"/>
    <p:sldId id="270" r:id="rId17"/>
    <p:sldId id="271" r:id="rId18"/>
    <p:sldId id="281"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BAC45B-42CD-43FB-920C-101BCD15CD27}"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79D60-49AE-468F-95F4-FDD07A57A9F5}" type="slidenum">
              <a:rPr lang="en-US" smtClean="0"/>
              <a:pPr/>
              <a:t>‹#›</a:t>
            </a:fld>
            <a:endParaRPr lang="en-US"/>
          </a:p>
        </p:txBody>
      </p:sp>
    </p:spTree>
  </p:cSld>
  <p:clrMapOvr>
    <a:masterClrMapping/>
  </p:clrMapOvr>
  <p:transition>
    <p:whee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AC45B-42CD-43FB-920C-101BCD15CD27}"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79D60-49AE-468F-95F4-FDD07A57A9F5}" type="slidenum">
              <a:rPr lang="en-US" smtClean="0"/>
              <a:pPr/>
              <a:t>‹#›</a:t>
            </a:fld>
            <a:endParaRPr lang="en-US"/>
          </a:p>
        </p:txBody>
      </p:sp>
    </p:spTree>
  </p:cSld>
  <p:clrMapOvr>
    <a:masterClrMapping/>
  </p:clrMapOvr>
  <p:transition>
    <p:whee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AC45B-42CD-43FB-920C-101BCD15CD27}"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79D60-49AE-468F-95F4-FDD07A57A9F5}" type="slidenum">
              <a:rPr lang="en-US" smtClean="0"/>
              <a:pPr/>
              <a:t>‹#›</a:t>
            </a:fld>
            <a:endParaRPr lang="en-US"/>
          </a:p>
        </p:txBody>
      </p:sp>
    </p:spTree>
  </p:cSld>
  <p:clrMapOvr>
    <a:masterClrMapping/>
  </p:clrMapOvr>
  <p:transition>
    <p:whee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AC45B-42CD-43FB-920C-101BCD15CD27}"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79D60-49AE-468F-95F4-FDD07A57A9F5}" type="slidenum">
              <a:rPr lang="en-US" smtClean="0"/>
              <a:pPr/>
              <a:t>‹#›</a:t>
            </a:fld>
            <a:endParaRPr lang="en-US"/>
          </a:p>
        </p:txBody>
      </p:sp>
    </p:spTree>
  </p:cSld>
  <p:clrMapOvr>
    <a:masterClrMapping/>
  </p:clrMapOvr>
  <p:transition>
    <p:whee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AC45B-42CD-43FB-920C-101BCD15CD27}"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79D60-49AE-468F-95F4-FDD07A57A9F5}" type="slidenum">
              <a:rPr lang="en-US" smtClean="0"/>
              <a:pPr/>
              <a:t>‹#›</a:t>
            </a:fld>
            <a:endParaRPr lang="en-US"/>
          </a:p>
        </p:txBody>
      </p:sp>
    </p:spTree>
  </p:cSld>
  <p:clrMapOvr>
    <a:masterClrMapping/>
  </p:clrMapOvr>
  <p:transition>
    <p:whee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AC45B-42CD-43FB-920C-101BCD15CD27}"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79D60-49AE-468F-95F4-FDD07A57A9F5}" type="slidenum">
              <a:rPr lang="en-US" smtClean="0"/>
              <a:pPr/>
              <a:t>‹#›</a:t>
            </a:fld>
            <a:endParaRPr lang="en-US"/>
          </a:p>
        </p:txBody>
      </p:sp>
    </p:spTree>
  </p:cSld>
  <p:clrMapOvr>
    <a:masterClrMapping/>
  </p:clrMapOvr>
  <p:transition>
    <p:whee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AC45B-42CD-43FB-920C-101BCD15CD27}" type="datetimeFigureOut">
              <a:rPr lang="en-US" smtClean="0"/>
              <a:pPr/>
              <a:t>6/21/2021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79D60-49AE-468F-95F4-FDD07A57A9F5}" type="slidenum">
              <a:rPr lang="en-US" smtClean="0"/>
              <a:pPr/>
              <a:t>‹#›</a:t>
            </a:fld>
            <a:endParaRPr lang="en-US"/>
          </a:p>
        </p:txBody>
      </p:sp>
    </p:spTree>
  </p:cSld>
  <p:clrMapOvr>
    <a:masterClrMapping/>
  </p:clrMapOvr>
  <p:transition>
    <p:whee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AC45B-42CD-43FB-920C-101BCD15CD27}" type="datetimeFigureOut">
              <a:rPr lang="en-US" smtClean="0"/>
              <a:pPr/>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79D60-49AE-468F-95F4-FDD07A57A9F5}" type="slidenum">
              <a:rPr lang="en-US" smtClean="0"/>
              <a:pPr/>
              <a:t>‹#›</a:t>
            </a:fld>
            <a:endParaRPr lang="en-US"/>
          </a:p>
        </p:txBody>
      </p:sp>
    </p:spTree>
  </p:cSld>
  <p:clrMapOvr>
    <a:masterClrMapping/>
  </p:clrMapOvr>
  <p:transition>
    <p:whee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AC45B-42CD-43FB-920C-101BCD15CD27}" type="datetimeFigureOut">
              <a:rPr lang="en-US" smtClean="0"/>
              <a:pPr/>
              <a:t>6/21/2021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79D60-49AE-468F-95F4-FDD07A57A9F5}" type="slidenum">
              <a:rPr lang="en-US" smtClean="0"/>
              <a:pPr/>
              <a:t>‹#›</a:t>
            </a:fld>
            <a:endParaRPr lang="en-US"/>
          </a:p>
        </p:txBody>
      </p:sp>
    </p:spTree>
  </p:cSld>
  <p:clrMapOvr>
    <a:masterClrMapping/>
  </p:clrMapOvr>
  <p:transition>
    <p:whee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AC45B-42CD-43FB-920C-101BCD15CD27}"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79D60-49AE-468F-95F4-FDD07A57A9F5}" type="slidenum">
              <a:rPr lang="en-US" smtClean="0"/>
              <a:pPr/>
              <a:t>‹#›</a:t>
            </a:fld>
            <a:endParaRPr lang="en-US"/>
          </a:p>
        </p:txBody>
      </p:sp>
    </p:spTree>
  </p:cSld>
  <p:clrMapOvr>
    <a:masterClrMapping/>
  </p:clrMapOvr>
  <p:transition>
    <p:whee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AC45B-42CD-43FB-920C-101BCD15CD27}"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79D60-49AE-468F-95F4-FDD07A57A9F5}" type="slidenum">
              <a:rPr lang="en-US" smtClean="0"/>
              <a:pPr/>
              <a:t>‹#›</a:t>
            </a:fld>
            <a:endParaRPr lang="en-US"/>
          </a:p>
        </p:txBody>
      </p:sp>
    </p:spTree>
  </p:cSld>
  <p:clrMapOvr>
    <a:masterClrMapping/>
  </p:clrMapOvr>
  <p:transition>
    <p:whee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AC45B-42CD-43FB-920C-101BCD15CD27}" type="datetimeFigureOut">
              <a:rPr lang="en-US" smtClean="0"/>
              <a:pPr/>
              <a:t>6/21/2021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79D60-49AE-468F-95F4-FDD07A57A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hee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HUMAN RIGHTS IN RELATION TO DEVELOPMENT IN TANZANIA</a:t>
            </a:r>
            <a:endParaRPr lang="en-US" dirty="0"/>
          </a:p>
        </p:txBody>
      </p:sp>
      <p:sp>
        <p:nvSpPr>
          <p:cNvPr id="3" name="Content Placeholder 2"/>
          <p:cNvSpPr>
            <a:spLocks noGrp="1"/>
          </p:cNvSpPr>
          <p:nvPr>
            <p:ph idx="1"/>
          </p:nvPr>
        </p:nvSpPr>
        <p:spPr/>
        <p:txBody>
          <a:bodyPr/>
          <a:lstStyle/>
          <a:p>
            <a:r>
              <a:rPr lang="en-GB" dirty="0"/>
              <a:t>The concept</a:t>
            </a:r>
          </a:p>
          <a:p>
            <a:r>
              <a:rPr lang="en-GB" dirty="0"/>
              <a:t>Generations/aspects of human rights</a:t>
            </a:r>
          </a:p>
          <a:p>
            <a:r>
              <a:rPr lang="en-GB" dirty="0"/>
              <a:t>Rights of vulnerable groups</a:t>
            </a:r>
          </a:p>
          <a:p>
            <a:r>
              <a:rPr lang="en-GB" dirty="0"/>
              <a:t>Relation to development</a:t>
            </a:r>
            <a:endParaRPr lang="en-US" dirty="0"/>
          </a:p>
        </p:txBody>
      </p:sp>
    </p:spTree>
  </p:cSld>
  <p:clrMapOvr>
    <a:masterClrMapping/>
  </p:clrMapOvr>
  <p:transition>
    <p:whee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229600" cy="1143000"/>
          </a:xfrm>
        </p:spPr>
        <p:txBody>
          <a:bodyPr/>
          <a:lstStyle/>
          <a:p>
            <a:r>
              <a:rPr lang="en-GB" dirty="0"/>
              <a:t>Cont...</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None/>
            </a:pPr>
            <a:r>
              <a:rPr lang="en-GB" dirty="0"/>
              <a:t>3. </a:t>
            </a:r>
            <a:r>
              <a:rPr lang="en-GB" b="1" dirty="0"/>
              <a:t>women; </a:t>
            </a:r>
            <a:r>
              <a:rPr lang="en-GB" dirty="0"/>
              <a:t>they are humiliated, tortured, discriminated, exploited, sexually abused, sexual violence and valueless. This category includes women, girls and pregnant women. There are many violations reported in the country like; killings of 26 women in </a:t>
            </a:r>
            <a:r>
              <a:rPr lang="en-GB" dirty="0" err="1"/>
              <a:t>Mbeya</a:t>
            </a:r>
            <a:r>
              <a:rPr lang="en-GB" dirty="0"/>
              <a:t> in 2014, and 2878 women raped.</a:t>
            </a:r>
            <a:r>
              <a:rPr lang="en-US" dirty="0"/>
              <a:t> The 2010, Tanzania Demographic and Health Survey indicated that almost half (45%) of women aged 15-49 had experienced either physical or sexual violence . According to the 2010 Demographic Health Survey, 37% of women were married before attaining the age of 18 (THRR REPORT, 2014)</a:t>
            </a:r>
          </a:p>
        </p:txBody>
      </p:sp>
    </p:spTree>
  </p:cSld>
  <p:clrMapOvr>
    <a:masterClrMapping/>
  </p:clrMapOvr>
  <p:transition>
    <p:whee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t>
            </a:r>
            <a:endParaRPr lang="en-US" dirty="0"/>
          </a:p>
        </p:txBody>
      </p:sp>
      <p:sp>
        <p:nvSpPr>
          <p:cNvPr id="3" name="Content Placeholder 2"/>
          <p:cNvSpPr>
            <a:spLocks noGrp="1"/>
          </p:cNvSpPr>
          <p:nvPr>
            <p:ph idx="1"/>
          </p:nvPr>
        </p:nvSpPr>
        <p:spPr/>
        <p:txBody>
          <a:bodyPr/>
          <a:lstStyle/>
          <a:p>
            <a:pPr>
              <a:buNone/>
            </a:pPr>
            <a:r>
              <a:rPr lang="en-GB" dirty="0"/>
              <a:t>4. </a:t>
            </a:r>
            <a:r>
              <a:rPr lang="en-GB" b="1" dirty="0"/>
              <a:t>Children</a:t>
            </a:r>
            <a:r>
              <a:rPr lang="en-GB" dirty="0"/>
              <a:t>; child abuse and torture are observed in Tanzania. Children depend on adult people to attain their fundamental human rights like education, health care, food and shelter. Unfortunately, the closest relative of children are the ones used to humiliate, discriminate and violate them. </a:t>
            </a:r>
            <a:r>
              <a:rPr lang="en-GB" dirty="0" err="1"/>
              <a:t>Eg</a:t>
            </a:r>
            <a:r>
              <a:rPr lang="en-GB" dirty="0"/>
              <a:t> in August 2014, two children were killed by their father,</a:t>
            </a:r>
            <a:endParaRPr lang="en-US" dirty="0"/>
          </a:p>
        </p:txBody>
      </p:sp>
    </p:spTree>
  </p:cSld>
  <p:clrMapOvr>
    <a:masterClrMapping/>
  </p:clrMapOvr>
  <p:transition>
    <p:whee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Children tortured by their father</a:t>
            </a:r>
            <a:br>
              <a:rPr lang="en-GB" dirty="0"/>
            </a:br>
            <a:r>
              <a:rPr lang="en-GB" dirty="0"/>
              <a:t> THRR REPORT (2014)</a:t>
            </a:r>
            <a:endParaRPr 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642910" y="1643050"/>
            <a:ext cx="7786742" cy="4286279"/>
          </a:xfrm>
          <a:prstGeom prst="rect">
            <a:avLst/>
          </a:prstGeom>
          <a:noFill/>
          <a:ln w="9525">
            <a:noFill/>
            <a:miter lim="800000"/>
            <a:headEnd/>
            <a:tailEnd/>
          </a:ln>
          <a:effectLst/>
        </p:spPr>
      </p:pic>
    </p:spTree>
  </p:cSld>
  <p:clrMapOvr>
    <a:masterClrMapping/>
  </p:clrMapOvr>
  <p:transition>
    <p:whee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INITIATIVES TAKEN BY TANZANIA GOVERNMENT TO SAVE VULNERABLE GROUPS</a:t>
            </a:r>
            <a:endParaRPr lang="en-US" dirty="0"/>
          </a:p>
        </p:txBody>
      </p:sp>
      <p:sp>
        <p:nvSpPr>
          <p:cNvPr id="3" name="Content Placeholder 2"/>
          <p:cNvSpPr>
            <a:spLocks noGrp="1"/>
          </p:cNvSpPr>
          <p:nvPr>
            <p:ph idx="1"/>
          </p:nvPr>
        </p:nvSpPr>
        <p:spPr/>
        <p:txBody>
          <a:bodyPr>
            <a:normAutofit fontScale="77500" lnSpcReduction="20000"/>
          </a:bodyPr>
          <a:lstStyle/>
          <a:p>
            <a:r>
              <a:rPr lang="en-GB" dirty="0"/>
              <a:t>There are several initiatives taken by the government to protect vulnerable groups against various violations:</a:t>
            </a:r>
          </a:p>
          <a:p>
            <a:pPr marL="514350" indent="-514350">
              <a:buFont typeface="+mj-lt"/>
              <a:buAutoNum type="arabicPeriod"/>
            </a:pPr>
            <a:r>
              <a:rPr lang="en-GB" b="1" dirty="0"/>
              <a:t>The government signed and adopted various declaration against women abuse/ violation</a:t>
            </a:r>
            <a:r>
              <a:rPr lang="en-GB" dirty="0"/>
              <a:t>. </a:t>
            </a:r>
            <a:r>
              <a:rPr lang="en-GB" dirty="0" err="1"/>
              <a:t>Eg</a:t>
            </a:r>
            <a:r>
              <a:rPr lang="en-GB" dirty="0"/>
              <a:t> </a:t>
            </a:r>
            <a:r>
              <a:rPr lang="en-US" dirty="0"/>
              <a:t>the </a:t>
            </a:r>
            <a:r>
              <a:rPr lang="en-US" i="1" dirty="0"/>
              <a:t>Universal Declaration of Human Rights (UDHR) of 1948  which says </a:t>
            </a:r>
            <a:r>
              <a:rPr lang="en-US" b="1" i="1" dirty="0"/>
              <a:t>“Everyone is entitled to all rights and freedoms set forth in this Declaration, without distinction of any kind, such as race, color</a:t>
            </a:r>
            <a:r>
              <a:rPr lang="en-US" i="1" dirty="0"/>
              <a:t>, </a:t>
            </a:r>
            <a:r>
              <a:rPr lang="en-US" b="1" i="1" dirty="0"/>
              <a:t>sex, language, religion, political or other opinion, national or social origin, property, birth or other status.” . </a:t>
            </a:r>
            <a:r>
              <a:rPr lang="en-US" i="1" dirty="0"/>
              <a:t> </a:t>
            </a:r>
            <a:r>
              <a:rPr lang="en-US" dirty="0"/>
              <a:t>Also, </a:t>
            </a:r>
            <a:r>
              <a:rPr lang="en-US" b="1" dirty="0"/>
              <a:t>“the </a:t>
            </a:r>
            <a:r>
              <a:rPr lang="en-US" b="1" i="1" dirty="0"/>
              <a:t>Convention on the Right of the Child, 1980 (CRC) provides for non-discrimination of children based on gender, race or any other qualification  whatsoever”.</a:t>
            </a:r>
            <a:endParaRPr lang="en-US" b="1" dirty="0"/>
          </a:p>
        </p:txBody>
      </p:sp>
    </p:spTree>
  </p:cSld>
  <p:clrMapOvr>
    <a:masterClrMapping/>
  </p:clrMapOvr>
  <p:transition>
    <p:whee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t>
            </a:r>
            <a:endParaRPr lang="en-US" dirty="0"/>
          </a:p>
        </p:txBody>
      </p:sp>
      <p:sp>
        <p:nvSpPr>
          <p:cNvPr id="3" name="Content Placeholder 2"/>
          <p:cNvSpPr>
            <a:spLocks noGrp="1"/>
          </p:cNvSpPr>
          <p:nvPr>
            <p:ph idx="1"/>
          </p:nvPr>
        </p:nvSpPr>
        <p:spPr/>
        <p:txBody>
          <a:bodyPr>
            <a:normAutofit lnSpcReduction="10000"/>
          </a:bodyPr>
          <a:lstStyle/>
          <a:p>
            <a:pPr>
              <a:buNone/>
            </a:pPr>
            <a:r>
              <a:rPr lang="en-GB" dirty="0"/>
              <a:t>2. The constitution of United Republic of Tanzania, 1977 on part III states the fundamental human rights. Article 12(1) of CURT provide that </a:t>
            </a:r>
            <a:r>
              <a:rPr lang="en-US" b="1" i="1" dirty="0"/>
              <a:t>“All human beings are born free, and are all equal</a:t>
            </a:r>
            <a:r>
              <a:rPr lang="en-US" i="1" dirty="0"/>
              <a:t>.” </a:t>
            </a:r>
          </a:p>
          <a:p>
            <a:pPr>
              <a:buNone/>
            </a:pPr>
            <a:r>
              <a:rPr lang="en-GB" dirty="0"/>
              <a:t>3. </a:t>
            </a:r>
            <a:r>
              <a:rPr lang="en-GB" b="1" dirty="0"/>
              <a:t>Formulation of laws</a:t>
            </a:r>
            <a:r>
              <a:rPr lang="en-GB" dirty="0"/>
              <a:t>: </a:t>
            </a:r>
            <a:r>
              <a:rPr lang="en-GB" i="1" dirty="0"/>
              <a:t>The </a:t>
            </a:r>
            <a:r>
              <a:rPr lang="en-US" i="1" dirty="0"/>
              <a:t>Employment and </a:t>
            </a:r>
            <a:r>
              <a:rPr lang="en-US" i="1" dirty="0" err="1"/>
              <a:t>Labour</a:t>
            </a:r>
            <a:r>
              <a:rPr lang="en-US" i="1" dirty="0"/>
              <a:t> Relations Act, 2004 </a:t>
            </a:r>
            <a:r>
              <a:rPr lang="en-US" dirty="0"/>
              <a:t>provides for non-discrimination in employment opportunities as well as the right to maternity leave</a:t>
            </a:r>
            <a:r>
              <a:rPr lang="en-US" i="1" dirty="0"/>
              <a:t>.</a:t>
            </a:r>
            <a:endParaRPr lang="en-US" dirty="0"/>
          </a:p>
        </p:txBody>
      </p:sp>
    </p:spTree>
  </p:cSld>
  <p:clrMapOvr>
    <a:masterClrMapping/>
  </p:clrMapOvr>
  <p:transition>
    <p:whee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The </a:t>
            </a:r>
            <a:r>
              <a:rPr lang="en-US" b="1" i="1" dirty="0"/>
              <a:t>Land Act, 1999 and the Village Land Act, 1999 </a:t>
            </a:r>
            <a:r>
              <a:rPr lang="en-US" dirty="0"/>
              <a:t>both include women’s rights with regard to land ownership and use </a:t>
            </a:r>
          </a:p>
          <a:p>
            <a:pPr>
              <a:buFont typeface="Wingdings" panose="05000000000000000000" pitchFamily="2" charset="2"/>
              <a:buChar char="§"/>
            </a:pPr>
            <a:r>
              <a:rPr lang="en-GB" b="1" dirty="0"/>
              <a:t>The </a:t>
            </a:r>
            <a:r>
              <a:rPr lang="en-US" b="1" i="1" dirty="0"/>
              <a:t> Marriage Act, 1971, </a:t>
            </a:r>
            <a:r>
              <a:rPr lang="en-US" dirty="0"/>
              <a:t>prohibit early marriage to children and sexual abuses for both children and women.</a:t>
            </a:r>
          </a:p>
          <a:p>
            <a:r>
              <a:rPr lang="en-US" b="1" dirty="0"/>
              <a:t>The </a:t>
            </a:r>
            <a:r>
              <a:rPr lang="en-US" b="1" i="1" dirty="0"/>
              <a:t>Children Act 2009 </a:t>
            </a:r>
            <a:r>
              <a:rPr lang="en-US" dirty="0"/>
              <a:t>as well requires that children offenders be placed in a separate place from the adults.</a:t>
            </a:r>
          </a:p>
          <a:p>
            <a:pPr>
              <a:buNone/>
            </a:pPr>
            <a:r>
              <a:rPr lang="en-GB" dirty="0"/>
              <a:t>		</a:t>
            </a:r>
            <a:r>
              <a:rPr lang="en-US" i="1" dirty="0"/>
              <a:t>“</a:t>
            </a:r>
            <a:r>
              <a:rPr lang="en-US" b="1" i="1" dirty="0"/>
              <a:t>The police officer shall make arrangements for preventing, so far as practicable, a child while in custody, from associating with an adult charged with an offence unless he is a relative.”</a:t>
            </a:r>
          </a:p>
          <a:p>
            <a:pPr>
              <a:buNone/>
            </a:pPr>
            <a:r>
              <a:rPr lang="en-GB" b="1" dirty="0"/>
              <a:t>The </a:t>
            </a:r>
            <a:r>
              <a:rPr lang="en-US" b="1" i="1" dirty="0"/>
              <a:t>Persons with Disabilities Act, 2010</a:t>
            </a:r>
            <a:r>
              <a:rPr lang="en-US" i="1" dirty="0"/>
              <a:t>, </a:t>
            </a:r>
            <a:r>
              <a:rPr lang="en-US" dirty="0"/>
              <a:t>the law provides that people with disabilities have the right to participate in political and public life in an inclusive setting and the right to quality healthcare services </a:t>
            </a:r>
          </a:p>
        </p:txBody>
      </p:sp>
    </p:spTree>
  </p:cSld>
  <p:clrMapOvr>
    <a:masterClrMapping/>
  </p:clrMapOvr>
  <p:transition>
    <p:whee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a:t>4. Policies adaptation and formulation</a:t>
            </a:r>
          </a:p>
          <a:p>
            <a:pPr>
              <a:buNone/>
            </a:pPr>
            <a:r>
              <a:rPr lang="en-US" b="1" dirty="0"/>
              <a:t>a. The </a:t>
            </a:r>
            <a:r>
              <a:rPr lang="en-US" b="1" i="1" dirty="0"/>
              <a:t>Tanzania Disability Policy of 2003, </a:t>
            </a:r>
            <a:r>
              <a:rPr lang="en-US" dirty="0"/>
              <a:t>The Policy focuses on engaging people with disabilities in productive work and social security, integrates issues relating to people with disabilities in the country’s legislation. Thus, issues related to vocational training, employment, care of PWDs and other essential services. </a:t>
            </a:r>
          </a:p>
        </p:txBody>
      </p:sp>
    </p:spTree>
  </p:cSld>
  <p:clrMapOvr>
    <a:masterClrMapping/>
  </p:clrMapOvr>
  <p:transition>
    <p:whee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t>
            </a:r>
            <a:endParaRPr lang="en-US" dirty="0"/>
          </a:p>
        </p:txBody>
      </p:sp>
      <p:sp>
        <p:nvSpPr>
          <p:cNvPr id="3" name="Content Placeholder 2"/>
          <p:cNvSpPr>
            <a:spLocks noGrp="1"/>
          </p:cNvSpPr>
          <p:nvPr>
            <p:ph idx="1"/>
          </p:nvPr>
        </p:nvSpPr>
        <p:spPr/>
        <p:txBody>
          <a:bodyPr>
            <a:normAutofit/>
          </a:bodyPr>
          <a:lstStyle/>
          <a:p>
            <a:r>
              <a:rPr lang="en-GB" b="1" dirty="0"/>
              <a:t>B. Adaptation of gender and development policy in 2000 </a:t>
            </a:r>
            <a:r>
              <a:rPr lang="en-GB" dirty="0"/>
              <a:t>which ensure sustainable and coordination for proper planning and implementation of gender based programmes.</a:t>
            </a:r>
          </a:p>
          <a:p>
            <a:pPr>
              <a:buNone/>
            </a:pPr>
            <a:endParaRPr lang="en-US" dirty="0"/>
          </a:p>
        </p:txBody>
      </p:sp>
    </p:spTree>
  </p:cSld>
  <p:clrMapOvr>
    <a:masterClrMapping/>
  </p:clrMapOvr>
  <p:transition>
    <p:whee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marL="0" indent="0">
              <a:buNone/>
            </a:pPr>
            <a:r>
              <a:rPr lang="en-US" dirty="0"/>
              <a:t>5. </a:t>
            </a:r>
            <a:r>
              <a:rPr lang="en-US" b="1" dirty="0"/>
              <a:t>Incorporation of Human Rights in education curriculum</a:t>
            </a:r>
            <a:r>
              <a:rPr lang="en-US" dirty="0"/>
              <a:t>. </a:t>
            </a:r>
            <a:r>
              <a:rPr lang="en-US" dirty="0" err="1"/>
              <a:t>Eg</a:t>
            </a:r>
            <a:r>
              <a:rPr lang="en-US" dirty="0"/>
              <a:t> the curriculum of College of Business Education</a:t>
            </a:r>
          </a:p>
          <a:p>
            <a:pPr marL="0" indent="0">
              <a:buNone/>
            </a:pPr>
            <a:r>
              <a:rPr lang="en-US" dirty="0"/>
              <a:t>6</a:t>
            </a:r>
            <a:r>
              <a:rPr lang="en-US" b="1" dirty="0"/>
              <a:t>. Establishment of gender desk</a:t>
            </a:r>
            <a:r>
              <a:rPr lang="en-US" dirty="0"/>
              <a:t>;</a:t>
            </a:r>
          </a:p>
          <a:p>
            <a:pPr marL="0" indent="0">
              <a:buNone/>
            </a:pPr>
            <a:r>
              <a:rPr lang="en-US"/>
              <a:t>7. </a:t>
            </a:r>
            <a:r>
              <a:rPr lang="en-US" b="1" dirty="0"/>
              <a:t>Establishment of NGOs and other government chambers for Human rights</a:t>
            </a:r>
            <a:r>
              <a:rPr lang="en-US" dirty="0"/>
              <a:t>. </a:t>
            </a:r>
          </a:p>
        </p:txBody>
      </p:sp>
    </p:spTree>
    <p:extLst>
      <p:ext uri="{BB962C8B-B14F-4D97-AF65-F5344CB8AC3E}">
        <p14:creationId xmlns:p14="http://schemas.microsoft.com/office/powerpoint/2010/main" val="2531799245"/>
      </p:ext>
    </p:extLst>
  </p:cSld>
  <p:clrMapOvr>
    <a:masterClrMapping/>
  </p:clrMapOvr>
  <p:transition>
    <p:whee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HUMAN RIGHTS IN RELATION TO DEVELOPMENT.</a:t>
            </a:r>
            <a:endParaRPr lang="en-US" dirty="0"/>
          </a:p>
        </p:txBody>
      </p:sp>
      <p:sp>
        <p:nvSpPr>
          <p:cNvPr id="3" name="Content Placeholder 2"/>
          <p:cNvSpPr>
            <a:spLocks noGrp="1"/>
          </p:cNvSpPr>
          <p:nvPr>
            <p:ph idx="1"/>
          </p:nvPr>
        </p:nvSpPr>
        <p:spPr/>
        <p:txBody>
          <a:bodyPr>
            <a:normAutofit fontScale="85000" lnSpcReduction="20000"/>
          </a:bodyPr>
          <a:lstStyle/>
          <a:p>
            <a:r>
              <a:rPr lang="en-GB" dirty="0"/>
              <a:t>The human rights can not be ties apart from development in the sense that, the development of a particular community needs the fully participation of both sex (</a:t>
            </a:r>
            <a:r>
              <a:rPr lang="en-GB" dirty="0" err="1"/>
              <a:t>male&amp;female</a:t>
            </a:r>
            <a:r>
              <a:rPr lang="en-GB" dirty="0"/>
              <a:t>), various groups, rights of accessing various resources and the choices.</a:t>
            </a:r>
          </a:p>
          <a:p>
            <a:r>
              <a:rPr lang="en-GB" dirty="0"/>
              <a:t>The relation between human rights and development </a:t>
            </a:r>
            <a:r>
              <a:rPr lang="en-US" dirty="0"/>
              <a:t>are considered to from the second generation of human rights which encompass the right to work, right to free choice of employment and to just and favorable conditions of work, the right to form and join trade unions, the right to strike, the right to social security; and the right to own property. </a:t>
            </a:r>
          </a:p>
        </p:txBody>
      </p:sp>
    </p:spTree>
  </p:cSld>
  <p:clrMapOvr>
    <a:masterClrMapping/>
  </p:clrMapOvr>
  <p:transition>
    <p:whee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Concept.</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GB" dirty="0"/>
              <a:t>Human rights are the rights to which everyone is entitled no matter who they are or where they live simply because they are human beings (</a:t>
            </a:r>
            <a:r>
              <a:rPr lang="en-GB" dirty="0" err="1"/>
              <a:t>Mwakajinga</a:t>
            </a:r>
            <a:r>
              <a:rPr lang="en-GB" dirty="0"/>
              <a:t>, 2013). </a:t>
            </a:r>
            <a:endParaRPr lang="en-US" dirty="0"/>
          </a:p>
        </p:txBody>
      </p:sp>
    </p:spTree>
  </p:cSld>
  <p:clrMapOvr>
    <a:masterClrMapping/>
  </p:clrMapOvr>
  <p:transition>
    <p:whee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t>
            </a:r>
            <a:endParaRPr lang="en-US" dirty="0"/>
          </a:p>
        </p:txBody>
      </p:sp>
      <p:sp>
        <p:nvSpPr>
          <p:cNvPr id="3" name="Content Placeholder 2"/>
          <p:cNvSpPr>
            <a:spLocks noGrp="1"/>
          </p:cNvSpPr>
          <p:nvPr>
            <p:ph idx="1"/>
          </p:nvPr>
        </p:nvSpPr>
        <p:spPr/>
        <p:txBody>
          <a:bodyPr/>
          <a:lstStyle/>
          <a:p>
            <a:r>
              <a:rPr lang="en-GB" b="1" dirty="0"/>
              <a:t>Equal participation </a:t>
            </a:r>
            <a:r>
              <a:rPr lang="en-GB" dirty="0"/>
              <a:t>of both sex (male &amp; female) and various groups in economical activities. Through various governmental initiatives to eradicate poverty everyone has the opportunity to participate to rise up his or her income. </a:t>
            </a:r>
            <a:r>
              <a:rPr lang="en-GB" dirty="0" err="1"/>
              <a:t>Eg</a:t>
            </a:r>
            <a:r>
              <a:rPr lang="en-GB" dirty="0"/>
              <a:t> both sex can establish companies.</a:t>
            </a:r>
            <a:endParaRPr lang="en-US" dirty="0"/>
          </a:p>
        </p:txBody>
      </p:sp>
    </p:spTree>
  </p:cSld>
  <p:clrMapOvr>
    <a:masterClrMapping/>
  </p:clrMapOvr>
  <p:transition>
    <p:whee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t>
            </a:r>
            <a:endParaRPr lang="en-US" dirty="0"/>
          </a:p>
        </p:txBody>
      </p:sp>
      <p:sp>
        <p:nvSpPr>
          <p:cNvPr id="3" name="Content Placeholder 2"/>
          <p:cNvSpPr>
            <a:spLocks noGrp="1"/>
          </p:cNvSpPr>
          <p:nvPr>
            <p:ph idx="1"/>
          </p:nvPr>
        </p:nvSpPr>
        <p:spPr/>
        <p:txBody>
          <a:bodyPr/>
          <a:lstStyle/>
          <a:p>
            <a:r>
              <a:rPr lang="en-GB" b="1" dirty="0"/>
              <a:t>Equal employment opportunities </a:t>
            </a:r>
            <a:r>
              <a:rPr lang="en-GB" dirty="0"/>
              <a:t>to both sex and all vulnerable groups; through both </a:t>
            </a:r>
            <a:r>
              <a:rPr lang="en-GB" b="1" i="1" dirty="0"/>
              <a:t>the</a:t>
            </a:r>
            <a:r>
              <a:rPr lang="en-GB" b="1" dirty="0"/>
              <a:t> </a:t>
            </a:r>
            <a:r>
              <a:rPr lang="en-US" b="1" i="1" dirty="0"/>
              <a:t>Employment and </a:t>
            </a:r>
            <a:r>
              <a:rPr lang="en-US" b="1" i="1" dirty="0" err="1"/>
              <a:t>Labour</a:t>
            </a:r>
            <a:r>
              <a:rPr lang="en-US" b="1" i="1" dirty="0"/>
              <a:t> Relations Act, 2004  &amp; </a:t>
            </a:r>
            <a:r>
              <a:rPr lang="en-GB" b="1" i="1" dirty="0"/>
              <a:t>the</a:t>
            </a:r>
            <a:r>
              <a:rPr lang="en-GB" b="1" dirty="0"/>
              <a:t> </a:t>
            </a:r>
            <a:r>
              <a:rPr lang="en-US" b="1" i="1" dirty="0"/>
              <a:t>Persons with Disabilities Act, 2010,</a:t>
            </a:r>
            <a:r>
              <a:rPr lang="en-US" dirty="0"/>
              <a:t> everyone is able and free to find the work of his or her choice.</a:t>
            </a:r>
          </a:p>
        </p:txBody>
      </p:sp>
    </p:spTree>
  </p:cSld>
  <p:clrMapOvr>
    <a:masterClrMapping/>
  </p:clrMapOvr>
  <p:transition>
    <p:whee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t>
            </a:r>
            <a:endParaRPr lang="en-US" dirty="0"/>
          </a:p>
        </p:txBody>
      </p:sp>
      <p:sp>
        <p:nvSpPr>
          <p:cNvPr id="3" name="Content Placeholder 2"/>
          <p:cNvSpPr>
            <a:spLocks noGrp="1"/>
          </p:cNvSpPr>
          <p:nvPr>
            <p:ph idx="1"/>
          </p:nvPr>
        </p:nvSpPr>
        <p:spPr/>
        <p:txBody>
          <a:bodyPr/>
          <a:lstStyle/>
          <a:p>
            <a:r>
              <a:rPr lang="en-GB" b="1" dirty="0"/>
              <a:t>Ownership  of properties </a:t>
            </a:r>
            <a:r>
              <a:rPr lang="en-GB" dirty="0"/>
              <a:t>like land help all people to use them economically to rise their income. </a:t>
            </a:r>
            <a:r>
              <a:rPr lang="en-GB" dirty="0" err="1"/>
              <a:t>Eg</a:t>
            </a:r>
            <a:r>
              <a:rPr lang="en-GB" dirty="0"/>
              <a:t>, </a:t>
            </a:r>
            <a:r>
              <a:rPr lang="en-US" b="1" dirty="0"/>
              <a:t>The </a:t>
            </a:r>
            <a:r>
              <a:rPr lang="en-US" b="1" i="1" dirty="0"/>
              <a:t>Land Act, 1999 and the Village Land Act, 1999, </a:t>
            </a:r>
            <a:r>
              <a:rPr lang="en-US" dirty="0"/>
              <a:t>give women rights to own and control land in various ways like establishing economical activities or use it to access loan from various financial institutions.</a:t>
            </a:r>
          </a:p>
        </p:txBody>
      </p:sp>
    </p:spTree>
  </p:cSld>
  <p:clrMapOvr>
    <a:masterClrMapping/>
  </p:clrMapOvr>
  <p:transition>
    <p:whee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t>
            </a:r>
            <a:endParaRPr lang="en-US" dirty="0"/>
          </a:p>
        </p:txBody>
      </p:sp>
      <p:sp>
        <p:nvSpPr>
          <p:cNvPr id="3" name="Content Placeholder 2"/>
          <p:cNvSpPr>
            <a:spLocks noGrp="1"/>
          </p:cNvSpPr>
          <p:nvPr>
            <p:ph idx="1"/>
          </p:nvPr>
        </p:nvSpPr>
        <p:spPr/>
        <p:txBody>
          <a:bodyPr/>
          <a:lstStyle/>
          <a:p>
            <a:r>
              <a:rPr lang="en-GB" b="1" dirty="0"/>
              <a:t>Equal opportunity of accessing education</a:t>
            </a:r>
            <a:r>
              <a:rPr lang="en-GB" dirty="0"/>
              <a:t>; both sex and all vulnerable groups are free to access education in various levels. For example, </a:t>
            </a:r>
            <a:r>
              <a:rPr lang="en-GB" b="1" dirty="0"/>
              <a:t>The </a:t>
            </a:r>
            <a:r>
              <a:rPr lang="en-US" b="1" i="1" dirty="0"/>
              <a:t>Law of Marriage Act, 1971, </a:t>
            </a:r>
            <a:r>
              <a:rPr lang="en-US" dirty="0"/>
              <a:t>that prohibit early marriage for girls give them the opportunity to have education before marriage.</a:t>
            </a:r>
          </a:p>
        </p:txBody>
      </p:sp>
    </p:spTree>
  </p:cSld>
  <p:clrMapOvr>
    <a:masterClrMapping/>
  </p:clrMapOvr>
  <p:transition>
    <p:whee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t>
            </a:r>
            <a:endParaRPr lang="en-US" dirty="0"/>
          </a:p>
        </p:txBody>
      </p:sp>
      <p:sp>
        <p:nvSpPr>
          <p:cNvPr id="3" name="Content Placeholder 2"/>
          <p:cNvSpPr>
            <a:spLocks noGrp="1"/>
          </p:cNvSpPr>
          <p:nvPr>
            <p:ph idx="1"/>
          </p:nvPr>
        </p:nvSpPr>
        <p:spPr/>
        <p:txBody>
          <a:bodyPr>
            <a:normAutofit lnSpcReduction="10000"/>
          </a:bodyPr>
          <a:lstStyle/>
          <a:p>
            <a:r>
              <a:rPr lang="en-GB" dirty="0"/>
              <a:t>The </a:t>
            </a:r>
            <a:r>
              <a:rPr lang="en-GB" b="1" dirty="0"/>
              <a:t>right of movement </a:t>
            </a:r>
            <a:r>
              <a:rPr lang="en-GB" dirty="0"/>
              <a:t>allows people to conduct various economical activities within the country or abroad. This accelerate the development of an individual as well as the country. For example, Tanzanians are able to move to and from other part of the world for various activities that contribute much on our economy. Also, other people can come in our country either to invest or for tour, all of these activates accelerate our development.</a:t>
            </a:r>
            <a:endParaRPr lang="en-US" dirty="0"/>
          </a:p>
        </p:txBody>
      </p:sp>
    </p:spTree>
  </p:cSld>
  <p:clrMapOvr>
    <a:masterClrMapping/>
  </p:clrMapOvr>
  <p:transition>
    <p:whee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qz</a:t>
            </a:r>
            <a:endParaRPr lang="en-US" dirty="0"/>
          </a:p>
        </p:txBody>
      </p:sp>
      <p:sp>
        <p:nvSpPr>
          <p:cNvPr id="3" name="Content Placeholder 2"/>
          <p:cNvSpPr>
            <a:spLocks noGrp="1"/>
          </p:cNvSpPr>
          <p:nvPr>
            <p:ph idx="1"/>
          </p:nvPr>
        </p:nvSpPr>
        <p:spPr/>
        <p:txBody>
          <a:bodyPr/>
          <a:lstStyle/>
          <a:p>
            <a:r>
              <a:rPr lang="en-GB" dirty="0"/>
              <a:t>Explain with examples the initiatives taken by Tanzania government for human rights.</a:t>
            </a:r>
          </a:p>
          <a:p>
            <a:r>
              <a:rPr lang="en-GB" dirty="0"/>
              <a:t>Development and human rights are inseparable components. Substantiate  </a:t>
            </a:r>
            <a:endParaRPr lang="en-US" dirty="0"/>
          </a:p>
        </p:txBody>
      </p:sp>
    </p:spTree>
  </p:cSld>
  <p:clrMapOvr>
    <a:masterClrMapping/>
  </p:clrMapOvr>
  <p:transition>
    <p:whee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result for HUMAN RIGHTS"/>
          <p:cNvPicPr>
            <a:picLocks noGrp="1"/>
          </p:cNvPicPr>
          <p:nvPr>
            <p:ph idx="1"/>
          </p:nvPr>
        </p:nvPicPr>
        <p:blipFill>
          <a:blip r:embed="rId2" cstate="print"/>
          <a:srcRect/>
          <a:stretch>
            <a:fillRect/>
          </a:stretch>
        </p:blipFill>
        <p:spPr bwMode="auto">
          <a:xfrm>
            <a:off x="1" y="0"/>
            <a:ext cx="9144000" cy="6857999"/>
          </a:xfrm>
          <a:prstGeom prst="rect">
            <a:avLst/>
          </a:prstGeom>
          <a:noFill/>
          <a:ln w="9525">
            <a:noFill/>
            <a:miter lim="800000"/>
            <a:headEnd/>
            <a:tailEnd/>
          </a:ln>
        </p:spPr>
      </p:pic>
    </p:spTree>
  </p:cSld>
  <p:clrMapOvr>
    <a:masterClrMapping/>
  </p:clrMapOvr>
  <p:transition>
    <p:whee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Generations of human rights</a:t>
            </a:r>
            <a:endParaRPr lang="en-US" dirty="0"/>
          </a:p>
        </p:txBody>
      </p:sp>
      <p:graphicFrame>
        <p:nvGraphicFramePr>
          <p:cNvPr id="5" name="Content Placeholder 4"/>
          <p:cNvGraphicFramePr>
            <a:graphicFrameLocks noGrp="1"/>
          </p:cNvGraphicFramePr>
          <p:nvPr>
            <p:ph idx="1"/>
          </p:nvPr>
        </p:nvGraphicFramePr>
        <p:xfrm>
          <a:off x="457200" y="1600200"/>
          <a:ext cx="8229600" cy="6588760"/>
        </p:xfrm>
        <a:graphic>
          <a:graphicData uri="http://schemas.openxmlformats.org/drawingml/2006/table">
            <a:tbl>
              <a:tblPr firstRow="1" bandRow="1">
                <a:tableStyleId>{5C22544A-7EE6-4342-B048-85BDC9FD1C3A}</a:tableStyleId>
              </a:tblPr>
              <a:tblGrid>
                <a:gridCol w="4614866">
                  <a:extLst>
                    <a:ext uri="{9D8B030D-6E8A-4147-A177-3AD203B41FA5}">
                      <a16:colId xmlns:a16="http://schemas.microsoft.com/office/drawing/2014/main" val="20000"/>
                    </a:ext>
                  </a:extLst>
                </a:gridCol>
                <a:gridCol w="2571768">
                  <a:extLst>
                    <a:ext uri="{9D8B030D-6E8A-4147-A177-3AD203B41FA5}">
                      <a16:colId xmlns:a16="http://schemas.microsoft.com/office/drawing/2014/main" val="20001"/>
                    </a:ext>
                  </a:extLst>
                </a:gridCol>
                <a:gridCol w="1042966">
                  <a:extLst>
                    <a:ext uri="{9D8B030D-6E8A-4147-A177-3AD203B41FA5}">
                      <a16:colId xmlns:a16="http://schemas.microsoft.com/office/drawing/2014/main" val="20002"/>
                    </a:ext>
                  </a:extLst>
                </a:gridCol>
              </a:tblGrid>
              <a:tr h="370840">
                <a:tc>
                  <a:txBody>
                    <a:bodyPr/>
                    <a:lstStyle/>
                    <a:p>
                      <a:r>
                        <a:rPr lang="en-GB" dirty="0"/>
                        <a:t>3 GENERATIONS</a:t>
                      </a:r>
                      <a:r>
                        <a:rPr lang="en-GB" baseline="0" dirty="0"/>
                        <a:t> </a:t>
                      </a:r>
                      <a:endParaRPr lang="en-US" dirty="0"/>
                    </a:p>
                  </a:txBody>
                  <a:tcPr/>
                </a:tc>
                <a:tc>
                  <a:txBody>
                    <a:bodyPr/>
                    <a:lstStyle/>
                    <a:p>
                      <a:r>
                        <a:rPr lang="en-GB" dirty="0"/>
                        <a:t>BASIC PRINCIPLES</a:t>
                      </a:r>
                      <a:endParaRPr lang="en-US" dirty="0"/>
                    </a:p>
                  </a:txBody>
                  <a:tcPr/>
                </a:tc>
                <a:tc>
                  <a:txBody>
                    <a:bodyPr/>
                    <a:lstStyle/>
                    <a:p>
                      <a:r>
                        <a:rPr lang="en-GB" dirty="0"/>
                        <a:t>MAIN VALUE</a:t>
                      </a:r>
                      <a:endParaRPr lang="en-US" dirty="0"/>
                    </a:p>
                  </a:txBody>
                  <a:tcPr/>
                </a:tc>
                <a:extLst>
                  <a:ext uri="{0D108BD9-81ED-4DB2-BD59-A6C34878D82A}">
                    <a16:rowId xmlns:a16="http://schemas.microsoft.com/office/drawing/2014/main" val="10000"/>
                  </a:ext>
                </a:extLst>
              </a:tr>
              <a:tr h="370840">
                <a:tc>
                  <a:txBody>
                    <a:bodyPr/>
                    <a:lstStyle/>
                    <a:p>
                      <a:r>
                        <a:rPr lang="en-GB" dirty="0"/>
                        <a:t>FIRST- GENERATION</a:t>
                      </a:r>
                    </a:p>
                    <a:p>
                      <a:r>
                        <a:rPr lang="en-GB" dirty="0"/>
                        <a:t>It originates</a:t>
                      </a:r>
                      <a:r>
                        <a:rPr lang="en-GB" baseline="0" dirty="0"/>
                        <a:t> from various constitutional documents like</a:t>
                      </a:r>
                    </a:p>
                    <a:p>
                      <a:r>
                        <a:rPr lang="en-GB" baseline="0" dirty="0"/>
                        <a:t>-the Cyrus Cylinder 539BC(religion freedom &amp; racial equality)</a:t>
                      </a:r>
                      <a:endParaRPr lang="en-GB" dirty="0"/>
                    </a:p>
                    <a:p>
                      <a:r>
                        <a:rPr lang="en-US" sz="1800" kern="1200" baseline="0" dirty="0">
                          <a:solidFill>
                            <a:schemeClr val="dk1"/>
                          </a:solidFill>
                          <a:latin typeface="+mn-lt"/>
                          <a:ea typeface="+mn-ea"/>
                          <a:cs typeface="+mn-cs"/>
                        </a:rPr>
                        <a:t>-Magna Charta in 1215 (human freedom)</a:t>
                      </a:r>
                    </a:p>
                    <a:p>
                      <a:r>
                        <a:rPr lang="en-US" sz="1800" kern="1200" baseline="0" dirty="0">
                          <a:solidFill>
                            <a:schemeClr val="dk1"/>
                          </a:solidFill>
                          <a:latin typeface="+mn-lt"/>
                          <a:ea typeface="+mn-ea"/>
                          <a:cs typeface="+mn-cs"/>
                        </a:rPr>
                        <a:t>- Petition of Rights in 1628(civil liberty)</a:t>
                      </a:r>
                    </a:p>
                    <a:p>
                      <a:r>
                        <a:rPr lang="en-US" sz="1800" kern="1200" baseline="0" dirty="0">
                          <a:solidFill>
                            <a:schemeClr val="dk1"/>
                          </a:solidFill>
                          <a:latin typeface="+mn-lt"/>
                          <a:ea typeface="+mn-ea"/>
                          <a:cs typeface="+mn-cs"/>
                        </a:rPr>
                        <a:t>- The Bill of Rights (Declaration of Rights) in 1689, England</a:t>
                      </a:r>
                    </a:p>
                    <a:p>
                      <a:r>
                        <a:rPr lang="en-US" sz="1800" kern="1200" baseline="0" dirty="0">
                          <a:solidFill>
                            <a:schemeClr val="dk1"/>
                          </a:solidFill>
                          <a:latin typeface="+mn-lt"/>
                          <a:ea typeface="+mn-ea"/>
                          <a:cs typeface="+mn-cs"/>
                        </a:rPr>
                        <a:t>- The American Declaration of Independence in 1776(1</a:t>
                      </a:r>
                      <a:r>
                        <a:rPr lang="en-US" sz="1800" kern="1200" baseline="30000" dirty="0">
                          <a:solidFill>
                            <a:schemeClr val="dk1"/>
                          </a:solidFill>
                          <a:latin typeface="+mn-lt"/>
                          <a:ea typeface="+mn-ea"/>
                          <a:cs typeface="+mn-cs"/>
                        </a:rPr>
                        <a:t>st</a:t>
                      </a:r>
                      <a:r>
                        <a:rPr lang="en-US" sz="1800" kern="1200" baseline="0" dirty="0">
                          <a:solidFill>
                            <a:schemeClr val="dk1"/>
                          </a:solidFill>
                          <a:latin typeface="+mn-lt"/>
                          <a:ea typeface="+mn-ea"/>
                          <a:cs typeface="+mn-cs"/>
                        </a:rPr>
                        <a:t> constitution)</a:t>
                      </a:r>
                    </a:p>
                    <a:p>
                      <a:r>
                        <a:rPr lang="en-US" sz="1800" kern="1200" baseline="0" dirty="0">
                          <a:solidFill>
                            <a:schemeClr val="dk1"/>
                          </a:solidFill>
                          <a:latin typeface="+mn-lt"/>
                          <a:ea typeface="+mn-ea"/>
                          <a:cs typeface="+mn-cs"/>
                        </a:rPr>
                        <a:t>- The French Declaration of Human and Citizen Rights in 1789.</a:t>
                      </a:r>
                      <a:endParaRPr lang="en-GB" dirty="0"/>
                    </a:p>
                    <a:p>
                      <a:r>
                        <a:rPr lang="en-GB" dirty="0"/>
                        <a:t>A fundamental moment in the recognition of human rights is the French Revolution (1789). Its ideals of freedom, equality</a:t>
                      </a:r>
                      <a:r>
                        <a:rPr lang="en-GB" baseline="0" dirty="0"/>
                        <a:t> and fraternity are a guide for the different generations rights. It is a symbol of liberty, recognition of civil &amp; political rights, </a:t>
                      </a:r>
                      <a:r>
                        <a:rPr lang="en-GB" baseline="0" dirty="0" err="1"/>
                        <a:t>ppls</a:t>
                      </a:r>
                      <a:r>
                        <a:rPr lang="en-GB" baseline="0" dirty="0"/>
                        <a:t> participate in decision-making and they have the capacity to act.</a:t>
                      </a:r>
                      <a:endParaRPr lang="en-US" dirty="0"/>
                    </a:p>
                  </a:txBody>
                  <a:tcPr/>
                </a:tc>
                <a:tc>
                  <a:txBody>
                    <a:bodyPr/>
                    <a:lstStyle/>
                    <a:p>
                      <a:r>
                        <a:rPr lang="en-GB" b="1" dirty="0"/>
                        <a:t>Civil and political rights:</a:t>
                      </a:r>
                    </a:p>
                    <a:p>
                      <a:r>
                        <a:rPr lang="en-GB" b="0" dirty="0"/>
                        <a:t>Right to live, property, freedom of conscience and expression, freedom of movement and association and the right to participate in politics</a:t>
                      </a:r>
                      <a:r>
                        <a:rPr lang="en-US" sz="1800" kern="1200" baseline="0" dirty="0">
                          <a:solidFill>
                            <a:schemeClr val="dk1"/>
                          </a:solidFill>
                          <a:latin typeface="+mn-lt"/>
                          <a:ea typeface="+mn-ea"/>
                          <a:cs typeface="+mn-cs"/>
                        </a:rPr>
                        <a:t>. Right to freedom of religion. Person’s freedom of association. Freedom to participate in public affairs</a:t>
                      </a:r>
                      <a:endParaRPr lang="en-US" b="0" dirty="0"/>
                    </a:p>
                  </a:txBody>
                  <a:tcPr/>
                </a:tc>
                <a:tc>
                  <a:txBody>
                    <a:bodyPr/>
                    <a:lstStyle/>
                    <a:p>
                      <a:r>
                        <a:rPr lang="en-GB" b="1"/>
                        <a:t>freedom</a:t>
                      </a:r>
                      <a:endParaRPr lang="en-US" b="1"/>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transition>
    <p:whee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t>
            </a:r>
            <a:endParaRPr lang="en-US" dirty="0"/>
          </a:p>
        </p:txBody>
      </p:sp>
      <p:graphicFrame>
        <p:nvGraphicFramePr>
          <p:cNvPr id="4" name="Content Placeholder 3"/>
          <p:cNvGraphicFramePr>
            <a:graphicFrameLocks noGrp="1"/>
          </p:cNvGraphicFramePr>
          <p:nvPr>
            <p:ph idx="1"/>
          </p:nvPr>
        </p:nvGraphicFramePr>
        <p:xfrm>
          <a:off x="457200" y="1600200"/>
          <a:ext cx="8229600" cy="53949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GB" b="1" dirty="0">
                          <a:solidFill>
                            <a:srgbClr val="FF0000"/>
                          </a:solidFill>
                        </a:rPr>
                        <a:t>Second generation</a:t>
                      </a:r>
                    </a:p>
                    <a:p>
                      <a:r>
                        <a:rPr lang="en-GB" b="1" dirty="0">
                          <a:solidFill>
                            <a:schemeClr val="tx1"/>
                          </a:solidFill>
                        </a:rPr>
                        <a:t>The social and community dimension. Rights for equality</a:t>
                      </a:r>
                      <a:r>
                        <a:rPr lang="en-GB" b="1" baseline="0" dirty="0">
                          <a:solidFill>
                            <a:schemeClr val="tx1"/>
                          </a:solidFill>
                        </a:rPr>
                        <a:t> and justice, social responsibilities. To promote, protect, guarantee or motivate certain rights.</a:t>
                      </a:r>
                      <a:endParaRPr lang="en-US" b="1" dirty="0">
                        <a:solidFill>
                          <a:schemeClr val="tx1"/>
                        </a:solidFill>
                      </a:endParaRPr>
                    </a:p>
                  </a:txBody>
                  <a:tcPr/>
                </a:tc>
                <a:tc>
                  <a:txBody>
                    <a:bodyPr/>
                    <a:lstStyle/>
                    <a:p>
                      <a:r>
                        <a:rPr lang="en-GB" b="1" dirty="0">
                          <a:solidFill>
                            <a:srgbClr val="FF0000"/>
                          </a:solidFill>
                        </a:rPr>
                        <a:t>Economic, social and cultural rights:  </a:t>
                      </a:r>
                      <a:r>
                        <a:rPr lang="en-GB" b="1" dirty="0">
                          <a:solidFill>
                            <a:schemeClr val="tx1"/>
                          </a:solidFill>
                        </a:rPr>
                        <a:t>the right to culture, education, healthcare &amp; work. Freedom of association</a:t>
                      </a:r>
                      <a:endParaRPr lang="en-US" b="0" dirty="0">
                        <a:solidFill>
                          <a:schemeClr val="tx1"/>
                        </a:solidFill>
                      </a:endParaRPr>
                    </a:p>
                  </a:txBody>
                  <a:tcPr/>
                </a:tc>
                <a:tc>
                  <a:txBody>
                    <a:bodyPr/>
                    <a:lstStyle/>
                    <a:p>
                      <a:r>
                        <a:rPr lang="en-GB" b="0" dirty="0">
                          <a:solidFill>
                            <a:schemeClr val="tx1"/>
                          </a:solidFill>
                        </a:rPr>
                        <a:t>equality</a:t>
                      </a:r>
                      <a:endParaRPr lang="en-US" b="0" dirty="0">
                        <a:solidFill>
                          <a:schemeClr val="tx1"/>
                        </a:solidFill>
                      </a:endParaRPr>
                    </a:p>
                  </a:txBody>
                  <a:tcPr/>
                </a:tc>
                <a:extLst>
                  <a:ext uri="{0D108BD9-81ED-4DB2-BD59-A6C34878D82A}">
                    <a16:rowId xmlns:a16="http://schemas.microsoft.com/office/drawing/2014/main" val="10000"/>
                  </a:ext>
                </a:extLst>
              </a:tr>
              <a:tr h="370840">
                <a:tc>
                  <a:txBody>
                    <a:bodyPr/>
                    <a:lstStyle/>
                    <a:p>
                      <a:r>
                        <a:rPr lang="en-GB" b="1" dirty="0"/>
                        <a:t>Third-generation</a:t>
                      </a:r>
                    </a:p>
                    <a:p>
                      <a:r>
                        <a:rPr lang="en-GB" b="0" dirty="0"/>
                        <a:t>The</a:t>
                      </a:r>
                      <a:r>
                        <a:rPr lang="en-GB" b="0" baseline="0" dirty="0"/>
                        <a:t> modern version of fraternity and it is called solidarity. To promote human interests like peace and global understanding of mankind</a:t>
                      </a:r>
                      <a:endParaRPr lang="en-US" b="0" dirty="0"/>
                    </a:p>
                  </a:txBody>
                  <a:tcPr/>
                </a:tc>
                <a:tc>
                  <a:txBody>
                    <a:bodyPr/>
                    <a:lstStyle/>
                    <a:p>
                      <a:r>
                        <a:rPr lang="en-GB" b="1" dirty="0"/>
                        <a:t>Environmental, developmental</a:t>
                      </a:r>
                      <a:r>
                        <a:rPr lang="en-GB" b="1" baseline="0" dirty="0"/>
                        <a:t> and peace</a:t>
                      </a:r>
                    </a:p>
                    <a:p>
                      <a:r>
                        <a:rPr lang="en-US" sz="1800" kern="1200" baseline="0" dirty="0">
                          <a:solidFill>
                            <a:schemeClr val="dk1"/>
                          </a:solidFill>
                          <a:latin typeface="+mn-lt"/>
                          <a:ea typeface="+mn-ea"/>
                          <a:cs typeface="+mn-cs"/>
                        </a:rPr>
                        <a:t>the right to peace; the right to development; the right to humanitarian assistance; environmental law; the right of sexual minorities, ethnic, religious, linguistic, the right of people to self-determination;</a:t>
                      </a:r>
                      <a:endParaRPr lang="en-US" b="0" dirty="0"/>
                    </a:p>
                  </a:txBody>
                  <a:tcPr/>
                </a:tc>
                <a:tc>
                  <a:txBody>
                    <a:bodyPr/>
                    <a:lstStyle/>
                    <a:p>
                      <a:r>
                        <a:rPr lang="en-GB" dirty="0"/>
                        <a:t>solidarity</a:t>
                      </a:r>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transition>
    <p:whee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VULNERABLE GROUPS</a:t>
            </a:r>
            <a:endParaRPr lang="en-US" dirty="0"/>
          </a:p>
        </p:txBody>
      </p:sp>
      <p:sp>
        <p:nvSpPr>
          <p:cNvPr id="3" name="Content Placeholder 2"/>
          <p:cNvSpPr>
            <a:spLocks noGrp="1"/>
          </p:cNvSpPr>
          <p:nvPr>
            <p:ph idx="1"/>
          </p:nvPr>
        </p:nvSpPr>
        <p:spPr/>
        <p:txBody>
          <a:bodyPr/>
          <a:lstStyle/>
          <a:p>
            <a:pPr>
              <a:buNone/>
            </a:pPr>
            <a:r>
              <a:rPr lang="en-GB" dirty="0"/>
              <a:t>These are groups within the society which for various reasons are in a greater danger of being victims of human rights violations.</a:t>
            </a:r>
          </a:p>
          <a:p>
            <a:pPr>
              <a:buNone/>
            </a:pPr>
            <a:r>
              <a:rPr lang="en-GB" dirty="0"/>
              <a:t>These groups require more protection to enjoy their fundamental human rights. They are in danger of being exploited, humiliated, marginalised, killed, etc.</a:t>
            </a:r>
            <a:endParaRPr lang="en-US" dirty="0"/>
          </a:p>
        </p:txBody>
      </p:sp>
    </p:spTree>
  </p:cSld>
  <p:clrMapOvr>
    <a:masterClrMapping/>
  </p:clrMapOvr>
  <p:transition>
    <p:whee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VULNURABLE GROUPS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b="1" dirty="0"/>
              <a:t>Disables</a:t>
            </a:r>
            <a:r>
              <a:rPr lang="en-GB" dirty="0"/>
              <a:t>; </a:t>
            </a:r>
            <a:r>
              <a:rPr lang="en-US" dirty="0"/>
              <a:t>are defined as an objectively measurable condition of impairment, physical or mental. </a:t>
            </a:r>
            <a:r>
              <a:rPr lang="en-GB" dirty="0"/>
              <a:t>People living with disabilities like lame, deaf, and albino. They can’t access education, equal participation in economic activities, exploitation, brutal killings and valueless. These conditions force them to depend on others, being beggars in the cities.</a:t>
            </a:r>
          </a:p>
        </p:txBody>
      </p:sp>
    </p:spTree>
  </p:cSld>
  <p:clrMapOvr>
    <a:masterClrMapping/>
  </p:clrMapOvr>
  <p:transition>
    <p:whee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Disabilities in Tanzania </a:t>
            </a:r>
            <a:endParaRPr lang="en-US" dirty="0"/>
          </a:p>
        </p:txBody>
      </p:sp>
      <p:sp>
        <p:nvSpPr>
          <p:cNvPr id="3" name="Content Placeholder 2"/>
          <p:cNvSpPr>
            <a:spLocks noGrp="1"/>
          </p:cNvSpPr>
          <p:nvPr>
            <p:ph idx="1"/>
          </p:nvPr>
        </p:nvSpPr>
        <p:spPr/>
        <p:txBody>
          <a:bodyPr>
            <a:normAutofit lnSpcReduction="10000"/>
          </a:bodyPr>
          <a:lstStyle/>
          <a:p>
            <a:r>
              <a:rPr lang="en-US" dirty="0"/>
              <a:t>(a) Albinism – 16,477 </a:t>
            </a:r>
          </a:p>
          <a:p>
            <a:r>
              <a:rPr lang="en-US" dirty="0"/>
              <a:t>(b) Seeing – 848,530 </a:t>
            </a:r>
          </a:p>
          <a:p>
            <a:r>
              <a:rPr lang="en-US" dirty="0"/>
              <a:t>(c) Hearing – 425,322 </a:t>
            </a:r>
          </a:p>
          <a:p>
            <a:r>
              <a:rPr lang="en-US" dirty="0"/>
              <a:t>(d) Walking – 525,019 </a:t>
            </a:r>
          </a:p>
          <a:p>
            <a:r>
              <a:rPr lang="en-US" dirty="0"/>
              <a:t>(e) Remembering – 401,901 </a:t>
            </a:r>
          </a:p>
          <a:p>
            <a:r>
              <a:rPr lang="en-US" dirty="0"/>
              <a:t>(f) Self-care – 324,725 </a:t>
            </a:r>
          </a:p>
          <a:p>
            <a:r>
              <a:rPr lang="en-US" dirty="0"/>
              <a:t>(g) Other Disability – 99,798 	</a:t>
            </a:r>
          </a:p>
          <a:p>
            <a:pPr>
              <a:buNone/>
            </a:pPr>
            <a:r>
              <a:rPr lang="en-GB" dirty="0"/>
              <a:t>			THRR REPORT-2014</a:t>
            </a:r>
            <a:endParaRPr lang="en-US" dirty="0"/>
          </a:p>
        </p:txBody>
      </p:sp>
    </p:spTree>
  </p:cSld>
  <p:clrMapOvr>
    <a:masterClrMapping/>
  </p:clrMapOvr>
  <p:transition>
    <p:whee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GB" dirty="0"/>
              <a:t>2. </a:t>
            </a:r>
            <a:r>
              <a:rPr lang="en-GB" b="1" dirty="0"/>
              <a:t>Elderly; </a:t>
            </a:r>
            <a:r>
              <a:rPr lang="en-GB" dirty="0"/>
              <a:t>3.9% of country population is elderly people according to National census (2012). They lack social protection like health care, food and shelter. They become victims of torture, attacks and brutal killings as a  result of believes in witchcraft. </a:t>
            </a:r>
            <a:r>
              <a:rPr lang="en-US" dirty="0" err="1"/>
              <a:t>Eg</a:t>
            </a:r>
            <a:r>
              <a:rPr lang="en-US" dirty="0"/>
              <a:t>, about 27 older women, were killed in </a:t>
            </a:r>
            <a:r>
              <a:rPr lang="en-US" dirty="0" err="1"/>
              <a:t>Butiama</a:t>
            </a:r>
            <a:r>
              <a:rPr lang="en-US" dirty="0"/>
              <a:t> District during the first six months of the year 2014 alone, because of allegations of witchcraft. Within the same period, other 10 older women were killed in </a:t>
            </a:r>
            <a:r>
              <a:rPr lang="en-US" dirty="0" err="1"/>
              <a:t>Musoma</a:t>
            </a:r>
            <a:r>
              <a:rPr lang="en-US" dirty="0"/>
              <a:t> District for different reasons, including jealousy, vengeance and other family conflicts.</a:t>
            </a:r>
          </a:p>
          <a:p>
            <a:pPr>
              <a:buNone/>
            </a:pPr>
            <a:endParaRPr lang="en-US" dirty="0"/>
          </a:p>
        </p:txBody>
      </p:sp>
    </p:spTree>
  </p:cSld>
  <p:clrMapOvr>
    <a:masterClrMapping/>
  </p:clrMapOvr>
  <p:transition>
    <p:whee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941</TotalTime>
  <Words>1736</Words>
  <Application>Microsoft Office PowerPoint</Application>
  <PresentationFormat>On-screen Show (4:3)</PresentationFormat>
  <Paragraphs>91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HUMAN RIGHTS IN RELATION TO DEVELOPMENT IN TANZANIA</vt:lpstr>
      <vt:lpstr>Concept.</vt:lpstr>
      <vt:lpstr>PowerPoint Presentation</vt:lpstr>
      <vt:lpstr>Generations of human rights</vt:lpstr>
      <vt:lpstr>Cont...</vt:lpstr>
      <vt:lpstr>VULNERABLE GROUPS</vt:lpstr>
      <vt:lpstr>VULNURABLE GROUPS</vt:lpstr>
      <vt:lpstr>Types of Disabilities in Tanzania </vt:lpstr>
      <vt:lpstr>CONT...</vt:lpstr>
      <vt:lpstr>Cont...</vt:lpstr>
      <vt:lpstr>Cont...</vt:lpstr>
      <vt:lpstr>Children tortured by their father  THRR REPORT (2014)</vt:lpstr>
      <vt:lpstr>INITIATIVES TAKEN BY TANZANIA GOVERNMENT TO SAVE VULNERABLE GROUPS</vt:lpstr>
      <vt:lpstr>Cont...</vt:lpstr>
      <vt:lpstr>Cont...</vt:lpstr>
      <vt:lpstr>Cont...</vt:lpstr>
      <vt:lpstr>Cont...</vt:lpstr>
      <vt:lpstr>Cont…</vt:lpstr>
      <vt:lpstr>HUMAN RIGHTS IN RELATION TO DEVELOPMENT.</vt:lpstr>
      <vt:lpstr>Cont...</vt:lpstr>
      <vt:lpstr>Cont...</vt:lpstr>
      <vt:lpstr>Cont...</vt:lpstr>
      <vt:lpstr>Cont...</vt:lpstr>
      <vt:lpstr>Cont...</vt:lpstr>
      <vt:lpstr>qz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RIGHTS IN RELATION TO DEVELOPMENT IN TANZANIA</dc:title>
  <dc:creator>i</dc:creator>
  <cp:lastModifiedBy>erick mhanga</cp:lastModifiedBy>
  <cp:revision>21</cp:revision>
  <dcterms:created xsi:type="dcterms:W3CDTF">2016-05-02T10:35:16Z</dcterms:created>
  <dcterms:modified xsi:type="dcterms:W3CDTF">2021-06-21T14:30:02Z</dcterms:modified>
</cp:coreProperties>
</file>