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62" r:id="rId12"/>
    <p:sldId id="275" r:id="rId13"/>
    <p:sldId id="263" r:id="rId14"/>
    <p:sldId id="265" r:id="rId15"/>
    <p:sldId id="270" r:id="rId16"/>
    <p:sldId id="271" r:id="rId17"/>
    <p:sldId id="272" r:id="rId18"/>
    <p:sldId id="273" r:id="rId19"/>
    <p:sldId id="274" r:id="rId20"/>
    <p:sldId id="264" r:id="rId2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FF13"/>
    <a:srgbClr val="FF750D"/>
    <a:srgbClr val="823800"/>
    <a:srgbClr val="0D19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6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itchFamily="34" charset="0"/>
              </a:defRPr>
            </a:lvl1pPr>
          </a:lstStyle>
          <a:p>
            <a:fld id="{74F82B25-A486-4D3B-92F3-E4A7FEADB8C2}" type="datetimeFigureOut">
              <a:rPr lang="zh-TW" altLang="en-US"/>
              <a:pPr/>
              <a:t>2021/3/17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itchFamily="34" charset="0"/>
              </a:defRPr>
            </a:lvl1pPr>
          </a:lstStyle>
          <a:p>
            <a:fld id="{C31AAAFB-208C-4683-8796-6AF64EBA70B6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itchFamily="34" charset="0"/>
              </a:defRPr>
            </a:lvl1pPr>
          </a:lstStyle>
          <a:p>
            <a:fld id="{748B5F6C-7CC0-4371-8D12-0E8F1B7AA568}" type="datetimeFigureOut">
              <a:rPr lang="zh-TW" altLang="en-US"/>
              <a:pPr/>
              <a:t>2021/3/17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itchFamily="34" charset="0"/>
              </a:defRPr>
            </a:lvl1pPr>
          </a:lstStyle>
          <a:p>
            <a:fld id="{5B5CA218-8A02-4F99-89AD-D89672411FFB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0DE92108-2E06-4053-9327-CFF322D43696}" type="slidenum">
              <a:rPr lang="zh-TW" altLang="en-US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>
                  <a:ea typeface="LiHei Pro" pitchFamily="34" charset="-12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>
                  <a:latin typeface="+mn-lt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>
                  <a:latin typeface="+mn-lt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>
                  <a:latin typeface="+mn-lt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>
                  <a:ea typeface="LiHei Pro" pitchFamily="34" charset="-12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>
                  <a:latin typeface="+mn-lt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>
                  <a:latin typeface="+mn-lt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>
                  <a:ea typeface="LiHei Pro" pitchFamily="34" charset="-120"/>
                </a:endParaRPr>
              </a:p>
            </p:txBody>
          </p:sp>
        </p:grpSp>
      </p:grpSp>
      <p:sp>
        <p:nvSpPr>
          <p:cNvPr id="11782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838200" y="1524000"/>
            <a:ext cx="7924800" cy="1524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/>
          </a:p>
        </p:txBody>
      </p:sp>
      <p:sp>
        <p:nvSpPr>
          <p:cNvPr id="11782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309938"/>
            <a:ext cx="7315200" cy="2100262"/>
          </a:xfrm>
        </p:spPr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 algn="l">
              <a:defRPr sz="1400"/>
            </a:lvl1pPr>
          </a:lstStyle>
          <a:p>
            <a:fld id="{5C7E6981-027B-40E8-832A-D83DFCB809C5}" type="datetime1">
              <a:rPr lang="zh-TW" altLang="en-US"/>
              <a:pPr/>
              <a:t>2021/3/17</a:t>
            </a:fld>
            <a:endParaRPr lang="zh-TW" altLang="en-US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Ethernet Cable</a:t>
            </a:r>
            <a:endParaRPr lang="zh-TW" altLang="en-US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 sz="1400"/>
            </a:lvl1pPr>
          </a:lstStyle>
          <a:p>
            <a:fld id="{081A708B-228E-412E-AB74-AEE4EC0C8D4A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42910" y="1600200"/>
            <a:ext cx="8120090" cy="48006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2938" y="6429375"/>
            <a:ext cx="1828800" cy="304800"/>
          </a:xfrm>
        </p:spPr>
        <p:txBody>
          <a:bodyPr/>
          <a:lstStyle>
            <a:lvl1pPr>
              <a:defRPr/>
            </a:lvl1pPr>
          </a:lstStyle>
          <a:p>
            <a:fld id="{26E0B191-374F-4455-A2EC-10A5E5E717A9}" type="datetime1">
              <a:rPr lang="zh-TW" altLang="en-US"/>
              <a:pPr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524125" y="6429375"/>
            <a:ext cx="5334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Ethernet Cable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858125" y="6429375"/>
            <a:ext cx="914400" cy="304800"/>
          </a:xfrm>
        </p:spPr>
        <p:txBody>
          <a:bodyPr/>
          <a:lstStyle>
            <a:lvl1pPr>
              <a:defRPr/>
            </a:lvl1pPr>
          </a:lstStyle>
          <a:p>
            <a:fld id="{3718AFD1-F645-4AED-9583-E7D8FCB59D39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24650" y="719158"/>
            <a:ext cx="203835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719158"/>
            <a:ext cx="596265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0075" y="6429375"/>
            <a:ext cx="1828800" cy="304800"/>
          </a:xfrm>
        </p:spPr>
        <p:txBody>
          <a:bodyPr/>
          <a:lstStyle>
            <a:lvl1pPr>
              <a:defRPr/>
            </a:lvl1pPr>
          </a:lstStyle>
          <a:p>
            <a:fld id="{F3F95CF7-DC2E-4BE4-BACF-4CEF094C2DE9}" type="datetime1">
              <a:rPr lang="zh-TW" altLang="en-US"/>
              <a:pPr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500313" y="6429375"/>
            <a:ext cx="5334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Ethernet Cable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943850" y="6429375"/>
            <a:ext cx="914400" cy="304800"/>
          </a:xfrm>
        </p:spPr>
        <p:txBody>
          <a:bodyPr/>
          <a:lstStyle>
            <a:lvl1pPr>
              <a:defRPr/>
            </a:lvl1pPr>
          </a:lstStyle>
          <a:p>
            <a:fld id="{5D780702-D396-44A0-BBFD-E593EF2F363D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0075" y="6429375"/>
            <a:ext cx="1828800" cy="304800"/>
          </a:xfrm>
        </p:spPr>
        <p:txBody>
          <a:bodyPr/>
          <a:lstStyle>
            <a:lvl1pPr>
              <a:defRPr/>
            </a:lvl1pPr>
          </a:lstStyle>
          <a:p>
            <a:fld id="{D4C1EB4E-CB7F-4A5B-866D-7337F805150D}" type="datetime1">
              <a:rPr lang="zh-TW" altLang="en-US"/>
              <a:pPr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524125" y="6429375"/>
            <a:ext cx="5334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Ethernet Cable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943850" y="6410325"/>
            <a:ext cx="914400" cy="304800"/>
          </a:xfrm>
        </p:spPr>
        <p:txBody>
          <a:bodyPr/>
          <a:lstStyle>
            <a:lvl1pPr>
              <a:defRPr/>
            </a:lvl1pPr>
          </a:lstStyle>
          <a:p>
            <a:fld id="{73AA4A80-3EF2-4151-921A-3B17645AFBAC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77949-F63A-44EF-939F-AFCDE2C74BA1}" type="datetime1">
              <a:rPr lang="zh-TW" altLang="en-US"/>
              <a:pPr/>
              <a:t>2021/3/17</a:t>
            </a:fld>
            <a:endParaRPr lang="zh-TW" alt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Ethernet Cable</a:t>
            </a:r>
            <a:endParaRPr lang="zh-TW" alt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508970-F1FB-4CAD-A6A4-A12938A1ABE2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96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96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00075" y="6429375"/>
            <a:ext cx="1828800" cy="304800"/>
          </a:xfrm>
        </p:spPr>
        <p:txBody>
          <a:bodyPr/>
          <a:lstStyle>
            <a:lvl1pPr>
              <a:defRPr/>
            </a:lvl1pPr>
          </a:lstStyle>
          <a:p>
            <a:fld id="{2AD0B11E-1AF5-47F2-AA3D-83B4CB11805C}" type="datetime1">
              <a:rPr lang="zh-TW" altLang="en-US"/>
              <a:pPr/>
              <a:t>2021/3/17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2500313" y="6429375"/>
            <a:ext cx="5334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Ethernet Cable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929563" y="6429375"/>
            <a:ext cx="914400" cy="304800"/>
          </a:xfrm>
        </p:spPr>
        <p:txBody>
          <a:bodyPr/>
          <a:lstStyle>
            <a:lvl1pPr>
              <a:defRPr/>
            </a:lvl1pPr>
          </a:lstStyle>
          <a:p>
            <a:fld id="{89B5B1F6-7E51-41A9-B3AB-FE2A7ADA3F2D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600075" y="6410325"/>
            <a:ext cx="1828800" cy="304800"/>
          </a:xfrm>
        </p:spPr>
        <p:txBody>
          <a:bodyPr/>
          <a:lstStyle>
            <a:lvl1pPr>
              <a:defRPr/>
            </a:lvl1pPr>
          </a:lstStyle>
          <a:p>
            <a:fld id="{9D2F4B92-306F-4008-954E-FBC637F97974}" type="datetime1">
              <a:rPr lang="zh-TW" altLang="en-US"/>
              <a:pPr/>
              <a:t>2021/3/17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2500313" y="6410325"/>
            <a:ext cx="5334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Ethernet Cable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BAB64F-A9FC-4333-9AF0-660379190F8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00075" y="6410325"/>
            <a:ext cx="1828800" cy="304800"/>
          </a:xfrm>
        </p:spPr>
        <p:txBody>
          <a:bodyPr/>
          <a:lstStyle>
            <a:lvl1pPr>
              <a:defRPr/>
            </a:lvl1pPr>
          </a:lstStyle>
          <a:p>
            <a:fld id="{FBD8370A-2DCE-4093-8525-993929153CB8}" type="datetime1">
              <a:rPr lang="zh-TW" altLang="en-US"/>
              <a:pPr/>
              <a:t>2021/3/17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Ethernet Cable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BC07D0-FA23-4406-B18A-CF4C860CC7F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571500" y="6410325"/>
            <a:ext cx="1828800" cy="304800"/>
          </a:xfrm>
        </p:spPr>
        <p:txBody>
          <a:bodyPr/>
          <a:lstStyle>
            <a:lvl1pPr>
              <a:defRPr/>
            </a:lvl1pPr>
          </a:lstStyle>
          <a:p>
            <a:fld id="{C5DAF9A9-24F8-4906-9D3B-C951B37F558E}" type="datetime1">
              <a:rPr lang="zh-TW" altLang="en-US"/>
              <a:pPr/>
              <a:t>2021/3/17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2452688" y="6429375"/>
            <a:ext cx="5334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Ethernet Cable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858125" y="6410325"/>
            <a:ext cx="914400" cy="304800"/>
          </a:xfrm>
        </p:spPr>
        <p:txBody>
          <a:bodyPr/>
          <a:lstStyle>
            <a:lvl1pPr>
              <a:defRPr/>
            </a:lvl1pPr>
          </a:lstStyle>
          <a:p>
            <a:fld id="{8D8B7CDA-1107-4309-9BDD-717A2ABF419A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39AE70-4C88-41D8-86E6-9BD914B5C814}" type="datetime1">
              <a:rPr lang="zh-TW" altLang="en-US"/>
              <a:pPr/>
              <a:t>2021/3/17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2500313" y="6410325"/>
            <a:ext cx="5334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Ethernet Cable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0BA27-8277-4451-AC33-F5D62402489B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1500" y="6410325"/>
            <a:ext cx="1828800" cy="304800"/>
          </a:xfrm>
        </p:spPr>
        <p:txBody>
          <a:bodyPr/>
          <a:lstStyle>
            <a:lvl1pPr>
              <a:defRPr/>
            </a:lvl1pPr>
          </a:lstStyle>
          <a:p>
            <a:fld id="{FCF01E25-074A-4F55-897E-D8D154CE255B}" type="datetime1">
              <a:rPr lang="zh-TW" altLang="en-US"/>
              <a:pPr/>
              <a:t>2021/3/17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2452688" y="6410325"/>
            <a:ext cx="5334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Ethernet Cable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872413" y="6410325"/>
            <a:ext cx="914400" cy="304800"/>
          </a:xfrm>
        </p:spPr>
        <p:txBody>
          <a:bodyPr/>
          <a:lstStyle>
            <a:lvl1pPr>
              <a:defRPr/>
            </a:lvl1pPr>
          </a:lstStyle>
          <a:p>
            <a:fld id="{CB8257C7-C062-4114-8BFB-6AD77C61D4F2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1674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4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4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4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4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4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4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4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4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5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5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5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5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5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5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5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5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5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5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6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6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6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1676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6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6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6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6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6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7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7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7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7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7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7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7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7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7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7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8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8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8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8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8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8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8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8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8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8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9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9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79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+mn-lt"/>
                    <a:ea typeface="+mn-ea"/>
                  </a:endParaRPr>
                </a:p>
              </p:txBody>
            </p:sp>
          </p:grpSp>
        </p:grpSp>
        <p:sp>
          <p:nvSpPr>
            <p:cNvPr id="11679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TW" altLang="en-US">
                <a:ea typeface="LiHei Pro" pitchFamily="34" charset="-120"/>
              </a:endParaRPr>
            </a:p>
          </p:txBody>
        </p:sp>
        <p:sp>
          <p:nvSpPr>
            <p:cNvPr id="11679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1679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>
                  <a:latin typeface="+mn-lt"/>
                  <a:ea typeface="+mn-ea"/>
                </a:endParaRPr>
              </a:p>
            </p:txBody>
          </p:sp>
          <p:sp>
            <p:nvSpPr>
              <p:cNvPr id="11679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>
                  <a:latin typeface="+mn-lt"/>
                  <a:ea typeface="+mn-ea"/>
                </a:endParaRPr>
              </a:p>
            </p:txBody>
          </p:sp>
          <p:sp>
            <p:nvSpPr>
              <p:cNvPr id="11679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kumimoji="0" lang="zh-TW" altLang="en-US">
                  <a:ea typeface="LiHei Pro" pitchFamily="34" charset="-120"/>
                </a:endParaRPr>
              </a:p>
            </p:txBody>
          </p:sp>
        </p:grpSp>
      </p:grpSp>
      <p:sp>
        <p:nvSpPr>
          <p:cNvPr id="11679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0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8077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1680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2938" y="6410325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A546E449-88E9-4F00-A6E9-EF800D512321}" type="datetime1">
              <a:rPr lang="zh-TW" altLang="en-US"/>
              <a:pPr/>
              <a:t>2021/3/17</a:t>
            </a:fld>
            <a:endParaRPr lang="zh-TW" altLang="en-US"/>
          </a:p>
        </p:txBody>
      </p:sp>
      <p:sp>
        <p:nvSpPr>
          <p:cNvPr id="11680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24125" y="6410325"/>
            <a:ext cx="533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r>
              <a:rPr lang="en-US" altLang="zh-TW"/>
              <a:t>Ethernet Cable</a:t>
            </a:r>
            <a:endParaRPr lang="zh-TW" altLang="en-US"/>
          </a:p>
        </p:txBody>
      </p:sp>
      <p:sp>
        <p:nvSpPr>
          <p:cNvPr id="11680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9563" y="64103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fld id="{E7749BAF-D44C-4D9B-87CB-F928708FBD1A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3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iHei Pro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iHei Pro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iHei Pro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iHei Pro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1313" indent="-34131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u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1363" indent="-28575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200">
          <a:solidFill>
            <a:schemeClr val="tx1"/>
          </a:solidFill>
          <a:latin typeface="+mn-lt"/>
          <a:ea typeface="LiHei Pro" pitchFamily="34" charset="-120"/>
        </a:defRPr>
      </a:lvl2pPr>
      <a:lvl3pPr marL="1084263" indent="-22860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ª"/>
        <a:defRPr sz="2000">
          <a:solidFill>
            <a:schemeClr val="tx1"/>
          </a:solidFill>
          <a:latin typeface="+mn-lt"/>
          <a:ea typeface="LiHei Pro" pitchFamily="34" charset="-120"/>
        </a:defRPr>
      </a:lvl3pPr>
      <a:lvl4pPr marL="1427163" indent="-22860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>
          <a:solidFill>
            <a:schemeClr val="tx1"/>
          </a:solidFill>
          <a:latin typeface="+mn-lt"/>
          <a:ea typeface="LiHei Pro" pitchFamily="34" charset="-120"/>
        </a:defRPr>
      </a:lvl4pPr>
      <a:lvl5pPr marL="1770063" indent="-22860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"/>
        <a:defRPr>
          <a:solidFill>
            <a:schemeClr val="tx1"/>
          </a:solidFill>
          <a:latin typeface="+mn-lt"/>
          <a:ea typeface="LiHei Pro" pitchFamily="34" charset="-120"/>
        </a:defRPr>
      </a:lvl5pPr>
      <a:lvl6pPr marL="2227263" indent="-2286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"/>
        <a:defRPr>
          <a:solidFill>
            <a:schemeClr val="tx1"/>
          </a:solidFill>
          <a:latin typeface="+mn-lt"/>
        </a:defRPr>
      </a:lvl6pPr>
      <a:lvl7pPr marL="2684463" indent="-2286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"/>
        <a:defRPr>
          <a:solidFill>
            <a:schemeClr val="tx1"/>
          </a:solidFill>
          <a:latin typeface="+mn-lt"/>
        </a:defRPr>
      </a:lvl7pPr>
      <a:lvl8pPr marL="3141663" indent="-2286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"/>
        <a:defRPr>
          <a:solidFill>
            <a:schemeClr val="tx1"/>
          </a:solidFill>
          <a:latin typeface="+mn-lt"/>
        </a:defRPr>
      </a:lvl8pPr>
      <a:lvl9pPr marL="3598863" indent="-2286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"/>
        <a:defRPr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t5ecable.co.uk/" TargetMode="External"/><Relationship Id="rId2" Type="http://schemas.openxmlformats.org/officeDocument/2006/relationships/hyperlink" Target="http://en.wikipedia.org/wiki/Category_5_cab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rtyu.org/steven_nikkel/ethernetcable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Ethernet Cable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wire</a:t>
            </a:r>
            <a:endParaRPr lang="zh-TW" altLang="en-US" smtClean="0"/>
          </a:p>
        </p:txBody>
      </p:sp>
      <p:sp>
        <p:nvSpPr>
          <p:cNvPr id="21507" name="內容版面配置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Align the colored wires according to the specific order.</a:t>
            </a:r>
            <a:br>
              <a:rPr lang="en-US" altLang="zh-TW" smtClean="0"/>
            </a:br>
            <a:r>
              <a:rPr lang="en-US" altLang="zh-TW" smtClean="0"/>
              <a:t>(Later we will talk about.)</a:t>
            </a:r>
            <a:endParaRPr lang="zh-TW" altLang="en-US" smtClean="0"/>
          </a:p>
        </p:txBody>
      </p:sp>
      <p:sp>
        <p:nvSpPr>
          <p:cNvPr id="21508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6A96-4F5B-41A5-85DC-9FDF64649B54}" type="slidenum">
              <a:rPr lang="zh-TW" altLang="en-US"/>
              <a:pPr/>
              <a:t>10</a:t>
            </a:fld>
            <a:endParaRPr lang="zh-TW" altLang="en-US"/>
          </a:p>
        </p:txBody>
      </p:sp>
      <p:pic>
        <p:nvPicPr>
          <p:cNvPr id="21509" name="圖片 5" descr="step2.jpg"/>
          <p:cNvPicPr>
            <a:picLocks noChangeAspect="1"/>
          </p:cNvPicPr>
          <p:nvPr/>
        </p:nvPicPr>
        <p:blipFill>
          <a:blip r:embed="rId2"/>
          <a:srcRect b="17892"/>
          <a:stretch>
            <a:fillRect/>
          </a:stretch>
        </p:blipFill>
        <p:spPr bwMode="auto">
          <a:xfrm>
            <a:off x="2428875" y="2428875"/>
            <a:ext cx="4100513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Ethernet Cable</a:t>
            </a:r>
            <a:endParaRPr lang="zh-TW" altLang="en-US"/>
          </a:p>
        </p:txBody>
      </p:sp>
      <p:grpSp>
        <p:nvGrpSpPr>
          <p:cNvPr id="21512" name="群組 8"/>
          <p:cNvGrpSpPr>
            <a:grpSpLocks/>
          </p:cNvGrpSpPr>
          <p:nvPr/>
        </p:nvGrpSpPr>
        <p:grpSpPr bwMode="auto">
          <a:xfrm>
            <a:off x="3857625" y="5429250"/>
            <a:ext cx="1571625" cy="941388"/>
            <a:chOff x="1039856" y="2629930"/>
            <a:chExt cx="1571636" cy="941946"/>
          </a:xfrm>
        </p:grpSpPr>
        <p:sp>
          <p:nvSpPr>
            <p:cNvPr id="10" name="矩形 9"/>
            <p:cNvSpPr/>
            <p:nvPr/>
          </p:nvSpPr>
          <p:spPr>
            <a:xfrm>
              <a:off x="1143045" y="3000037"/>
              <a:ext cx="71437" cy="2859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143045" y="3285957"/>
              <a:ext cx="71437" cy="2859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921" y="3000037"/>
              <a:ext cx="71437" cy="57183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28797" y="3000037"/>
              <a:ext cx="71437" cy="2859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428797" y="3285957"/>
              <a:ext cx="71437" cy="285919"/>
            </a:xfrm>
            <a:prstGeom prst="rect">
              <a:avLst/>
            </a:prstGeom>
            <a:solidFill>
              <a:srgbClr val="0DFF1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571673" y="3000037"/>
              <a:ext cx="71437" cy="571839"/>
            </a:xfrm>
            <a:prstGeom prst="rect">
              <a:avLst/>
            </a:prstGeom>
            <a:solidFill>
              <a:srgbClr val="0D19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714549" y="3000037"/>
              <a:ext cx="71437" cy="2859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714549" y="3285957"/>
              <a:ext cx="71437" cy="285919"/>
            </a:xfrm>
            <a:prstGeom prst="rect">
              <a:avLst/>
            </a:prstGeom>
            <a:solidFill>
              <a:srgbClr val="0D19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857425" y="3000037"/>
              <a:ext cx="71437" cy="571839"/>
            </a:xfrm>
            <a:prstGeom prst="rect">
              <a:avLst/>
            </a:prstGeom>
            <a:solidFill>
              <a:srgbClr val="0DFF1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000301" y="3000037"/>
              <a:ext cx="71437" cy="2859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00301" y="3285957"/>
              <a:ext cx="71437" cy="285919"/>
            </a:xfrm>
            <a:prstGeom prst="rect">
              <a:avLst/>
            </a:prstGeom>
            <a:solidFill>
              <a:srgbClr val="8238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143177" y="3000037"/>
              <a:ext cx="71437" cy="571839"/>
            </a:xfrm>
            <a:prstGeom prst="rect">
              <a:avLst/>
            </a:prstGeom>
            <a:solidFill>
              <a:srgbClr val="8238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21525" name="文字方塊 21"/>
            <p:cNvSpPr txBox="1">
              <a:spLocks noChangeArrowheads="1"/>
            </p:cNvSpPr>
            <p:nvPr/>
          </p:nvSpPr>
          <p:spPr bwMode="auto">
            <a:xfrm>
              <a:off x="1039856" y="2629930"/>
              <a:ext cx="15716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1200">
                  <a:ea typeface="LiHei Pro" pitchFamily="34" charset="-120"/>
                </a:rPr>
                <a:t>1  2 3 4 5  6 7 8</a:t>
              </a:r>
              <a:endParaRPr kumimoji="0" lang="zh-TW" altLang="en-US" sz="1200">
                <a:ea typeface="LiHei Pro" pitchFamily="34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群組 49"/>
          <p:cNvGrpSpPr>
            <a:grpSpLocks/>
          </p:cNvGrpSpPr>
          <p:nvPr/>
        </p:nvGrpSpPr>
        <p:grpSpPr bwMode="auto">
          <a:xfrm>
            <a:off x="6429375" y="2928938"/>
            <a:ext cx="2286000" cy="3117850"/>
            <a:chOff x="6429388" y="2928934"/>
            <a:chExt cx="2286016" cy="3118553"/>
          </a:xfrm>
        </p:grpSpPr>
        <p:pic>
          <p:nvPicPr>
            <p:cNvPr id="22579" name="圖片 47" descr="step4.jpg"/>
            <p:cNvPicPr>
              <a:picLocks noChangeAspect="1"/>
            </p:cNvPicPr>
            <p:nvPr/>
          </p:nvPicPr>
          <p:blipFill>
            <a:blip r:embed="rId2">
              <a:lum bright="20000" contrast="20000"/>
            </a:blip>
            <a:srcRect l="17329" r="21053"/>
            <a:stretch>
              <a:fillRect/>
            </a:stretch>
          </p:blipFill>
          <p:spPr bwMode="auto">
            <a:xfrm>
              <a:off x="6429388" y="3214686"/>
              <a:ext cx="2286016" cy="28328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80" name="文字方塊 48"/>
            <p:cNvSpPr txBox="1">
              <a:spLocks noChangeArrowheads="1"/>
            </p:cNvSpPr>
            <p:nvPr/>
          </p:nvSpPr>
          <p:spPr bwMode="auto">
            <a:xfrm>
              <a:off x="7000892" y="2928934"/>
              <a:ext cx="11430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en-US" altLang="zh-TW">
                  <a:ea typeface="LiHei Pro" pitchFamily="34" charset="-120"/>
                </a:rPr>
                <a:t>1</a:t>
              </a:r>
              <a:r>
                <a:rPr kumimoji="0" lang="zh-TW" altLang="en-US">
                  <a:ea typeface="LiHei Pro" pitchFamily="34" charset="-120"/>
                </a:rPr>
                <a:t>→</a:t>
              </a:r>
              <a:r>
                <a:rPr kumimoji="0" lang="en-US" altLang="zh-TW">
                  <a:ea typeface="LiHei Pro" pitchFamily="34" charset="-120"/>
                </a:rPr>
                <a:t>8</a:t>
              </a:r>
              <a:endParaRPr kumimoji="0" lang="zh-TW" altLang="en-US">
                <a:ea typeface="LiHei Pro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wire</a:t>
            </a:r>
            <a:endParaRPr lang="zh-TW" altLang="en-US" smtClean="0"/>
          </a:p>
        </p:txBody>
      </p:sp>
      <p:sp>
        <p:nvSpPr>
          <p:cNvPr id="22532" name="內容版面配置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Straight Through</a:t>
            </a:r>
          </a:p>
          <a:p>
            <a:pPr lvl="1" eaLnBrk="1" hangingPunct="1"/>
            <a:r>
              <a:rPr lang="en-US" altLang="zh-TW" smtClean="0"/>
              <a:t>All order of the wirings is the same as the other side.</a:t>
            </a:r>
            <a:endParaRPr lang="zh-TW" altLang="en-US" smtClean="0"/>
          </a:p>
        </p:txBody>
      </p:sp>
      <p:grpSp>
        <p:nvGrpSpPr>
          <p:cNvPr id="22533" name="群組 52"/>
          <p:cNvGrpSpPr>
            <a:grpSpLocks/>
          </p:cNvGrpSpPr>
          <p:nvPr/>
        </p:nvGrpSpPr>
        <p:grpSpPr bwMode="auto">
          <a:xfrm>
            <a:off x="1571625" y="3071813"/>
            <a:ext cx="5286375" cy="2914650"/>
            <a:chOff x="1571604" y="3071809"/>
            <a:chExt cx="5286412" cy="2914668"/>
          </a:xfrm>
        </p:grpSpPr>
        <p:grpSp>
          <p:nvGrpSpPr>
            <p:cNvPr id="22537" name="群組 17"/>
            <p:cNvGrpSpPr>
              <a:grpSpLocks/>
            </p:cNvGrpSpPr>
            <p:nvPr/>
          </p:nvGrpSpPr>
          <p:grpSpPr bwMode="auto">
            <a:xfrm>
              <a:off x="1643042" y="3272872"/>
              <a:ext cx="1571636" cy="870508"/>
              <a:chOff x="1039856" y="2701368"/>
              <a:chExt cx="1571636" cy="87050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143044" y="3000370"/>
                <a:ext cx="71439" cy="2857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143044" y="3286121"/>
                <a:ext cx="71439" cy="285752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285920" y="3000370"/>
                <a:ext cx="71439" cy="57150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428796" y="3000370"/>
                <a:ext cx="71439" cy="2857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428796" y="3286121"/>
                <a:ext cx="71439" cy="285752"/>
              </a:xfrm>
              <a:prstGeom prst="rect">
                <a:avLst/>
              </a:prstGeom>
              <a:solidFill>
                <a:srgbClr val="0DFF1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571672" y="3000370"/>
                <a:ext cx="71439" cy="571503"/>
              </a:xfrm>
              <a:prstGeom prst="rect">
                <a:avLst/>
              </a:prstGeom>
              <a:solidFill>
                <a:srgbClr val="0D19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714548" y="3000370"/>
                <a:ext cx="71439" cy="2857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714548" y="3286121"/>
                <a:ext cx="71439" cy="285752"/>
              </a:xfrm>
              <a:prstGeom prst="rect">
                <a:avLst/>
              </a:prstGeom>
              <a:solidFill>
                <a:srgbClr val="0D19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857424" y="3000370"/>
                <a:ext cx="71439" cy="571503"/>
              </a:xfrm>
              <a:prstGeom prst="rect">
                <a:avLst/>
              </a:prstGeom>
              <a:solidFill>
                <a:srgbClr val="0DFF1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000300" y="3000370"/>
                <a:ext cx="71439" cy="2857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000300" y="3286121"/>
                <a:ext cx="71439" cy="285752"/>
              </a:xfrm>
              <a:prstGeom prst="rect">
                <a:avLst/>
              </a:prstGeom>
              <a:solidFill>
                <a:srgbClr val="8238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143176" y="3000370"/>
                <a:ext cx="71439" cy="571503"/>
              </a:xfrm>
              <a:prstGeom prst="rect">
                <a:avLst/>
              </a:prstGeom>
              <a:solidFill>
                <a:srgbClr val="8238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578" name="文字方塊 16"/>
              <p:cNvSpPr txBox="1">
                <a:spLocks noChangeArrowheads="1"/>
              </p:cNvSpPr>
              <p:nvPr/>
            </p:nvSpPr>
            <p:spPr bwMode="auto">
              <a:xfrm>
                <a:off x="1039856" y="2701368"/>
                <a:ext cx="157163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kumimoji="0" lang="en-US" altLang="zh-TW" sz="1200">
                    <a:ea typeface="LiHei Pro" pitchFamily="34" charset="-120"/>
                  </a:rPr>
                  <a:t>1  2 3 4 5  6 7 8</a:t>
                </a:r>
                <a:endParaRPr kumimoji="0" lang="zh-TW" altLang="en-US" sz="1200">
                  <a:ea typeface="LiHei Pro" pitchFamily="34" charset="-120"/>
                </a:endParaRPr>
              </a:p>
            </p:txBody>
          </p:sp>
        </p:grpSp>
        <p:grpSp>
          <p:nvGrpSpPr>
            <p:cNvPr id="22538" name="群組 18"/>
            <p:cNvGrpSpPr>
              <a:grpSpLocks/>
            </p:cNvGrpSpPr>
            <p:nvPr/>
          </p:nvGrpSpPr>
          <p:grpSpPr bwMode="auto">
            <a:xfrm>
              <a:off x="5000628" y="3272872"/>
              <a:ext cx="1357322" cy="870508"/>
              <a:chOff x="1039856" y="2701368"/>
              <a:chExt cx="1357322" cy="87050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143045" y="3000370"/>
                <a:ext cx="71437" cy="2857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143045" y="3286121"/>
                <a:ext cx="71437" cy="285752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285921" y="3000370"/>
                <a:ext cx="71437" cy="57150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428797" y="3000370"/>
                <a:ext cx="71437" cy="2857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428797" y="3286121"/>
                <a:ext cx="71437" cy="285752"/>
              </a:xfrm>
              <a:prstGeom prst="rect">
                <a:avLst/>
              </a:prstGeom>
              <a:solidFill>
                <a:srgbClr val="0DFF1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571673" y="3000370"/>
                <a:ext cx="71437" cy="571503"/>
              </a:xfrm>
              <a:prstGeom prst="rect">
                <a:avLst/>
              </a:prstGeom>
              <a:solidFill>
                <a:srgbClr val="0D19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714548" y="3000370"/>
                <a:ext cx="71437" cy="2857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714548" y="3286121"/>
                <a:ext cx="71437" cy="285752"/>
              </a:xfrm>
              <a:prstGeom prst="rect">
                <a:avLst/>
              </a:prstGeom>
              <a:solidFill>
                <a:srgbClr val="0D19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857424" y="3000370"/>
                <a:ext cx="71437" cy="571503"/>
              </a:xfrm>
              <a:prstGeom prst="rect">
                <a:avLst/>
              </a:prstGeom>
              <a:solidFill>
                <a:srgbClr val="0DFF1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000300" y="3000370"/>
                <a:ext cx="71437" cy="2857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000300" y="3286121"/>
                <a:ext cx="71437" cy="285752"/>
              </a:xfrm>
              <a:prstGeom prst="rect">
                <a:avLst/>
              </a:prstGeom>
              <a:solidFill>
                <a:srgbClr val="8238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143176" y="3000370"/>
                <a:ext cx="71437" cy="571503"/>
              </a:xfrm>
              <a:prstGeom prst="rect">
                <a:avLst/>
              </a:prstGeom>
              <a:solidFill>
                <a:srgbClr val="8238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565" name="文字方塊 31"/>
              <p:cNvSpPr txBox="1">
                <a:spLocks noChangeArrowheads="1"/>
              </p:cNvSpPr>
              <p:nvPr/>
            </p:nvSpPr>
            <p:spPr bwMode="auto">
              <a:xfrm>
                <a:off x="1039856" y="2701368"/>
                <a:ext cx="135732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kumimoji="0" lang="en-US" altLang="zh-TW" sz="1200">
                    <a:ea typeface="LiHei Pro" pitchFamily="34" charset="-120"/>
                  </a:rPr>
                  <a:t>1  2 3 4 5  6 7 8</a:t>
                </a:r>
                <a:endParaRPr kumimoji="0" lang="zh-TW" altLang="en-US" sz="1200">
                  <a:ea typeface="LiHei Pro" pitchFamily="34" charset="-120"/>
                </a:endParaRPr>
              </a:p>
            </p:txBody>
          </p:sp>
        </p:grpSp>
        <p:pic>
          <p:nvPicPr>
            <p:cNvPr id="22539" name="圖片 32" descr="host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8794" y="5214950"/>
              <a:ext cx="590550" cy="73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40" name="圖片 33" descr="router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500694" y="5500702"/>
              <a:ext cx="581025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2541" name="群組 37"/>
            <p:cNvGrpSpPr>
              <a:grpSpLocks/>
            </p:cNvGrpSpPr>
            <p:nvPr/>
          </p:nvGrpSpPr>
          <p:grpSpPr bwMode="auto">
            <a:xfrm>
              <a:off x="2571736" y="4962939"/>
              <a:ext cx="4286280" cy="697948"/>
              <a:chOff x="2571736" y="4962939"/>
              <a:chExt cx="4286280" cy="697948"/>
            </a:xfrm>
          </p:grpSpPr>
          <p:sp>
            <p:nvSpPr>
              <p:cNvPr id="35" name="手繪多邊形 34"/>
              <p:cNvSpPr/>
              <p:nvPr/>
            </p:nvSpPr>
            <p:spPr>
              <a:xfrm>
                <a:off x="2624124" y="4962533"/>
                <a:ext cx="4233892" cy="698504"/>
              </a:xfrm>
              <a:custGeom>
                <a:avLst/>
                <a:gdLst>
                  <a:gd name="connsiteX0" fmla="*/ 0 w 4070627"/>
                  <a:gd name="connsiteY0" fmla="*/ 589722 h 697948"/>
                  <a:gd name="connsiteX1" fmla="*/ 742122 w 4070627"/>
                  <a:gd name="connsiteY1" fmla="*/ 616226 h 697948"/>
                  <a:gd name="connsiteX2" fmla="*/ 1683027 w 4070627"/>
                  <a:gd name="connsiteY2" fmla="*/ 99391 h 697948"/>
                  <a:gd name="connsiteX3" fmla="*/ 2584174 w 4070627"/>
                  <a:gd name="connsiteY3" fmla="*/ 19878 h 697948"/>
                  <a:gd name="connsiteX4" fmla="*/ 3896140 w 4070627"/>
                  <a:gd name="connsiteY4" fmla="*/ 178904 h 697948"/>
                  <a:gd name="connsiteX5" fmla="*/ 3631096 w 4070627"/>
                  <a:gd name="connsiteY5" fmla="*/ 549965 h 697948"/>
                  <a:gd name="connsiteX6" fmla="*/ 3339548 w 4070627"/>
                  <a:gd name="connsiteY6" fmla="*/ 602974 h 697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70627" h="697948">
                    <a:moveTo>
                      <a:pt x="0" y="589722"/>
                    </a:moveTo>
                    <a:cubicBezTo>
                      <a:pt x="230809" y="643835"/>
                      <a:pt x="461618" y="697948"/>
                      <a:pt x="742122" y="616226"/>
                    </a:cubicBezTo>
                    <a:cubicBezTo>
                      <a:pt x="1022627" y="534504"/>
                      <a:pt x="1376018" y="198782"/>
                      <a:pt x="1683027" y="99391"/>
                    </a:cubicBezTo>
                    <a:cubicBezTo>
                      <a:pt x="1990036" y="0"/>
                      <a:pt x="2215322" y="6626"/>
                      <a:pt x="2584174" y="19878"/>
                    </a:cubicBezTo>
                    <a:cubicBezTo>
                      <a:pt x="2953026" y="33130"/>
                      <a:pt x="3721653" y="90556"/>
                      <a:pt x="3896140" y="178904"/>
                    </a:cubicBezTo>
                    <a:cubicBezTo>
                      <a:pt x="4070627" y="267252"/>
                      <a:pt x="3723861" y="479287"/>
                      <a:pt x="3631096" y="549965"/>
                    </a:cubicBezTo>
                    <a:cubicBezTo>
                      <a:pt x="3538331" y="620643"/>
                      <a:pt x="3438939" y="611808"/>
                      <a:pt x="3339548" y="602974"/>
                    </a:cubicBezTo>
                  </a:path>
                </a:pathLst>
              </a:cu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kumimoji="0" lang="zh-TW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571736" y="5500699"/>
                <a:ext cx="142876" cy="14287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000760" y="5500699"/>
                <a:ext cx="142876" cy="14287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9" name="橢圓 38"/>
            <p:cNvSpPr/>
            <p:nvPr/>
          </p:nvSpPr>
          <p:spPr>
            <a:xfrm>
              <a:off x="2428860" y="5214947"/>
              <a:ext cx="500067" cy="6429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橢圓 40"/>
            <p:cNvSpPr/>
            <p:nvPr/>
          </p:nvSpPr>
          <p:spPr>
            <a:xfrm>
              <a:off x="1571604" y="3071809"/>
              <a:ext cx="1571636" cy="15001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cxnSp>
          <p:nvCxnSpPr>
            <p:cNvPr id="44" name="直線接點 43"/>
            <p:cNvCxnSpPr>
              <a:stCxn id="39" idx="6"/>
              <a:endCxn id="41" idx="6"/>
            </p:cNvCxnSpPr>
            <p:nvPr/>
          </p:nvCxnSpPr>
          <p:spPr>
            <a:xfrm flipV="1">
              <a:off x="2928927" y="3822701"/>
              <a:ext cx="214313" cy="17145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>
              <a:stCxn id="41" idx="3"/>
              <a:endCxn id="39" idx="2"/>
            </p:cNvCxnSpPr>
            <p:nvPr/>
          </p:nvCxnSpPr>
          <p:spPr>
            <a:xfrm rot="16200000" flipH="1">
              <a:off x="1523185" y="4631537"/>
              <a:ext cx="1184282" cy="6270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/>
            <p:cNvSpPr/>
            <p:nvPr/>
          </p:nvSpPr>
          <p:spPr>
            <a:xfrm>
              <a:off x="5786447" y="5214947"/>
              <a:ext cx="571504" cy="6429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68" name="橢圓 67"/>
            <p:cNvSpPr/>
            <p:nvPr/>
          </p:nvSpPr>
          <p:spPr>
            <a:xfrm>
              <a:off x="4929191" y="3071809"/>
              <a:ext cx="1571636" cy="15001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cxnSp>
          <p:nvCxnSpPr>
            <p:cNvPr id="69" name="直線接點 68"/>
            <p:cNvCxnSpPr>
              <a:stCxn id="67" idx="6"/>
              <a:endCxn id="68" idx="6"/>
            </p:cNvCxnSpPr>
            <p:nvPr/>
          </p:nvCxnSpPr>
          <p:spPr>
            <a:xfrm flipV="1">
              <a:off x="6357951" y="3822701"/>
              <a:ext cx="142876" cy="17145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>
              <a:stCxn id="68" idx="3"/>
              <a:endCxn id="67" idx="2"/>
            </p:cNvCxnSpPr>
            <p:nvPr/>
          </p:nvCxnSpPr>
          <p:spPr>
            <a:xfrm rot="16200000" flipH="1">
              <a:off x="4880772" y="4631536"/>
              <a:ext cx="1184282" cy="6270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34" name="投影片編號版面配置區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29C5-0F98-416B-833B-5DB6241F8049}" type="slidenum">
              <a:rPr lang="zh-TW" altLang="en-US"/>
              <a:pPr/>
              <a:t>11</a:t>
            </a:fld>
            <a:endParaRPr lang="zh-TW" altLang="en-US"/>
          </a:p>
        </p:txBody>
      </p:sp>
      <p:sp>
        <p:nvSpPr>
          <p:cNvPr id="22535" name="頁尾版面配置區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Ethernet Cable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Straight Through</a:t>
            </a:r>
            <a:endParaRPr lang="zh-TW" altLang="en-US" smtClean="0"/>
          </a:p>
        </p:txBody>
      </p:sp>
      <p:sp>
        <p:nvSpPr>
          <p:cNvPr id="23555" name="內容版面配置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8688" y="2214563"/>
          <a:ext cx="7215187" cy="3714750"/>
        </p:xfrm>
        <a:graphic>
          <a:graphicData uri="http://schemas.openxmlformats.org/drawingml/2006/table">
            <a:tbl>
              <a:tblPr/>
              <a:tblGrid>
                <a:gridCol w="1030287"/>
                <a:gridCol w="1031875"/>
                <a:gridCol w="1084263"/>
                <a:gridCol w="976312"/>
                <a:gridCol w="1030288"/>
                <a:gridCol w="1031875"/>
                <a:gridCol w="1030287"/>
              </a:tblGrid>
              <a:tr h="3714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Host A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C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Host B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C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Pin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Usage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Color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Color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Usage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Pin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Tx+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Tx+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Tx-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Tx-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Rx+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Rx+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4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--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--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4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--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--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6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Rx-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Rx-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6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7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--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--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7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8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--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--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8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</a:tr>
            </a:tbl>
          </a:graphicData>
        </a:graphic>
      </p:graphicFrame>
      <p:grpSp>
        <p:nvGrpSpPr>
          <p:cNvPr id="23642" name="群組 5"/>
          <p:cNvGrpSpPr>
            <a:grpSpLocks/>
          </p:cNvGrpSpPr>
          <p:nvPr/>
        </p:nvGrpSpPr>
        <p:grpSpPr bwMode="auto">
          <a:xfrm>
            <a:off x="3143250" y="3071813"/>
            <a:ext cx="714375" cy="2786062"/>
            <a:chOff x="571472" y="2071678"/>
            <a:chExt cx="714380" cy="2786082"/>
          </a:xfrm>
        </p:grpSpPr>
        <p:sp>
          <p:nvSpPr>
            <p:cNvPr id="7" name="矩形 6"/>
            <p:cNvSpPr/>
            <p:nvPr/>
          </p:nvSpPr>
          <p:spPr>
            <a:xfrm>
              <a:off x="928663" y="2071678"/>
              <a:ext cx="357189" cy="142876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71472" y="2071678"/>
              <a:ext cx="357191" cy="1428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1472" y="2500306"/>
              <a:ext cx="714380" cy="142876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28663" y="2857496"/>
              <a:ext cx="357189" cy="142876"/>
            </a:xfrm>
            <a:prstGeom prst="rect">
              <a:avLst/>
            </a:prstGeom>
            <a:solidFill>
              <a:srgbClr val="0DFF1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1472" y="2857496"/>
              <a:ext cx="357191" cy="1428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1472" y="3214686"/>
              <a:ext cx="714380" cy="142876"/>
            </a:xfrm>
            <a:prstGeom prst="rect">
              <a:avLst/>
            </a:prstGeom>
            <a:solidFill>
              <a:srgbClr val="0D19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28663" y="3571876"/>
              <a:ext cx="357189" cy="142876"/>
            </a:xfrm>
            <a:prstGeom prst="rect">
              <a:avLst/>
            </a:prstGeom>
            <a:solidFill>
              <a:srgbClr val="0D19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71472" y="3571876"/>
              <a:ext cx="357191" cy="1428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71472" y="3929066"/>
              <a:ext cx="714380" cy="142876"/>
            </a:xfrm>
            <a:prstGeom prst="rect">
              <a:avLst/>
            </a:prstGeom>
            <a:solidFill>
              <a:srgbClr val="0DFF1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28663" y="4357694"/>
              <a:ext cx="357189" cy="142876"/>
            </a:xfrm>
            <a:prstGeom prst="rect">
              <a:avLst/>
            </a:prstGeom>
            <a:solidFill>
              <a:srgbClr val="8238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71472" y="4357694"/>
              <a:ext cx="357191" cy="1428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71472" y="4714884"/>
              <a:ext cx="714380" cy="142876"/>
            </a:xfrm>
            <a:prstGeom prst="rect">
              <a:avLst/>
            </a:prstGeom>
            <a:solidFill>
              <a:srgbClr val="8238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3643" name="群組 51"/>
          <p:cNvGrpSpPr>
            <a:grpSpLocks/>
          </p:cNvGrpSpPr>
          <p:nvPr/>
        </p:nvGrpSpPr>
        <p:grpSpPr bwMode="auto">
          <a:xfrm>
            <a:off x="5143500" y="3071813"/>
            <a:ext cx="714375" cy="2786062"/>
            <a:chOff x="5143504" y="3071810"/>
            <a:chExt cx="714380" cy="2786082"/>
          </a:xfrm>
        </p:grpSpPr>
        <p:sp>
          <p:nvSpPr>
            <p:cNvPr id="20" name="矩形 19"/>
            <p:cNvSpPr/>
            <p:nvPr/>
          </p:nvSpPr>
          <p:spPr>
            <a:xfrm>
              <a:off x="5500695" y="3857628"/>
              <a:ext cx="357189" cy="142876"/>
            </a:xfrm>
            <a:prstGeom prst="rect">
              <a:avLst/>
            </a:prstGeom>
            <a:solidFill>
              <a:srgbClr val="0DFF1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143504" y="3071810"/>
              <a:ext cx="357191" cy="1428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143504" y="4929198"/>
              <a:ext cx="714380" cy="142876"/>
            </a:xfrm>
            <a:prstGeom prst="rect">
              <a:avLst/>
            </a:prstGeom>
            <a:solidFill>
              <a:srgbClr val="0DFF1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500695" y="3071810"/>
              <a:ext cx="357189" cy="142876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143504" y="3857628"/>
              <a:ext cx="357191" cy="1428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143504" y="4214818"/>
              <a:ext cx="714380" cy="142876"/>
            </a:xfrm>
            <a:prstGeom prst="rect">
              <a:avLst/>
            </a:prstGeom>
            <a:solidFill>
              <a:srgbClr val="0D19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500695" y="4572008"/>
              <a:ext cx="357189" cy="142876"/>
            </a:xfrm>
            <a:prstGeom prst="rect">
              <a:avLst/>
            </a:prstGeom>
            <a:solidFill>
              <a:srgbClr val="0D19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43504" y="4572008"/>
              <a:ext cx="357191" cy="1428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143504" y="3500438"/>
              <a:ext cx="714380" cy="142876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500695" y="5357826"/>
              <a:ext cx="357189" cy="142876"/>
            </a:xfrm>
            <a:prstGeom prst="rect">
              <a:avLst/>
            </a:prstGeom>
            <a:solidFill>
              <a:srgbClr val="8238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143504" y="5357826"/>
              <a:ext cx="357191" cy="1428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143504" y="5715016"/>
              <a:ext cx="714380" cy="142876"/>
            </a:xfrm>
            <a:prstGeom prst="rect">
              <a:avLst/>
            </a:prstGeom>
            <a:solidFill>
              <a:srgbClr val="8238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群組 58"/>
          <p:cNvGrpSpPr>
            <a:grpSpLocks/>
          </p:cNvGrpSpPr>
          <p:nvPr/>
        </p:nvGrpSpPr>
        <p:grpSpPr bwMode="auto">
          <a:xfrm>
            <a:off x="4143375" y="3143250"/>
            <a:ext cx="857250" cy="358775"/>
            <a:chOff x="4143372" y="3143248"/>
            <a:chExt cx="857256" cy="358778"/>
          </a:xfrm>
        </p:grpSpPr>
        <p:cxnSp>
          <p:nvCxnSpPr>
            <p:cNvPr id="33" name="直線單箭頭接點 32"/>
            <p:cNvCxnSpPr/>
            <p:nvPr/>
          </p:nvCxnSpPr>
          <p:spPr>
            <a:xfrm>
              <a:off x="4143372" y="3143248"/>
              <a:ext cx="857256" cy="1588"/>
            </a:xfrm>
            <a:prstGeom prst="straightConnector1">
              <a:avLst/>
            </a:prstGeom>
            <a:ln>
              <a:solidFill>
                <a:srgbClr val="FF750D"/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4143372" y="3500439"/>
              <a:ext cx="857256" cy="1587"/>
            </a:xfrm>
            <a:prstGeom prst="straightConnector1">
              <a:avLst/>
            </a:prstGeom>
            <a:ln>
              <a:solidFill>
                <a:srgbClr val="FF750D"/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9" name="群組 55"/>
          <p:cNvGrpSpPr>
            <a:grpSpLocks/>
          </p:cNvGrpSpPr>
          <p:nvPr/>
        </p:nvGrpSpPr>
        <p:grpSpPr bwMode="auto">
          <a:xfrm>
            <a:off x="4143375" y="3929063"/>
            <a:ext cx="928688" cy="1073150"/>
            <a:chOff x="4143372" y="3929066"/>
            <a:chExt cx="928694" cy="1073158"/>
          </a:xfrm>
        </p:grpSpPr>
        <p:cxnSp>
          <p:nvCxnSpPr>
            <p:cNvPr id="36" name="直線單箭頭接點 35"/>
            <p:cNvCxnSpPr/>
            <p:nvPr/>
          </p:nvCxnSpPr>
          <p:spPr>
            <a:xfrm>
              <a:off x="4143372" y="3929066"/>
              <a:ext cx="857256" cy="1587"/>
            </a:xfrm>
            <a:prstGeom prst="straightConnector1">
              <a:avLst/>
            </a:prstGeom>
            <a:ln>
              <a:solidFill>
                <a:srgbClr val="0DFF13"/>
              </a:solidFill>
              <a:headEnd type="arrow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4143372" y="5000636"/>
              <a:ext cx="928694" cy="1588"/>
            </a:xfrm>
            <a:prstGeom prst="straightConnector1">
              <a:avLst/>
            </a:prstGeom>
            <a:ln>
              <a:solidFill>
                <a:srgbClr val="0DFF13"/>
              </a:solidFill>
              <a:headEnd type="arrow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3552" name="群組 45"/>
          <p:cNvGrpSpPr>
            <a:grpSpLocks/>
          </p:cNvGrpSpPr>
          <p:nvPr/>
        </p:nvGrpSpPr>
        <p:grpSpPr bwMode="auto">
          <a:xfrm>
            <a:off x="357188" y="3000375"/>
            <a:ext cx="500062" cy="714375"/>
            <a:chOff x="357158" y="3000372"/>
            <a:chExt cx="500066" cy="714380"/>
          </a:xfrm>
        </p:grpSpPr>
        <p:sp>
          <p:nvSpPr>
            <p:cNvPr id="42" name="向右箭號 41"/>
            <p:cNvSpPr/>
            <p:nvPr/>
          </p:nvSpPr>
          <p:spPr>
            <a:xfrm>
              <a:off x="357158" y="3000372"/>
              <a:ext cx="500066" cy="357191"/>
            </a:xfrm>
            <a:prstGeom prst="rightArrow">
              <a:avLst/>
            </a:prstGeom>
            <a:solidFill>
              <a:srgbClr val="FF75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43" name="向右箭號 42"/>
            <p:cNvSpPr/>
            <p:nvPr/>
          </p:nvSpPr>
          <p:spPr>
            <a:xfrm>
              <a:off x="357158" y="3357563"/>
              <a:ext cx="500066" cy="357189"/>
            </a:xfrm>
            <a:prstGeom prst="rightArrow">
              <a:avLst/>
            </a:prstGeom>
            <a:solidFill>
              <a:srgbClr val="FF75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3553" name="群組 46"/>
          <p:cNvGrpSpPr>
            <a:grpSpLocks/>
          </p:cNvGrpSpPr>
          <p:nvPr/>
        </p:nvGrpSpPr>
        <p:grpSpPr bwMode="auto">
          <a:xfrm>
            <a:off x="8286750" y="3000375"/>
            <a:ext cx="500063" cy="714375"/>
            <a:chOff x="8286776" y="3714752"/>
            <a:chExt cx="500066" cy="714380"/>
          </a:xfrm>
        </p:grpSpPr>
        <p:sp>
          <p:nvSpPr>
            <p:cNvPr id="44" name="向右箭號 43"/>
            <p:cNvSpPr/>
            <p:nvPr/>
          </p:nvSpPr>
          <p:spPr>
            <a:xfrm>
              <a:off x="8286776" y="3714752"/>
              <a:ext cx="500066" cy="357191"/>
            </a:xfrm>
            <a:prstGeom prst="rightArrow">
              <a:avLst/>
            </a:prstGeom>
            <a:solidFill>
              <a:srgbClr val="FF75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45" name="向右箭號 44"/>
            <p:cNvSpPr/>
            <p:nvPr/>
          </p:nvSpPr>
          <p:spPr>
            <a:xfrm>
              <a:off x="8286776" y="4071943"/>
              <a:ext cx="500066" cy="357189"/>
            </a:xfrm>
            <a:prstGeom prst="rightArrow">
              <a:avLst/>
            </a:prstGeom>
            <a:solidFill>
              <a:srgbClr val="FF75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3554" name="群組 51"/>
          <p:cNvGrpSpPr>
            <a:grpSpLocks/>
          </p:cNvGrpSpPr>
          <p:nvPr/>
        </p:nvGrpSpPr>
        <p:grpSpPr bwMode="auto">
          <a:xfrm>
            <a:off x="8286750" y="3786188"/>
            <a:ext cx="428625" cy="1428750"/>
            <a:chOff x="8286776" y="2928934"/>
            <a:chExt cx="428628" cy="1428760"/>
          </a:xfrm>
        </p:grpSpPr>
        <p:sp>
          <p:nvSpPr>
            <p:cNvPr id="48" name="向左箭號 47"/>
            <p:cNvSpPr/>
            <p:nvPr/>
          </p:nvSpPr>
          <p:spPr>
            <a:xfrm>
              <a:off x="8286776" y="2928934"/>
              <a:ext cx="428628" cy="357189"/>
            </a:xfrm>
            <a:prstGeom prst="leftArrow">
              <a:avLst/>
            </a:prstGeom>
            <a:solidFill>
              <a:srgbClr val="0DFF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49" name="向左箭號 48"/>
            <p:cNvSpPr/>
            <p:nvPr/>
          </p:nvSpPr>
          <p:spPr>
            <a:xfrm>
              <a:off x="8286776" y="4000503"/>
              <a:ext cx="428628" cy="357191"/>
            </a:xfrm>
            <a:prstGeom prst="leftArrow">
              <a:avLst/>
            </a:prstGeom>
            <a:solidFill>
              <a:srgbClr val="0DFF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3556" name="群組 52"/>
          <p:cNvGrpSpPr>
            <a:grpSpLocks/>
          </p:cNvGrpSpPr>
          <p:nvPr/>
        </p:nvGrpSpPr>
        <p:grpSpPr bwMode="auto">
          <a:xfrm>
            <a:off x="357188" y="3786188"/>
            <a:ext cx="428625" cy="1357312"/>
            <a:chOff x="357158" y="3786190"/>
            <a:chExt cx="428628" cy="1357322"/>
          </a:xfrm>
        </p:grpSpPr>
        <p:sp>
          <p:nvSpPr>
            <p:cNvPr id="50" name="向左箭號 49"/>
            <p:cNvSpPr/>
            <p:nvPr/>
          </p:nvSpPr>
          <p:spPr>
            <a:xfrm>
              <a:off x="357158" y="3786190"/>
              <a:ext cx="428628" cy="357190"/>
            </a:xfrm>
            <a:prstGeom prst="leftArrow">
              <a:avLst/>
            </a:prstGeom>
            <a:solidFill>
              <a:srgbClr val="0DFF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51" name="向左箭號 50"/>
            <p:cNvSpPr/>
            <p:nvPr/>
          </p:nvSpPr>
          <p:spPr>
            <a:xfrm>
              <a:off x="357158" y="4786322"/>
              <a:ext cx="428628" cy="357190"/>
            </a:xfrm>
            <a:prstGeom prst="leftArrow">
              <a:avLst/>
            </a:prstGeom>
            <a:solidFill>
              <a:srgbClr val="0DFF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3650" name="投影片編號版面配置區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138C5-F001-406B-87AD-641887C10B57}" type="slidenum">
              <a:rPr lang="zh-TW" altLang="en-US"/>
              <a:pPr/>
              <a:t>12</a:t>
            </a:fld>
            <a:endParaRPr lang="zh-TW" altLang="en-US"/>
          </a:p>
        </p:txBody>
      </p:sp>
      <p:sp>
        <p:nvSpPr>
          <p:cNvPr id="23651" name="頁尾版面配置區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Ethernet Cable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群組 50"/>
          <p:cNvGrpSpPr>
            <a:grpSpLocks/>
          </p:cNvGrpSpPr>
          <p:nvPr/>
        </p:nvGrpSpPr>
        <p:grpSpPr bwMode="auto">
          <a:xfrm>
            <a:off x="6429375" y="2928938"/>
            <a:ext cx="2286000" cy="3117850"/>
            <a:chOff x="6429388" y="2928934"/>
            <a:chExt cx="2286016" cy="3118553"/>
          </a:xfrm>
        </p:grpSpPr>
        <p:pic>
          <p:nvPicPr>
            <p:cNvPr id="24627" name="圖片 51" descr="step4.jpg"/>
            <p:cNvPicPr>
              <a:picLocks noChangeAspect="1"/>
            </p:cNvPicPr>
            <p:nvPr/>
          </p:nvPicPr>
          <p:blipFill>
            <a:blip r:embed="rId2">
              <a:lum bright="20000" contrast="20000"/>
            </a:blip>
            <a:srcRect l="17329" r="21053"/>
            <a:stretch>
              <a:fillRect/>
            </a:stretch>
          </p:blipFill>
          <p:spPr bwMode="auto">
            <a:xfrm>
              <a:off x="6429388" y="3214686"/>
              <a:ext cx="2286016" cy="28328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628" name="文字方塊 52"/>
            <p:cNvSpPr txBox="1">
              <a:spLocks noChangeArrowheads="1"/>
            </p:cNvSpPr>
            <p:nvPr/>
          </p:nvSpPr>
          <p:spPr bwMode="auto">
            <a:xfrm>
              <a:off x="7000892" y="2928934"/>
              <a:ext cx="11430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en-US" altLang="zh-TW">
                  <a:ea typeface="LiHei Pro" pitchFamily="34" charset="-120"/>
                </a:rPr>
                <a:t>1</a:t>
              </a:r>
              <a:r>
                <a:rPr kumimoji="0" lang="zh-TW" altLang="en-US">
                  <a:ea typeface="LiHei Pro" pitchFamily="34" charset="-120"/>
                </a:rPr>
                <a:t>→</a:t>
              </a:r>
              <a:r>
                <a:rPr kumimoji="0" lang="en-US" altLang="zh-TW">
                  <a:ea typeface="LiHei Pro" pitchFamily="34" charset="-120"/>
                </a:rPr>
                <a:t>8</a:t>
              </a:r>
              <a:endParaRPr kumimoji="0" lang="zh-TW" altLang="en-US">
                <a:ea typeface="LiHei Pro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wire</a:t>
            </a:r>
            <a:endParaRPr lang="zh-TW" altLang="en-US" smtClean="0"/>
          </a:p>
        </p:txBody>
      </p:sp>
      <p:sp>
        <p:nvSpPr>
          <p:cNvPr id="24580" name="內容版面配置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Crossover</a:t>
            </a:r>
          </a:p>
          <a:p>
            <a:pPr lvl="1" eaLnBrk="1" hangingPunct="1"/>
            <a:r>
              <a:rPr lang="en-US" altLang="zh-TW" smtClean="0"/>
              <a:t>We need to change the order of the transmission and receiving wirings.</a:t>
            </a:r>
            <a:endParaRPr lang="zh-TW" altLang="en-US" smtClean="0"/>
          </a:p>
        </p:txBody>
      </p:sp>
      <p:grpSp>
        <p:nvGrpSpPr>
          <p:cNvPr id="24581" name="群組 48"/>
          <p:cNvGrpSpPr>
            <a:grpSpLocks/>
          </p:cNvGrpSpPr>
          <p:nvPr/>
        </p:nvGrpSpPr>
        <p:grpSpPr bwMode="auto">
          <a:xfrm>
            <a:off x="1571625" y="3071813"/>
            <a:ext cx="5286375" cy="3019425"/>
            <a:chOff x="1571604" y="3071809"/>
            <a:chExt cx="5286412" cy="3019442"/>
          </a:xfrm>
        </p:grpSpPr>
        <p:pic>
          <p:nvPicPr>
            <p:cNvPr id="24585" name="圖片 46" descr="host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57818" y="5357826"/>
              <a:ext cx="590550" cy="73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4586" name="群組 17"/>
            <p:cNvGrpSpPr>
              <a:grpSpLocks/>
            </p:cNvGrpSpPr>
            <p:nvPr/>
          </p:nvGrpSpPr>
          <p:grpSpPr bwMode="auto">
            <a:xfrm>
              <a:off x="1643042" y="3272872"/>
              <a:ext cx="1357322" cy="870508"/>
              <a:chOff x="1039856" y="2701368"/>
              <a:chExt cx="1357322" cy="870508"/>
            </a:xfrm>
          </p:grpSpPr>
          <p:sp>
            <p:nvSpPr>
              <p:cNvPr id="34" name="矩形 3"/>
              <p:cNvSpPr/>
              <p:nvPr/>
            </p:nvSpPr>
            <p:spPr>
              <a:xfrm>
                <a:off x="1143044" y="3000370"/>
                <a:ext cx="71438" cy="2857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143044" y="3286121"/>
                <a:ext cx="71438" cy="285752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矩形 6"/>
              <p:cNvSpPr/>
              <p:nvPr/>
            </p:nvSpPr>
            <p:spPr>
              <a:xfrm>
                <a:off x="1285920" y="3000370"/>
                <a:ext cx="71438" cy="57150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428796" y="3000370"/>
                <a:ext cx="71438" cy="2857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428796" y="3286121"/>
                <a:ext cx="71438" cy="285752"/>
              </a:xfrm>
              <a:prstGeom prst="rect">
                <a:avLst/>
              </a:prstGeom>
              <a:solidFill>
                <a:srgbClr val="0DFF1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571672" y="3000370"/>
                <a:ext cx="71438" cy="571503"/>
              </a:xfrm>
              <a:prstGeom prst="rect">
                <a:avLst/>
              </a:prstGeom>
              <a:solidFill>
                <a:srgbClr val="0D19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714547" y="3000370"/>
                <a:ext cx="71438" cy="2857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714547" y="3286121"/>
                <a:ext cx="71438" cy="285752"/>
              </a:xfrm>
              <a:prstGeom prst="rect">
                <a:avLst/>
              </a:prstGeom>
              <a:solidFill>
                <a:srgbClr val="0D19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857423" y="3000370"/>
                <a:ext cx="71438" cy="571503"/>
              </a:xfrm>
              <a:prstGeom prst="rect">
                <a:avLst/>
              </a:prstGeom>
              <a:solidFill>
                <a:srgbClr val="0DFF1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000299" y="3000370"/>
                <a:ext cx="71438" cy="2857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000299" y="3286121"/>
                <a:ext cx="71438" cy="285752"/>
              </a:xfrm>
              <a:prstGeom prst="rect">
                <a:avLst/>
              </a:prstGeom>
              <a:solidFill>
                <a:srgbClr val="8238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143175" y="3000370"/>
                <a:ext cx="71438" cy="571503"/>
              </a:xfrm>
              <a:prstGeom prst="rect">
                <a:avLst/>
              </a:prstGeom>
              <a:solidFill>
                <a:srgbClr val="8238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626" name="文字方塊 45"/>
              <p:cNvSpPr txBox="1">
                <a:spLocks noChangeArrowheads="1"/>
              </p:cNvSpPr>
              <p:nvPr/>
            </p:nvSpPr>
            <p:spPr bwMode="auto">
              <a:xfrm>
                <a:off x="1039856" y="2701368"/>
                <a:ext cx="135732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kumimoji="0" lang="en-US" altLang="zh-TW" sz="1200">
                    <a:ea typeface="LiHei Pro" pitchFamily="34" charset="-120"/>
                  </a:rPr>
                  <a:t>1  2 3 4 5  6 7 8</a:t>
                </a:r>
                <a:endParaRPr kumimoji="0" lang="zh-TW" altLang="en-US" sz="1200">
                  <a:ea typeface="LiHei Pro" pitchFamily="34" charset="-120"/>
                </a:endParaRPr>
              </a:p>
            </p:txBody>
          </p:sp>
        </p:grpSp>
        <p:grpSp>
          <p:nvGrpSpPr>
            <p:cNvPr id="24587" name="群組 47"/>
            <p:cNvGrpSpPr>
              <a:grpSpLocks/>
            </p:cNvGrpSpPr>
            <p:nvPr/>
          </p:nvGrpSpPr>
          <p:grpSpPr bwMode="auto">
            <a:xfrm>
              <a:off x="5000628" y="3272872"/>
              <a:ext cx="1357322" cy="870508"/>
              <a:chOff x="5000628" y="3272872"/>
              <a:chExt cx="1357322" cy="87050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5103817" y="3571874"/>
                <a:ext cx="71437" cy="2857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103817" y="3857625"/>
                <a:ext cx="71437" cy="285752"/>
              </a:xfrm>
              <a:prstGeom prst="rect">
                <a:avLst/>
              </a:prstGeom>
              <a:solidFill>
                <a:srgbClr val="0DFF1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246693" y="3571874"/>
                <a:ext cx="71437" cy="571503"/>
              </a:xfrm>
              <a:prstGeom prst="rect">
                <a:avLst/>
              </a:prstGeom>
              <a:solidFill>
                <a:srgbClr val="0DFF1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389569" y="3571874"/>
                <a:ext cx="71437" cy="2857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389569" y="3857625"/>
                <a:ext cx="71437" cy="285752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532445" y="3571874"/>
                <a:ext cx="71437" cy="571503"/>
              </a:xfrm>
              <a:prstGeom prst="rect">
                <a:avLst/>
              </a:prstGeom>
              <a:solidFill>
                <a:srgbClr val="0D19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675320" y="3571874"/>
                <a:ext cx="71437" cy="2857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675320" y="3857625"/>
                <a:ext cx="71437" cy="285752"/>
              </a:xfrm>
              <a:prstGeom prst="rect">
                <a:avLst/>
              </a:prstGeom>
              <a:solidFill>
                <a:srgbClr val="0D19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818196" y="3571874"/>
                <a:ext cx="71437" cy="57150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961072" y="3571874"/>
                <a:ext cx="71437" cy="2857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961072" y="3857625"/>
                <a:ext cx="71437" cy="285752"/>
              </a:xfrm>
              <a:prstGeom prst="rect">
                <a:avLst/>
              </a:prstGeom>
              <a:solidFill>
                <a:srgbClr val="8238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103948" y="3571874"/>
                <a:ext cx="71437" cy="571503"/>
              </a:xfrm>
              <a:prstGeom prst="rect">
                <a:avLst/>
              </a:prstGeom>
              <a:solidFill>
                <a:srgbClr val="8238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613" name="文字方塊 32"/>
              <p:cNvSpPr txBox="1">
                <a:spLocks noChangeArrowheads="1"/>
              </p:cNvSpPr>
              <p:nvPr/>
            </p:nvSpPr>
            <p:spPr bwMode="auto">
              <a:xfrm>
                <a:off x="5000628" y="3272872"/>
                <a:ext cx="135732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kumimoji="0" lang="en-US" altLang="zh-TW" sz="1200">
                    <a:ea typeface="LiHei Pro" pitchFamily="34" charset="-120"/>
                  </a:rPr>
                  <a:t>1  2 3 4 5  6 7 8</a:t>
                </a:r>
                <a:endParaRPr kumimoji="0" lang="zh-TW" altLang="en-US" sz="1200">
                  <a:ea typeface="LiHei Pro" pitchFamily="34" charset="-120"/>
                </a:endParaRPr>
              </a:p>
            </p:txBody>
          </p:sp>
        </p:grpSp>
        <p:pic>
          <p:nvPicPr>
            <p:cNvPr id="24588" name="圖片 6" descr="host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8794" y="5214950"/>
              <a:ext cx="590550" cy="73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4589" name="群組 37"/>
            <p:cNvGrpSpPr>
              <a:grpSpLocks/>
            </p:cNvGrpSpPr>
            <p:nvPr/>
          </p:nvGrpSpPr>
          <p:grpSpPr bwMode="auto">
            <a:xfrm>
              <a:off x="2571736" y="4962939"/>
              <a:ext cx="4286280" cy="697948"/>
              <a:chOff x="2571736" y="4962939"/>
              <a:chExt cx="4286280" cy="697948"/>
            </a:xfrm>
          </p:grpSpPr>
          <p:sp>
            <p:nvSpPr>
              <p:cNvPr id="18" name="手繪多邊形 17"/>
              <p:cNvSpPr/>
              <p:nvPr/>
            </p:nvSpPr>
            <p:spPr>
              <a:xfrm>
                <a:off x="2624124" y="4962532"/>
                <a:ext cx="4233892" cy="698504"/>
              </a:xfrm>
              <a:custGeom>
                <a:avLst/>
                <a:gdLst>
                  <a:gd name="connsiteX0" fmla="*/ 0 w 4070627"/>
                  <a:gd name="connsiteY0" fmla="*/ 589722 h 697948"/>
                  <a:gd name="connsiteX1" fmla="*/ 742122 w 4070627"/>
                  <a:gd name="connsiteY1" fmla="*/ 616226 h 697948"/>
                  <a:gd name="connsiteX2" fmla="*/ 1683027 w 4070627"/>
                  <a:gd name="connsiteY2" fmla="*/ 99391 h 697948"/>
                  <a:gd name="connsiteX3" fmla="*/ 2584174 w 4070627"/>
                  <a:gd name="connsiteY3" fmla="*/ 19878 h 697948"/>
                  <a:gd name="connsiteX4" fmla="*/ 3896140 w 4070627"/>
                  <a:gd name="connsiteY4" fmla="*/ 178904 h 697948"/>
                  <a:gd name="connsiteX5" fmla="*/ 3631096 w 4070627"/>
                  <a:gd name="connsiteY5" fmla="*/ 549965 h 697948"/>
                  <a:gd name="connsiteX6" fmla="*/ 3339548 w 4070627"/>
                  <a:gd name="connsiteY6" fmla="*/ 602974 h 697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70627" h="697948">
                    <a:moveTo>
                      <a:pt x="0" y="589722"/>
                    </a:moveTo>
                    <a:cubicBezTo>
                      <a:pt x="230809" y="643835"/>
                      <a:pt x="461618" y="697948"/>
                      <a:pt x="742122" y="616226"/>
                    </a:cubicBezTo>
                    <a:cubicBezTo>
                      <a:pt x="1022627" y="534504"/>
                      <a:pt x="1376018" y="198782"/>
                      <a:pt x="1683027" y="99391"/>
                    </a:cubicBezTo>
                    <a:cubicBezTo>
                      <a:pt x="1990036" y="0"/>
                      <a:pt x="2215322" y="6626"/>
                      <a:pt x="2584174" y="19878"/>
                    </a:cubicBezTo>
                    <a:cubicBezTo>
                      <a:pt x="2953026" y="33130"/>
                      <a:pt x="3721653" y="90556"/>
                      <a:pt x="3896140" y="178904"/>
                    </a:cubicBezTo>
                    <a:cubicBezTo>
                      <a:pt x="4070627" y="267252"/>
                      <a:pt x="3723861" y="479287"/>
                      <a:pt x="3631096" y="549965"/>
                    </a:cubicBezTo>
                    <a:cubicBezTo>
                      <a:pt x="3538331" y="620643"/>
                      <a:pt x="3438939" y="611808"/>
                      <a:pt x="3339548" y="602974"/>
                    </a:cubicBezTo>
                  </a:path>
                </a:pathLst>
              </a:cu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kumimoji="0" lang="zh-TW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571736" y="5500698"/>
                <a:ext cx="142876" cy="14287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000760" y="5500698"/>
                <a:ext cx="142876" cy="14287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" name="橢圓 9"/>
            <p:cNvSpPr/>
            <p:nvPr/>
          </p:nvSpPr>
          <p:spPr>
            <a:xfrm>
              <a:off x="2428860" y="5214946"/>
              <a:ext cx="500067" cy="6429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1571604" y="3071809"/>
              <a:ext cx="1571636" cy="15001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cxnSp>
          <p:nvCxnSpPr>
            <p:cNvPr id="12" name="直線接點 11"/>
            <p:cNvCxnSpPr>
              <a:stCxn id="10" idx="6"/>
              <a:endCxn id="11" idx="6"/>
            </p:cNvCxnSpPr>
            <p:nvPr/>
          </p:nvCxnSpPr>
          <p:spPr>
            <a:xfrm flipV="1">
              <a:off x="2928927" y="3822700"/>
              <a:ext cx="214313" cy="171451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11" idx="3"/>
              <a:endCxn id="10" idx="2"/>
            </p:cNvCxnSpPr>
            <p:nvPr/>
          </p:nvCxnSpPr>
          <p:spPr>
            <a:xfrm rot="16200000" flipH="1">
              <a:off x="1523185" y="4631536"/>
              <a:ext cx="1184282" cy="6270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橢圓 13"/>
            <p:cNvSpPr/>
            <p:nvPr/>
          </p:nvSpPr>
          <p:spPr>
            <a:xfrm>
              <a:off x="5786447" y="5214946"/>
              <a:ext cx="571504" cy="6429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橢圓 14"/>
            <p:cNvSpPr/>
            <p:nvPr/>
          </p:nvSpPr>
          <p:spPr>
            <a:xfrm>
              <a:off x="4929191" y="3071809"/>
              <a:ext cx="1571636" cy="15001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線接點 15"/>
            <p:cNvCxnSpPr>
              <a:stCxn id="14" idx="6"/>
              <a:endCxn id="15" idx="6"/>
            </p:cNvCxnSpPr>
            <p:nvPr/>
          </p:nvCxnSpPr>
          <p:spPr>
            <a:xfrm flipV="1">
              <a:off x="6357951" y="3822700"/>
              <a:ext cx="142876" cy="171451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15" idx="3"/>
              <a:endCxn id="14" idx="2"/>
            </p:cNvCxnSpPr>
            <p:nvPr/>
          </p:nvCxnSpPr>
          <p:spPr>
            <a:xfrm rot="16200000" flipH="1">
              <a:off x="4880772" y="4631535"/>
              <a:ext cx="1184282" cy="6270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82" name="投影片編號版面配置區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104B-651B-45E3-809D-364CAF71F724}" type="slidenum">
              <a:rPr lang="zh-TW" altLang="en-US"/>
              <a:pPr/>
              <a:t>13</a:t>
            </a:fld>
            <a:endParaRPr lang="zh-TW" altLang="en-US"/>
          </a:p>
        </p:txBody>
      </p:sp>
      <p:sp>
        <p:nvSpPr>
          <p:cNvPr id="24583" name="頁尾版面配置區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Ethernet Cable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Crossover</a:t>
            </a:r>
            <a:endParaRPr lang="zh-TW" altLang="en-US" smtClean="0"/>
          </a:p>
        </p:txBody>
      </p:sp>
      <p:sp>
        <p:nvSpPr>
          <p:cNvPr id="25603" name="內容版面配置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8688" y="2214563"/>
          <a:ext cx="7215187" cy="3714750"/>
        </p:xfrm>
        <a:graphic>
          <a:graphicData uri="http://schemas.openxmlformats.org/drawingml/2006/table">
            <a:tbl>
              <a:tblPr/>
              <a:tblGrid>
                <a:gridCol w="1030287"/>
                <a:gridCol w="1031875"/>
                <a:gridCol w="1084263"/>
                <a:gridCol w="976312"/>
                <a:gridCol w="1030288"/>
                <a:gridCol w="1031875"/>
                <a:gridCol w="1030287"/>
              </a:tblGrid>
              <a:tr h="3714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Host A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C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Host B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C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Pin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Usage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Color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Color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Usage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Pin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Tx+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Tx+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Tx-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Tx-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Rx+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Rx+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4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--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--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4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--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--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6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Rx-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Rx-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6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7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--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--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7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8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--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--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8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2FA"/>
                    </a:solidFill>
                  </a:tcPr>
                </a:tc>
              </a:tr>
            </a:tbl>
          </a:graphicData>
        </a:graphic>
      </p:graphicFrame>
      <p:grpSp>
        <p:nvGrpSpPr>
          <p:cNvPr id="25690" name="群組 5"/>
          <p:cNvGrpSpPr>
            <a:grpSpLocks/>
          </p:cNvGrpSpPr>
          <p:nvPr/>
        </p:nvGrpSpPr>
        <p:grpSpPr bwMode="auto">
          <a:xfrm>
            <a:off x="3143250" y="3071813"/>
            <a:ext cx="714375" cy="2786062"/>
            <a:chOff x="571472" y="2071678"/>
            <a:chExt cx="714380" cy="2786082"/>
          </a:xfrm>
        </p:grpSpPr>
        <p:sp>
          <p:nvSpPr>
            <p:cNvPr id="7" name="矩形 6"/>
            <p:cNvSpPr/>
            <p:nvPr/>
          </p:nvSpPr>
          <p:spPr>
            <a:xfrm>
              <a:off x="928663" y="2071678"/>
              <a:ext cx="357189" cy="142876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71472" y="2071678"/>
              <a:ext cx="357191" cy="1428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1472" y="2500306"/>
              <a:ext cx="714380" cy="142876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28663" y="2857496"/>
              <a:ext cx="357189" cy="142876"/>
            </a:xfrm>
            <a:prstGeom prst="rect">
              <a:avLst/>
            </a:prstGeom>
            <a:solidFill>
              <a:srgbClr val="0DFF1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1472" y="2857496"/>
              <a:ext cx="357191" cy="1428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1472" y="3214686"/>
              <a:ext cx="714380" cy="142876"/>
            </a:xfrm>
            <a:prstGeom prst="rect">
              <a:avLst/>
            </a:prstGeom>
            <a:solidFill>
              <a:srgbClr val="0D19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28663" y="3571876"/>
              <a:ext cx="357189" cy="142876"/>
            </a:xfrm>
            <a:prstGeom prst="rect">
              <a:avLst/>
            </a:prstGeom>
            <a:solidFill>
              <a:srgbClr val="0D19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71472" y="3571876"/>
              <a:ext cx="357191" cy="1428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71472" y="3929066"/>
              <a:ext cx="714380" cy="142876"/>
            </a:xfrm>
            <a:prstGeom prst="rect">
              <a:avLst/>
            </a:prstGeom>
            <a:solidFill>
              <a:srgbClr val="0DFF1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28663" y="4357694"/>
              <a:ext cx="357189" cy="142876"/>
            </a:xfrm>
            <a:prstGeom prst="rect">
              <a:avLst/>
            </a:prstGeom>
            <a:solidFill>
              <a:srgbClr val="8238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71472" y="4357694"/>
              <a:ext cx="357191" cy="1428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71472" y="4714884"/>
              <a:ext cx="714380" cy="142876"/>
            </a:xfrm>
            <a:prstGeom prst="rect">
              <a:avLst/>
            </a:prstGeom>
            <a:solidFill>
              <a:srgbClr val="8238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5691" name="群組 18"/>
          <p:cNvGrpSpPr>
            <a:grpSpLocks/>
          </p:cNvGrpSpPr>
          <p:nvPr/>
        </p:nvGrpSpPr>
        <p:grpSpPr bwMode="auto">
          <a:xfrm>
            <a:off x="5143500" y="3071813"/>
            <a:ext cx="714375" cy="2786062"/>
            <a:chOff x="571472" y="2071678"/>
            <a:chExt cx="714380" cy="2786082"/>
          </a:xfrm>
        </p:grpSpPr>
        <p:sp>
          <p:nvSpPr>
            <p:cNvPr id="20" name="矩形 19"/>
            <p:cNvSpPr/>
            <p:nvPr/>
          </p:nvSpPr>
          <p:spPr>
            <a:xfrm>
              <a:off x="928663" y="2071678"/>
              <a:ext cx="357189" cy="142876"/>
            </a:xfrm>
            <a:prstGeom prst="rect">
              <a:avLst/>
            </a:prstGeom>
            <a:solidFill>
              <a:srgbClr val="0DFF1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71472" y="2071678"/>
              <a:ext cx="357191" cy="1428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71472" y="2500306"/>
              <a:ext cx="714380" cy="142876"/>
            </a:xfrm>
            <a:prstGeom prst="rect">
              <a:avLst/>
            </a:prstGeom>
            <a:solidFill>
              <a:srgbClr val="0DFF1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28663" y="2857496"/>
              <a:ext cx="357189" cy="142876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71472" y="2857496"/>
              <a:ext cx="357191" cy="1428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71472" y="3214686"/>
              <a:ext cx="714380" cy="142876"/>
            </a:xfrm>
            <a:prstGeom prst="rect">
              <a:avLst/>
            </a:prstGeom>
            <a:solidFill>
              <a:srgbClr val="0D19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28663" y="3571876"/>
              <a:ext cx="357189" cy="142876"/>
            </a:xfrm>
            <a:prstGeom prst="rect">
              <a:avLst/>
            </a:prstGeom>
            <a:solidFill>
              <a:srgbClr val="0D19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1472" y="3571876"/>
              <a:ext cx="357191" cy="1428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1472" y="3929066"/>
              <a:ext cx="714380" cy="142876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28663" y="4357694"/>
              <a:ext cx="357189" cy="142876"/>
            </a:xfrm>
            <a:prstGeom prst="rect">
              <a:avLst/>
            </a:prstGeom>
            <a:solidFill>
              <a:srgbClr val="8238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71472" y="4357694"/>
              <a:ext cx="357191" cy="1428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71472" y="4714884"/>
              <a:ext cx="714380" cy="142876"/>
            </a:xfrm>
            <a:prstGeom prst="rect">
              <a:avLst/>
            </a:prstGeom>
            <a:solidFill>
              <a:srgbClr val="8238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群組 40"/>
          <p:cNvGrpSpPr>
            <a:grpSpLocks/>
          </p:cNvGrpSpPr>
          <p:nvPr/>
        </p:nvGrpSpPr>
        <p:grpSpPr bwMode="auto">
          <a:xfrm>
            <a:off x="4143375" y="3143250"/>
            <a:ext cx="928688" cy="1857375"/>
            <a:chOff x="4143372" y="3143248"/>
            <a:chExt cx="928694" cy="1857388"/>
          </a:xfrm>
        </p:grpSpPr>
        <p:cxnSp>
          <p:nvCxnSpPr>
            <p:cNvPr id="33" name="直線單箭頭接點 32"/>
            <p:cNvCxnSpPr/>
            <p:nvPr/>
          </p:nvCxnSpPr>
          <p:spPr>
            <a:xfrm>
              <a:off x="4143372" y="3143248"/>
              <a:ext cx="857256" cy="785819"/>
            </a:xfrm>
            <a:prstGeom prst="straightConnector1">
              <a:avLst/>
            </a:prstGeom>
            <a:ln>
              <a:solidFill>
                <a:srgbClr val="FF750D"/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 rot="16200000" flipH="1">
              <a:off x="3857620" y="3786191"/>
              <a:ext cx="1500197" cy="928694"/>
            </a:xfrm>
            <a:prstGeom prst="straightConnector1">
              <a:avLst/>
            </a:prstGeom>
            <a:ln>
              <a:solidFill>
                <a:srgbClr val="FF750D"/>
              </a:solidFill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9" name="群組 39"/>
          <p:cNvGrpSpPr>
            <a:grpSpLocks/>
          </p:cNvGrpSpPr>
          <p:nvPr/>
        </p:nvGrpSpPr>
        <p:grpSpPr bwMode="auto">
          <a:xfrm>
            <a:off x="4143375" y="3214688"/>
            <a:ext cx="857250" cy="1785937"/>
            <a:chOff x="4143372" y="3214686"/>
            <a:chExt cx="857256" cy="1785950"/>
          </a:xfrm>
        </p:grpSpPr>
        <p:cxnSp>
          <p:nvCxnSpPr>
            <p:cNvPr id="36" name="直線單箭頭接點 35"/>
            <p:cNvCxnSpPr/>
            <p:nvPr/>
          </p:nvCxnSpPr>
          <p:spPr>
            <a:xfrm flipV="1">
              <a:off x="4143372" y="3214686"/>
              <a:ext cx="857256" cy="714380"/>
            </a:xfrm>
            <a:prstGeom prst="straightConnector1">
              <a:avLst/>
            </a:prstGeom>
            <a:ln>
              <a:solidFill>
                <a:srgbClr val="0DFF13"/>
              </a:solidFill>
              <a:headEnd type="arrow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 rot="5400000" flipH="1" flipV="1">
              <a:off x="3857620" y="3857628"/>
              <a:ext cx="1428760" cy="857256"/>
            </a:xfrm>
            <a:prstGeom prst="straightConnector1">
              <a:avLst/>
            </a:prstGeom>
            <a:ln>
              <a:solidFill>
                <a:srgbClr val="0DFF13"/>
              </a:solidFill>
              <a:headEnd type="arrow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" name="群組 45"/>
          <p:cNvGrpSpPr>
            <a:grpSpLocks/>
          </p:cNvGrpSpPr>
          <p:nvPr/>
        </p:nvGrpSpPr>
        <p:grpSpPr bwMode="auto">
          <a:xfrm>
            <a:off x="357188" y="3000375"/>
            <a:ext cx="500062" cy="714375"/>
            <a:chOff x="357158" y="3000372"/>
            <a:chExt cx="500066" cy="714380"/>
          </a:xfrm>
        </p:grpSpPr>
        <p:sp>
          <p:nvSpPr>
            <p:cNvPr id="42" name="向右箭號 41"/>
            <p:cNvSpPr/>
            <p:nvPr/>
          </p:nvSpPr>
          <p:spPr>
            <a:xfrm>
              <a:off x="357158" y="3000372"/>
              <a:ext cx="500066" cy="357191"/>
            </a:xfrm>
            <a:prstGeom prst="rightArrow">
              <a:avLst/>
            </a:prstGeom>
            <a:solidFill>
              <a:srgbClr val="FF75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43" name="向右箭號 42"/>
            <p:cNvSpPr/>
            <p:nvPr/>
          </p:nvSpPr>
          <p:spPr>
            <a:xfrm>
              <a:off x="357158" y="3357563"/>
              <a:ext cx="500066" cy="357189"/>
            </a:xfrm>
            <a:prstGeom prst="rightArrow">
              <a:avLst/>
            </a:prstGeom>
            <a:solidFill>
              <a:srgbClr val="FF75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5" name="群組 46"/>
          <p:cNvGrpSpPr>
            <a:grpSpLocks/>
          </p:cNvGrpSpPr>
          <p:nvPr/>
        </p:nvGrpSpPr>
        <p:grpSpPr bwMode="auto">
          <a:xfrm>
            <a:off x="8286750" y="3714750"/>
            <a:ext cx="500063" cy="1428750"/>
            <a:chOff x="8286776" y="3714752"/>
            <a:chExt cx="500066" cy="1428760"/>
          </a:xfrm>
        </p:grpSpPr>
        <p:sp>
          <p:nvSpPr>
            <p:cNvPr id="44" name="向右箭號 43"/>
            <p:cNvSpPr/>
            <p:nvPr/>
          </p:nvSpPr>
          <p:spPr>
            <a:xfrm>
              <a:off x="8286776" y="3714752"/>
              <a:ext cx="500066" cy="357191"/>
            </a:xfrm>
            <a:prstGeom prst="rightArrow">
              <a:avLst/>
            </a:prstGeom>
            <a:solidFill>
              <a:srgbClr val="FF75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45" name="向右箭號 44"/>
            <p:cNvSpPr/>
            <p:nvPr/>
          </p:nvSpPr>
          <p:spPr>
            <a:xfrm>
              <a:off x="8286776" y="4786323"/>
              <a:ext cx="500066" cy="357189"/>
            </a:xfrm>
            <a:prstGeom prst="rightArrow">
              <a:avLst/>
            </a:prstGeom>
            <a:solidFill>
              <a:srgbClr val="FF75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群組 51"/>
          <p:cNvGrpSpPr>
            <a:grpSpLocks/>
          </p:cNvGrpSpPr>
          <p:nvPr/>
        </p:nvGrpSpPr>
        <p:grpSpPr bwMode="auto">
          <a:xfrm>
            <a:off x="8286750" y="2928938"/>
            <a:ext cx="428625" cy="785812"/>
            <a:chOff x="8286776" y="2928934"/>
            <a:chExt cx="428628" cy="785818"/>
          </a:xfrm>
        </p:grpSpPr>
        <p:sp>
          <p:nvSpPr>
            <p:cNvPr id="48" name="向左箭號 47"/>
            <p:cNvSpPr/>
            <p:nvPr/>
          </p:nvSpPr>
          <p:spPr>
            <a:xfrm>
              <a:off x="8286776" y="2928934"/>
              <a:ext cx="428628" cy="357190"/>
            </a:xfrm>
            <a:prstGeom prst="leftArrow">
              <a:avLst/>
            </a:prstGeom>
            <a:solidFill>
              <a:srgbClr val="0DFF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49" name="向左箭號 48"/>
            <p:cNvSpPr/>
            <p:nvPr/>
          </p:nvSpPr>
          <p:spPr>
            <a:xfrm>
              <a:off x="8286776" y="3357562"/>
              <a:ext cx="428628" cy="357190"/>
            </a:xfrm>
            <a:prstGeom prst="leftArrow">
              <a:avLst/>
            </a:prstGeom>
            <a:solidFill>
              <a:srgbClr val="0DFF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9" name="群組 52"/>
          <p:cNvGrpSpPr>
            <a:grpSpLocks/>
          </p:cNvGrpSpPr>
          <p:nvPr/>
        </p:nvGrpSpPr>
        <p:grpSpPr bwMode="auto">
          <a:xfrm>
            <a:off x="357188" y="3786188"/>
            <a:ext cx="428625" cy="1357312"/>
            <a:chOff x="357158" y="3786190"/>
            <a:chExt cx="428628" cy="1357322"/>
          </a:xfrm>
        </p:grpSpPr>
        <p:sp>
          <p:nvSpPr>
            <p:cNvPr id="50" name="向左箭號 49"/>
            <p:cNvSpPr/>
            <p:nvPr/>
          </p:nvSpPr>
          <p:spPr>
            <a:xfrm>
              <a:off x="357158" y="3786190"/>
              <a:ext cx="428628" cy="357190"/>
            </a:xfrm>
            <a:prstGeom prst="leftArrow">
              <a:avLst/>
            </a:prstGeom>
            <a:solidFill>
              <a:srgbClr val="0DFF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51" name="向左箭號 50"/>
            <p:cNvSpPr/>
            <p:nvPr/>
          </p:nvSpPr>
          <p:spPr>
            <a:xfrm>
              <a:off x="357158" y="4786322"/>
              <a:ext cx="428628" cy="357190"/>
            </a:xfrm>
            <a:prstGeom prst="leftArrow">
              <a:avLst/>
            </a:prstGeom>
            <a:solidFill>
              <a:srgbClr val="0DFF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5698" name="投影片編號版面配置區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E310-3AF4-4BB3-927C-C0CC769660C9}" type="slidenum">
              <a:rPr lang="zh-TW" altLang="en-US"/>
              <a:pPr/>
              <a:t>14</a:t>
            </a:fld>
            <a:endParaRPr lang="zh-TW" altLang="en-US"/>
          </a:p>
        </p:txBody>
      </p:sp>
      <p:sp>
        <p:nvSpPr>
          <p:cNvPr id="25699" name="頁尾版面配置區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Ethernet Cable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wire</a:t>
            </a:r>
            <a:endParaRPr lang="zh-TW" altLang="en-US" smtClean="0"/>
          </a:p>
        </p:txBody>
      </p:sp>
      <p:sp>
        <p:nvSpPr>
          <p:cNvPr id="26627" name="內容版面配置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Trim all the wires to the same length.</a:t>
            </a:r>
            <a:endParaRPr lang="zh-TW" altLang="en-US" smtClean="0"/>
          </a:p>
        </p:txBody>
      </p:sp>
      <p:sp>
        <p:nvSpPr>
          <p:cNvPr id="26628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EC16-A44B-42C5-97ED-69F5FA76DAFB}" type="slidenum">
              <a:rPr lang="zh-TW" altLang="en-US"/>
              <a:pPr/>
              <a:t>15</a:t>
            </a:fld>
            <a:endParaRPr lang="zh-TW" altLang="en-US"/>
          </a:p>
        </p:txBody>
      </p:sp>
      <p:pic>
        <p:nvPicPr>
          <p:cNvPr id="26629" name="圖片 4" descr="step3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2286000"/>
            <a:ext cx="40005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圖片 5" descr="step3-1.jpg"/>
          <p:cNvPicPr>
            <a:picLocks noChangeAspect="1"/>
          </p:cNvPicPr>
          <p:nvPr/>
        </p:nvPicPr>
        <p:blipFill>
          <a:blip r:embed="rId3">
            <a:lum bright="10000"/>
          </a:blip>
          <a:srcRect/>
          <a:stretch>
            <a:fillRect/>
          </a:stretch>
        </p:blipFill>
        <p:spPr bwMode="auto">
          <a:xfrm>
            <a:off x="4857750" y="2265363"/>
            <a:ext cx="3714750" cy="340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Ethernet Cable</a:t>
            </a:r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1428750" y="2714625"/>
            <a:ext cx="2500313" cy="214313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 w="sm" len="sm"/>
            <a:tailEnd type="none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 bwMode="auto">
          <a:xfrm>
            <a:off x="5357813" y="2786063"/>
            <a:ext cx="2500312" cy="71437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 w="sm" len="sm"/>
            <a:tailEnd type="none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wire</a:t>
            </a:r>
            <a:endParaRPr lang="zh-TW" altLang="en-US" smtClean="0"/>
          </a:p>
        </p:txBody>
      </p:sp>
      <p:sp>
        <p:nvSpPr>
          <p:cNvPr id="27651" name="內容版面配置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Insert the wires into the RJ45 plug.</a:t>
            </a:r>
            <a:endParaRPr lang="zh-TW" altLang="en-US" smtClean="0"/>
          </a:p>
        </p:txBody>
      </p:sp>
      <p:sp>
        <p:nvSpPr>
          <p:cNvPr id="27652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D20F-2301-4AD6-9D85-CFA5C45BDE39}" type="slidenum">
              <a:rPr lang="zh-TW" altLang="en-US"/>
              <a:pPr/>
              <a:t>16</a:t>
            </a:fld>
            <a:endParaRPr lang="zh-TW" altLang="en-US"/>
          </a:p>
        </p:txBody>
      </p:sp>
      <p:pic>
        <p:nvPicPr>
          <p:cNvPr id="27653" name="圖片 10" descr="step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2428875"/>
            <a:ext cx="5138738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圖片 5" descr="step4a.jpg"/>
          <p:cNvPicPr>
            <a:picLocks noChangeAspect="1"/>
          </p:cNvPicPr>
          <p:nvPr/>
        </p:nvPicPr>
        <p:blipFill>
          <a:blip r:embed="rId3">
            <a:lum bright="10000" contrast="10000"/>
          </a:blip>
          <a:srcRect l="18294" t="11597" r="12195"/>
          <a:stretch>
            <a:fillRect/>
          </a:stretch>
        </p:blipFill>
        <p:spPr bwMode="auto">
          <a:xfrm>
            <a:off x="5786438" y="2428875"/>
            <a:ext cx="2714625" cy="259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橢圓 7"/>
          <p:cNvSpPr/>
          <p:nvPr/>
        </p:nvSpPr>
        <p:spPr bwMode="auto">
          <a:xfrm>
            <a:off x="7215188" y="2714625"/>
            <a:ext cx="642937" cy="500063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kumimoji="0" lang="zh-TW" altLang="en-US" sz="2400">
              <a:solidFill>
                <a:schemeClr val="tx1"/>
              </a:solidFill>
              <a:latin typeface="Tahoma" pitchFamily="34" charset="0"/>
              <a:cs typeface="Arial" charset="0"/>
            </a:endParaRPr>
          </a:p>
        </p:txBody>
      </p:sp>
      <p:pic>
        <p:nvPicPr>
          <p:cNvPr id="27656" name="圖片 8" descr="step4b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3" y="4071938"/>
            <a:ext cx="2424112" cy="260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橢圓 9"/>
          <p:cNvSpPr/>
          <p:nvPr/>
        </p:nvSpPr>
        <p:spPr bwMode="auto">
          <a:xfrm>
            <a:off x="5715000" y="4357688"/>
            <a:ext cx="642938" cy="500062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kumimoji="0" lang="zh-TW" altLang="en-US" sz="2400">
              <a:solidFill>
                <a:schemeClr val="tx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7658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Ethernet Cable</a:t>
            </a:r>
            <a:endParaRPr lang="zh-TW" altLang="en-US"/>
          </a:p>
        </p:txBody>
      </p:sp>
      <p:sp>
        <p:nvSpPr>
          <p:cNvPr id="14" name="向上箭號 13"/>
          <p:cNvSpPr/>
          <p:nvPr/>
        </p:nvSpPr>
        <p:spPr bwMode="auto">
          <a:xfrm rot="2406444">
            <a:off x="6465888" y="2897188"/>
            <a:ext cx="377825" cy="1571625"/>
          </a:xfrm>
          <a:prstGeom prst="up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kumimoji="0" lang="zh-TW" altLang="en-US" sz="2400">
              <a:solidFill>
                <a:schemeClr val="tx1"/>
              </a:solidFill>
              <a:latin typeface="Tahoma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wire</a:t>
            </a:r>
            <a:endParaRPr lang="zh-TW" altLang="en-US" smtClean="0"/>
          </a:p>
        </p:txBody>
      </p:sp>
      <p:sp>
        <p:nvSpPr>
          <p:cNvPr id="28675" name="內容版面配置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Crimp the RJ45 plug with the crimping tool.</a:t>
            </a:r>
            <a:endParaRPr lang="zh-TW" altLang="en-US" smtClean="0"/>
          </a:p>
        </p:txBody>
      </p:sp>
      <p:sp>
        <p:nvSpPr>
          <p:cNvPr id="2867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FC7F-2155-43DA-8BB3-05E58D8F413B}" type="slidenum">
              <a:rPr lang="zh-TW" altLang="en-US"/>
              <a:pPr/>
              <a:t>17</a:t>
            </a:fld>
            <a:endParaRPr lang="zh-TW" altLang="en-US"/>
          </a:p>
        </p:txBody>
      </p:sp>
      <p:pic>
        <p:nvPicPr>
          <p:cNvPr id="28677" name="圖片 4" descr="step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2214563"/>
            <a:ext cx="5202237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圖片 5" descr="step5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38" y="4071938"/>
            <a:ext cx="2495550" cy="188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9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Ethernet Cable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wire</a:t>
            </a:r>
            <a:endParaRPr lang="zh-TW" altLang="en-US" smtClean="0"/>
          </a:p>
        </p:txBody>
      </p:sp>
      <p:sp>
        <p:nvSpPr>
          <p:cNvPr id="29699" name="內容版面配置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Verify the order of the wires is correct and all the wires are correctly making good contact with the metal contacts in the RJ45 plug.</a:t>
            </a:r>
            <a:endParaRPr lang="zh-TW" altLang="en-US" smtClean="0"/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2A67-AE87-45B6-B00A-B8E8FF5CEEF8}" type="slidenum">
              <a:rPr lang="zh-TW" altLang="en-US"/>
              <a:pPr/>
              <a:t>18</a:t>
            </a:fld>
            <a:endParaRPr lang="zh-TW" altLang="en-US"/>
          </a:p>
        </p:txBody>
      </p:sp>
      <p:pic>
        <p:nvPicPr>
          <p:cNvPr id="29701" name="圖片 4" descr="step4a.jpg"/>
          <p:cNvPicPr>
            <a:picLocks noChangeAspect="1"/>
          </p:cNvPicPr>
          <p:nvPr/>
        </p:nvPicPr>
        <p:blipFill>
          <a:blip r:embed="rId2">
            <a:lum bright="10000" contrast="20000"/>
          </a:blip>
          <a:srcRect t="10670"/>
          <a:stretch>
            <a:fillRect/>
          </a:stretch>
        </p:blipFill>
        <p:spPr bwMode="auto">
          <a:xfrm>
            <a:off x="3786188" y="3357563"/>
            <a:ext cx="4452937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圖片 5" descr="step4b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25" y="3786188"/>
            <a:ext cx="2424113" cy="260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3" name="文字方塊 6"/>
          <p:cNvSpPr txBox="1">
            <a:spLocks noChangeArrowheads="1"/>
          </p:cNvSpPr>
          <p:nvPr/>
        </p:nvSpPr>
        <p:spPr bwMode="auto">
          <a:xfrm>
            <a:off x="1571625" y="3286125"/>
            <a:ext cx="1500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>
                <a:ea typeface="LiHei Pro" pitchFamily="34" charset="-120"/>
              </a:rPr>
              <a:t>Incorrect</a:t>
            </a:r>
            <a:endParaRPr kumimoji="0" lang="zh-TW" altLang="en-US">
              <a:ea typeface="LiHei Pro" pitchFamily="34" charset="-120"/>
            </a:endParaRPr>
          </a:p>
        </p:txBody>
      </p:sp>
      <p:sp>
        <p:nvSpPr>
          <p:cNvPr id="29704" name="文字方塊 7"/>
          <p:cNvSpPr txBox="1">
            <a:spLocks noChangeArrowheads="1"/>
          </p:cNvSpPr>
          <p:nvPr/>
        </p:nvSpPr>
        <p:spPr bwMode="auto">
          <a:xfrm>
            <a:off x="5286375" y="2928938"/>
            <a:ext cx="1500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>
                <a:ea typeface="LiHei Pro" pitchFamily="34" charset="-120"/>
              </a:rPr>
              <a:t>Correct</a:t>
            </a:r>
            <a:endParaRPr kumimoji="0" lang="zh-TW" altLang="en-US">
              <a:ea typeface="LiHei Pro" pitchFamily="34" charset="-120"/>
            </a:endParaRPr>
          </a:p>
        </p:txBody>
      </p:sp>
      <p:sp>
        <p:nvSpPr>
          <p:cNvPr id="29705" name="圓角矩形 8"/>
          <p:cNvSpPr>
            <a:spLocks noChangeArrowheads="1"/>
          </p:cNvSpPr>
          <p:nvPr/>
        </p:nvSpPr>
        <p:spPr bwMode="auto">
          <a:xfrm>
            <a:off x="2214563" y="3929063"/>
            <a:ext cx="285750" cy="714375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kumimoji="0" lang="zh-TW" altLang="en-US" sz="2400">
              <a:latin typeface="Tahoma" pitchFamily="34" charset="0"/>
              <a:ea typeface="LiHei Pro" pitchFamily="34" charset="-120"/>
              <a:cs typeface="Arial" charset="0"/>
            </a:endParaRPr>
          </a:p>
        </p:txBody>
      </p:sp>
      <p:sp>
        <p:nvSpPr>
          <p:cNvPr id="29706" name="圓角矩形 9"/>
          <p:cNvSpPr>
            <a:spLocks noChangeArrowheads="1"/>
          </p:cNvSpPr>
          <p:nvPr/>
        </p:nvSpPr>
        <p:spPr bwMode="auto">
          <a:xfrm>
            <a:off x="6357938" y="3786188"/>
            <a:ext cx="285750" cy="714375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kumimoji="0" lang="zh-TW" altLang="en-US" sz="2400">
              <a:latin typeface="Tahoma" pitchFamily="34" charset="0"/>
              <a:ea typeface="LiHei Pro" pitchFamily="34" charset="-120"/>
              <a:cs typeface="Arial" charset="0"/>
            </a:endParaRPr>
          </a:p>
        </p:txBody>
      </p:sp>
      <p:sp>
        <p:nvSpPr>
          <p:cNvPr id="29707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Ethernet Cable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wire</a:t>
            </a:r>
            <a:endParaRPr lang="zh-TW" altLang="en-US" smtClean="0"/>
          </a:p>
        </p:txBody>
      </p:sp>
      <p:sp>
        <p:nvSpPr>
          <p:cNvPr id="30723" name="內容版面配置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Cut the cable into suitable length and repeat the below steps for the other side.</a:t>
            </a:r>
          </a:p>
          <a:p>
            <a:pPr lvl="1" eaLnBrk="1" hangingPunct="1"/>
            <a:r>
              <a:rPr lang="en-US" altLang="zh-TW" smtClean="0">
                <a:solidFill>
                  <a:srgbClr val="FF0000"/>
                </a:solidFill>
              </a:rPr>
              <a:t>Please be sure what kind of the cable you are wiring.</a:t>
            </a:r>
          </a:p>
          <a:p>
            <a:pPr eaLnBrk="1" hangingPunct="1"/>
            <a:r>
              <a:rPr lang="en-US" altLang="zh-TW" smtClean="0"/>
              <a:t>Testing</a:t>
            </a:r>
            <a:endParaRPr lang="zh-TW" altLang="en-US" smtClean="0"/>
          </a:p>
        </p:txBody>
      </p:sp>
      <p:sp>
        <p:nvSpPr>
          <p:cNvPr id="3072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A30C-16F2-48D9-A577-158EC0639759}" type="slidenum">
              <a:rPr lang="zh-TW" altLang="en-US"/>
              <a:pPr/>
              <a:t>19</a:t>
            </a:fld>
            <a:endParaRPr lang="zh-TW" altLang="en-US"/>
          </a:p>
        </p:txBody>
      </p:sp>
      <p:pic>
        <p:nvPicPr>
          <p:cNvPr id="30725" name="圖片 4" descr="test2.jpg"/>
          <p:cNvPicPr>
            <a:picLocks noChangeAspect="1"/>
          </p:cNvPicPr>
          <p:nvPr/>
        </p:nvPicPr>
        <p:blipFill>
          <a:blip r:embed="rId2"/>
          <a:srcRect r="17381"/>
          <a:stretch>
            <a:fillRect/>
          </a:stretch>
        </p:blipFill>
        <p:spPr bwMode="auto">
          <a:xfrm>
            <a:off x="857250" y="3429000"/>
            <a:ext cx="335756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圖片 5" descr="test1.jpg"/>
          <p:cNvPicPr>
            <a:picLocks noChangeAspect="1"/>
          </p:cNvPicPr>
          <p:nvPr/>
        </p:nvPicPr>
        <p:blipFill>
          <a:blip r:embed="rId3"/>
          <a:srcRect l="12209" r="7558"/>
          <a:stretch>
            <a:fillRect/>
          </a:stretch>
        </p:blipFill>
        <p:spPr bwMode="auto">
          <a:xfrm>
            <a:off x="4500563" y="3429000"/>
            <a:ext cx="3286125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文字方塊 6"/>
          <p:cNvSpPr txBox="1">
            <a:spLocks noChangeArrowheads="1"/>
          </p:cNvSpPr>
          <p:nvPr/>
        </p:nvSpPr>
        <p:spPr bwMode="auto">
          <a:xfrm>
            <a:off x="2143125" y="6072188"/>
            <a:ext cx="2071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0" lang="en-US" altLang="zh-TW">
                <a:ea typeface="LiHei Pro" pitchFamily="34" charset="-120"/>
              </a:rPr>
              <a:t>Straight Through</a:t>
            </a:r>
            <a:endParaRPr kumimoji="0" lang="zh-TW" altLang="en-US">
              <a:ea typeface="LiHei Pro" pitchFamily="34" charset="-120"/>
            </a:endParaRPr>
          </a:p>
        </p:txBody>
      </p:sp>
      <p:sp>
        <p:nvSpPr>
          <p:cNvPr id="30728" name="文字方塊 7"/>
          <p:cNvSpPr txBox="1">
            <a:spLocks noChangeArrowheads="1"/>
          </p:cNvSpPr>
          <p:nvPr/>
        </p:nvSpPr>
        <p:spPr bwMode="auto">
          <a:xfrm>
            <a:off x="5715000" y="6143625"/>
            <a:ext cx="2071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0" lang="en-US" altLang="zh-TW">
                <a:ea typeface="LiHei Pro" pitchFamily="34" charset="-120"/>
              </a:rPr>
              <a:t>Crossover</a:t>
            </a:r>
            <a:endParaRPr kumimoji="0" lang="zh-TW" altLang="en-US">
              <a:ea typeface="LiHei Pro" pitchFamily="34" charset="-120"/>
            </a:endParaRPr>
          </a:p>
        </p:txBody>
      </p:sp>
      <p:sp>
        <p:nvSpPr>
          <p:cNvPr id="3072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Ethernet Cable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  <a:endParaRPr lang="zh-TW" altLang="en-US" smtClean="0"/>
          </a:p>
        </p:txBody>
      </p:sp>
      <p:sp>
        <p:nvSpPr>
          <p:cNvPr id="13315" name="內容版面配置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Introduction</a:t>
            </a:r>
          </a:p>
          <a:p>
            <a:pPr lvl="1" eaLnBrk="1" hangingPunct="1"/>
            <a:r>
              <a:rPr lang="en-US" altLang="zh-TW" smtClean="0"/>
              <a:t>Ethernet Cable</a:t>
            </a:r>
          </a:p>
          <a:p>
            <a:pPr lvl="1" eaLnBrk="1" hangingPunct="1"/>
            <a:r>
              <a:rPr lang="en-US" altLang="zh-TW" smtClean="0"/>
              <a:t>Category</a:t>
            </a:r>
          </a:p>
          <a:p>
            <a:pPr eaLnBrk="1" hangingPunct="1"/>
            <a:r>
              <a:rPr lang="en-US" altLang="zh-TW" smtClean="0"/>
              <a:t>How to wire</a:t>
            </a:r>
          </a:p>
          <a:p>
            <a:pPr lvl="1" eaLnBrk="1" hangingPunct="1"/>
            <a:r>
              <a:rPr lang="en-US" altLang="zh-TW" smtClean="0"/>
              <a:t>Straight through</a:t>
            </a:r>
          </a:p>
          <a:p>
            <a:pPr lvl="1" eaLnBrk="1" hangingPunct="1"/>
            <a:r>
              <a:rPr lang="en-US" altLang="zh-TW" smtClean="0"/>
              <a:t>Crossover</a:t>
            </a:r>
          </a:p>
          <a:p>
            <a:pPr eaLnBrk="1" hangingPunct="1"/>
            <a:r>
              <a:rPr lang="en-US" altLang="zh-TW" smtClean="0"/>
              <a:t>Reference</a:t>
            </a:r>
            <a:endParaRPr lang="zh-TW" altLang="en-US" smtClean="0"/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3ED6-C341-402B-A66D-21459CE94339}" type="slidenum">
              <a:rPr lang="zh-TW" altLang="en-US"/>
              <a:pPr/>
              <a:t>2</a:t>
            </a:fld>
            <a:endParaRPr lang="zh-TW" altLang="en-US"/>
          </a:p>
        </p:txBody>
      </p:sp>
      <p:sp>
        <p:nvSpPr>
          <p:cNvPr id="1331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Ethernet Cable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Reference</a:t>
            </a:r>
            <a:endParaRPr lang="zh-TW" altLang="en-US" smtClean="0"/>
          </a:p>
        </p:txBody>
      </p:sp>
      <p:sp>
        <p:nvSpPr>
          <p:cNvPr id="31747" name="內容版面配置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Wikipedia</a:t>
            </a:r>
            <a:br>
              <a:rPr lang="en-US" altLang="zh-TW" smtClean="0"/>
            </a:br>
            <a:r>
              <a:rPr lang="en-US" altLang="zh-TW" sz="2000" smtClean="0">
                <a:hlinkClick r:id="rId2"/>
              </a:rPr>
              <a:t>http://en.wikipedia.org/wiki/Category_5_cable</a:t>
            </a:r>
            <a:endParaRPr lang="en-US" altLang="zh-TW" sz="2000" smtClean="0"/>
          </a:p>
          <a:p>
            <a:pPr eaLnBrk="1" hangingPunct="1"/>
            <a:r>
              <a:rPr lang="en-US" altLang="zh-TW" smtClean="0"/>
              <a:t>Cat5e Cable</a:t>
            </a:r>
            <a:br>
              <a:rPr lang="en-US" altLang="zh-TW" smtClean="0"/>
            </a:br>
            <a:r>
              <a:rPr lang="en-US" altLang="zh-TW" sz="2000" smtClean="0">
                <a:hlinkClick r:id="rId3"/>
              </a:rPr>
              <a:t>http://www.cat5ecable.co.uk/</a:t>
            </a:r>
            <a:endParaRPr lang="en-US" altLang="zh-TW" sz="2000" smtClean="0"/>
          </a:p>
          <a:p>
            <a:pPr eaLnBrk="1" hangingPunct="1"/>
            <a:r>
              <a:rPr lang="en-US" altLang="zh-TW" smtClean="0"/>
              <a:t>How to wire Ethernet Cables</a:t>
            </a:r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smtClean="0">
                <a:hlinkClick r:id="rId4"/>
              </a:rPr>
              <a:t>http://www.ertyu.org/steven_nikkel/ethernetcables.html</a:t>
            </a:r>
            <a:endParaRPr lang="en-US" altLang="zh-TW" sz="2000" smtClean="0"/>
          </a:p>
          <a:p>
            <a:pPr eaLnBrk="1" hangingPunct="1"/>
            <a:endParaRPr lang="en-US" altLang="zh-TW" sz="2000" smtClean="0"/>
          </a:p>
          <a:p>
            <a:pPr eaLnBrk="1" hangingPunct="1"/>
            <a:endParaRPr lang="zh-TW" altLang="en-US" sz="2000" smtClean="0"/>
          </a:p>
        </p:txBody>
      </p:sp>
      <p:sp>
        <p:nvSpPr>
          <p:cNvPr id="31748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4062-A231-4094-8504-A000E2AF1170}" type="slidenum">
              <a:rPr lang="zh-TW" altLang="en-US"/>
              <a:pPr/>
              <a:t>20</a:t>
            </a:fld>
            <a:endParaRPr lang="zh-TW" altLang="en-US"/>
          </a:p>
        </p:txBody>
      </p:sp>
      <p:sp>
        <p:nvSpPr>
          <p:cNvPr id="3174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Ethernet Cable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Ethernet Cable</a:t>
            </a:r>
            <a:endParaRPr lang="zh-TW" altLang="en-US" smtClean="0"/>
          </a:p>
        </p:txBody>
      </p:sp>
      <p:sp>
        <p:nvSpPr>
          <p:cNvPr id="14339" name="內容版面配置區 3" descr="Rectangle: Click to edit Master text styles&#10;Second level&#10;Third level&#10;Fourth level&#10;Fifth level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name, Ethernet Cable, always refers to the following category:</a:t>
            </a:r>
          </a:p>
          <a:p>
            <a:pPr lvl="1" eaLnBrk="1" hangingPunct="1"/>
            <a:r>
              <a:rPr lang="en-US" altLang="zh-TW" b="1" smtClean="0">
                <a:solidFill>
                  <a:srgbClr val="002060"/>
                </a:solidFill>
              </a:rPr>
              <a:t>Category 5</a:t>
            </a:r>
          </a:p>
          <a:p>
            <a:pPr lvl="1" eaLnBrk="1" hangingPunct="1"/>
            <a:r>
              <a:rPr lang="en-US" altLang="zh-TW" b="1" smtClean="0">
                <a:solidFill>
                  <a:srgbClr val="002060"/>
                </a:solidFill>
              </a:rPr>
              <a:t>Category 5e</a:t>
            </a:r>
          </a:p>
          <a:p>
            <a:pPr lvl="1" eaLnBrk="1" hangingPunct="1"/>
            <a:r>
              <a:rPr lang="en-US" altLang="zh-TW" b="1" smtClean="0">
                <a:solidFill>
                  <a:srgbClr val="002060"/>
                </a:solidFill>
              </a:rPr>
              <a:t>Category 6</a:t>
            </a:r>
          </a:p>
          <a:p>
            <a:pPr lvl="1" eaLnBrk="1" hangingPunct="1"/>
            <a:r>
              <a:rPr lang="en-US" altLang="zh-TW" b="1" smtClean="0">
                <a:solidFill>
                  <a:srgbClr val="002060"/>
                </a:solidFill>
              </a:rPr>
              <a:t>Or more than those categories.</a:t>
            </a:r>
            <a:endParaRPr lang="en-US" altLang="zh-TW" smtClean="0"/>
          </a:p>
        </p:txBody>
      </p:sp>
      <p:pic>
        <p:nvPicPr>
          <p:cNvPr id="14340" name="內容版面配置區 5" descr="fig1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868863" y="1600200"/>
            <a:ext cx="3825875" cy="4800600"/>
          </a:xfrm>
        </p:spPr>
      </p:pic>
      <p:sp>
        <p:nvSpPr>
          <p:cNvPr id="14341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B2BF-38EC-4989-98F7-5A43EA142201}" type="slidenum">
              <a:rPr lang="zh-TW" altLang="en-US"/>
              <a:pPr/>
              <a:t>3</a:t>
            </a:fld>
            <a:endParaRPr lang="zh-TW" altLang="en-US"/>
          </a:p>
        </p:txBody>
      </p:sp>
      <p:sp>
        <p:nvSpPr>
          <p:cNvPr id="14342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Ethernet Cable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Category</a:t>
            </a:r>
            <a:endParaRPr lang="zh-TW" altLang="en-US" smtClean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685800" y="1600200"/>
          <a:ext cx="8077200" cy="2125980"/>
        </p:xfrm>
        <a:graphic>
          <a:graphicData uri="http://schemas.openxmlformats.org/drawingml/2006/table">
            <a:tbl>
              <a:tblPr/>
              <a:tblGrid>
                <a:gridCol w="1600200"/>
                <a:gridCol w="2357438"/>
                <a:gridCol w="2100262"/>
                <a:gridCol w="2019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Category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marL="89747" marR="897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Data Rate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marL="89747" marR="897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Signal Frequency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marL="89747" marR="897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Standard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marL="89747" marR="897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Cat5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marL="89747" marR="897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8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100 Mbps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marL="89747" marR="897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8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100 MHz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marL="89747" marR="897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8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TIA/EIA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marL="89747" marR="897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8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Cat5e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marL="89747" marR="897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100 Mbps /1 Gbps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marL="89747" marR="897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100 MHz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marL="89747" marR="897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TIA/EIA-568-B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marL="89747" marR="897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4F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Cat6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marL="89747" marR="897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8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1Gbps / 10 Gbps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marL="89747" marR="897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8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250 MHz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marL="89747" marR="897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8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TIA/EIA-568-B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marL="89747" marR="897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8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Cat6a</a:t>
                      </a:r>
                    </a:p>
                  </a:txBody>
                  <a:tcPr marL="89747" marR="897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1Gbps / 10 Gbps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marL="89747" marR="897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500 MHz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marL="89747" marR="897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ANSI/TIA/EIA-568-B.2-10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marL="89747" marR="8974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4FB"/>
                    </a:solidFill>
                  </a:tcPr>
                </a:tc>
              </a:tr>
            </a:tbl>
          </a:graphicData>
        </a:graphic>
      </p:graphicFrame>
      <p:sp>
        <p:nvSpPr>
          <p:cNvPr id="15395" name="矩形 3"/>
          <p:cNvSpPr>
            <a:spLocks noChangeArrowheads="1"/>
          </p:cNvSpPr>
          <p:nvPr/>
        </p:nvSpPr>
        <p:spPr bwMode="auto">
          <a:xfrm>
            <a:off x="642938" y="4497388"/>
            <a:ext cx="8072437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zh-TW" sz="2400" b="1">
                <a:ea typeface="LiHei Pro" pitchFamily="34" charset="-120"/>
              </a:rPr>
              <a:t>TIA/EIA</a:t>
            </a:r>
            <a:r>
              <a:rPr kumimoji="0" lang="en-US" altLang="zh-TW" sz="2400">
                <a:ea typeface="LiHei Pro" pitchFamily="34" charset="-120"/>
              </a:rPr>
              <a:t> is a set of three telecommunications standards from the Telecommunications Industry Association.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kumimoji="0" lang="en-US" altLang="zh-TW" sz="2400">
              <a:ea typeface="LiHei Pro" pitchFamily="34" charset="-120"/>
            </a:endParaRPr>
          </a:p>
        </p:txBody>
      </p:sp>
      <p:sp>
        <p:nvSpPr>
          <p:cNvPr id="1539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12C5-6D95-4C54-ACC3-F41715D8D500}" type="slidenum">
              <a:rPr lang="zh-TW" altLang="en-US"/>
              <a:pPr/>
              <a:t>4</a:t>
            </a:fld>
            <a:endParaRPr lang="zh-TW" altLang="en-US"/>
          </a:p>
        </p:txBody>
      </p:sp>
      <p:sp>
        <p:nvSpPr>
          <p:cNvPr id="1539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Ethernet Cable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Ethernet Cable</a:t>
            </a:r>
            <a:endParaRPr lang="zh-TW" altLang="en-US" smtClean="0"/>
          </a:p>
        </p:txBody>
      </p:sp>
      <p:sp>
        <p:nvSpPr>
          <p:cNvPr id="16387" name="內容版面配置區 2" descr="Rectangle: Click to edit Master text styles&#10;Second level&#10;Third level&#10;Fourth level&#10;Fifth level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It is composed of 4-pair twist wirings.</a:t>
            </a:r>
          </a:p>
          <a:p>
            <a:pPr lvl="1" eaLnBrk="1" hangingPunct="1"/>
            <a:r>
              <a:rPr lang="en-US" altLang="zh-TW" smtClean="0"/>
              <a:t>Orange</a:t>
            </a:r>
          </a:p>
          <a:p>
            <a:pPr lvl="1" eaLnBrk="1" hangingPunct="1"/>
            <a:r>
              <a:rPr lang="en-US" altLang="zh-TW" smtClean="0"/>
              <a:t>Green</a:t>
            </a:r>
          </a:p>
          <a:p>
            <a:pPr lvl="1" eaLnBrk="1" hangingPunct="1"/>
            <a:r>
              <a:rPr lang="en-US" altLang="zh-TW" smtClean="0"/>
              <a:t>Blue</a:t>
            </a:r>
          </a:p>
          <a:p>
            <a:pPr lvl="1" eaLnBrk="1" hangingPunct="1"/>
            <a:r>
              <a:rPr lang="en-US" altLang="zh-TW" smtClean="0"/>
              <a:t>Brown</a:t>
            </a:r>
            <a:endParaRPr lang="zh-TW" altLang="en-US" smtClean="0"/>
          </a:p>
          <a:p>
            <a:pPr eaLnBrk="1" hangingPunct="1"/>
            <a:endParaRPr lang="zh-TW" altLang="en-US" smtClean="0"/>
          </a:p>
        </p:txBody>
      </p:sp>
      <p:pic>
        <p:nvPicPr>
          <p:cNvPr id="16388" name="內容版面配置區 9" descr="cat5e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5682" b="31181"/>
          <a:stretch>
            <a:fillRect/>
          </a:stretch>
        </p:blipFill>
        <p:spPr>
          <a:xfrm>
            <a:off x="5357813" y="1143000"/>
            <a:ext cx="2203450" cy="5387975"/>
          </a:xfrm>
        </p:spPr>
      </p:pic>
      <p:sp>
        <p:nvSpPr>
          <p:cNvPr id="1639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0E6-032A-40CA-8D39-3CF330E18C00}" type="slidenum">
              <a:rPr lang="zh-TW" altLang="en-US"/>
              <a:pPr/>
              <a:t>5</a:t>
            </a:fld>
            <a:endParaRPr lang="zh-TW" altLang="en-US"/>
          </a:p>
        </p:txBody>
      </p:sp>
      <p:sp>
        <p:nvSpPr>
          <p:cNvPr id="16391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Ethernet Cable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Ethernet Cable</a:t>
            </a:r>
            <a:endParaRPr lang="zh-TW" altLang="en-US" smtClean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</p:nvPr>
        </p:nvGraphicFramePr>
        <p:xfrm>
          <a:off x="457200" y="1457325"/>
          <a:ext cx="4614863" cy="3343275"/>
        </p:xfrm>
        <a:graphic>
          <a:graphicData uri="http://schemas.openxmlformats.org/drawingml/2006/table">
            <a:tbl>
              <a:tblPr/>
              <a:tblGrid>
                <a:gridCol w="1262063"/>
                <a:gridCol w="1779587"/>
                <a:gridCol w="1573213"/>
              </a:tblGrid>
              <a:tr h="3714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Color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Pin (T568B)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8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White/Orange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8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8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Orange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4F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8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White/Green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8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8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Blue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4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4F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8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White/Blue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8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8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Green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6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4F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8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White/Brown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8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7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8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Brown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8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4FB"/>
                    </a:solidFill>
                  </a:tcPr>
                </a:tc>
              </a:tr>
            </a:tbl>
          </a:graphicData>
        </a:graphic>
      </p:graphicFrame>
      <p:grpSp>
        <p:nvGrpSpPr>
          <p:cNvPr id="17452" name="群組 23"/>
          <p:cNvGrpSpPr>
            <a:grpSpLocks/>
          </p:cNvGrpSpPr>
          <p:nvPr/>
        </p:nvGrpSpPr>
        <p:grpSpPr bwMode="auto">
          <a:xfrm>
            <a:off x="571500" y="1928813"/>
            <a:ext cx="714375" cy="2786062"/>
            <a:chOff x="571472" y="2071678"/>
            <a:chExt cx="714380" cy="2786082"/>
          </a:xfrm>
        </p:grpSpPr>
        <p:sp>
          <p:nvSpPr>
            <p:cNvPr id="8" name="矩形 7"/>
            <p:cNvSpPr/>
            <p:nvPr/>
          </p:nvSpPr>
          <p:spPr>
            <a:xfrm>
              <a:off x="928663" y="2071678"/>
              <a:ext cx="357189" cy="142876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1472" y="2071678"/>
              <a:ext cx="357191" cy="1428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71472" y="2500306"/>
              <a:ext cx="714380" cy="142876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28663" y="2857496"/>
              <a:ext cx="357189" cy="142876"/>
            </a:xfrm>
            <a:prstGeom prst="rect">
              <a:avLst/>
            </a:prstGeom>
            <a:solidFill>
              <a:srgbClr val="0DFF1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1472" y="2857496"/>
              <a:ext cx="357191" cy="1428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71472" y="3214686"/>
              <a:ext cx="714380" cy="142876"/>
            </a:xfrm>
            <a:prstGeom prst="rect">
              <a:avLst/>
            </a:prstGeom>
            <a:solidFill>
              <a:srgbClr val="0D19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28663" y="3571876"/>
              <a:ext cx="357189" cy="142876"/>
            </a:xfrm>
            <a:prstGeom prst="rect">
              <a:avLst/>
            </a:prstGeom>
            <a:solidFill>
              <a:srgbClr val="0D19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71472" y="3571876"/>
              <a:ext cx="357191" cy="1428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71472" y="3929066"/>
              <a:ext cx="714380" cy="142876"/>
            </a:xfrm>
            <a:prstGeom prst="rect">
              <a:avLst/>
            </a:prstGeom>
            <a:solidFill>
              <a:srgbClr val="0DFF1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28663" y="4357694"/>
              <a:ext cx="357189" cy="142876"/>
            </a:xfrm>
            <a:prstGeom prst="rect">
              <a:avLst/>
            </a:prstGeom>
            <a:solidFill>
              <a:srgbClr val="8238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71472" y="4357694"/>
              <a:ext cx="357191" cy="1428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71472" y="4714884"/>
              <a:ext cx="714380" cy="142876"/>
            </a:xfrm>
            <a:prstGeom prst="rect">
              <a:avLst/>
            </a:prstGeom>
            <a:solidFill>
              <a:srgbClr val="8238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7453" name="圖片 24" descr="Rj45plug-8p8c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88" y="1428750"/>
            <a:ext cx="3357562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4" name="內容版面配置區 2"/>
          <p:cNvSpPr txBox="1">
            <a:spLocks/>
          </p:cNvSpPr>
          <p:nvPr/>
        </p:nvSpPr>
        <p:spPr bwMode="auto">
          <a:xfrm>
            <a:off x="528638" y="5029200"/>
            <a:ext cx="818673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zh-TW" sz="2600">
                <a:ea typeface="LiHei Pro" pitchFamily="34" charset="-120"/>
              </a:rPr>
              <a:t>You can use the order of rainbow colors to memorize the order of this wiring.</a:t>
            </a:r>
            <a:endParaRPr kumimoji="0" lang="zh-TW" altLang="en-US" sz="2600">
              <a:ea typeface="LiHei Pro" pitchFamily="34" charset="-120"/>
            </a:endParaRPr>
          </a:p>
        </p:txBody>
      </p:sp>
      <p:sp>
        <p:nvSpPr>
          <p:cNvPr id="17455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AF41-51B5-4E59-BE5A-7E988B9EB0D9}" type="slidenum">
              <a:rPr lang="zh-TW" altLang="en-US"/>
              <a:pPr/>
              <a:t>6</a:t>
            </a:fld>
            <a:endParaRPr lang="zh-TW" altLang="en-US"/>
          </a:p>
        </p:txBody>
      </p:sp>
      <p:sp>
        <p:nvSpPr>
          <p:cNvPr id="17456" name="頁尾版面配置區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Ethernet Cable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Ethernet Cable</a:t>
            </a:r>
            <a:endParaRPr lang="zh-TW" altLang="en-US" smtClean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500063" y="1449388"/>
          <a:ext cx="4686300" cy="3343275"/>
        </p:xfrm>
        <a:graphic>
          <a:graphicData uri="http://schemas.openxmlformats.org/drawingml/2006/table">
            <a:tbl>
              <a:tblPr/>
              <a:tblGrid>
                <a:gridCol w="1419225"/>
                <a:gridCol w="32670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Pin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Usage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8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Transmission (Tx+)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8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Transmission (Tx-)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4F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8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Receive (Rx+)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8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4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--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4F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8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--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8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6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Receive (Rx-)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4F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7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8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--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8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8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Arial" charset="0"/>
                          <a:ea typeface="LiHei Pro" pitchFamily="34" charset="-120"/>
                        </a:rPr>
                        <a:t>--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D62"/>
                        </a:solidFill>
                        <a:effectLst/>
                        <a:latin typeface="Arial" charset="0"/>
                        <a:ea typeface="LiHei Pro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4FB"/>
                    </a:solidFill>
                  </a:tcPr>
                </a:tc>
              </a:tr>
            </a:tbl>
          </a:graphicData>
        </a:graphic>
      </p:graphicFrame>
      <p:pic>
        <p:nvPicPr>
          <p:cNvPr id="18467" name="圖片 5" descr="Rj45plug-8p8c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88" y="1428750"/>
            <a:ext cx="3357562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68" name="內容版面配置區 2"/>
          <p:cNvSpPr txBox="1">
            <a:spLocks/>
          </p:cNvSpPr>
          <p:nvPr/>
        </p:nvSpPr>
        <p:spPr bwMode="auto">
          <a:xfrm>
            <a:off x="528638" y="5072063"/>
            <a:ext cx="8186737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zh-TW" sz="2400">
                <a:ea typeface="LiHei Pro" pitchFamily="34" charset="-120"/>
              </a:rPr>
              <a:t>We can use the concept to justify the order of the wiring colors of straight through and crossover.</a:t>
            </a:r>
            <a:endParaRPr kumimoji="0" lang="zh-TW" altLang="en-US" sz="2400">
              <a:ea typeface="LiHei Pro" pitchFamily="34" charset="-120"/>
            </a:endParaRPr>
          </a:p>
        </p:txBody>
      </p:sp>
      <p:sp>
        <p:nvSpPr>
          <p:cNvPr id="18469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1EDD-E7ED-44BD-A999-94C22759AACB}" type="slidenum">
              <a:rPr lang="zh-TW" altLang="en-US"/>
              <a:pPr/>
              <a:t>7</a:t>
            </a:fld>
            <a:endParaRPr lang="zh-TW" altLang="en-US"/>
          </a:p>
        </p:txBody>
      </p:sp>
      <p:sp>
        <p:nvSpPr>
          <p:cNvPr id="18470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Ethernet Cable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wire</a:t>
            </a:r>
            <a:endParaRPr lang="zh-TW" altLang="en-US" smtClean="0"/>
          </a:p>
        </p:txBody>
      </p:sp>
      <p:sp>
        <p:nvSpPr>
          <p:cNvPr id="19459" name="內容版面配置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Prepare the materials and tools.</a:t>
            </a:r>
          </a:p>
          <a:p>
            <a:pPr lvl="1" eaLnBrk="1" hangingPunct="1"/>
            <a:r>
              <a:rPr lang="en-US" altLang="zh-TW" smtClean="0"/>
              <a:t>Cable &amp; RJ-45 plugs </a:t>
            </a:r>
          </a:p>
          <a:p>
            <a:pPr lvl="1" eaLnBrk="1" hangingPunct="1"/>
            <a:r>
              <a:rPr lang="en-US" altLang="zh-TW" smtClean="0"/>
              <a:t>Scissors</a:t>
            </a:r>
          </a:p>
          <a:p>
            <a:pPr lvl="1" eaLnBrk="1" hangingPunct="1"/>
            <a:r>
              <a:rPr lang="en-US" altLang="zh-TW" smtClean="0"/>
              <a:t>Crimping tool</a:t>
            </a:r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0526-BF3F-44D4-B5F7-51D5E9BF5CF8}" type="slidenum">
              <a:rPr lang="zh-TW" altLang="en-US"/>
              <a:pPr/>
              <a:t>8</a:t>
            </a:fld>
            <a:endParaRPr lang="zh-TW" altLang="en-US"/>
          </a:p>
        </p:txBody>
      </p:sp>
      <p:pic>
        <p:nvPicPr>
          <p:cNvPr id="19461" name="圖片 4" descr="tool.jpg"/>
          <p:cNvPicPr>
            <a:picLocks noChangeAspect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928688" y="3357563"/>
            <a:ext cx="4857750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圖片 5" descr="tool_ethernet.jpg"/>
          <p:cNvPicPr>
            <a:picLocks noChangeAspect="1"/>
          </p:cNvPicPr>
          <p:nvPr/>
        </p:nvPicPr>
        <p:blipFill>
          <a:blip r:embed="rId3">
            <a:lum bright="20000"/>
          </a:blip>
          <a:srcRect/>
          <a:stretch>
            <a:fillRect/>
          </a:stretch>
        </p:blipFill>
        <p:spPr bwMode="auto">
          <a:xfrm>
            <a:off x="6000750" y="3571875"/>
            <a:ext cx="2605088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橢圓 6"/>
          <p:cNvSpPr/>
          <p:nvPr/>
        </p:nvSpPr>
        <p:spPr bwMode="auto">
          <a:xfrm>
            <a:off x="4572000" y="4572000"/>
            <a:ext cx="1071563" cy="1143000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kumimoji="0" lang="zh-TW" altLang="en-US" sz="2400">
              <a:solidFill>
                <a:schemeClr val="tx1"/>
              </a:solidFill>
              <a:latin typeface="Tahoma" pitchFamily="34" charset="0"/>
              <a:cs typeface="Arial" charset="0"/>
            </a:endParaRPr>
          </a:p>
        </p:txBody>
      </p:sp>
      <p:cxnSp>
        <p:nvCxnSpPr>
          <p:cNvPr id="19464" name="直線接點 11"/>
          <p:cNvCxnSpPr>
            <a:cxnSpLocks noChangeShapeType="1"/>
            <a:stCxn id="7" idx="0"/>
          </p:cNvCxnSpPr>
          <p:nvPr/>
        </p:nvCxnSpPr>
        <p:spPr bwMode="auto">
          <a:xfrm rot="5400000" flipH="1" flipV="1">
            <a:off x="5054600" y="3625850"/>
            <a:ext cx="1000125" cy="8921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19465" name="直線接點 13"/>
          <p:cNvCxnSpPr>
            <a:cxnSpLocks noChangeShapeType="1"/>
            <a:stCxn id="7" idx="4"/>
          </p:cNvCxnSpPr>
          <p:nvPr/>
        </p:nvCxnSpPr>
        <p:spPr bwMode="auto">
          <a:xfrm rot="16200000" flipH="1">
            <a:off x="5447507" y="5376068"/>
            <a:ext cx="285750" cy="963613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sp>
        <p:nvSpPr>
          <p:cNvPr id="15" name="橢圓 14"/>
          <p:cNvSpPr/>
          <p:nvPr/>
        </p:nvSpPr>
        <p:spPr bwMode="auto">
          <a:xfrm>
            <a:off x="6858000" y="4000500"/>
            <a:ext cx="928688" cy="928688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kumimoji="0" lang="zh-TW" altLang="en-US" sz="2400">
              <a:solidFill>
                <a:schemeClr val="tx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19467" name="文字方塊 15"/>
          <p:cNvSpPr txBox="1">
            <a:spLocks noChangeArrowheads="1"/>
          </p:cNvSpPr>
          <p:nvPr/>
        </p:nvSpPr>
        <p:spPr bwMode="auto">
          <a:xfrm>
            <a:off x="6715125" y="6072188"/>
            <a:ext cx="13573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200">
                <a:ea typeface="LiHei Pro" pitchFamily="34" charset="-120"/>
              </a:rPr>
              <a:t>For RJ-45 plug.</a:t>
            </a:r>
            <a:endParaRPr kumimoji="0" lang="zh-TW" altLang="en-US" sz="1200">
              <a:ea typeface="LiHei Pro" pitchFamily="34" charset="-120"/>
            </a:endParaRPr>
          </a:p>
        </p:txBody>
      </p:sp>
      <p:sp>
        <p:nvSpPr>
          <p:cNvPr id="19468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Ethernet Cable</a:t>
            </a:r>
            <a:endParaRPr lang="zh-TW" altLang="en-US"/>
          </a:p>
        </p:txBody>
      </p:sp>
      <p:sp>
        <p:nvSpPr>
          <p:cNvPr id="19470" name="矩形 18"/>
          <p:cNvSpPr>
            <a:spLocks noChangeArrowheads="1"/>
          </p:cNvSpPr>
          <p:nvPr/>
        </p:nvSpPr>
        <p:spPr bwMode="auto">
          <a:xfrm>
            <a:off x="3071813" y="6143625"/>
            <a:ext cx="10874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/>
            <a:r>
              <a:rPr kumimoji="0" lang="en-US" altLang="zh-TW" sz="1200">
                <a:ea typeface="LiHei Pro" pitchFamily="34" charset="-120"/>
              </a:rPr>
              <a:t>Crimping 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wire</a:t>
            </a:r>
            <a:endParaRPr lang="zh-TW" altLang="en-US" smtClean="0"/>
          </a:p>
        </p:txBody>
      </p:sp>
      <p:sp>
        <p:nvSpPr>
          <p:cNvPr id="20483" name="內容版面配置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Strip off suitable length of the cable sheath.</a:t>
            </a:r>
          </a:p>
          <a:p>
            <a:pPr lvl="1" eaLnBrk="1" hangingPunct="1"/>
            <a:r>
              <a:rPr lang="en-US" altLang="zh-TW" smtClean="0"/>
              <a:t>About 2-2.5 cm</a:t>
            </a:r>
          </a:p>
          <a:p>
            <a:pPr lvl="1" eaLnBrk="1" hangingPunct="1"/>
            <a:r>
              <a:rPr lang="en-US" altLang="zh-TW" smtClean="0"/>
              <a:t>You can mark the position first.</a:t>
            </a:r>
            <a:endParaRPr lang="zh-TW" altLang="en-US" smtClean="0"/>
          </a:p>
        </p:txBody>
      </p:sp>
      <p:sp>
        <p:nvSpPr>
          <p:cNvPr id="2048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DFDE-D7E7-4F61-955F-7FBE3C2726D1}" type="slidenum">
              <a:rPr lang="zh-TW" altLang="en-US"/>
              <a:pPr/>
              <a:t>9</a:t>
            </a:fld>
            <a:endParaRPr lang="zh-TW" altLang="en-US"/>
          </a:p>
        </p:txBody>
      </p:sp>
      <p:pic>
        <p:nvPicPr>
          <p:cNvPr id="20485" name="圖片 4" descr="step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25" y="2946400"/>
            <a:ext cx="3967163" cy="346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Ethernet Cable</a:t>
            </a:r>
            <a:endParaRPr lang="zh-TW" altLang="en-US"/>
          </a:p>
        </p:txBody>
      </p:sp>
      <p:grpSp>
        <p:nvGrpSpPr>
          <p:cNvPr id="20488" name="群組 13"/>
          <p:cNvGrpSpPr>
            <a:grpSpLocks/>
          </p:cNvGrpSpPr>
          <p:nvPr/>
        </p:nvGrpSpPr>
        <p:grpSpPr bwMode="auto">
          <a:xfrm>
            <a:off x="4214813" y="3500438"/>
            <a:ext cx="928687" cy="1000125"/>
            <a:chOff x="4214810" y="3500438"/>
            <a:chExt cx="928694" cy="1000132"/>
          </a:xfrm>
        </p:grpSpPr>
        <p:cxnSp>
          <p:nvCxnSpPr>
            <p:cNvPr id="9" name="直線接點 8"/>
            <p:cNvCxnSpPr/>
            <p:nvPr/>
          </p:nvCxnSpPr>
          <p:spPr bwMode="auto">
            <a:xfrm rot="5400000">
              <a:off x="4250530" y="3607594"/>
              <a:ext cx="857256" cy="785819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auto">
            <a:xfrm>
              <a:off x="4929190" y="3500438"/>
              <a:ext cx="214314" cy="142876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auto">
            <a:xfrm>
              <a:off x="4214810" y="4357694"/>
              <a:ext cx="214314" cy="142876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id">
  <a:themeElements>
    <a:clrScheme name="Idea Gathering (zao 00Q2) 8">
      <a:dk1>
        <a:srgbClr val="003D62"/>
      </a:dk1>
      <a:lt1>
        <a:srgbClr val="FFFFFF"/>
      </a:lt1>
      <a:dk2>
        <a:srgbClr val="006699"/>
      </a:dk2>
      <a:lt2>
        <a:srgbClr val="C8D1DA"/>
      </a:lt2>
      <a:accent1>
        <a:srgbClr val="9AC0EA"/>
      </a:accent1>
      <a:accent2>
        <a:srgbClr val="80C3C8"/>
      </a:accent2>
      <a:accent3>
        <a:srgbClr val="FFFFFF"/>
      </a:accent3>
      <a:accent4>
        <a:srgbClr val="003353"/>
      </a:accent4>
      <a:accent5>
        <a:srgbClr val="CADCF3"/>
      </a:accent5>
      <a:accent6>
        <a:srgbClr val="73B0B5"/>
      </a:accent6>
      <a:hlink>
        <a:srgbClr val="81ABCB"/>
      </a:hlink>
      <a:folHlink>
        <a:srgbClr val="B6CBD6"/>
      </a:folHlink>
    </a:clrScheme>
    <a:fontScheme name="YM">
      <a:majorFont>
        <a:latin typeface="Arial"/>
        <a:ea typeface="LiHei Pro"/>
        <a:cs typeface=""/>
      </a:majorFont>
      <a:minorFont>
        <a:latin typeface="Arial"/>
        <a:ea typeface="LiHei Pr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Idea Gathering (zao 00Q2)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ea Gathering (zao 00Q2)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ea Gathering (zao 00Q2)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ea Gathering (zao 00Q2)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ea Gathering (zao 00Q2)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ea Gathering (zao 00Q2)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ea Gathering (zao 00Q2)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ea Gathering (zao 00Q2)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571</TotalTime>
  <Words>591</Words>
  <Application>Microsoft Office PowerPoint</Application>
  <PresentationFormat>On-screen Show (4:3)</PresentationFormat>
  <Paragraphs>250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新細明體</vt:lpstr>
      <vt:lpstr>LiHei Pro</vt:lpstr>
      <vt:lpstr>Wingdings</vt:lpstr>
      <vt:lpstr>Wingdings 3</vt:lpstr>
      <vt:lpstr>Calibri</vt:lpstr>
      <vt:lpstr>Tahoma</vt:lpstr>
      <vt:lpstr>grid</vt:lpstr>
      <vt:lpstr>Ethernet Cable</vt:lpstr>
      <vt:lpstr>Outline</vt:lpstr>
      <vt:lpstr>Ethernet Cable</vt:lpstr>
      <vt:lpstr>Category</vt:lpstr>
      <vt:lpstr>Ethernet Cable</vt:lpstr>
      <vt:lpstr>Ethernet Cable</vt:lpstr>
      <vt:lpstr>Ethernet Cable</vt:lpstr>
      <vt:lpstr>How to wire</vt:lpstr>
      <vt:lpstr>How to wire</vt:lpstr>
      <vt:lpstr>How to wire</vt:lpstr>
      <vt:lpstr>How to wire</vt:lpstr>
      <vt:lpstr>Straight Through</vt:lpstr>
      <vt:lpstr>How to wire</vt:lpstr>
      <vt:lpstr>Crossover</vt:lpstr>
      <vt:lpstr>How to wire</vt:lpstr>
      <vt:lpstr>How to wire</vt:lpstr>
      <vt:lpstr>How to wire</vt:lpstr>
      <vt:lpstr>How to wire</vt:lpstr>
      <vt:lpstr>How to wire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Ethernet Cable</dc:title>
  <dc:creator>RmX</dc:creator>
  <cp:lastModifiedBy>lab 3</cp:lastModifiedBy>
  <cp:revision>33</cp:revision>
  <dcterms:created xsi:type="dcterms:W3CDTF">2009-03-01T14:54:07Z</dcterms:created>
  <dcterms:modified xsi:type="dcterms:W3CDTF">2021-03-17T14:29:13Z</dcterms:modified>
</cp:coreProperties>
</file>