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18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84FF72-BB89-4233-9B8D-96E208A86E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392433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4FF72-BB89-4233-9B8D-96E208A86E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20214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4FF72-BB89-4233-9B8D-96E208A86E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32887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4FF72-BB89-4233-9B8D-96E208A86E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425788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4FF72-BB89-4233-9B8D-96E208A86E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314773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84FF72-BB89-4233-9B8D-96E208A86EB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398962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84FF72-BB89-4233-9B8D-96E208A86EB6}"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77741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84FF72-BB89-4233-9B8D-96E208A86EB6}"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189719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4FF72-BB89-4233-9B8D-96E208A86EB6}"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191744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4FF72-BB89-4233-9B8D-96E208A86EB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373894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4FF72-BB89-4233-9B8D-96E208A86EB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84E83-F916-4425-B4A0-1E214E89E017}" type="slidenum">
              <a:rPr lang="en-US" smtClean="0"/>
              <a:t>‹#›</a:t>
            </a:fld>
            <a:endParaRPr lang="en-US"/>
          </a:p>
        </p:txBody>
      </p:sp>
    </p:spTree>
    <p:extLst>
      <p:ext uri="{BB962C8B-B14F-4D97-AF65-F5344CB8AC3E}">
        <p14:creationId xmlns:p14="http://schemas.microsoft.com/office/powerpoint/2010/main" val="70898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4FF72-BB89-4233-9B8D-96E208A86EB6}"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84E83-F916-4425-B4A0-1E214E89E017}" type="slidenum">
              <a:rPr lang="en-US" smtClean="0"/>
              <a:t>‹#›</a:t>
            </a:fld>
            <a:endParaRPr lang="en-US"/>
          </a:p>
        </p:txBody>
      </p:sp>
    </p:spTree>
    <p:extLst>
      <p:ext uri="{BB962C8B-B14F-4D97-AF65-F5344CB8AC3E}">
        <p14:creationId xmlns:p14="http://schemas.microsoft.com/office/powerpoint/2010/main" val="2369825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lgerian" panose="04020705040A02060702" pitchFamily="82" charset="0"/>
              </a:rPr>
              <a:t>OSI MODEL</a:t>
            </a:r>
            <a:endParaRPr lang="en-US" dirty="0">
              <a:latin typeface="Algerian" panose="04020705040A02060702" pitchFamily="82" charset="0"/>
            </a:endParaRPr>
          </a:p>
        </p:txBody>
      </p:sp>
    </p:spTree>
    <p:extLst>
      <p:ext uri="{BB962C8B-B14F-4D97-AF65-F5344CB8AC3E}">
        <p14:creationId xmlns:p14="http://schemas.microsoft.com/office/powerpoint/2010/main" val="244088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Algerian" panose="04020705040A02060702" pitchFamily="82" charset="0"/>
              </a:rPr>
              <a:t>Data Link Layer</a:t>
            </a:r>
            <a:endParaRPr lang="en-US" dirty="0">
              <a:latin typeface="Algerian" panose="04020705040A02060702" pitchFamily="82" charset="0"/>
            </a:endParaRPr>
          </a:p>
        </p:txBody>
      </p:sp>
      <p:pic>
        <p:nvPicPr>
          <p:cNvPr id="4" name="Content Placeholder 3" descr="OSI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0473" y="1854559"/>
            <a:ext cx="6452316" cy="4224270"/>
          </a:xfrm>
          <a:prstGeom prst="rect">
            <a:avLst/>
          </a:prstGeom>
          <a:noFill/>
          <a:ln>
            <a:noFill/>
          </a:ln>
        </p:spPr>
      </p:pic>
    </p:spTree>
    <p:extLst>
      <p:ext uri="{BB962C8B-B14F-4D97-AF65-F5344CB8AC3E}">
        <p14:creationId xmlns:p14="http://schemas.microsoft.com/office/powerpoint/2010/main" val="16904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fontScale="92500" lnSpcReduction="10000"/>
          </a:bodyPr>
          <a:lstStyle/>
          <a:p>
            <a:pPr lvl="0" algn="just"/>
            <a:r>
              <a:rPr lang="en-US" dirty="0"/>
              <a:t>This layer is responsible for the error-free transfer of data frames.</a:t>
            </a:r>
          </a:p>
          <a:p>
            <a:pPr lvl="0" algn="just"/>
            <a:r>
              <a:rPr lang="en-US" dirty="0"/>
              <a:t>It defines the format of the data on the network.</a:t>
            </a:r>
          </a:p>
          <a:p>
            <a:pPr lvl="0" algn="just"/>
            <a:r>
              <a:rPr lang="en-US" dirty="0"/>
              <a:t>It provides a reliable and efficient communication between two or more devices.</a:t>
            </a:r>
          </a:p>
          <a:p>
            <a:pPr lvl="0" algn="just"/>
            <a:r>
              <a:rPr lang="en-US" dirty="0"/>
              <a:t>It is mainly responsible for the unique identification of each device that resides on a local network.</a:t>
            </a:r>
          </a:p>
          <a:p>
            <a:pPr lvl="0" algn="just"/>
            <a:r>
              <a:rPr lang="en-US" dirty="0"/>
              <a:t>It contains two sub-layers:</a:t>
            </a:r>
            <a:endParaRPr lang="en-US" sz="3200" dirty="0"/>
          </a:p>
          <a:p>
            <a:pPr lvl="1" algn="just"/>
            <a:r>
              <a:rPr lang="en-US" b="1" dirty="0"/>
              <a:t>Logical Link Control Layer</a:t>
            </a:r>
            <a:endParaRPr lang="en-US" sz="2800" dirty="0"/>
          </a:p>
          <a:p>
            <a:pPr lvl="2" algn="just"/>
            <a:r>
              <a:rPr lang="en-US" dirty="0"/>
              <a:t>It is responsible for transferring the packets to the Network layer of the receiver that is receiving.</a:t>
            </a:r>
            <a:endParaRPr lang="en-US" sz="2400" dirty="0"/>
          </a:p>
          <a:p>
            <a:pPr lvl="2" algn="just"/>
            <a:r>
              <a:rPr lang="en-US" dirty="0"/>
              <a:t>It identifies the address of the network layer protocol from the header.</a:t>
            </a:r>
            <a:endParaRPr lang="en-US" sz="2400" dirty="0"/>
          </a:p>
          <a:p>
            <a:pPr lvl="2" algn="just"/>
            <a:r>
              <a:rPr lang="en-US" dirty="0"/>
              <a:t>It also provides flow control.</a:t>
            </a:r>
            <a:endParaRPr lang="en-US" sz="2400" dirty="0"/>
          </a:p>
          <a:p>
            <a:pPr lvl="1" algn="just"/>
            <a:r>
              <a:rPr lang="en-US" b="1" dirty="0"/>
              <a:t>Media Access Control Layer</a:t>
            </a:r>
            <a:endParaRPr lang="en-US" sz="2800" dirty="0"/>
          </a:p>
          <a:p>
            <a:pPr lvl="2" algn="just"/>
            <a:r>
              <a:rPr lang="en-US" dirty="0"/>
              <a:t>A Media access control layer is a link between the Logical Link Control layer and the network's physical layer.</a:t>
            </a:r>
            <a:endParaRPr lang="en-US" sz="2400" dirty="0"/>
          </a:p>
          <a:p>
            <a:pPr lvl="2" algn="just"/>
            <a:r>
              <a:rPr lang="en-US" dirty="0"/>
              <a:t>It is used for transferring the packets over the network.</a:t>
            </a:r>
            <a:endParaRPr lang="en-US" sz="2400" dirty="0"/>
          </a:p>
          <a:p>
            <a:pPr marL="0" lvl="0" indent="0">
              <a:buNone/>
            </a:pPr>
            <a:endParaRPr lang="en-US" dirty="0"/>
          </a:p>
          <a:p>
            <a:endParaRPr lang="en-US" dirty="0"/>
          </a:p>
        </p:txBody>
      </p:sp>
    </p:spTree>
    <p:extLst>
      <p:ext uri="{BB962C8B-B14F-4D97-AF65-F5344CB8AC3E}">
        <p14:creationId xmlns:p14="http://schemas.microsoft.com/office/powerpoint/2010/main" val="284200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fontScale="90000"/>
          </a:bodyPr>
          <a:lstStyle/>
          <a:p>
            <a:r>
              <a:rPr lang="en-US" sz="3600" b="1" i="1" dirty="0"/>
              <a:t>Functions of the Data-link layer</a:t>
            </a:r>
            <a:br>
              <a:rPr lang="en-US" sz="3600" b="1" i="1" dirty="0"/>
            </a:br>
            <a:endParaRPr lang="en-US" sz="3600" b="1" i="1" dirty="0"/>
          </a:p>
        </p:txBody>
      </p:sp>
      <p:sp>
        <p:nvSpPr>
          <p:cNvPr id="3" name="Content Placeholder 2"/>
          <p:cNvSpPr>
            <a:spLocks noGrp="1"/>
          </p:cNvSpPr>
          <p:nvPr>
            <p:ph idx="1"/>
          </p:nvPr>
        </p:nvSpPr>
        <p:spPr>
          <a:xfrm>
            <a:off x="838200" y="1262131"/>
            <a:ext cx="10515600" cy="4914832"/>
          </a:xfrm>
        </p:spPr>
        <p:txBody>
          <a:bodyPr>
            <a:normAutofit lnSpcReduction="10000"/>
          </a:bodyPr>
          <a:lstStyle/>
          <a:p>
            <a:pPr algn="just"/>
            <a:r>
              <a:rPr lang="en-US" b="1" dirty="0"/>
              <a:t>Framing</a:t>
            </a:r>
            <a:r>
              <a:rPr lang="en-US" dirty="0"/>
              <a:t>: The data link layer translates the physical's raw bit stream into packets known as Frames. The Data link layer adds the header and trailer to the frame. The header which is added to the frame contains the hardware destination and source address. </a:t>
            </a:r>
          </a:p>
          <a:p>
            <a:pPr algn="just"/>
            <a:r>
              <a:rPr lang="en-US" b="1" dirty="0"/>
              <a:t>Physical Addressing</a:t>
            </a:r>
            <a:r>
              <a:rPr lang="en-US" dirty="0"/>
              <a:t>: The Data link layer adds a header to the frame that contains a destination address. The frame is transmitted to the destination address mentioned in the header.</a:t>
            </a:r>
          </a:p>
          <a:p>
            <a:pPr algn="just"/>
            <a:r>
              <a:rPr lang="en-US" b="1" dirty="0"/>
              <a:t>Flow Control</a:t>
            </a:r>
            <a:r>
              <a:rPr lang="en-US" dirty="0"/>
              <a:t>: Flow control is the main functionality of the Data-link layer. It is the technique through which the constant data rate is maintained on both the sides so that no data get corrupted. It ensures that the transmitting station such as a server with higher processing speed does not exceed the receiving station, with lower processing speed.</a:t>
            </a:r>
          </a:p>
        </p:txBody>
      </p:sp>
    </p:spTree>
    <p:extLst>
      <p:ext uri="{BB962C8B-B14F-4D97-AF65-F5344CB8AC3E}">
        <p14:creationId xmlns:p14="http://schemas.microsoft.com/office/powerpoint/2010/main" val="259947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1"/>
            <a:ext cx="10515600" cy="4829578"/>
          </a:xfrm>
        </p:spPr>
        <p:txBody>
          <a:bodyPr/>
          <a:lstStyle/>
          <a:p>
            <a:pPr algn="just"/>
            <a:r>
              <a:rPr lang="en-US" b="1" dirty="0"/>
              <a:t>Error Control</a:t>
            </a:r>
            <a:r>
              <a:rPr lang="en-US" dirty="0"/>
              <a:t>: Error control is achieved by adding a calculated value CRC (Cyclic Redundancy Check) that is placed to the Data link layer's trailer which is added to the message frame before it is sent to the physical layer. If any error seems to occur, then the receiver sends the acknowledgment for the retransmission of the corrupted frames.</a:t>
            </a:r>
          </a:p>
          <a:p>
            <a:r>
              <a:rPr lang="en-US" b="1" dirty="0"/>
              <a:t>Access Control</a:t>
            </a:r>
            <a:r>
              <a:rPr lang="en-US" dirty="0"/>
              <a:t>: When two or more devices are connected to the same communication channel, then the data link layer protocols are used to determine which device has control over the link at a given time.</a:t>
            </a:r>
          </a:p>
          <a:p>
            <a:endParaRPr lang="en-US" dirty="0"/>
          </a:p>
          <a:p>
            <a:endParaRPr lang="en-US" dirty="0"/>
          </a:p>
        </p:txBody>
      </p:sp>
    </p:spTree>
    <p:extLst>
      <p:ext uri="{BB962C8B-B14F-4D97-AF65-F5344CB8AC3E}">
        <p14:creationId xmlns:p14="http://schemas.microsoft.com/office/powerpoint/2010/main" val="21484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4431"/>
          </a:xfrm>
        </p:spPr>
        <p:txBody>
          <a:bodyPr/>
          <a:lstStyle/>
          <a:p>
            <a:pPr algn="ctr"/>
            <a:r>
              <a:rPr lang="en-GB" dirty="0">
                <a:latin typeface="Algerian" panose="04020705040A02060702" pitchFamily="82" charset="0"/>
              </a:rPr>
              <a:t>Network Layer</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005507" y="1429556"/>
            <a:ext cx="8180986" cy="5064848"/>
          </a:xfrm>
          <a:prstGeom prst="rect">
            <a:avLst/>
          </a:prstGeom>
        </p:spPr>
      </p:pic>
    </p:spTree>
    <p:extLst>
      <p:ext uri="{BB962C8B-B14F-4D97-AF65-F5344CB8AC3E}">
        <p14:creationId xmlns:p14="http://schemas.microsoft.com/office/powerpoint/2010/main" val="23702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7583"/>
            <a:ext cx="10515600" cy="5069380"/>
          </a:xfrm>
        </p:spPr>
        <p:txBody>
          <a:bodyPr>
            <a:normAutofit/>
          </a:bodyPr>
          <a:lstStyle/>
          <a:p>
            <a:pPr lvl="0"/>
            <a:r>
              <a:rPr lang="en-US" dirty="0"/>
              <a:t>It is a layer 3 that manages device addressing, tracks the location of devices on the network.</a:t>
            </a:r>
          </a:p>
          <a:p>
            <a:pPr lvl="0" algn="just"/>
            <a:r>
              <a:rPr lang="en-US" dirty="0"/>
              <a:t>It determines the best path to move data from source to the destination based on the network conditions, the priority of service, and other factors.</a:t>
            </a:r>
          </a:p>
          <a:p>
            <a:pPr lvl="0"/>
            <a:r>
              <a:rPr lang="en-US" dirty="0"/>
              <a:t>The Network layer is responsible for routing and forwarding the packets.</a:t>
            </a:r>
          </a:p>
          <a:p>
            <a:pPr lvl="0"/>
            <a:r>
              <a:rPr lang="en-US" dirty="0"/>
              <a:t>Routers are the layer 3 devices, they are specified in this layer and used to provide the routing services within an internetwork.</a:t>
            </a:r>
          </a:p>
          <a:p>
            <a:pPr lvl="0"/>
            <a:r>
              <a:rPr lang="en-US" dirty="0"/>
              <a:t>The protocols used to route the network traffic are known as Network layer protocols. Examples of protocols are IP and Ipv6.</a:t>
            </a:r>
          </a:p>
          <a:p>
            <a:endParaRPr lang="en-US" dirty="0"/>
          </a:p>
        </p:txBody>
      </p:sp>
    </p:spTree>
    <p:extLst>
      <p:ext uri="{BB962C8B-B14F-4D97-AF65-F5344CB8AC3E}">
        <p14:creationId xmlns:p14="http://schemas.microsoft.com/office/powerpoint/2010/main" val="274519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i="1" dirty="0"/>
              <a:t>Function of Network Layer</a:t>
            </a:r>
            <a:r>
              <a:rPr lang="en-GB" sz="3600" b="1" dirty="0"/>
              <a:t>.</a:t>
            </a:r>
            <a:endParaRPr lang="en-US" sz="3600" b="1" dirty="0"/>
          </a:p>
        </p:txBody>
      </p:sp>
      <p:sp>
        <p:nvSpPr>
          <p:cNvPr id="3" name="Content Placeholder 2"/>
          <p:cNvSpPr>
            <a:spLocks noGrp="1"/>
          </p:cNvSpPr>
          <p:nvPr>
            <p:ph idx="1"/>
          </p:nvPr>
        </p:nvSpPr>
        <p:spPr/>
        <p:txBody>
          <a:bodyPr>
            <a:normAutofit fontScale="92500" lnSpcReduction="10000"/>
          </a:bodyPr>
          <a:lstStyle/>
          <a:p>
            <a:pPr lvl="0" algn="just"/>
            <a:r>
              <a:rPr lang="en-US" b="1" dirty="0"/>
              <a:t>Internetworking:</a:t>
            </a:r>
            <a:r>
              <a:rPr lang="en-US" dirty="0"/>
              <a:t> An internetworking is the main responsibility of the network layer. It provides a logical connection between different devices.</a:t>
            </a:r>
          </a:p>
          <a:p>
            <a:pPr lvl="0" algn="just"/>
            <a:r>
              <a:rPr lang="en-US" b="1" dirty="0"/>
              <a:t>Addressing:</a:t>
            </a:r>
            <a:r>
              <a:rPr lang="en-US" dirty="0"/>
              <a:t> A Network layer adds the source and destination address to the header of the frame. Addressing is used to identify the device on the internet.</a:t>
            </a:r>
          </a:p>
          <a:p>
            <a:pPr lvl="0" algn="just"/>
            <a:r>
              <a:rPr lang="en-US" b="1" dirty="0"/>
              <a:t>Routing:</a:t>
            </a:r>
            <a:r>
              <a:rPr lang="en-US" dirty="0"/>
              <a:t> Routing is the major component of the network layer, and it determines the best optimal path out of the multiple paths from source to the destination.</a:t>
            </a:r>
          </a:p>
          <a:p>
            <a:pPr lvl="0"/>
            <a:r>
              <a:rPr lang="en-US" b="1" dirty="0"/>
              <a:t>Packetizing:</a:t>
            </a:r>
            <a:r>
              <a:rPr lang="en-US" dirty="0"/>
              <a:t> A Network Layer receives the packets from the upper layer and converts them into packets. This process is known as Packetizing. It is achieved by internet protocol (IP).</a:t>
            </a:r>
          </a:p>
          <a:p>
            <a:endParaRPr lang="en-US" dirty="0"/>
          </a:p>
        </p:txBody>
      </p:sp>
    </p:spTree>
    <p:extLst>
      <p:ext uri="{BB962C8B-B14F-4D97-AF65-F5344CB8AC3E}">
        <p14:creationId xmlns:p14="http://schemas.microsoft.com/office/powerpoint/2010/main" val="7645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latin typeface="Algerian" panose="04020705040A02060702" pitchFamily="82" charset="0"/>
              </a:rPr>
            </a:br>
            <a:r>
              <a:rPr lang="en-US" dirty="0">
                <a:latin typeface="Algerian" panose="04020705040A02060702" pitchFamily="82" charset="0"/>
              </a:rPr>
              <a:t>Transport Layer</a:t>
            </a:r>
            <a:br>
              <a:rPr lang="en-US" dirty="0">
                <a:latin typeface="Algerian" panose="04020705040A02060702" pitchFamily="82" charset="0"/>
              </a:rPr>
            </a:b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204951" y="1412325"/>
            <a:ext cx="7750418" cy="4527473"/>
          </a:xfrm>
          <a:prstGeom prst="rect">
            <a:avLst/>
          </a:prstGeom>
        </p:spPr>
      </p:pic>
    </p:spTree>
    <p:extLst>
      <p:ext uri="{BB962C8B-B14F-4D97-AF65-F5344CB8AC3E}">
        <p14:creationId xmlns:p14="http://schemas.microsoft.com/office/powerpoint/2010/main" val="201728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lstStyle/>
          <a:p>
            <a:pPr lvl="0" algn="just"/>
            <a:r>
              <a:rPr lang="en-US" dirty="0"/>
              <a:t>The Transport layer is a Layer 4 ensures that messages are transmitted in the order in which they are sent and there is no duplication of data.</a:t>
            </a:r>
          </a:p>
          <a:p>
            <a:pPr lvl="0" algn="just"/>
            <a:r>
              <a:rPr lang="en-US" dirty="0"/>
              <a:t>The main responsibility of the transport layer is to transfer the data completely.</a:t>
            </a:r>
          </a:p>
          <a:p>
            <a:pPr lvl="0" algn="just"/>
            <a:r>
              <a:rPr lang="en-US" dirty="0"/>
              <a:t>It receives the data from the upper layer and converts them into smaller units known as segments.</a:t>
            </a:r>
          </a:p>
          <a:p>
            <a:pPr lvl="0" algn="just"/>
            <a:r>
              <a:rPr lang="en-US" dirty="0"/>
              <a:t>This layer can be termed as an end-to-end layer as it provides a point-to-point connection between source and destination to deliver the data reliably.</a:t>
            </a:r>
          </a:p>
          <a:p>
            <a:pPr algn="just"/>
            <a:endParaRPr lang="en-US" dirty="0"/>
          </a:p>
        </p:txBody>
      </p:sp>
    </p:spTree>
    <p:extLst>
      <p:ext uri="{BB962C8B-B14F-4D97-AF65-F5344CB8AC3E}">
        <p14:creationId xmlns:p14="http://schemas.microsoft.com/office/powerpoint/2010/main" val="270139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217"/>
            <a:ext cx="10515600" cy="5455746"/>
          </a:xfrm>
        </p:spPr>
        <p:txBody>
          <a:bodyPr>
            <a:normAutofit lnSpcReduction="10000"/>
          </a:bodyPr>
          <a:lstStyle/>
          <a:p>
            <a:pPr marL="0" indent="0" algn="just">
              <a:buNone/>
            </a:pPr>
            <a:r>
              <a:rPr lang="en-US" dirty="0"/>
              <a:t>The two protocols used in this layer are;</a:t>
            </a:r>
          </a:p>
          <a:p>
            <a:pPr lvl="0" algn="just"/>
            <a:r>
              <a:rPr lang="en-US" b="1" dirty="0"/>
              <a:t>Transmission Control Protocol</a:t>
            </a:r>
            <a:endParaRPr lang="en-US" sz="3200" dirty="0"/>
          </a:p>
          <a:p>
            <a:pPr lvl="1" algn="just"/>
            <a:r>
              <a:rPr lang="en-US" dirty="0"/>
              <a:t>It is a standard protocol that allows the systems to communicate over the internet.</a:t>
            </a:r>
            <a:endParaRPr lang="en-US" sz="2800" dirty="0"/>
          </a:p>
          <a:p>
            <a:pPr lvl="1" algn="just"/>
            <a:r>
              <a:rPr lang="en-US" dirty="0"/>
              <a:t>It establishes and maintains a connection between hosts.</a:t>
            </a:r>
            <a:endParaRPr lang="en-US" sz="2800" dirty="0"/>
          </a:p>
          <a:p>
            <a:pPr lvl="1" algn="just"/>
            <a:r>
              <a:rPr lang="en-US" dirty="0"/>
              <a:t>When data is sent over the TCP connection, then the TCP protocol divides the data into smaller units known as segments. Each segment travels over the internet using multiple routes, and they arrive in different orders at the destination. The transmission control protocol reorders the packets in the correct order at the receiving end.</a:t>
            </a:r>
            <a:endParaRPr lang="en-US" sz="2800" dirty="0"/>
          </a:p>
          <a:p>
            <a:pPr lvl="0" algn="just"/>
            <a:r>
              <a:rPr lang="en-US" b="1" dirty="0"/>
              <a:t>User Datagram Protocol</a:t>
            </a:r>
            <a:endParaRPr lang="en-US" sz="3200" dirty="0"/>
          </a:p>
          <a:p>
            <a:pPr lvl="1" algn="just"/>
            <a:r>
              <a:rPr lang="en-US" dirty="0"/>
              <a:t>User Datagram Protocol is a transport layer protocol.</a:t>
            </a:r>
            <a:endParaRPr lang="en-US" sz="2800" dirty="0"/>
          </a:p>
          <a:p>
            <a:pPr lvl="1" algn="just"/>
            <a:r>
              <a:rPr lang="en-US" dirty="0"/>
              <a:t>It is an unreliable transport protocol as in this case receiver does not send any acknowledgment when the packet is received, the sender does not wait for any acknowledgment. Therefore, this makes a protocol unreliable.</a:t>
            </a:r>
            <a:endParaRPr lang="en-US" sz="2800" dirty="0"/>
          </a:p>
          <a:p>
            <a:pPr marL="0" indent="0" algn="just">
              <a:buNone/>
            </a:pPr>
            <a:endParaRPr lang="en-US" dirty="0"/>
          </a:p>
        </p:txBody>
      </p:sp>
    </p:spTree>
    <p:extLst>
      <p:ext uri="{BB962C8B-B14F-4D97-AF65-F5344CB8AC3E}">
        <p14:creationId xmlns:p14="http://schemas.microsoft.com/office/powerpoint/2010/main" val="225297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Algerian" panose="04020705040A02060702" pitchFamily="82" charset="0"/>
              </a:rPr>
              <a:t>OSI LAYER</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pPr lvl="0" algn="just"/>
            <a:r>
              <a:rPr lang="en-US" dirty="0"/>
              <a:t>OSI stands for </a:t>
            </a:r>
            <a:r>
              <a:rPr lang="en-US" b="1" dirty="0"/>
              <a:t>Open System Interconnection</a:t>
            </a:r>
            <a:r>
              <a:rPr lang="en-US" dirty="0"/>
              <a:t> is a reference model that describes how information from a software application in one computer moves through a physical medium to the software application in another computer.</a:t>
            </a:r>
          </a:p>
          <a:p>
            <a:pPr lvl="0"/>
            <a:r>
              <a:rPr lang="en-US" dirty="0"/>
              <a:t>OSI consists of seven layers, and each layer performs a particular network function.</a:t>
            </a:r>
          </a:p>
          <a:p>
            <a:pPr lvl="0"/>
            <a:r>
              <a:rPr lang="en-US" dirty="0"/>
              <a:t>OSI model was developed by the International Organization for Standardization (ISO) in 1984, and it is now considered as an architectural model for the inter-computer communications.</a:t>
            </a:r>
          </a:p>
          <a:p>
            <a:pPr lvl="0"/>
            <a:r>
              <a:rPr lang="en-US" dirty="0"/>
              <a:t>OSI model divides the whole task into seven smaller and manageable tasks. Each layer is assigned a particular task.</a:t>
            </a:r>
          </a:p>
          <a:p>
            <a:pPr lvl="0"/>
            <a:r>
              <a:rPr lang="en-US" dirty="0"/>
              <a:t>Each layer is self-contained, so that task assigned to each layer can be performed independently.</a:t>
            </a:r>
          </a:p>
          <a:p>
            <a:endParaRPr lang="en-US" dirty="0"/>
          </a:p>
        </p:txBody>
      </p:sp>
    </p:spTree>
    <p:extLst>
      <p:ext uri="{BB962C8B-B14F-4D97-AF65-F5344CB8AC3E}">
        <p14:creationId xmlns:p14="http://schemas.microsoft.com/office/powerpoint/2010/main" val="19100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normAutofit fontScale="85000" lnSpcReduction="20000"/>
          </a:bodyPr>
          <a:lstStyle/>
          <a:p>
            <a:pPr lvl="0" algn="just"/>
            <a:r>
              <a:rPr lang="en-US" b="1" dirty="0"/>
              <a:t>Service-point addressing:</a:t>
            </a:r>
            <a:r>
              <a:rPr lang="en-US" dirty="0"/>
              <a:t> Computers run several programs simultaneously due to this reason, the transmission of data from source to the destination not only from one computer to another computer but also from one process to another process. The transport layer adds the header that contains the address known as a service-point address or port address. The responsibility of the network layer is to transmit the data from one computer to another computer and the responsibility of the transport layer is to transmit the message to the correct process.</a:t>
            </a:r>
          </a:p>
          <a:p>
            <a:pPr lvl="0" algn="just"/>
            <a:r>
              <a:rPr lang="en-US" b="1" dirty="0"/>
              <a:t>Segmentation and reassembly:</a:t>
            </a:r>
            <a:r>
              <a:rPr lang="en-US" dirty="0"/>
              <a:t> When the transport layer receives the message from the upper layer, it divides the message into multiple segments, and each segment is assigned with a sequence number that uniquely identifies each segment. When the message has arrived at the destination, then the transport layer reassembles the message based on their sequence numbers.</a:t>
            </a:r>
          </a:p>
          <a:p>
            <a:pPr lvl="0" algn="just"/>
            <a:r>
              <a:rPr lang="en-US" b="1" dirty="0"/>
              <a:t>Connection control:</a:t>
            </a:r>
            <a:r>
              <a:rPr lang="en-US" dirty="0"/>
              <a:t> Transport layer provides two services Connection-oriented service and connectionless service. A connectionless service treats each segment as an individual packet, and they all travel in different routes to reach the destination. A connection-oriented service makes a connection with the transport layer at the destination machine before delivering the packets. In connection-oriented service, all the packets travel in the single route.</a:t>
            </a:r>
          </a:p>
        </p:txBody>
      </p:sp>
    </p:spTree>
    <p:extLst>
      <p:ext uri="{BB962C8B-B14F-4D97-AF65-F5344CB8AC3E}">
        <p14:creationId xmlns:p14="http://schemas.microsoft.com/office/powerpoint/2010/main" val="75612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006"/>
            <a:ext cx="10515600" cy="5228822"/>
          </a:xfrm>
        </p:spPr>
        <p:txBody>
          <a:bodyPr/>
          <a:lstStyle/>
          <a:p>
            <a:pPr algn="just"/>
            <a:r>
              <a:rPr lang="en-US" b="1" dirty="0"/>
              <a:t>Flow control</a:t>
            </a:r>
            <a:r>
              <a:rPr lang="en-US" dirty="0"/>
              <a:t>: The transport layer also responsible for flow control but it is performed end-to-end rather than across a single link.</a:t>
            </a:r>
          </a:p>
          <a:p>
            <a:pPr algn="just"/>
            <a:r>
              <a:rPr lang="en-US" b="1" dirty="0"/>
              <a:t>Error control</a:t>
            </a:r>
            <a:r>
              <a:rPr lang="en-US" dirty="0"/>
              <a:t>: The transport layer is also responsible for Error control. Error control is performed end-to-end rather than across the single link. The sender transport layer ensures that message reach at the destination without any error.</a:t>
            </a:r>
          </a:p>
          <a:p>
            <a:endParaRPr lang="en-US" dirty="0"/>
          </a:p>
          <a:p>
            <a:endParaRPr lang="en-US" dirty="0"/>
          </a:p>
        </p:txBody>
      </p:sp>
    </p:spTree>
    <p:extLst>
      <p:ext uri="{BB962C8B-B14F-4D97-AF65-F5344CB8AC3E}">
        <p14:creationId xmlns:p14="http://schemas.microsoft.com/office/powerpoint/2010/main" val="112040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Session Layer</a:t>
            </a:r>
          </a:p>
        </p:txBody>
      </p:sp>
      <p:pic>
        <p:nvPicPr>
          <p:cNvPr id="4" name="Content Placeholder 3"/>
          <p:cNvPicPr>
            <a:picLocks noGrp="1" noChangeAspect="1"/>
          </p:cNvPicPr>
          <p:nvPr>
            <p:ph idx="1"/>
          </p:nvPr>
        </p:nvPicPr>
        <p:blipFill>
          <a:blip r:embed="rId2"/>
          <a:stretch>
            <a:fillRect/>
          </a:stretch>
        </p:blipFill>
        <p:spPr>
          <a:xfrm>
            <a:off x="2342014" y="1690689"/>
            <a:ext cx="7755480" cy="4478292"/>
          </a:xfrm>
          <a:prstGeom prst="rect">
            <a:avLst/>
          </a:prstGeom>
        </p:spPr>
      </p:pic>
    </p:spTree>
    <p:extLst>
      <p:ext uri="{BB962C8B-B14F-4D97-AF65-F5344CB8AC3E}">
        <p14:creationId xmlns:p14="http://schemas.microsoft.com/office/powerpoint/2010/main" val="42776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352" y="1297591"/>
            <a:ext cx="10515600" cy="4351338"/>
          </a:xfrm>
        </p:spPr>
        <p:txBody>
          <a:bodyPr/>
          <a:lstStyle/>
          <a:p>
            <a:pPr lvl="0"/>
            <a:r>
              <a:rPr lang="en-US" dirty="0"/>
              <a:t>It is a layer 3 in the OSI model.</a:t>
            </a:r>
          </a:p>
          <a:p>
            <a:pPr lvl="0"/>
            <a:r>
              <a:rPr lang="en-US" dirty="0"/>
              <a:t>The Session layer is used to establish, maintain and synchronizes the interaction between communicating devices.</a:t>
            </a:r>
          </a:p>
          <a:p>
            <a:endParaRPr lang="en-US" dirty="0"/>
          </a:p>
        </p:txBody>
      </p:sp>
    </p:spTree>
    <p:extLst>
      <p:ext uri="{BB962C8B-B14F-4D97-AF65-F5344CB8AC3E}">
        <p14:creationId xmlns:p14="http://schemas.microsoft.com/office/powerpoint/2010/main" val="357970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4"/>
            <a:ext cx="10515600" cy="5198169"/>
          </a:xfrm>
        </p:spPr>
        <p:txBody>
          <a:bodyPr/>
          <a:lstStyle/>
          <a:p>
            <a:pPr lvl="0" algn="just"/>
            <a:r>
              <a:rPr lang="en-US" b="1" dirty="0"/>
              <a:t>Dialog control:</a:t>
            </a:r>
            <a:r>
              <a:rPr lang="en-US" dirty="0"/>
              <a:t> Session layer acts as a dialog controller that creates a dialog between two processes or we can say that it allows the communication between two processes which can be either half-duplex or full-duplex.</a:t>
            </a:r>
          </a:p>
          <a:p>
            <a:pPr lvl="0" algn="just"/>
            <a:r>
              <a:rPr lang="en-US" b="1" dirty="0"/>
              <a:t>Synchronization:</a:t>
            </a:r>
            <a:r>
              <a:rPr lang="en-US" dirty="0"/>
              <a:t> Session layer adds some checkpoints when transmitting the data in a sequence. If some error occurs in the middle of the transmission of data, then the transmission will take place again from the checkpoint. This process is known as Synchronization and recovery.</a:t>
            </a:r>
          </a:p>
          <a:p>
            <a:pPr algn="just"/>
            <a:endParaRPr lang="en-US" dirty="0"/>
          </a:p>
        </p:txBody>
      </p:sp>
    </p:spTree>
    <p:extLst>
      <p:ext uri="{BB962C8B-B14F-4D97-AF65-F5344CB8AC3E}">
        <p14:creationId xmlns:p14="http://schemas.microsoft.com/office/powerpoint/2010/main" val="308117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313610"/>
            <a:ext cx="10515600" cy="1325563"/>
          </a:xfrm>
        </p:spPr>
        <p:txBody>
          <a:bodyPr/>
          <a:lstStyle/>
          <a:p>
            <a:pPr algn="ctr"/>
            <a:r>
              <a:rPr lang="en-GB" b="1" dirty="0">
                <a:latin typeface="Algerian" panose="04020705040A02060702" pitchFamily="82" charset="0"/>
              </a:rPr>
              <a:t>Presentation Layer</a:t>
            </a:r>
            <a:endParaRPr lang="en-US" b="1"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273120" y="1639173"/>
            <a:ext cx="7620002" cy="4251570"/>
          </a:xfrm>
          <a:prstGeom prst="rect">
            <a:avLst/>
          </a:prstGeom>
        </p:spPr>
      </p:pic>
    </p:spTree>
    <p:extLst>
      <p:ext uri="{BB962C8B-B14F-4D97-AF65-F5344CB8AC3E}">
        <p14:creationId xmlns:p14="http://schemas.microsoft.com/office/powerpoint/2010/main" val="2668490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r>
              <a:rPr lang="en-US" dirty="0"/>
              <a:t>A Presentation layer is mainly concerned with the syntax and semantics of the information exchanged between the two systems.</a:t>
            </a:r>
          </a:p>
          <a:p>
            <a:pPr lvl="0" algn="just"/>
            <a:r>
              <a:rPr lang="en-US" dirty="0"/>
              <a:t>It acts as a data translator for a network.</a:t>
            </a:r>
          </a:p>
          <a:p>
            <a:pPr lvl="0" algn="just"/>
            <a:r>
              <a:rPr lang="en-US" dirty="0"/>
              <a:t>This layer is a part of the operating system that converts the data from one presentation format to another format.</a:t>
            </a:r>
          </a:p>
          <a:p>
            <a:pPr algn="just"/>
            <a:r>
              <a:rPr lang="en-US" dirty="0"/>
              <a:t>The Presentation layer is also known as the syntax layer</a:t>
            </a:r>
          </a:p>
        </p:txBody>
      </p:sp>
    </p:spTree>
    <p:extLst>
      <p:ext uri="{BB962C8B-B14F-4D97-AF65-F5344CB8AC3E}">
        <p14:creationId xmlns:p14="http://schemas.microsoft.com/office/powerpoint/2010/main" val="204921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i="1" dirty="0"/>
              <a:t>Function of Presentation Layer</a:t>
            </a:r>
            <a:endParaRPr lang="en-US" sz="3200" b="1" i="1" dirty="0"/>
          </a:p>
        </p:txBody>
      </p:sp>
      <p:sp>
        <p:nvSpPr>
          <p:cNvPr id="3" name="Content Placeholder 2"/>
          <p:cNvSpPr>
            <a:spLocks noGrp="1"/>
          </p:cNvSpPr>
          <p:nvPr>
            <p:ph idx="1"/>
          </p:nvPr>
        </p:nvSpPr>
        <p:spPr/>
        <p:txBody>
          <a:bodyPr>
            <a:normAutofit fontScale="92500" lnSpcReduction="10000"/>
          </a:bodyPr>
          <a:lstStyle/>
          <a:p>
            <a:pPr lvl="0" algn="just"/>
            <a:r>
              <a:rPr lang="en-US" b="1" dirty="0"/>
              <a:t>Translation:</a:t>
            </a:r>
            <a:r>
              <a:rPr lang="en-US" dirty="0"/>
              <a:t> The processes in two systems exchange the information in the form of character strings, numbers and so on. Different computers use different encoding methods, the presentation layer handles the interoperability between the different encoding methods. It converts the data from sender-dependent format into a common format and changes the common format into receiver-dependent format at the receiving end.</a:t>
            </a:r>
          </a:p>
          <a:p>
            <a:pPr lvl="0" algn="just"/>
            <a:r>
              <a:rPr lang="en-US" b="1" dirty="0"/>
              <a:t>Encryption:</a:t>
            </a:r>
            <a:r>
              <a:rPr lang="en-US" dirty="0"/>
              <a:t> Encryption is needed to maintain privacy. Encryption is a process of converting the sender-transmitted information into another form and sends the resulting message over the network.</a:t>
            </a:r>
          </a:p>
          <a:p>
            <a:pPr lvl="0" algn="just"/>
            <a:r>
              <a:rPr lang="en-US" b="1" dirty="0"/>
              <a:t>Compression:</a:t>
            </a:r>
            <a:r>
              <a:rPr lang="en-US" dirty="0"/>
              <a:t> Data compression is a process of compressing the data, i.e., it reduces the number of bits to be transmitted. Data compression is very important in multimedia such as text, audio, video.</a:t>
            </a:r>
          </a:p>
          <a:p>
            <a:endParaRPr lang="en-US" dirty="0"/>
          </a:p>
        </p:txBody>
      </p:sp>
    </p:spTree>
    <p:extLst>
      <p:ext uri="{BB962C8B-B14F-4D97-AF65-F5344CB8AC3E}">
        <p14:creationId xmlns:p14="http://schemas.microsoft.com/office/powerpoint/2010/main" val="3203739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Application Layer</a:t>
            </a:r>
            <a:br>
              <a:rPr lang="en-US" dirty="0"/>
            </a:br>
            <a:endParaRPr lang="en-US" dirty="0"/>
          </a:p>
        </p:txBody>
      </p:sp>
      <p:pic>
        <p:nvPicPr>
          <p:cNvPr id="4" name="Content Placeholder 3" descr="OSI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3549" y="1352283"/>
            <a:ext cx="7984901" cy="4636394"/>
          </a:xfrm>
          <a:prstGeom prst="rect">
            <a:avLst/>
          </a:prstGeom>
          <a:noFill/>
          <a:ln>
            <a:noFill/>
          </a:ln>
        </p:spPr>
      </p:pic>
    </p:spTree>
    <p:extLst>
      <p:ext uri="{BB962C8B-B14F-4D97-AF65-F5344CB8AC3E}">
        <p14:creationId xmlns:p14="http://schemas.microsoft.com/office/powerpoint/2010/main" val="288330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3" y="1349107"/>
            <a:ext cx="10515600" cy="4351338"/>
          </a:xfrm>
        </p:spPr>
        <p:txBody>
          <a:bodyPr/>
          <a:lstStyle/>
          <a:p>
            <a:pPr lvl="0" algn="just"/>
            <a:r>
              <a:rPr lang="en-US" dirty="0"/>
              <a:t>An application layer serves as a window for users and application processes to access network service.</a:t>
            </a:r>
          </a:p>
          <a:p>
            <a:pPr lvl="0" algn="just"/>
            <a:r>
              <a:rPr lang="en-US" dirty="0"/>
              <a:t>It handles issues such as network transparency, resource allocation, etc.</a:t>
            </a:r>
          </a:p>
          <a:p>
            <a:pPr lvl="0" algn="just"/>
            <a:r>
              <a:rPr lang="en-US" dirty="0"/>
              <a:t>An application layer is not an application, but it performs the application layer functions.</a:t>
            </a:r>
          </a:p>
          <a:p>
            <a:pPr algn="just"/>
            <a:r>
              <a:rPr lang="en-US" dirty="0"/>
              <a:t>This layer provides the network services to the end-users</a:t>
            </a:r>
          </a:p>
        </p:txBody>
      </p:sp>
    </p:spTree>
    <p:extLst>
      <p:ext uri="{BB962C8B-B14F-4D97-AF65-F5344CB8AC3E}">
        <p14:creationId xmlns:p14="http://schemas.microsoft.com/office/powerpoint/2010/main" val="9443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Algerian" panose="04020705040A02060702" pitchFamily="82" charset="0"/>
              </a:rPr>
              <a:t>Characteristics of OSI</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657600" y="2250675"/>
            <a:ext cx="5477523" cy="3958401"/>
          </a:xfrm>
          <a:prstGeom prst="rect">
            <a:avLst/>
          </a:prstGeom>
        </p:spPr>
      </p:pic>
    </p:spTree>
    <p:extLst>
      <p:ext uri="{BB962C8B-B14F-4D97-AF65-F5344CB8AC3E}">
        <p14:creationId xmlns:p14="http://schemas.microsoft.com/office/powerpoint/2010/main" val="689557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i="1" dirty="0"/>
              <a:t>Function of Application Layer</a:t>
            </a:r>
            <a:endParaRPr lang="en-US" sz="3200" b="1" i="1" dirty="0"/>
          </a:p>
        </p:txBody>
      </p:sp>
      <p:sp>
        <p:nvSpPr>
          <p:cNvPr id="3" name="Content Placeholder 2"/>
          <p:cNvSpPr>
            <a:spLocks noGrp="1"/>
          </p:cNvSpPr>
          <p:nvPr>
            <p:ph idx="1"/>
          </p:nvPr>
        </p:nvSpPr>
        <p:spPr>
          <a:xfrm>
            <a:off x="838200" y="1983346"/>
            <a:ext cx="10515600" cy="4193617"/>
          </a:xfrm>
        </p:spPr>
        <p:txBody>
          <a:bodyPr/>
          <a:lstStyle/>
          <a:p>
            <a:pPr lvl="0" algn="just"/>
            <a:r>
              <a:rPr lang="en-US" b="1" dirty="0"/>
              <a:t>File Transfer, Access, and Management (FTAM):</a:t>
            </a:r>
            <a:r>
              <a:rPr lang="en-US" dirty="0"/>
              <a:t> An application layer allows a user to access the files in a remote computer, to retrieve the files from a computer and to manage the files in a remote computer.</a:t>
            </a:r>
          </a:p>
          <a:p>
            <a:pPr lvl="0" algn="just"/>
            <a:r>
              <a:rPr lang="en-US" b="1" dirty="0"/>
              <a:t>Mail Services:</a:t>
            </a:r>
            <a:r>
              <a:rPr lang="en-US" dirty="0"/>
              <a:t> An application layer provides the facility for email forwarding and storage.</a:t>
            </a:r>
          </a:p>
          <a:p>
            <a:pPr algn="just"/>
            <a:r>
              <a:rPr lang="en-US" b="1" dirty="0"/>
              <a:t>Directory Services</a:t>
            </a:r>
            <a:r>
              <a:rPr lang="en-US" dirty="0"/>
              <a:t>: An application provides the distributed database sources and is used to provide that global information about various objects</a:t>
            </a:r>
          </a:p>
        </p:txBody>
      </p:sp>
    </p:spTree>
    <p:extLst>
      <p:ext uri="{BB962C8B-B14F-4D97-AF65-F5344CB8AC3E}">
        <p14:creationId xmlns:p14="http://schemas.microsoft.com/office/powerpoint/2010/main" val="32503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3189"/>
            <a:ext cx="10515600" cy="5138670"/>
          </a:xfrm>
        </p:spPr>
        <p:txBody>
          <a:bodyPr>
            <a:normAutofit lnSpcReduction="10000"/>
          </a:bodyPr>
          <a:lstStyle/>
          <a:p>
            <a:pPr lvl="0" algn="just"/>
            <a:r>
              <a:rPr lang="en-US" dirty="0"/>
              <a:t>The OSI model is divided into two layers: upper layers and lower layers.</a:t>
            </a:r>
          </a:p>
          <a:p>
            <a:pPr lvl="0" algn="just"/>
            <a:r>
              <a:rPr lang="en-US" dirty="0"/>
              <a:t>The upper layer of the OSI model mainly deals with the application related issues, and they are implemented only in the software. The application layer is closest to the end user. Both the end user and the application layer interact with the software applications. An upper layer refers to the layer just above another layer.</a:t>
            </a:r>
          </a:p>
          <a:p>
            <a:pPr lvl="0" algn="just"/>
            <a:r>
              <a:rPr lang="en-US" dirty="0"/>
              <a:t>The lower layer of the OSI model deals with the data transport issues. The data link layer and the physical layer are implemented in hardware and software. The physical layer is the lowest layer of the OSI model and is closest to the physical medium. The physical layer is mainly responsible for placing the information on the physical medium.</a:t>
            </a:r>
          </a:p>
          <a:p>
            <a:pPr algn="just"/>
            <a:endParaRPr lang="en-US" dirty="0"/>
          </a:p>
        </p:txBody>
      </p:sp>
    </p:spTree>
    <p:extLst>
      <p:ext uri="{BB962C8B-B14F-4D97-AF65-F5344CB8AC3E}">
        <p14:creationId xmlns:p14="http://schemas.microsoft.com/office/powerpoint/2010/main" val="7269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Functions of the OSI Layers</a:t>
            </a:r>
            <a:br>
              <a:rPr lang="en-US" dirty="0"/>
            </a:br>
            <a:endParaRPr lang="en-US" dirty="0"/>
          </a:p>
        </p:txBody>
      </p:sp>
      <p:sp>
        <p:nvSpPr>
          <p:cNvPr id="3" name="Content Placeholder 2"/>
          <p:cNvSpPr>
            <a:spLocks noGrp="1"/>
          </p:cNvSpPr>
          <p:nvPr>
            <p:ph idx="1"/>
          </p:nvPr>
        </p:nvSpPr>
        <p:spPr>
          <a:xfrm>
            <a:off x="838200" y="1352282"/>
            <a:ext cx="10515600" cy="4824681"/>
          </a:xfrm>
        </p:spPr>
        <p:txBody>
          <a:bodyPr>
            <a:normAutofit/>
          </a:bodyPr>
          <a:lstStyle/>
          <a:p>
            <a:pPr marL="0" indent="0">
              <a:buNone/>
            </a:pPr>
            <a:r>
              <a:rPr lang="en-US" dirty="0"/>
              <a:t>There are the seven OSI layers. Each layer has different functions. A list of seven layers are given below:</a:t>
            </a:r>
          </a:p>
          <a:p>
            <a:pPr lvl="0"/>
            <a:r>
              <a:rPr lang="en-US" dirty="0"/>
              <a:t>Physical Layer</a:t>
            </a:r>
          </a:p>
          <a:p>
            <a:pPr lvl="0"/>
            <a:r>
              <a:rPr lang="en-US" dirty="0"/>
              <a:t>Data-Link Layer</a:t>
            </a:r>
          </a:p>
          <a:p>
            <a:pPr lvl="0"/>
            <a:r>
              <a:rPr lang="en-US" dirty="0"/>
              <a:t>Network Layer</a:t>
            </a:r>
          </a:p>
          <a:p>
            <a:pPr lvl="0"/>
            <a:r>
              <a:rPr lang="en-US" dirty="0"/>
              <a:t>Transport Layer</a:t>
            </a:r>
          </a:p>
          <a:p>
            <a:pPr lvl="0"/>
            <a:r>
              <a:rPr lang="en-US" dirty="0"/>
              <a:t>Session Layer</a:t>
            </a:r>
          </a:p>
          <a:p>
            <a:pPr lvl="0"/>
            <a:r>
              <a:rPr lang="en-US" dirty="0"/>
              <a:t>Presentation Layer</a:t>
            </a:r>
          </a:p>
          <a:p>
            <a:pPr lvl="0"/>
            <a:r>
              <a:rPr lang="en-US" dirty="0"/>
              <a:t>Application Layer</a:t>
            </a:r>
          </a:p>
          <a:p>
            <a:endParaRPr lang="en-US" dirty="0"/>
          </a:p>
        </p:txBody>
      </p:sp>
    </p:spTree>
    <p:extLst>
      <p:ext uri="{BB962C8B-B14F-4D97-AF65-F5344CB8AC3E}">
        <p14:creationId xmlns:p14="http://schemas.microsoft.com/office/powerpoint/2010/main" val="76940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43936" y="365125"/>
            <a:ext cx="8304127" cy="5868250"/>
          </a:xfrm>
          <a:prstGeom prst="rect">
            <a:avLst/>
          </a:prstGeom>
        </p:spPr>
      </p:pic>
    </p:spTree>
    <p:extLst>
      <p:ext uri="{BB962C8B-B14F-4D97-AF65-F5344CB8AC3E}">
        <p14:creationId xmlns:p14="http://schemas.microsoft.com/office/powerpoint/2010/main" val="311930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pPr algn="ctr"/>
            <a:r>
              <a:rPr lang="en-GB" dirty="0">
                <a:latin typeface="Algerian" panose="04020705040A02060702" pitchFamily="82" charset="0"/>
              </a:rPr>
              <a:t>Physical Layer</a:t>
            </a:r>
            <a:endParaRPr lang="en-US" dirty="0">
              <a:latin typeface="Algerian" panose="04020705040A02060702" pitchFamily="82" charset="0"/>
            </a:endParaRPr>
          </a:p>
        </p:txBody>
      </p:sp>
      <p:pic>
        <p:nvPicPr>
          <p:cNvPr id="4" name="Content Placeholder 3" descr="OSI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3048" y="1416676"/>
            <a:ext cx="6967469" cy="4739425"/>
          </a:xfrm>
          <a:prstGeom prst="rect">
            <a:avLst/>
          </a:prstGeom>
          <a:noFill/>
          <a:ln>
            <a:noFill/>
          </a:ln>
        </p:spPr>
      </p:pic>
    </p:spTree>
    <p:extLst>
      <p:ext uri="{BB962C8B-B14F-4D97-AF65-F5344CB8AC3E}">
        <p14:creationId xmlns:p14="http://schemas.microsoft.com/office/powerpoint/2010/main" val="415308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1070"/>
            <a:ext cx="10515600" cy="4695893"/>
          </a:xfrm>
        </p:spPr>
        <p:txBody>
          <a:bodyPr/>
          <a:lstStyle/>
          <a:p>
            <a:pPr lvl="0" algn="just"/>
            <a:r>
              <a:rPr lang="en-US" dirty="0"/>
              <a:t>The main functionality of the physical layer is to transmit the individual bits from one node to another node.</a:t>
            </a:r>
          </a:p>
          <a:p>
            <a:pPr lvl="0" algn="just"/>
            <a:r>
              <a:rPr lang="en-US" dirty="0"/>
              <a:t>It is the lowest layer of the OSI model.</a:t>
            </a:r>
          </a:p>
          <a:p>
            <a:pPr lvl="0" algn="just"/>
            <a:r>
              <a:rPr lang="en-US" dirty="0"/>
              <a:t>It establishes, maintains and deactivates the physical connection.</a:t>
            </a:r>
          </a:p>
          <a:p>
            <a:pPr lvl="0" algn="just"/>
            <a:r>
              <a:rPr lang="en-US" dirty="0"/>
              <a:t>It specifies the mechanical, electrical and procedural network interface specifications.</a:t>
            </a:r>
          </a:p>
          <a:p>
            <a:endParaRPr lang="en-US" dirty="0"/>
          </a:p>
        </p:txBody>
      </p:sp>
    </p:spTree>
    <p:extLst>
      <p:ext uri="{BB962C8B-B14F-4D97-AF65-F5344CB8AC3E}">
        <p14:creationId xmlns:p14="http://schemas.microsoft.com/office/powerpoint/2010/main" val="241368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Functions of a Physical Layer</a:t>
            </a:r>
            <a:r>
              <a:rPr lang="en-US" dirty="0"/>
              <a:t>:</a:t>
            </a:r>
            <a:br>
              <a:rPr lang="en-US" dirty="0"/>
            </a:br>
            <a:endParaRPr lang="en-US" dirty="0"/>
          </a:p>
        </p:txBody>
      </p:sp>
      <p:sp>
        <p:nvSpPr>
          <p:cNvPr id="3" name="Content Placeholder 2"/>
          <p:cNvSpPr>
            <a:spLocks noGrp="1"/>
          </p:cNvSpPr>
          <p:nvPr>
            <p:ph idx="1"/>
          </p:nvPr>
        </p:nvSpPr>
        <p:spPr/>
        <p:txBody>
          <a:bodyPr/>
          <a:lstStyle/>
          <a:p>
            <a:pPr lvl="0" algn="just"/>
            <a:r>
              <a:rPr lang="en-US" b="1" dirty="0"/>
              <a:t>Line Configuration:</a:t>
            </a:r>
            <a:r>
              <a:rPr lang="en-US" dirty="0"/>
              <a:t> It defines the way how two or more devices can be connected physically.</a:t>
            </a:r>
          </a:p>
          <a:p>
            <a:pPr lvl="0" algn="just"/>
            <a:r>
              <a:rPr lang="en-US" b="1" dirty="0"/>
              <a:t>Data transmission:</a:t>
            </a:r>
            <a:r>
              <a:rPr lang="en-US" dirty="0"/>
              <a:t> It defines the transmission mode whether it is simplex, half-duplex or full-duplex mode between the two devices on the network.</a:t>
            </a:r>
          </a:p>
          <a:p>
            <a:pPr lvl="0" algn="just"/>
            <a:r>
              <a:rPr lang="en-US" b="1" dirty="0"/>
              <a:t>Topology:</a:t>
            </a:r>
            <a:r>
              <a:rPr lang="en-US" dirty="0"/>
              <a:t> It defines the way how network devices are arranged.</a:t>
            </a:r>
          </a:p>
          <a:p>
            <a:pPr lvl="0" algn="just"/>
            <a:r>
              <a:rPr lang="en-US" b="1" dirty="0"/>
              <a:t>Signals:</a:t>
            </a:r>
            <a:r>
              <a:rPr lang="en-US" dirty="0"/>
              <a:t> It determines the type of the signal used for transmitting the information.</a:t>
            </a:r>
          </a:p>
          <a:p>
            <a:endParaRPr lang="en-US" dirty="0"/>
          </a:p>
        </p:txBody>
      </p:sp>
    </p:spTree>
    <p:extLst>
      <p:ext uri="{BB962C8B-B14F-4D97-AF65-F5344CB8AC3E}">
        <p14:creationId xmlns:p14="http://schemas.microsoft.com/office/powerpoint/2010/main" val="2152430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2027</Words>
  <Application>Microsoft Office PowerPoint</Application>
  <PresentationFormat>Widescreen</PresentationFormat>
  <Paragraphs>101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Algerian</vt:lpstr>
      <vt:lpstr>Arial</vt:lpstr>
      <vt:lpstr>Calibri</vt:lpstr>
      <vt:lpstr>Calibri Light</vt:lpstr>
      <vt:lpstr>Office Theme</vt:lpstr>
      <vt:lpstr>OSI MODEL</vt:lpstr>
      <vt:lpstr>OSI LAYER</vt:lpstr>
      <vt:lpstr>Characteristics of OSI</vt:lpstr>
      <vt:lpstr>PowerPoint Presentation</vt:lpstr>
      <vt:lpstr>Functions of the OSI Layers </vt:lpstr>
      <vt:lpstr>PowerPoint Presentation</vt:lpstr>
      <vt:lpstr>Physical Layer</vt:lpstr>
      <vt:lpstr>PowerPoint Presentation</vt:lpstr>
      <vt:lpstr>Functions of a Physical Layer: </vt:lpstr>
      <vt:lpstr>Data Link Layer</vt:lpstr>
      <vt:lpstr>PowerPoint Presentation</vt:lpstr>
      <vt:lpstr>Functions of the Data-link layer </vt:lpstr>
      <vt:lpstr>PowerPoint Presentation</vt:lpstr>
      <vt:lpstr>Network Layer</vt:lpstr>
      <vt:lpstr>PowerPoint Presentation</vt:lpstr>
      <vt:lpstr>Function of Network Layer.</vt:lpstr>
      <vt:lpstr> Transport Layer </vt:lpstr>
      <vt:lpstr>PowerPoint Presentation</vt:lpstr>
      <vt:lpstr>PowerPoint Presentation</vt:lpstr>
      <vt:lpstr>PowerPoint Presentation</vt:lpstr>
      <vt:lpstr>PowerPoint Presentation</vt:lpstr>
      <vt:lpstr>Session Layer</vt:lpstr>
      <vt:lpstr>PowerPoint Presentation</vt:lpstr>
      <vt:lpstr>PowerPoint Presentation</vt:lpstr>
      <vt:lpstr>Presentation Layer</vt:lpstr>
      <vt:lpstr>PowerPoint Presentation</vt:lpstr>
      <vt:lpstr>Function of Presentation Layer</vt:lpstr>
      <vt:lpstr>Application Layer </vt:lpstr>
      <vt:lpstr>PowerPoint Presentation</vt:lpstr>
      <vt:lpstr>Function of Application Layer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 3</dc:creator>
  <cp:lastModifiedBy>HP</cp:lastModifiedBy>
  <cp:revision>11</cp:revision>
  <dcterms:created xsi:type="dcterms:W3CDTF">2021-03-24T12:45:38Z</dcterms:created>
  <dcterms:modified xsi:type="dcterms:W3CDTF">2024-04-22T07:13:19Z</dcterms:modified>
</cp:coreProperties>
</file>