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4" r:id="rId5"/>
    <p:sldId id="259" r:id="rId6"/>
    <p:sldId id="269" r:id="rId7"/>
    <p:sldId id="276" r:id="rId8"/>
    <p:sldId id="278" r:id="rId9"/>
    <p:sldId id="280" r:id="rId10"/>
    <p:sldId id="279" r:id="rId11"/>
    <p:sldId id="275" r:id="rId12"/>
    <p:sldId id="281" r:id="rId13"/>
    <p:sldId id="285" r:id="rId14"/>
    <p:sldId id="28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793"/>
  </p:normalViewPr>
  <p:slideViewPr>
    <p:cSldViewPr snapToGrid="0">
      <p:cViewPr varScale="1">
        <p:scale>
          <a:sx n="108" d="100"/>
          <a:sy n="108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6069-D367-4FD8-BFD9-E61E2F78FC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0DA5AA-C7E3-4A68-A20E-F3C735D4B845}">
      <dgm:prSet/>
      <dgm:spPr/>
      <dgm:t>
        <a:bodyPr/>
        <a:lstStyle/>
        <a:p>
          <a:r>
            <a:rPr lang="en-US" b="0" i="0"/>
            <a:t>Is it possible to influence purchasing behavior in walkable communities to be more eco-friendly?</a:t>
          </a:r>
          <a:endParaRPr lang="en-US"/>
        </a:p>
      </dgm:t>
    </dgm:pt>
    <dgm:pt modelId="{D8E03DE6-9380-4CC0-BADC-1D365DEF4A16}" type="parTrans" cxnId="{24DAF8B3-2EBB-4210-8A6F-EE68EF022BAA}">
      <dgm:prSet/>
      <dgm:spPr/>
      <dgm:t>
        <a:bodyPr/>
        <a:lstStyle/>
        <a:p>
          <a:endParaRPr lang="en-US"/>
        </a:p>
      </dgm:t>
    </dgm:pt>
    <dgm:pt modelId="{43D7BAF6-0426-4261-9F90-8A7834744063}" type="sibTrans" cxnId="{24DAF8B3-2EBB-4210-8A6F-EE68EF022BAA}">
      <dgm:prSet/>
      <dgm:spPr/>
      <dgm:t>
        <a:bodyPr/>
        <a:lstStyle/>
        <a:p>
          <a:endParaRPr lang="en-US"/>
        </a:p>
      </dgm:t>
    </dgm:pt>
    <dgm:pt modelId="{32BA5242-275D-4C92-B67A-629D37A457A5}">
      <dgm:prSet/>
      <dgm:spPr/>
      <dgm:t>
        <a:bodyPr/>
        <a:lstStyle/>
        <a:p>
          <a:r>
            <a:rPr lang="en-US" b="0" i="0"/>
            <a:t>Does living in a walkable community affect perceived happiness and well-being?</a:t>
          </a:r>
          <a:endParaRPr lang="en-US"/>
        </a:p>
      </dgm:t>
    </dgm:pt>
    <dgm:pt modelId="{18C4DD61-7203-43AC-9CBC-70BC0F45AB84}" type="parTrans" cxnId="{84C93C81-1EEE-497A-8D80-F6A8B57739A2}">
      <dgm:prSet/>
      <dgm:spPr/>
      <dgm:t>
        <a:bodyPr/>
        <a:lstStyle/>
        <a:p>
          <a:endParaRPr lang="en-US"/>
        </a:p>
      </dgm:t>
    </dgm:pt>
    <dgm:pt modelId="{5B16291E-E427-4186-ACBC-14DFDFFA64C6}" type="sibTrans" cxnId="{84C93C81-1EEE-497A-8D80-F6A8B57739A2}">
      <dgm:prSet/>
      <dgm:spPr/>
      <dgm:t>
        <a:bodyPr/>
        <a:lstStyle/>
        <a:p>
          <a:endParaRPr lang="en-US"/>
        </a:p>
      </dgm:t>
    </dgm:pt>
    <dgm:pt modelId="{20F9E857-94B5-4B40-A6FF-52AC84CF7390}" type="pres">
      <dgm:prSet presAssocID="{5BC36069-D367-4FD8-BFD9-E61E2F78FC08}" presName="vert0" presStyleCnt="0">
        <dgm:presLayoutVars>
          <dgm:dir/>
          <dgm:animOne val="branch"/>
          <dgm:animLvl val="lvl"/>
        </dgm:presLayoutVars>
      </dgm:prSet>
      <dgm:spPr/>
    </dgm:pt>
    <dgm:pt modelId="{4D578207-A2DB-CE4C-9E45-FC164B0E61FA}" type="pres">
      <dgm:prSet presAssocID="{E30DA5AA-C7E3-4A68-A20E-F3C735D4B845}" presName="thickLine" presStyleLbl="alignNode1" presStyleIdx="0" presStyleCnt="2"/>
      <dgm:spPr/>
    </dgm:pt>
    <dgm:pt modelId="{0F31C100-E335-554E-99A5-230CA45BB671}" type="pres">
      <dgm:prSet presAssocID="{E30DA5AA-C7E3-4A68-A20E-F3C735D4B845}" presName="horz1" presStyleCnt="0"/>
      <dgm:spPr/>
    </dgm:pt>
    <dgm:pt modelId="{39259238-7EF9-D64B-AEBA-F34F3C23B6FB}" type="pres">
      <dgm:prSet presAssocID="{E30DA5AA-C7E3-4A68-A20E-F3C735D4B845}" presName="tx1" presStyleLbl="revTx" presStyleIdx="0" presStyleCnt="2"/>
      <dgm:spPr/>
    </dgm:pt>
    <dgm:pt modelId="{0EB70D18-5230-1441-8C1A-40AFF81CAB62}" type="pres">
      <dgm:prSet presAssocID="{E30DA5AA-C7E3-4A68-A20E-F3C735D4B845}" presName="vert1" presStyleCnt="0"/>
      <dgm:spPr/>
    </dgm:pt>
    <dgm:pt modelId="{B4239417-F132-0B4C-9505-E0376DAF439E}" type="pres">
      <dgm:prSet presAssocID="{32BA5242-275D-4C92-B67A-629D37A457A5}" presName="thickLine" presStyleLbl="alignNode1" presStyleIdx="1" presStyleCnt="2"/>
      <dgm:spPr/>
    </dgm:pt>
    <dgm:pt modelId="{AA341275-5872-7C4F-BED5-9A700E99D28B}" type="pres">
      <dgm:prSet presAssocID="{32BA5242-275D-4C92-B67A-629D37A457A5}" presName="horz1" presStyleCnt="0"/>
      <dgm:spPr/>
    </dgm:pt>
    <dgm:pt modelId="{C027B698-D6AA-124D-B6B4-1A46554E85DF}" type="pres">
      <dgm:prSet presAssocID="{32BA5242-275D-4C92-B67A-629D37A457A5}" presName="tx1" presStyleLbl="revTx" presStyleIdx="1" presStyleCnt="2"/>
      <dgm:spPr/>
    </dgm:pt>
    <dgm:pt modelId="{F0C3679D-2312-284B-9951-2371927DA528}" type="pres">
      <dgm:prSet presAssocID="{32BA5242-275D-4C92-B67A-629D37A457A5}" presName="vert1" presStyleCnt="0"/>
      <dgm:spPr/>
    </dgm:pt>
  </dgm:ptLst>
  <dgm:cxnLst>
    <dgm:cxn modelId="{D251EC18-42ED-7940-B32F-2B3904FCC1FB}" type="presOf" srcId="{32BA5242-275D-4C92-B67A-629D37A457A5}" destId="{C027B698-D6AA-124D-B6B4-1A46554E85DF}" srcOrd="0" destOrd="0" presId="urn:microsoft.com/office/officeart/2008/layout/LinedList"/>
    <dgm:cxn modelId="{7FFF7E41-D27A-C145-B7C4-F544F2E6AB4A}" type="presOf" srcId="{5BC36069-D367-4FD8-BFD9-E61E2F78FC08}" destId="{20F9E857-94B5-4B40-A6FF-52AC84CF7390}" srcOrd="0" destOrd="0" presId="urn:microsoft.com/office/officeart/2008/layout/LinedList"/>
    <dgm:cxn modelId="{FBC5F679-D111-B145-981B-91CC3DD18BBA}" type="presOf" srcId="{E30DA5AA-C7E3-4A68-A20E-F3C735D4B845}" destId="{39259238-7EF9-D64B-AEBA-F34F3C23B6FB}" srcOrd="0" destOrd="0" presId="urn:microsoft.com/office/officeart/2008/layout/LinedList"/>
    <dgm:cxn modelId="{84C93C81-1EEE-497A-8D80-F6A8B57739A2}" srcId="{5BC36069-D367-4FD8-BFD9-E61E2F78FC08}" destId="{32BA5242-275D-4C92-B67A-629D37A457A5}" srcOrd="1" destOrd="0" parTransId="{18C4DD61-7203-43AC-9CBC-70BC0F45AB84}" sibTransId="{5B16291E-E427-4186-ACBC-14DFDFFA64C6}"/>
    <dgm:cxn modelId="{24DAF8B3-2EBB-4210-8A6F-EE68EF022BAA}" srcId="{5BC36069-D367-4FD8-BFD9-E61E2F78FC08}" destId="{E30DA5AA-C7E3-4A68-A20E-F3C735D4B845}" srcOrd="0" destOrd="0" parTransId="{D8E03DE6-9380-4CC0-BADC-1D365DEF4A16}" sibTransId="{43D7BAF6-0426-4261-9F90-8A7834744063}"/>
    <dgm:cxn modelId="{048A2E8C-244B-A947-98AC-F64DD67FB2CB}" type="presParOf" srcId="{20F9E857-94B5-4B40-A6FF-52AC84CF7390}" destId="{4D578207-A2DB-CE4C-9E45-FC164B0E61FA}" srcOrd="0" destOrd="0" presId="urn:microsoft.com/office/officeart/2008/layout/LinedList"/>
    <dgm:cxn modelId="{BBE0713B-F2A6-E249-8073-57EEAB64E9B5}" type="presParOf" srcId="{20F9E857-94B5-4B40-A6FF-52AC84CF7390}" destId="{0F31C100-E335-554E-99A5-230CA45BB671}" srcOrd="1" destOrd="0" presId="urn:microsoft.com/office/officeart/2008/layout/LinedList"/>
    <dgm:cxn modelId="{563CFA87-ACF3-1F4D-84B4-6B719A141351}" type="presParOf" srcId="{0F31C100-E335-554E-99A5-230CA45BB671}" destId="{39259238-7EF9-D64B-AEBA-F34F3C23B6FB}" srcOrd="0" destOrd="0" presId="urn:microsoft.com/office/officeart/2008/layout/LinedList"/>
    <dgm:cxn modelId="{6F6CC0C3-5F02-0043-B98C-A876054B2150}" type="presParOf" srcId="{0F31C100-E335-554E-99A5-230CA45BB671}" destId="{0EB70D18-5230-1441-8C1A-40AFF81CAB62}" srcOrd="1" destOrd="0" presId="urn:microsoft.com/office/officeart/2008/layout/LinedList"/>
    <dgm:cxn modelId="{4392D622-142D-8341-A352-F58BBD016152}" type="presParOf" srcId="{20F9E857-94B5-4B40-A6FF-52AC84CF7390}" destId="{B4239417-F132-0B4C-9505-E0376DAF439E}" srcOrd="2" destOrd="0" presId="urn:microsoft.com/office/officeart/2008/layout/LinedList"/>
    <dgm:cxn modelId="{648CBC2B-73EA-1441-B87E-587135244981}" type="presParOf" srcId="{20F9E857-94B5-4B40-A6FF-52AC84CF7390}" destId="{AA341275-5872-7C4F-BED5-9A700E99D28B}" srcOrd="3" destOrd="0" presId="urn:microsoft.com/office/officeart/2008/layout/LinedList"/>
    <dgm:cxn modelId="{93555BEF-8085-3A4F-B888-850429D7C6D8}" type="presParOf" srcId="{AA341275-5872-7C4F-BED5-9A700E99D28B}" destId="{C027B698-D6AA-124D-B6B4-1A46554E85DF}" srcOrd="0" destOrd="0" presId="urn:microsoft.com/office/officeart/2008/layout/LinedList"/>
    <dgm:cxn modelId="{A4AA60C9-B42A-094E-82C6-188F56BEBAB5}" type="presParOf" srcId="{AA341275-5872-7C4F-BED5-9A700E99D28B}" destId="{F0C3679D-2312-284B-9951-2371927DA5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207-A2DB-CE4C-9E45-FC164B0E61F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9238-7EF9-D64B-AEBA-F34F3C23B6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Is it possible to influence purchasing behavior in walkable communities to be more eco-friendly?</a:t>
          </a:r>
          <a:endParaRPr lang="en-US" sz="4300" kern="1200"/>
        </a:p>
      </dsp:txBody>
      <dsp:txXfrm>
        <a:off x="0" y="0"/>
        <a:ext cx="6900512" cy="2768070"/>
      </dsp:txXfrm>
    </dsp:sp>
    <dsp:sp modelId="{B4239417-F132-0B4C-9505-E0376DAF439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B698-D6AA-124D-B6B4-1A46554E85D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Does living in a walkable community affect perceived happiness and well-being?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The Ultimates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A8C79FD7-E3B9-E1ED-F4A4-3B9A1A3A1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12EE9A0-34CB-4750-04CE-85A1CB20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E9C400-78FF-F092-CFF5-786A4216C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264228"/>
            <a:ext cx="5021912" cy="2984652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0DEE1C1-0FAE-FA6C-2B60-E788C5E6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8682"/>
            <a:ext cx="4719382" cy="28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B6FCC8B-8DF5-5D7B-03BA-8C53FD0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73"/>
            <a:ext cx="10515600" cy="2999246"/>
          </a:xfrm>
        </p:spPr>
      </p:pic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CBC88C8-0711-D280-0635-BC5FF4BC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335276"/>
            <a:ext cx="11341100" cy="3774948"/>
          </a:xfrm>
        </p:spPr>
      </p:pic>
    </p:spTree>
    <p:extLst>
      <p:ext uri="{BB962C8B-B14F-4D97-AF65-F5344CB8AC3E}">
        <p14:creationId xmlns:p14="http://schemas.microsoft.com/office/powerpoint/2010/main" val="271321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B76B2-996A-0A8A-73F9-4AFA971F1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11493"/>
            <a:ext cx="12129211" cy="3032304"/>
          </a:xfrm>
        </p:spPr>
      </p:pic>
    </p:spTree>
    <p:extLst>
      <p:ext uri="{BB962C8B-B14F-4D97-AF65-F5344CB8AC3E}">
        <p14:creationId xmlns:p14="http://schemas.microsoft.com/office/powerpoint/2010/main" val="9054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2FA183B-26D6-55BB-3BC5-E9AEA575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82" y="1875621"/>
            <a:ext cx="3847109" cy="337959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0A7DE30-13BB-A229-6B34-F3126894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" y="1875622"/>
            <a:ext cx="3937317" cy="352488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BEA9A22-F0F1-BAFE-E58C-21A06523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34" y="1911492"/>
            <a:ext cx="4097348" cy="34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Future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7C5B0B-5BC8-9B90-D965-FD86F62A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370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85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data analysis does not show a clear indication that living in a walkable community affects car purchasing behavior in a consistent manner across income demographics</a:t>
            </a: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average household would still own car in America</a:t>
            </a:r>
            <a:r>
              <a:rPr lang="en-US" sz="1800" dirty="0">
                <a:effectLst/>
              </a:rPr>
              <a:t> </a:t>
            </a:r>
          </a:p>
          <a:p>
            <a:r>
              <a:rPr lang="en-US" sz="1800" dirty="0"/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 is no correlation between the most walkable community and areas based on densities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ross population density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Gross residential density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Gross employment density</a:t>
            </a:r>
          </a:p>
          <a:p>
            <a:pPr marL="457200" lvl="1" indent="0">
              <a:buNone/>
            </a:pPr>
            <a:endParaRPr lang="en-US" sz="2200" dirty="0">
              <a:effectLst/>
            </a:endParaRPr>
          </a:p>
          <a:p>
            <a:r>
              <a:rPr lang="en-US" sz="1800" dirty="0"/>
              <a:t>Data Bias:</a:t>
            </a:r>
          </a:p>
          <a:p>
            <a:pPr lvl="1"/>
            <a:r>
              <a:rPr lang="en-US" sz="1800" dirty="0"/>
              <a:t>Fixed income ranges across America in Dataset from </a:t>
            </a:r>
            <a:r>
              <a:rPr lang="en-US" sz="1800" dirty="0" err="1"/>
              <a:t>EPA.gov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  <a:p>
            <a:pPr lvl="1"/>
            <a:r>
              <a:rPr lang="en-US" sz="2200" dirty="0"/>
              <a:t>Density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high, middle, and low-income earners who live in a walkable community own car?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there a correlation between most walkable communities and area based on density?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 size of data set size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CAC79237-71A2-4898-4D19-B85FB323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7F1E696-E2AF-E171-F711-E7A4FCB3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9" y="2629105"/>
            <a:ext cx="4429025" cy="3321770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3CC2A2E4-2C91-57B4-3D36-8C0314BA1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682" y="398058"/>
            <a:ext cx="4471883" cy="2767784"/>
          </a:xfrm>
          <a:prstGeom prst="rect">
            <a:avLst/>
          </a:prstGeom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DD76846-22A0-57C4-E209-943B389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6151"/>
            <a:ext cx="4678713" cy="2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9D2683-7075-87A7-4F10-A18A44B2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313"/>
            <a:ext cx="10515600" cy="2755406"/>
          </a:xfrm>
        </p:spPr>
      </p:pic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AFA532E-1992-F6A4-3373-DBB1A97A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D678F94-2D96-B24F-DDC3-8335D3514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464959"/>
            <a:ext cx="4719382" cy="2783923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B15030-7467-8332-B14D-3C9DB5E0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2853"/>
            <a:ext cx="4719382" cy="2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CC9E03-F41C-2E8A-451D-2C874C81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1095"/>
            <a:ext cx="10515600" cy="2881427"/>
          </a:xfrm>
        </p:spPr>
      </p:pic>
    </p:spTree>
    <p:extLst>
      <p:ext uri="{BB962C8B-B14F-4D97-AF65-F5344CB8AC3E}">
        <p14:creationId xmlns:p14="http://schemas.microsoft.com/office/powerpoint/2010/main" val="747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340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Potential 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Ochirbat Munkhchuluun</cp:lastModifiedBy>
  <cp:revision>16</cp:revision>
  <dcterms:created xsi:type="dcterms:W3CDTF">2023-04-08T12:07:35Z</dcterms:created>
  <dcterms:modified xsi:type="dcterms:W3CDTF">2023-04-10T16:34:29Z</dcterms:modified>
</cp:coreProperties>
</file>