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7" r:id="rId4"/>
    <p:sldId id="264" r:id="rId5"/>
    <p:sldId id="259" r:id="rId6"/>
    <p:sldId id="269" r:id="rId7"/>
    <p:sldId id="276" r:id="rId8"/>
    <p:sldId id="278" r:id="rId9"/>
    <p:sldId id="280" r:id="rId10"/>
    <p:sldId id="279" r:id="rId11"/>
    <p:sldId id="275" r:id="rId12"/>
    <p:sldId id="281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4785"/>
  </p:normalViewPr>
  <p:slideViewPr>
    <p:cSldViewPr snapToGrid="0">
      <p:cViewPr varScale="1">
        <p:scale>
          <a:sx n="107" d="100"/>
          <a:sy n="107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36069-D367-4FD8-BFD9-E61E2F78FC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0DA5AA-C7E3-4A68-A20E-F3C735D4B845}">
      <dgm:prSet/>
      <dgm:spPr/>
      <dgm:t>
        <a:bodyPr/>
        <a:lstStyle/>
        <a:p>
          <a:r>
            <a:rPr lang="en-US" b="0" i="0"/>
            <a:t>Is it possible to influence purchasing behavior in walkable communities to be more eco-friendly?</a:t>
          </a:r>
          <a:endParaRPr lang="en-US"/>
        </a:p>
      </dgm:t>
    </dgm:pt>
    <dgm:pt modelId="{D8E03DE6-9380-4CC0-BADC-1D365DEF4A16}" type="parTrans" cxnId="{24DAF8B3-2EBB-4210-8A6F-EE68EF022BAA}">
      <dgm:prSet/>
      <dgm:spPr/>
      <dgm:t>
        <a:bodyPr/>
        <a:lstStyle/>
        <a:p>
          <a:endParaRPr lang="en-US"/>
        </a:p>
      </dgm:t>
    </dgm:pt>
    <dgm:pt modelId="{43D7BAF6-0426-4261-9F90-8A7834744063}" type="sibTrans" cxnId="{24DAF8B3-2EBB-4210-8A6F-EE68EF022BAA}">
      <dgm:prSet/>
      <dgm:spPr/>
      <dgm:t>
        <a:bodyPr/>
        <a:lstStyle/>
        <a:p>
          <a:endParaRPr lang="en-US"/>
        </a:p>
      </dgm:t>
    </dgm:pt>
    <dgm:pt modelId="{32BA5242-275D-4C92-B67A-629D37A457A5}">
      <dgm:prSet/>
      <dgm:spPr/>
      <dgm:t>
        <a:bodyPr/>
        <a:lstStyle/>
        <a:p>
          <a:r>
            <a:rPr lang="en-US" b="0" i="0"/>
            <a:t>Does living in a walkable community affect perceived happiness and well-being?</a:t>
          </a:r>
          <a:endParaRPr lang="en-US"/>
        </a:p>
      </dgm:t>
    </dgm:pt>
    <dgm:pt modelId="{18C4DD61-7203-43AC-9CBC-70BC0F45AB84}" type="parTrans" cxnId="{84C93C81-1EEE-497A-8D80-F6A8B57739A2}">
      <dgm:prSet/>
      <dgm:spPr/>
      <dgm:t>
        <a:bodyPr/>
        <a:lstStyle/>
        <a:p>
          <a:endParaRPr lang="en-US"/>
        </a:p>
      </dgm:t>
    </dgm:pt>
    <dgm:pt modelId="{5B16291E-E427-4186-ACBC-14DFDFFA64C6}" type="sibTrans" cxnId="{84C93C81-1EEE-497A-8D80-F6A8B57739A2}">
      <dgm:prSet/>
      <dgm:spPr/>
      <dgm:t>
        <a:bodyPr/>
        <a:lstStyle/>
        <a:p>
          <a:endParaRPr lang="en-US"/>
        </a:p>
      </dgm:t>
    </dgm:pt>
    <dgm:pt modelId="{20F9E857-94B5-4B40-A6FF-52AC84CF7390}" type="pres">
      <dgm:prSet presAssocID="{5BC36069-D367-4FD8-BFD9-E61E2F78FC08}" presName="vert0" presStyleCnt="0">
        <dgm:presLayoutVars>
          <dgm:dir/>
          <dgm:animOne val="branch"/>
          <dgm:animLvl val="lvl"/>
        </dgm:presLayoutVars>
      </dgm:prSet>
      <dgm:spPr/>
    </dgm:pt>
    <dgm:pt modelId="{4D578207-A2DB-CE4C-9E45-FC164B0E61FA}" type="pres">
      <dgm:prSet presAssocID="{E30DA5AA-C7E3-4A68-A20E-F3C735D4B845}" presName="thickLine" presStyleLbl="alignNode1" presStyleIdx="0" presStyleCnt="2"/>
      <dgm:spPr/>
    </dgm:pt>
    <dgm:pt modelId="{0F31C100-E335-554E-99A5-230CA45BB671}" type="pres">
      <dgm:prSet presAssocID="{E30DA5AA-C7E3-4A68-A20E-F3C735D4B845}" presName="horz1" presStyleCnt="0"/>
      <dgm:spPr/>
    </dgm:pt>
    <dgm:pt modelId="{39259238-7EF9-D64B-AEBA-F34F3C23B6FB}" type="pres">
      <dgm:prSet presAssocID="{E30DA5AA-C7E3-4A68-A20E-F3C735D4B845}" presName="tx1" presStyleLbl="revTx" presStyleIdx="0" presStyleCnt="2"/>
      <dgm:spPr/>
    </dgm:pt>
    <dgm:pt modelId="{0EB70D18-5230-1441-8C1A-40AFF81CAB62}" type="pres">
      <dgm:prSet presAssocID="{E30DA5AA-C7E3-4A68-A20E-F3C735D4B845}" presName="vert1" presStyleCnt="0"/>
      <dgm:spPr/>
    </dgm:pt>
    <dgm:pt modelId="{B4239417-F132-0B4C-9505-E0376DAF439E}" type="pres">
      <dgm:prSet presAssocID="{32BA5242-275D-4C92-B67A-629D37A457A5}" presName="thickLine" presStyleLbl="alignNode1" presStyleIdx="1" presStyleCnt="2"/>
      <dgm:spPr/>
    </dgm:pt>
    <dgm:pt modelId="{AA341275-5872-7C4F-BED5-9A700E99D28B}" type="pres">
      <dgm:prSet presAssocID="{32BA5242-275D-4C92-B67A-629D37A457A5}" presName="horz1" presStyleCnt="0"/>
      <dgm:spPr/>
    </dgm:pt>
    <dgm:pt modelId="{C027B698-D6AA-124D-B6B4-1A46554E85DF}" type="pres">
      <dgm:prSet presAssocID="{32BA5242-275D-4C92-B67A-629D37A457A5}" presName="tx1" presStyleLbl="revTx" presStyleIdx="1" presStyleCnt="2"/>
      <dgm:spPr/>
    </dgm:pt>
    <dgm:pt modelId="{F0C3679D-2312-284B-9951-2371927DA528}" type="pres">
      <dgm:prSet presAssocID="{32BA5242-275D-4C92-B67A-629D37A457A5}" presName="vert1" presStyleCnt="0"/>
      <dgm:spPr/>
    </dgm:pt>
  </dgm:ptLst>
  <dgm:cxnLst>
    <dgm:cxn modelId="{D251EC18-42ED-7940-B32F-2B3904FCC1FB}" type="presOf" srcId="{32BA5242-275D-4C92-B67A-629D37A457A5}" destId="{C027B698-D6AA-124D-B6B4-1A46554E85DF}" srcOrd="0" destOrd="0" presId="urn:microsoft.com/office/officeart/2008/layout/LinedList"/>
    <dgm:cxn modelId="{7FFF7E41-D27A-C145-B7C4-F544F2E6AB4A}" type="presOf" srcId="{5BC36069-D367-4FD8-BFD9-E61E2F78FC08}" destId="{20F9E857-94B5-4B40-A6FF-52AC84CF7390}" srcOrd="0" destOrd="0" presId="urn:microsoft.com/office/officeart/2008/layout/LinedList"/>
    <dgm:cxn modelId="{FBC5F679-D111-B145-981B-91CC3DD18BBA}" type="presOf" srcId="{E30DA5AA-C7E3-4A68-A20E-F3C735D4B845}" destId="{39259238-7EF9-D64B-AEBA-F34F3C23B6FB}" srcOrd="0" destOrd="0" presId="urn:microsoft.com/office/officeart/2008/layout/LinedList"/>
    <dgm:cxn modelId="{84C93C81-1EEE-497A-8D80-F6A8B57739A2}" srcId="{5BC36069-D367-4FD8-BFD9-E61E2F78FC08}" destId="{32BA5242-275D-4C92-B67A-629D37A457A5}" srcOrd="1" destOrd="0" parTransId="{18C4DD61-7203-43AC-9CBC-70BC0F45AB84}" sibTransId="{5B16291E-E427-4186-ACBC-14DFDFFA64C6}"/>
    <dgm:cxn modelId="{24DAF8B3-2EBB-4210-8A6F-EE68EF022BAA}" srcId="{5BC36069-D367-4FD8-BFD9-E61E2F78FC08}" destId="{E30DA5AA-C7E3-4A68-A20E-F3C735D4B845}" srcOrd="0" destOrd="0" parTransId="{D8E03DE6-9380-4CC0-BADC-1D365DEF4A16}" sibTransId="{43D7BAF6-0426-4261-9F90-8A7834744063}"/>
    <dgm:cxn modelId="{048A2E8C-244B-A947-98AC-F64DD67FB2CB}" type="presParOf" srcId="{20F9E857-94B5-4B40-A6FF-52AC84CF7390}" destId="{4D578207-A2DB-CE4C-9E45-FC164B0E61FA}" srcOrd="0" destOrd="0" presId="urn:microsoft.com/office/officeart/2008/layout/LinedList"/>
    <dgm:cxn modelId="{BBE0713B-F2A6-E249-8073-57EEAB64E9B5}" type="presParOf" srcId="{20F9E857-94B5-4B40-A6FF-52AC84CF7390}" destId="{0F31C100-E335-554E-99A5-230CA45BB671}" srcOrd="1" destOrd="0" presId="urn:microsoft.com/office/officeart/2008/layout/LinedList"/>
    <dgm:cxn modelId="{563CFA87-ACF3-1F4D-84B4-6B719A141351}" type="presParOf" srcId="{0F31C100-E335-554E-99A5-230CA45BB671}" destId="{39259238-7EF9-D64B-AEBA-F34F3C23B6FB}" srcOrd="0" destOrd="0" presId="urn:microsoft.com/office/officeart/2008/layout/LinedList"/>
    <dgm:cxn modelId="{6F6CC0C3-5F02-0043-B98C-A876054B2150}" type="presParOf" srcId="{0F31C100-E335-554E-99A5-230CA45BB671}" destId="{0EB70D18-5230-1441-8C1A-40AFF81CAB62}" srcOrd="1" destOrd="0" presId="urn:microsoft.com/office/officeart/2008/layout/LinedList"/>
    <dgm:cxn modelId="{4392D622-142D-8341-A352-F58BBD016152}" type="presParOf" srcId="{20F9E857-94B5-4B40-A6FF-52AC84CF7390}" destId="{B4239417-F132-0B4C-9505-E0376DAF439E}" srcOrd="2" destOrd="0" presId="urn:microsoft.com/office/officeart/2008/layout/LinedList"/>
    <dgm:cxn modelId="{648CBC2B-73EA-1441-B87E-587135244981}" type="presParOf" srcId="{20F9E857-94B5-4B40-A6FF-52AC84CF7390}" destId="{AA341275-5872-7C4F-BED5-9A700E99D28B}" srcOrd="3" destOrd="0" presId="urn:microsoft.com/office/officeart/2008/layout/LinedList"/>
    <dgm:cxn modelId="{93555BEF-8085-3A4F-B888-850429D7C6D8}" type="presParOf" srcId="{AA341275-5872-7C4F-BED5-9A700E99D28B}" destId="{C027B698-D6AA-124D-B6B4-1A46554E85DF}" srcOrd="0" destOrd="0" presId="urn:microsoft.com/office/officeart/2008/layout/LinedList"/>
    <dgm:cxn modelId="{A4AA60C9-B42A-094E-82C6-188F56BEBAB5}" type="presParOf" srcId="{AA341275-5872-7C4F-BED5-9A700E99D28B}" destId="{F0C3679D-2312-284B-9951-2371927DA5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8207-A2DB-CE4C-9E45-FC164B0E61F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9238-7EF9-D64B-AEBA-F34F3C23B6F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Is it possible to influence purchasing behavior in walkable communities to be more eco-friendly?</a:t>
          </a:r>
          <a:endParaRPr lang="en-US" sz="4300" kern="1200"/>
        </a:p>
      </dsp:txBody>
      <dsp:txXfrm>
        <a:off x="0" y="0"/>
        <a:ext cx="6900512" cy="2768070"/>
      </dsp:txXfrm>
    </dsp:sp>
    <dsp:sp modelId="{B4239417-F132-0B4C-9505-E0376DAF439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7B698-D6AA-124D-B6B4-1A46554E85D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Does living in a walkable community affect perceived happiness and well-being?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912-461E-DA40-AA67-BCD90893A658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7E5B-C041-7A48-A090-9F84EA5D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D7E5B-C041-7A48-A090-9F84EA5D1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B2CF-15F9-AFD1-0983-630AFD6B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D913-A496-2780-26B4-F1F1BF29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428C-041B-3BD6-0B4F-D92F70F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2E07-F4D9-8A77-5C4D-79580C8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4A0-DB6D-3979-C7C4-97FFAA3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0CFB-C60D-8F52-E9AF-DB81322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EB0-D4B8-026E-6A6B-7E56D4C3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297F-BFC3-251F-FC73-EFDC519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C4B-8E4D-8B14-29D5-D023209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A87-A204-1939-09A9-A8756D5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7BD6-6ACE-0F3A-D9E6-4A384ED5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88A-3A57-B4ED-A6FD-F9E93CA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76F-3860-F123-75EB-A7A70F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1B9-FB8C-7C88-4006-8848BFF0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72DC-7F20-AA06-2334-4627E35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ADF-7C33-F015-AEDA-EBCB88B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168-D71A-3508-E3AA-973E72E2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6E90-2BB6-F643-10EE-59D29C2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1F6-B057-CD2A-1115-44FA4FD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44B-A26D-96AE-7060-EF027E6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7450-FC00-C5E9-E53D-1F3E80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651F-2678-32C5-66E5-EC1D248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B8A-2F18-5D36-C47B-612DD04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525-F70A-3D97-F7FC-8DD164A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F4C8-5D40-151D-3E33-2FE722F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71C-9692-2269-026B-8F5DA3C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C77B-6BF2-2550-E45C-B1D219FF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BF15-FD16-6D3D-33EA-7CEDDB20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85AC-2ED8-54AA-3FB8-9E701DC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294A-993B-C7F3-8746-17144AC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B969-C4FE-5463-14A7-D1FB84B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692-48F0-DFAC-EA4A-E38D91CE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BE8-B5F1-C333-05FC-78B6F2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7661-0433-1B3D-90CC-C4C7EF6A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8F74-17D6-D72A-64AB-49A700B9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F180-B96E-2982-6739-CF7EE482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5B45-F14D-E34C-66BA-BFFED6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FF7E-408F-7DD3-5259-362CF1A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F7D02-B3DF-FF8A-6977-C91B357F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891-0AD5-29E0-864B-5C23199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4FD8-3B61-F65A-C807-EFE5C14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21CE-1B3C-D49E-5A45-5140BB3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0FBF-764B-417E-51C1-5BD3448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4BFD2-B087-F341-B7FF-3135293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1F5D-D25B-883B-1E7C-987F4C4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4747-EB8E-9379-F86E-DF0A47C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596-A20D-B6A3-76FE-0152CDA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BA7-5ABB-C574-6ECC-8B2E96E2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346C-BDEF-AD8E-C296-43A3B766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0D59-8811-C460-1A6D-9F2DE39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18AB-DD16-551F-A5D3-9B4FA01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1228-40FD-6FED-5157-41E7AA7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EAD-86D1-DD4A-8092-8D7B1B4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146B-71AE-D246-7523-E9EE7E56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0F0-D090-D6EB-CD30-55354C1A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B68-AEF1-C35F-632B-8F3C469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AC8-8544-1F15-6CC0-804DD673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B425-4BF2-9C71-C64E-20713D0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A926A-8370-4410-CC37-0ED8CDA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4EB-15DB-7B98-6278-0521F327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59B-4B19-1BB4-69D1-86C7A0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C877-420B-520F-3717-7964AD37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C827-CCFF-596D-B4A1-44C6946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PADataCommons/public/OA/WalkabilityIndex.zip" TargetMode="External"/><Relationship Id="rId2" Type="http://schemas.openxmlformats.org/officeDocument/2006/relationships/hyperlink" Target="https://catalog.data.gov/dataset/walkabilit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data.epa.gov/arcgis/rest/services/OA/WalkabilityIndex/Map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813-B5AF-45C2-91CF-004C84A87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2EB8-73F7-4C41-51B5-5D05BD8C9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Ultimates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10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12EE9A0-34CB-4750-04CE-85A1CB209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E9C400-78FF-F092-CFF5-786A4216C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264228"/>
            <a:ext cx="5021912" cy="2984652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0DEE1C1-0FAE-FA6C-2B60-E788C5E6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8682"/>
            <a:ext cx="4719382" cy="28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B6FCC8B-8DF5-5D7B-03BA-8C53FD08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473"/>
            <a:ext cx="10515600" cy="2999246"/>
          </a:xfrm>
        </p:spPr>
      </p:pic>
    </p:spTree>
    <p:extLst>
      <p:ext uri="{BB962C8B-B14F-4D97-AF65-F5344CB8AC3E}">
        <p14:creationId xmlns:p14="http://schemas.microsoft.com/office/powerpoint/2010/main" val="3684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CBC88C8-0711-D280-0635-BC5FF4BC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2335276"/>
            <a:ext cx="11341100" cy="3774948"/>
          </a:xfrm>
        </p:spPr>
      </p:pic>
    </p:spTree>
    <p:extLst>
      <p:ext uri="{BB962C8B-B14F-4D97-AF65-F5344CB8AC3E}">
        <p14:creationId xmlns:p14="http://schemas.microsoft.com/office/powerpoint/2010/main" val="271321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Potential Future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E7C5B0B-5BC8-9B90-D965-FD86F62A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370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0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19661-C2B0-11E5-D7B4-329B5D5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data analysis does not show a clear indication that living in a walkable community affects car purchasing behavior in a consistent manner across income demographics</a:t>
            </a:r>
            <a:endParaRPr lang="en-US" sz="2200" dirty="0"/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high, middle, low income, or are near public transportation in a very walkable area, the average household would still own car in America</a:t>
            </a:r>
            <a:r>
              <a:rPr lang="en-US" sz="2200" dirty="0">
                <a:effectLst/>
              </a:rPr>
              <a:t> </a:t>
            </a:r>
          </a:p>
          <a:p>
            <a:endParaRPr lang="en-US" sz="2200" dirty="0"/>
          </a:p>
          <a:p>
            <a:endParaRPr lang="en-US" sz="2200" dirty="0">
              <a:effectLst/>
            </a:endParaRPr>
          </a:p>
          <a:p>
            <a:r>
              <a:rPr lang="en-US" sz="2400" dirty="0"/>
              <a:t>Data Bias:</a:t>
            </a:r>
          </a:p>
          <a:p>
            <a:pPr lvl="1"/>
            <a:r>
              <a:rPr lang="en-US" sz="2000" dirty="0"/>
              <a:t>Fixed income ranges across America in Dataset from </a:t>
            </a:r>
            <a:r>
              <a:rPr lang="en-US" sz="2000" dirty="0" err="1"/>
              <a:t>EPA.gov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689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EE41E-8F2D-12D3-0687-5A515A75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https://catalog.data.gov/dataset/walkability-index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284A7A"/>
                </a:solidFill>
                <a:effectLst/>
                <a:latin typeface="Lato" panose="020F0502020204030204" pitchFamily="34" charset="0"/>
                <a:hlinkClick r:id="rId3"/>
              </a:rPr>
              <a:t>https://edg.epa.gov/EPADataCommons/public/OA/WalkabilityIndex.zip</a:t>
            </a:r>
            <a:endParaRPr lang="en-US" sz="2400" b="0" i="0" u="none" strike="noStrike" dirty="0">
              <a:solidFill>
                <a:srgbClr val="284A7A"/>
              </a:solidFill>
              <a:effectLst/>
              <a:latin typeface="Lato" panose="020F0502020204030204" pitchFamily="34" charset="0"/>
            </a:endParaRPr>
          </a:p>
          <a:p>
            <a:r>
              <a:rPr lang="en-US" sz="2400" dirty="0">
                <a:hlinkClick r:id="rId4"/>
              </a:rPr>
              <a:t>https://geodata.epa.gov/arcgis/rest/services/OA/WalkabilityIndex/MapServer</a:t>
            </a:r>
            <a:endParaRPr lang="en-US" sz="2400" dirty="0">
              <a:solidFill>
                <a:srgbClr val="284A7A"/>
              </a:solidFill>
              <a:latin typeface="Lato" panose="020F050202020403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39150"/>
            <a:ext cx="5814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City Walkability</a:t>
            </a:r>
          </a:p>
          <a:p>
            <a:endParaRPr lang="en-US" sz="2200" dirty="0"/>
          </a:p>
          <a:p>
            <a:r>
              <a:rPr lang="en-US" sz="2200" dirty="0"/>
              <a:t>Walking as a primary mode of travel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Trends in highly walkable communities in relation to:</a:t>
            </a:r>
          </a:p>
          <a:p>
            <a:pPr lvl="1"/>
            <a:r>
              <a:rPr lang="en-US" sz="2200" dirty="0"/>
              <a:t>Car ownership</a:t>
            </a:r>
          </a:p>
          <a:p>
            <a:pPr lvl="1"/>
            <a:r>
              <a:rPr lang="en-US" sz="2200" dirty="0"/>
              <a:t>Income</a:t>
            </a:r>
          </a:p>
          <a:p>
            <a:pPr lvl="1"/>
            <a:r>
              <a:rPr lang="en-US" sz="2200" dirty="0"/>
              <a:t>Public transportation</a:t>
            </a:r>
          </a:p>
        </p:txBody>
      </p:sp>
      <p:pic>
        <p:nvPicPr>
          <p:cNvPr id="9" name="Picture 2" descr="Can rising energy prices help us walk more? – Drawn Journalism by Frits  Ahlefeldt">
            <a:extLst>
              <a:ext uri="{FF2B5EF4-FFF2-40B4-BE49-F238E27FC236}">
                <a16:creationId xmlns:a16="http://schemas.microsoft.com/office/drawing/2014/main" id="{67E3985D-CD82-F783-08E9-80E261CAD4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3426" b="-3"/>
          <a:stretch/>
        </p:blipFill>
        <p:spPr bwMode="auto">
          <a:xfrm>
            <a:off x="7003548" y="2172439"/>
            <a:ext cx="3518904" cy="3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5E31-C3AF-D0CB-E96D-B9E4C49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C6B-2EA1-D074-58BD-3588D310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 Provided by </a:t>
            </a:r>
            <a:r>
              <a:rPr lang="en-US" sz="2200" dirty="0" err="1"/>
              <a:t>EPA.gov</a:t>
            </a:r>
            <a:endParaRPr lang="en-US" sz="2200" dirty="0"/>
          </a:p>
          <a:p>
            <a:pPr marL="0"/>
            <a:endParaRPr lang="en-US" sz="2200" dirty="0"/>
          </a:p>
          <a:p>
            <a:r>
              <a:rPr lang="en-US" sz="2200" dirty="0"/>
              <a:t>Looking at National Walkability Index in US and Puerto Rico</a:t>
            </a:r>
          </a:p>
          <a:p>
            <a:endParaRPr lang="en-US" sz="2200" dirty="0"/>
          </a:p>
          <a:p>
            <a:r>
              <a:rPr lang="en-US" sz="2200" dirty="0"/>
              <a:t>Data is at Census Block Group (CBG) level</a:t>
            </a:r>
          </a:p>
          <a:p>
            <a:endParaRPr lang="en-US" sz="2200" dirty="0"/>
          </a:p>
          <a:p>
            <a:r>
              <a:rPr lang="en-US" sz="2200" dirty="0"/>
              <a:t>National Walkability Score is based on many different factors such as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street density, proximity to transit stops, diversity of area, and many more.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57200" lvl="1"/>
            <a:endParaRPr lang="en-US" sz="2200" dirty="0"/>
          </a:p>
          <a:p>
            <a:endParaRPr lang="en-US" sz="22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5D3DB85-CEF6-1739-6E1D-7CC5640D5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3874" y="2508314"/>
            <a:ext cx="4444314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 Questions</a:t>
            </a:r>
            <a:endParaRPr lang="en-US" sz="5400" dirty="0"/>
          </a:p>
        </p:txBody>
      </p:sp>
      <p:sp>
        <p:nvSpPr>
          <p:cNvPr id="41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F6F01-0F65-FF5B-EDE8-98403253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living in a highly walkable area still choose to have a vehicle?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high income earners who live in a walkable community own car?</a:t>
            </a:r>
          </a:p>
          <a:p>
            <a:pPr marL="914400" lvl="2">
              <a:spcBef>
                <a:spcPts val="0"/>
              </a:spcBef>
            </a:pPr>
            <a:endParaRPr lang="en-US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middle income earners who live in a walkable community own car?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low-income earners who live in a walkable community own car?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individuals are within proximity to public transit stops and live in a walkable community, will they likely still own a vehicle? 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102" name="Picture 6" descr="Measuring Walkability | Walkability Asia">
            <a:extLst>
              <a:ext uri="{FF2B5EF4-FFF2-40B4-BE49-F238E27FC236}">
                <a16:creationId xmlns:a16="http://schemas.microsoft.com/office/drawing/2014/main" id="{E5E4C61B-8EBF-2B43-877D-A667FB91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r="19053" b="1"/>
          <a:stretch/>
        </p:blipFill>
        <p:spPr bwMode="auto">
          <a:xfrm>
            <a:off x="7675658" y="2093976"/>
            <a:ext cx="386963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Pre-Analysis</a:t>
            </a:r>
            <a:endParaRPr lang="en-US" sz="5400" dirty="0"/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 up &amp; Findings</a:t>
            </a:r>
          </a:p>
          <a:p>
            <a:pPr lvl="1"/>
            <a:r>
              <a:rPr lang="en-US" sz="2800" dirty="0"/>
              <a:t>Refined data set to United States Only</a:t>
            </a:r>
          </a:p>
          <a:p>
            <a:pPr lvl="1"/>
            <a:r>
              <a:rPr lang="en-US" sz="2800" dirty="0"/>
              <a:t>Dropped missing values</a:t>
            </a:r>
          </a:p>
          <a:p>
            <a:pPr lvl="1"/>
            <a:r>
              <a:rPr lang="en-US" sz="2800" dirty="0"/>
              <a:t>Reduce size of data set size </a:t>
            </a:r>
          </a:p>
        </p:txBody>
      </p:sp>
      <p:pic>
        <p:nvPicPr>
          <p:cNvPr id="1026" name="Picture 2" descr="Data Cleaning: Techniques &amp; Best Practices for 2023">
            <a:extLst>
              <a:ext uri="{FF2B5EF4-FFF2-40B4-BE49-F238E27FC236}">
                <a16:creationId xmlns:a16="http://schemas.microsoft.com/office/drawing/2014/main" id="{5FF9B77A-217B-ED12-C2DD-10DF9AB6E9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CAC79237-71A2-4898-4D19-B85FB323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17F1E696-E2AF-E171-F711-E7A4FCB3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9" y="2629105"/>
            <a:ext cx="4429025" cy="3321770"/>
          </a:xfrm>
          <a:prstGeom prst="rect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3CC2A2E4-2C91-57B4-3D36-8C0314BA1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682" y="398058"/>
            <a:ext cx="4471883" cy="2767784"/>
          </a:xfrm>
          <a:prstGeom prst="rect">
            <a:avLst/>
          </a:prstGeom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DD76846-22A0-57C4-E209-943B389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6151"/>
            <a:ext cx="4678713" cy="2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B9D2683-7075-87A7-4F10-A18A44B2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313"/>
            <a:ext cx="10515600" cy="2755406"/>
          </a:xfrm>
        </p:spPr>
      </p:pic>
    </p:spTree>
    <p:extLst>
      <p:ext uri="{BB962C8B-B14F-4D97-AF65-F5344CB8AC3E}">
        <p14:creationId xmlns:p14="http://schemas.microsoft.com/office/powerpoint/2010/main" val="22521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AFA532E-1992-F6A4-3373-DBB1A97AE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D678F94-2D96-B24F-DDC3-8335D3514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464959"/>
            <a:ext cx="4719382" cy="2783923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FB15030-7467-8332-B14D-3C9DB5E0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2853"/>
            <a:ext cx="4719382" cy="29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CC9E03-F41C-2E8A-451D-2C874C81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1095"/>
            <a:ext cx="10515600" cy="2881427"/>
          </a:xfrm>
        </p:spPr>
      </p:pic>
    </p:spTree>
    <p:extLst>
      <p:ext uri="{BB962C8B-B14F-4D97-AF65-F5344CB8AC3E}">
        <p14:creationId xmlns:p14="http://schemas.microsoft.com/office/powerpoint/2010/main" val="7475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343</Words>
  <Application>Microsoft Macintosh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Project 1</vt:lpstr>
      <vt:lpstr>Overview</vt:lpstr>
      <vt:lpstr>Data Source</vt:lpstr>
      <vt:lpstr>Analysis Questions</vt:lpstr>
      <vt:lpstr>Pre-Analysis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Potential Future Analysis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Microsoft Office User</cp:lastModifiedBy>
  <cp:revision>11</cp:revision>
  <dcterms:created xsi:type="dcterms:W3CDTF">2023-04-08T12:07:35Z</dcterms:created>
  <dcterms:modified xsi:type="dcterms:W3CDTF">2023-04-09T17:49:00Z</dcterms:modified>
</cp:coreProperties>
</file>