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59" r:id="rId11"/>
    <p:sldId id="265" r:id="rId12"/>
    <p:sldId id="266" r:id="rId13"/>
    <p:sldId id="267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05953" y="2279282"/>
            <a:ext cx="13676093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17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286" y="1181317"/>
            <a:ext cx="180677" cy="2452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58259" y="4230528"/>
            <a:ext cx="1447800" cy="144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17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286" y="1181317"/>
            <a:ext cx="180677" cy="2452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17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700" y="1028700"/>
            <a:ext cx="542924" cy="5429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7286" y="1181317"/>
            <a:ext cx="180677" cy="2452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4459" y="2408042"/>
            <a:ext cx="1009908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17161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.jpg"/><Relationship Id="rId7" Type="http://schemas.openxmlformats.org/officeDocument/2006/relationships/image" Target="../media/image3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4673" y="1212891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673" y="2567636"/>
            <a:ext cx="5184775" cy="25742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6680"/>
              </a:lnSpc>
              <a:spcBef>
                <a:spcPts val="229"/>
              </a:spcBef>
            </a:pPr>
            <a:r>
              <a:rPr spc="235" dirty="0"/>
              <a:t>Population </a:t>
            </a:r>
            <a:r>
              <a:rPr spc="240" dirty="0"/>
              <a:t> </a:t>
            </a:r>
            <a:r>
              <a:rPr spc="20" dirty="0"/>
              <a:t>D</a:t>
            </a:r>
            <a:r>
              <a:rPr spc="90" dirty="0"/>
              <a:t>i</a:t>
            </a:r>
            <a:r>
              <a:rPr spc="5" dirty="0"/>
              <a:t>s</a:t>
            </a:r>
            <a:r>
              <a:rPr spc="400" dirty="0"/>
              <a:t>t</a:t>
            </a:r>
            <a:r>
              <a:rPr spc="210" dirty="0"/>
              <a:t>r</a:t>
            </a:r>
            <a:r>
              <a:rPr spc="90" dirty="0"/>
              <a:t>i</a:t>
            </a:r>
            <a:r>
              <a:rPr spc="375" dirty="0"/>
              <a:t>b</a:t>
            </a:r>
            <a:r>
              <a:rPr spc="345" dirty="0"/>
              <a:t>u</a:t>
            </a:r>
            <a:r>
              <a:rPr spc="400" dirty="0"/>
              <a:t>t</a:t>
            </a:r>
            <a:r>
              <a:rPr spc="90" dirty="0"/>
              <a:t>i</a:t>
            </a:r>
            <a:r>
              <a:rPr spc="140" dirty="0"/>
              <a:t>o</a:t>
            </a:r>
            <a:r>
              <a:rPr spc="350" dirty="0"/>
              <a:t>n</a:t>
            </a:r>
            <a:r>
              <a:rPr spc="-370" dirty="0"/>
              <a:t> </a:t>
            </a:r>
            <a:r>
              <a:rPr spc="90" dirty="0"/>
              <a:t>i</a:t>
            </a:r>
            <a:r>
              <a:rPr spc="225" dirty="0"/>
              <a:t>n  </a:t>
            </a:r>
            <a:r>
              <a:rPr spc="240" dirty="0"/>
              <a:t>Spain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4673" y="6786619"/>
            <a:ext cx="4962525" cy="481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950" spc="-1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95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9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95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2950" spc="3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9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95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95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95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9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95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9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9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ff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9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9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9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endParaRPr sz="295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716" y="8052958"/>
            <a:ext cx="3253693" cy="1028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78496" y="8303448"/>
            <a:ext cx="211582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12100"/>
              </a:lnSpc>
              <a:spcBef>
                <a:spcPts val="100"/>
              </a:spcBef>
            </a:pPr>
            <a:r>
              <a:rPr sz="1450" b="1" spc="-55" dirty="0">
                <a:solidFill>
                  <a:srgbClr val="FFFFFF"/>
                </a:solidFill>
                <a:latin typeface="Arial"/>
                <a:cs typeface="Arial"/>
              </a:rPr>
              <a:t>ANALYSED</a:t>
            </a:r>
            <a:r>
              <a:rPr sz="1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4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-5" dirty="0">
                <a:solidFill>
                  <a:srgbClr val="FFFFFF"/>
                </a:solidFill>
                <a:latin typeface="Arial"/>
                <a:cs typeface="Arial"/>
              </a:rPr>
              <a:t>FROM  </a:t>
            </a:r>
            <a:r>
              <a:rPr sz="1450" b="1" spc="10" dirty="0">
                <a:solidFill>
                  <a:srgbClr val="FFFFFF"/>
                </a:solidFill>
                <a:latin typeface="Arial"/>
                <a:cs typeface="Arial"/>
              </a:rPr>
              <a:t>2016-</a:t>
            </a:r>
            <a:r>
              <a:rPr sz="14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b="1" spc="15" dirty="0">
                <a:solidFill>
                  <a:srgbClr val="FFFFFF"/>
                </a:solidFill>
                <a:latin typeface="Arial"/>
                <a:cs typeface="Arial"/>
              </a:rPr>
              <a:t>2020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673" y="9666066"/>
            <a:ext cx="20116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Miguel</a:t>
            </a:r>
            <a:r>
              <a:rPr sz="1500" spc="-8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50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Barriola</a:t>
            </a:r>
            <a:r>
              <a:rPr sz="1500" spc="-8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5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Arranz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884" y="2494591"/>
            <a:ext cx="533399" cy="533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07214" y="5471270"/>
            <a:ext cx="5080785" cy="420662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25589" y="7984345"/>
            <a:ext cx="1838324" cy="2247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37341" y="630111"/>
            <a:ext cx="4750658" cy="396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4673" y="1212890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5953" y="2279282"/>
            <a:ext cx="43307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>
                <a:solidFill>
                  <a:srgbClr val="F56E1A"/>
                </a:solidFill>
              </a:rPr>
              <a:t>Geographic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5973" y="4562724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80986" y="4361944"/>
            <a:ext cx="551370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350" spc="105" dirty="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8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3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  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un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(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b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ee</a:t>
            </a:r>
            <a:r>
              <a:rPr sz="235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150" dirty="0">
                <a:solidFill>
                  <a:srgbClr val="171616"/>
                </a:solidFill>
                <a:latin typeface="Lucida Sans Unicode"/>
                <a:cs typeface="Lucida Sans Unicode"/>
              </a:rPr>
              <a:t>201</a:t>
            </a:r>
            <a:r>
              <a:rPr sz="2350" spc="-145" dirty="0">
                <a:solidFill>
                  <a:srgbClr val="171616"/>
                </a:solidFill>
                <a:latin typeface="Lucida Sans Unicode"/>
                <a:cs typeface="Lucida Sans Unicode"/>
              </a:rPr>
              <a:t>6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35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150" dirty="0">
                <a:solidFill>
                  <a:srgbClr val="171616"/>
                </a:solidFill>
                <a:latin typeface="Lucida Sans Unicode"/>
                <a:cs typeface="Lucida Sans Unicode"/>
              </a:rPr>
              <a:t>2020</a:t>
            </a:r>
            <a:r>
              <a:rPr sz="2350" spc="-75" dirty="0">
                <a:solidFill>
                  <a:srgbClr val="171616"/>
                </a:solidFill>
                <a:latin typeface="Lucida Sans Unicode"/>
                <a:cs typeface="Lucida Sans Unicode"/>
              </a:rPr>
              <a:t>)</a:t>
            </a:r>
            <a:endParaRPr sz="235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5973" y="5791449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280986" y="5590669"/>
            <a:ext cx="5378450" cy="125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35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8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u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dy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m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35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14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rr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n  </a:t>
            </a:r>
            <a:r>
              <a:rPr sz="235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between </a:t>
            </a:r>
            <a:r>
              <a:rPr sz="2350" b="1" spc="30" dirty="0">
                <a:solidFill>
                  <a:srgbClr val="171616"/>
                </a:solidFill>
                <a:latin typeface="Arial"/>
                <a:cs typeface="Arial"/>
              </a:rPr>
              <a:t>geographical </a:t>
            </a:r>
            <a:r>
              <a:rPr sz="2350" b="1" spc="55" dirty="0">
                <a:solidFill>
                  <a:srgbClr val="171616"/>
                </a:solidFill>
                <a:latin typeface="Arial"/>
                <a:cs typeface="Arial"/>
              </a:rPr>
              <a:t>location </a:t>
            </a:r>
            <a:r>
              <a:rPr sz="2350" b="1" spc="80" dirty="0">
                <a:solidFill>
                  <a:srgbClr val="171616"/>
                </a:solidFill>
                <a:latin typeface="Arial"/>
                <a:cs typeface="Arial"/>
              </a:rPr>
              <a:t>and </a:t>
            </a:r>
            <a:r>
              <a:rPr sz="2350" b="1" spc="8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75" dirty="0">
                <a:solidFill>
                  <a:srgbClr val="171616"/>
                </a:solidFill>
                <a:latin typeface="Arial"/>
                <a:cs typeface="Arial"/>
              </a:rPr>
              <a:t>population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27252" y="5044208"/>
            <a:ext cx="70675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150" dirty="0">
                <a:solidFill>
                  <a:srgbClr val="171616"/>
                </a:solidFill>
                <a:latin typeface="Lucida Sans Unicode"/>
                <a:cs typeface="Lucida Sans Unicode"/>
              </a:rPr>
              <a:t>201</a:t>
            </a:r>
            <a:r>
              <a:rPr sz="2350" spc="-145" dirty="0">
                <a:solidFill>
                  <a:srgbClr val="171616"/>
                </a:solidFill>
                <a:latin typeface="Lucida Sans Unicode"/>
                <a:cs typeface="Lucida Sans Unicode"/>
              </a:rPr>
              <a:t>6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27252" y="9862400"/>
            <a:ext cx="706755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150" dirty="0">
                <a:solidFill>
                  <a:srgbClr val="171616"/>
                </a:solidFill>
                <a:latin typeface="Lucida Sans Unicode"/>
                <a:cs typeface="Lucida Sans Unicode"/>
              </a:rPr>
              <a:t>202</a:t>
            </a:r>
            <a:r>
              <a:rPr sz="2350" spc="-145" dirty="0">
                <a:solidFill>
                  <a:srgbClr val="171616"/>
                </a:solidFill>
                <a:latin typeface="Lucida Sans Unicode"/>
                <a:cs typeface="Lucida Sans Unicode"/>
              </a:rPr>
              <a:t>0</a:t>
            </a:r>
            <a:endParaRPr sz="2350">
              <a:latin typeface="Lucida Sans Unicode"/>
              <a:cs typeface="Lucida Sans Unicode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61895" y="3908406"/>
            <a:ext cx="2114925" cy="679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73568" y="9006315"/>
            <a:ext cx="2103252" cy="6726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5"/>
            <a:ext cx="542925" cy="542925"/>
            <a:chOff x="1028700" y="1028705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5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2558" y="5"/>
            <a:ext cx="6285441" cy="315350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4673" y="7137501"/>
            <a:ext cx="286131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1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18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8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800" spc="-7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800" spc="-6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18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18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800" spc="-114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18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8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mm</a:t>
            </a:r>
            <a:r>
              <a:rPr sz="18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un</a:t>
            </a:r>
            <a:r>
              <a:rPr sz="1800" spc="-7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8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800" spc="-7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8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18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8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sz="1800" spc="-7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8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8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h  </a:t>
            </a:r>
            <a:r>
              <a:rPr sz="1800" b="1" spc="25" dirty="0">
                <a:solidFill>
                  <a:srgbClr val="F56E1A"/>
                </a:solidFill>
                <a:latin typeface="Arial"/>
                <a:cs typeface="Arial"/>
              </a:rPr>
              <a:t>Increasing </a:t>
            </a:r>
            <a:r>
              <a:rPr sz="1800" b="1" spc="40" dirty="0">
                <a:solidFill>
                  <a:srgbClr val="F56E1A"/>
                </a:solidFill>
                <a:latin typeface="Arial"/>
                <a:cs typeface="Arial"/>
              </a:rPr>
              <a:t>Capital </a:t>
            </a:r>
            <a:r>
              <a:rPr sz="1800" b="1" spc="4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1800" b="1" spc="90" dirty="0">
                <a:solidFill>
                  <a:srgbClr val="F56E1A"/>
                </a:solidFill>
                <a:latin typeface="Arial"/>
                <a:cs typeface="Arial"/>
              </a:rPr>
              <a:t>I</a:t>
            </a:r>
            <a:r>
              <a:rPr sz="1800" b="1" spc="75" dirty="0">
                <a:solidFill>
                  <a:srgbClr val="F56E1A"/>
                </a:solidFill>
                <a:latin typeface="Arial"/>
                <a:cs typeface="Arial"/>
              </a:rPr>
              <a:t>n</a:t>
            </a:r>
            <a:r>
              <a:rPr sz="1800" b="1" spc="15" dirty="0">
                <a:solidFill>
                  <a:srgbClr val="F56E1A"/>
                </a:solidFill>
                <a:latin typeface="Arial"/>
                <a:cs typeface="Arial"/>
              </a:rPr>
              <a:t>v</a:t>
            </a:r>
            <a:r>
              <a:rPr sz="1800" b="1" spc="55" dirty="0">
                <a:solidFill>
                  <a:srgbClr val="F56E1A"/>
                </a:solidFill>
                <a:latin typeface="Arial"/>
                <a:cs typeface="Arial"/>
              </a:rPr>
              <a:t>e</a:t>
            </a:r>
            <a:r>
              <a:rPr sz="1800" b="1" spc="-114" dirty="0">
                <a:solidFill>
                  <a:srgbClr val="F56E1A"/>
                </a:solidFill>
                <a:latin typeface="Arial"/>
                <a:cs typeface="Arial"/>
              </a:rPr>
              <a:t>s</a:t>
            </a:r>
            <a:r>
              <a:rPr sz="1800" b="1" spc="175" dirty="0">
                <a:solidFill>
                  <a:srgbClr val="F56E1A"/>
                </a:solidFill>
                <a:latin typeface="Arial"/>
                <a:cs typeface="Arial"/>
              </a:rPr>
              <a:t>t</a:t>
            </a:r>
            <a:r>
              <a:rPr sz="1800" b="1" spc="160" dirty="0">
                <a:solidFill>
                  <a:srgbClr val="F56E1A"/>
                </a:solidFill>
                <a:latin typeface="Arial"/>
                <a:cs typeface="Arial"/>
              </a:rPr>
              <a:t>m</a:t>
            </a:r>
            <a:r>
              <a:rPr sz="1800" b="1" spc="55" dirty="0">
                <a:solidFill>
                  <a:srgbClr val="F56E1A"/>
                </a:solidFill>
                <a:latin typeface="Arial"/>
                <a:cs typeface="Arial"/>
              </a:rPr>
              <a:t>e</a:t>
            </a:r>
            <a:r>
              <a:rPr sz="1800" b="1" spc="75" dirty="0">
                <a:solidFill>
                  <a:srgbClr val="F56E1A"/>
                </a:solidFill>
                <a:latin typeface="Arial"/>
                <a:cs typeface="Arial"/>
              </a:rPr>
              <a:t>n</a:t>
            </a:r>
            <a:r>
              <a:rPr sz="1800" b="1" spc="175" dirty="0">
                <a:solidFill>
                  <a:srgbClr val="F56E1A"/>
                </a:solidFill>
                <a:latin typeface="Arial"/>
                <a:cs typeface="Arial"/>
              </a:rPr>
              <a:t>t</a:t>
            </a:r>
            <a:r>
              <a:rPr sz="1800" b="1" spc="-110" dirty="0">
                <a:solidFill>
                  <a:srgbClr val="F56E1A"/>
                </a:solidFill>
                <a:latin typeface="Arial"/>
                <a:cs typeface="Arial"/>
              </a:rPr>
              <a:t>s</a:t>
            </a:r>
            <a:r>
              <a:rPr sz="1800" b="1" spc="-3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8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8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18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8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8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8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v</a:t>
            </a:r>
            <a:r>
              <a:rPr sz="18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e  </a:t>
            </a:r>
            <a:r>
              <a:rPr sz="1800" b="1" spc="45" dirty="0">
                <a:solidFill>
                  <a:srgbClr val="5270FF"/>
                </a:solidFill>
                <a:latin typeface="Arial"/>
                <a:cs typeface="Arial"/>
              </a:rPr>
              <a:t>higher</a:t>
            </a:r>
            <a:r>
              <a:rPr sz="1800" b="1" spc="-45" dirty="0">
                <a:solidFill>
                  <a:srgbClr val="5270FF"/>
                </a:solidFill>
                <a:latin typeface="Arial"/>
                <a:cs typeface="Arial"/>
              </a:rPr>
              <a:t> </a:t>
            </a:r>
            <a:r>
              <a:rPr sz="1800" b="1" spc="55" dirty="0">
                <a:solidFill>
                  <a:srgbClr val="5270FF"/>
                </a:solidFill>
                <a:latin typeface="Arial"/>
                <a:cs typeface="Arial"/>
              </a:rPr>
              <a:t>population.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4673" y="3794406"/>
            <a:ext cx="45548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Conclusions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56064" y="5492656"/>
            <a:ext cx="952499" cy="952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964572" y="5792477"/>
            <a:ext cx="287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b="1" spc="-3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6543" y="7137501"/>
            <a:ext cx="3286125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8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8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800" spc="-6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18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8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18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8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800" spc="-140" dirty="0">
                <a:solidFill>
                  <a:srgbClr val="171616"/>
                </a:solidFill>
                <a:latin typeface="Lucida Sans Unicode"/>
                <a:cs typeface="Lucida Sans Unicode"/>
              </a:rPr>
              <a:t>g</a:t>
            </a:r>
            <a:r>
              <a:rPr sz="18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800" spc="-70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18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8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rr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800" spc="-70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8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800" spc="-7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8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8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8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b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80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8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sz="1800" dirty="0">
                <a:solidFill>
                  <a:srgbClr val="171616"/>
                </a:solidFill>
                <a:latin typeface="Lucida Sans Unicode"/>
                <a:cs typeface="Lucida Sans Unicode"/>
              </a:rPr>
              <a:t>ee</a:t>
            </a:r>
            <a:r>
              <a:rPr sz="18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spc="-35" dirty="0">
                <a:solidFill>
                  <a:srgbClr val="171616"/>
                </a:solidFill>
                <a:latin typeface="Arial"/>
                <a:cs typeface="Arial"/>
              </a:rPr>
              <a:t>CPI,</a:t>
            </a:r>
            <a:r>
              <a:rPr sz="1800" b="1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800" b="1" spc="30" dirty="0">
                <a:solidFill>
                  <a:srgbClr val="171616"/>
                </a:solidFill>
                <a:latin typeface="Arial"/>
                <a:cs typeface="Arial"/>
              </a:rPr>
              <a:t>HPI</a:t>
            </a:r>
            <a:r>
              <a:rPr sz="1800" b="1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800" b="1" spc="65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1800" b="1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800" b="1" spc="45" dirty="0">
                <a:solidFill>
                  <a:srgbClr val="171616"/>
                </a:solidFill>
                <a:latin typeface="Arial"/>
                <a:cs typeface="Arial"/>
              </a:rPr>
              <a:t>Population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7933" y="5492656"/>
            <a:ext cx="952499" cy="952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66442" y="5792477"/>
            <a:ext cx="336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8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000" b="1" spc="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4673" y="1212905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0618" y="4375574"/>
            <a:ext cx="4731385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20" dirty="0">
                <a:solidFill>
                  <a:srgbClr val="F56E1A"/>
                </a:solidFill>
                <a:latin typeface="Arial"/>
                <a:cs typeface="Arial"/>
              </a:rPr>
              <a:t>Health/</a:t>
            </a:r>
            <a:r>
              <a:rPr sz="2000" b="1" spc="-60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30" dirty="0">
                <a:solidFill>
                  <a:srgbClr val="F56E1A"/>
                </a:solidFill>
                <a:latin typeface="Arial"/>
                <a:cs typeface="Arial"/>
              </a:rPr>
              <a:t>Life</a:t>
            </a:r>
            <a:r>
              <a:rPr sz="2000" b="1" spc="-60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40" dirty="0">
                <a:solidFill>
                  <a:srgbClr val="F56E1A"/>
                </a:solidFill>
                <a:latin typeface="Arial"/>
                <a:cs typeface="Arial"/>
              </a:rPr>
              <a:t>expectancy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1260"/>
              </a:spcBef>
            </a:pP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6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6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rr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b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ee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b="1" spc="65" dirty="0">
                <a:solidFill>
                  <a:srgbClr val="171616"/>
                </a:solidFill>
                <a:latin typeface="Arial"/>
                <a:cs typeface="Arial"/>
              </a:rPr>
              <a:t>h</a:t>
            </a:r>
            <a:r>
              <a:rPr sz="1600" b="1" spc="50" dirty="0">
                <a:solidFill>
                  <a:srgbClr val="171616"/>
                </a:solidFill>
                <a:latin typeface="Arial"/>
                <a:cs typeface="Arial"/>
              </a:rPr>
              <a:t>e</a:t>
            </a:r>
            <a:r>
              <a:rPr sz="1600" b="1" spc="70" dirty="0">
                <a:solidFill>
                  <a:srgbClr val="171616"/>
                </a:solidFill>
                <a:latin typeface="Arial"/>
                <a:cs typeface="Arial"/>
              </a:rPr>
              <a:t>a</a:t>
            </a:r>
            <a:r>
              <a:rPr sz="1600" b="1" spc="40" dirty="0">
                <a:solidFill>
                  <a:srgbClr val="171616"/>
                </a:solidFill>
                <a:latin typeface="Arial"/>
                <a:cs typeface="Arial"/>
              </a:rPr>
              <a:t>l</a:t>
            </a:r>
            <a:r>
              <a:rPr sz="1600" b="1" spc="155" dirty="0">
                <a:solidFill>
                  <a:srgbClr val="171616"/>
                </a:solidFill>
                <a:latin typeface="Arial"/>
                <a:cs typeface="Arial"/>
              </a:rPr>
              <a:t>t</a:t>
            </a:r>
            <a:r>
              <a:rPr sz="1600" b="1" spc="65" dirty="0">
                <a:solidFill>
                  <a:srgbClr val="171616"/>
                </a:solidFill>
                <a:latin typeface="Arial"/>
                <a:cs typeface="Arial"/>
              </a:rPr>
              <a:t>h</a:t>
            </a:r>
            <a:r>
              <a:rPr sz="1600" b="1" spc="215" dirty="0">
                <a:solidFill>
                  <a:srgbClr val="171616"/>
                </a:solidFill>
                <a:latin typeface="Arial"/>
                <a:cs typeface="Arial"/>
              </a:rPr>
              <a:t>/</a:t>
            </a:r>
            <a:r>
              <a:rPr sz="1600" b="1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171616"/>
                </a:solidFill>
                <a:latin typeface="Arial"/>
                <a:cs typeface="Arial"/>
              </a:rPr>
              <a:t>li</a:t>
            </a:r>
            <a:r>
              <a:rPr sz="1600" b="1" spc="80" dirty="0">
                <a:solidFill>
                  <a:srgbClr val="171616"/>
                </a:solidFill>
                <a:latin typeface="Arial"/>
                <a:cs typeface="Arial"/>
              </a:rPr>
              <a:t>f</a:t>
            </a:r>
            <a:r>
              <a:rPr sz="1600" b="1" spc="35" dirty="0">
                <a:solidFill>
                  <a:srgbClr val="171616"/>
                </a:solidFill>
                <a:latin typeface="Arial"/>
                <a:cs typeface="Arial"/>
              </a:rPr>
              <a:t>e  </a:t>
            </a:r>
            <a:r>
              <a:rPr sz="1600" b="1" spc="30" dirty="0">
                <a:solidFill>
                  <a:srgbClr val="171616"/>
                </a:solidFill>
                <a:latin typeface="Arial"/>
                <a:cs typeface="Arial"/>
              </a:rPr>
              <a:t>expectancy</a:t>
            </a:r>
            <a:r>
              <a:rPr sz="1600" b="1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of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Community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with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b="1" spc="40" dirty="0">
                <a:solidFill>
                  <a:srgbClr val="171616"/>
                </a:solidFill>
                <a:latin typeface="Arial"/>
                <a:cs typeface="Arial"/>
              </a:rPr>
              <a:t>Population </a:t>
            </a:r>
            <a:r>
              <a:rPr sz="1600" b="1" spc="-4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600" b="1" spc="10" dirty="0">
                <a:solidFill>
                  <a:srgbClr val="171616"/>
                </a:solidFill>
                <a:latin typeface="Arial"/>
                <a:cs typeface="Arial"/>
              </a:rPr>
              <a:t>Flux</a:t>
            </a:r>
            <a:r>
              <a:rPr sz="1600" spc="10" dirty="0">
                <a:solidFill>
                  <a:srgbClr val="171616"/>
                </a:solidFill>
                <a:latin typeface="Lucida Sans Unicode"/>
                <a:cs typeface="Lucida Sans Unicode"/>
              </a:rPr>
              <a:t>?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7466" y="4668752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3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8259" y="6860928"/>
            <a:ext cx="1447800" cy="1447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7466" y="7299152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0618" y="6958285"/>
            <a:ext cx="4038600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b="1" spc="65" dirty="0">
                <a:solidFill>
                  <a:srgbClr val="F56E1A"/>
                </a:solidFill>
                <a:latin typeface="Arial"/>
                <a:cs typeface="Arial"/>
              </a:rPr>
              <a:t>Breakdown </a:t>
            </a:r>
            <a:r>
              <a:rPr sz="2000" b="1" spc="60" dirty="0">
                <a:solidFill>
                  <a:srgbClr val="F56E1A"/>
                </a:solidFill>
                <a:latin typeface="Arial"/>
                <a:cs typeface="Arial"/>
              </a:rPr>
              <a:t>of </a:t>
            </a: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cities </a:t>
            </a:r>
            <a:r>
              <a:rPr sz="2000" b="1" spc="100" dirty="0">
                <a:solidFill>
                  <a:srgbClr val="F56E1A"/>
                </a:solidFill>
                <a:latin typeface="Arial"/>
                <a:cs typeface="Arial"/>
              </a:rPr>
              <a:t>within </a:t>
            </a:r>
            <a:r>
              <a:rPr sz="2000" b="1" spc="10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F56E1A"/>
                </a:solidFill>
                <a:latin typeface="Arial"/>
                <a:cs typeface="Arial"/>
              </a:rPr>
              <a:t>Communities </a:t>
            </a:r>
            <a:r>
              <a:rPr sz="2000" b="1" spc="-15" dirty="0">
                <a:solidFill>
                  <a:srgbClr val="F56E1A"/>
                </a:solidFill>
                <a:latin typeface="Arial"/>
                <a:cs typeface="Arial"/>
              </a:rPr>
              <a:t>as </a:t>
            </a:r>
            <a:r>
              <a:rPr sz="2000" b="1" spc="80" dirty="0">
                <a:solidFill>
                  <a:srgbClr val="F56E1A"/>
                </a:solidFill>
                <a:latin typeface="Arial"/>
                <a:cs typeface="Arial"/>
              </a:rPr>
              <a:t>well </a:t>
            </a:r>
            <a:r>
              <a:rPr sz="2000" b="1" spc="-15" dirty="0">
                <a:solidFill>
                  <a:srgbClr val="F56E1A"/>
                </a:solidFill>
                <a:latin typeface="Arial"/>
                <a:cs typeface="Arial"/>
              </a:rPr>
              <a:t>as </a:t>
            </a:r>
            <a:r>
              <a:rPr sz="2000" b="1" spc="-50" dirty="0">
                <a:solidFill>
                  <a:srgbClr val="F56E1A"/>
                </a:solidFill>
                <a:latin typeface="Arial"/>
                <a:cs typeface="Arial"/>
              </a:rPr>
              <a:t>Socio- </a:t>
            </a:r>
            <a:r>
              <a:rPr sz="2000" b="1" spc="-4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55" dirty="0">
                <a:solidFill>
                  <a:srgbClr val="F56E1A"/>
                </a:solidFill>
                <a:latin typeface="Arial"/>
                <a:cs typeface="Arial"/>
              </a:rPr>
              <a:t>economic/</a:t>
            </a:r>
            <a:r>
              <a:rPr sz="2000" b="1" spc="-6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F56E1A"/>
                </a:solidFill>
                <a:latin typeface="Arial"/>
                <a:cs typeface="Arial"/>
              </a:rPr>
              <a:t>geographic</a:t>
            </a:r>
            <a:r>
              <a:rPr sz="2000" b="1" spc="-60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F56E1A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31181" y="4230528"/>
            <a:ext cx="1447800" cy="144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43540" y="4375574"/>
            <a:ext cx="4465955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Geographical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1260"/>
              </a:spcBef>
            </a:pPr>
            <a:r>
              <a:rPr sz="16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Correlation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between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Population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171616"/>
                </a:solidFill>
                <a:latin typeface="Lucida Sans Unicode"/>
                <a:cs typeface="Lucida Sans Unicode"/>
              </a:rPr>
              <a:t>Distribution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of </a:t>
            </a:r>
            <a:r>
              <a:rPr sz="1600" spc="-49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1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is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mm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un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1600" spc="-6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b="1" spc="-145" dirty="0">
                <a:solidFill>
                  <a:srgbClr val="171616"/>
                </a:solidFill>
                <a:latin typeface="Arial"/>
                <a:cs typeface="Arial"/>
              </a:rPr>
              <a:t>C</a:t>
            </a:r>
            <a:r>
              <a:rPr sz="1600" b="1" spc="5" dirty="0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sz="1600" b="1" spc="70" dirty="0">
                <a:solidFill>
                  <a:srgbClr val="171616"/>
                </a:solidFill>
                <a:latin typeface="Arial"/>
                <a:cs typeface="Arial"/>
              </a:rPr>
              <a:t>a</a:t>
            </a:r>
            <a:r>
              <a:rPr sz="1600" b="1" spc="-100" dirty="0">
                <a:solidFill>
                  <a:srgbClr val="171616"/>
                </a:solidFill>
                <a:latin typeface="Arial"/>
                <a:cs typeface="Arial"/>
              </a:rPr>
              <a:t>s</a:t>
            </a:r>
            <a:r>
              <a:rPr sz="1600" b="1" spc="160" dirty="0">
                <a:solidFill>
                  <a:srgbClr val="171616"/>
                </a:solidFill>
                <a:latin typeface="Arial"/>
                <a:cs typeface="Arial"/>
              </a:rPr>
              <a:t>t</a:t>
            </a:r>
            <a:r>
              <a:rPr sz="1600" b="1" spc="-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600" b="1" spc="15" dirty="0">
                <a:solidFill>
                  <a:srgbClr val="171616"/>
                </a:solidFill>
                <a:latin typeface="Arial"/>
                <a:cs typeface="Arial"/>
              </a:rPr>
              <a:t>v</a:t>
            </a:r>
            <a:r>
              <a:rPr sz="1600" b="1" spc="-65" dirty="0">
                <a:solidFill>
                  <a:srgbClr val="171616"/>
                </a:solidFill>
                <a:latin typeface="Arial"/>
                <a:cs typeface="Arial"/>
              </a:rPr>
              <a:t>s  </a:t>
            </a:r>
            <a:r>
              <a:rPr sz="1600" b="1" spc="70" dirty="0">
                <a:solidFill>
                  <a:srgbClr val="171616"/>
                </a:solidFill>
                <a:latin typeface="Arial"/>
                <a:cs typeface="Arial"/>
              </a:rPr>
              <a:t>Mainland</a:t>
            </a:r>
            <a:r>
              <a:rPr sz="1600" b="1" spc="-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1600" b="1" spc="40" dirty="0">
                <a:solidFill>
                  <a:srgbClr val="171616"/>
                </a:solidFill>
                <a:latin typeface="Arial"/>
                <a:cs typeface="Arial"/>
              </a:rPr>
              <a:t>Communities</a:t>
            </a:r>
            <a:r>
              <a:rPr sz="1600" spc="40" dirty="0">
                <a:solidFill>
                  <a:srgbClr val="171616"/>
                </a:solidFill>
                <a:latin typeface="Lucida Sans Unicode"/>
                <a:cs typeface="Lucida Sans Unicode"/>
              </a:rPr>
              <a:t>?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00389" y="4668752"/>
            <a:ext cx="50927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spc="6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3300" b="1" spc="6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3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Further</a:t>
            </a:r>
            <a:r>
              <a:rPr spc="-380" dirty="0"/>
              <a:t> </a:t>
            </a:r>
            <a:r>
              <a:rPr spc="315" dirty="0"/>
              <a:t>variables</a:t>
            </a:r>
            <a:r>
              <a:rPr spc="-380" dirty="0"/>
              <a:t> </a:t>
            </a:r>
            <a:r>
              <a:rPr spc="275" dirty="0"/>
              <a:t>to</a:t>
            </a:r>
            <a:r>
              <a:rPr spc="-380" dirty="0"/>
              <a:t> </a:t>
            </a:r>
            <a:r>
              <a:rPr spc="235" dirty="0"/>
              <a:t>explore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74673" y="1212905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6956" y="4446906"/>
            <a:ext cx="5665470" cy="1271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150" spc="-150" dirty="0">
                <a:solidFill>
                  <a:srgbClr val="FFFFFF"/>
                </a:solidFill>
              </a:rPr>
              <a:t>T</a:t>
            </a:r>
            <a:r>
              <a:rPr sz="8150" spc="525" dirty="0">
                <a:solidFill>
                  <a:srgbClr val="FFFFFF"/>
                </a:solidFill>
              </a:rPr>
              <a:t>h</a:t>
            </a:r>
            <a:r>
              <a:rPr sz="8150" spc="1015" dirty="0">
                <a:solidFill>
                  <a:srgbClr val="FFFFFF"/>
                </a:solidFill>
              </a:rPr>
              <a:t>a</a:t>
            </a:r>
            <a:r>
              <a:rPr sz="8150" spc="525" dirty="0">
                <a:solidFill>
                  <a:srgbClr val="FFFFFF"/>
                </a:solidFill>
              </a:rPr>
              <a:t>n</a:t>
            </a:r>
            <a:r>
              <a:rPr sz="8150" spc="520" dirty="0">
                <a:solidFill>
                  <a:srgbClr val="FFFFFF"/>
                </a:solidFill>
              </a:rPr>
              <a:t>k</a:t>
            </a:r>
            <a:r>
              <a:rPr sz="8150" spc="-535" dirty="0">
                <a:solidFill>
                  <a:srgbClr val="FFFFFF"/>
                </a:solidFill>
              </a:rPr>
              <a:t> </a:t>
            </a:r>
            <a:r>
              <a:rPr sz="8150" spc="45" dirty="0">
                <a:solidFill>
                  <a:srgbClr val="FFFFFF"/>
                </a:solidFill>
              </a:rPr>
              <a:t>Y</a:t>
            </a:r>
            <a:r>
              <a:rPr sz="8150" spc="225" dirty="0">
                <a:solidFill>
                  <a:srgbClr val="FFFFFF"/>
                </a:solidFill>
              </a:rPr>
              <a:t>o</a:t>
            </a:r>
            <a:r>
              <a:rPr sz="8150" spc="530" dirty="0">
                <a:solidFill>
                  <a:srgbClr val="FFFFFF"/>
                </a:solidFill>
              </a:rPr>
              <a:t>u</a:t>
            </a:r>
            <a:endParaRPr sz="8150"/>
          </a:p>
        </p:txBody>
      </p:sp>
      <p:sp>
        <p:nvSpPr>
          <p:cNvPr id="3" name="object 3"/>
          <p:cNvSpPr txBox="1"/>
          <p:nvPr/>
        </p:nvSpPr>
        <p:spPr>
          <a:xfrm>
            <a:off x="1774673" y="1212905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83F6E065-4612-456E-BC2D-FF49F7CA6C85}"/>
              </a:ext>
            </a:extLst>
          </p:cNvPr>
          <p:cNvSpPr txBox="1"/>
          <p:nvPr/>
        </p:nvSpPr>
        <p:spPr>
          <a:xfrm>
            <a:off x="2057400" y="800100"/>
            <a:ext cx="6172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5600" b="1" spc="-250" dirty="0" err="1">
                <a:solidFill>
                  <a:srgbClr val="171616"/>
                </a:solidFill>
                <a:latin typeface="Arial"/>
                <a:cs typeface="Arial"/>
              </a:rPr>
              <a:t>Information</a:t>
            </a:r>
            <a:r>
              <a:rPr lang="es-ES" sz="5600" b="1" spc="-2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lang="es-ES" sz="5600" b="1" spc="-250" dirty="0" err="1">
                <a:solidFill>
                  <a:srgbClr val="171616"/>
                </a:solidFill>
                <a:latin typeface="Arial"/>
                <a:cs typeface="Arial"/>
              </a:rPr>
              <a:t>Source</a:t>
            </a:r>
            <a:r>
              <a:rPr lang="es-ES" sz="5600" b="1" spc="-25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endParaRPr sz="5600" dirty="0">
              <a:latin typeface="Arial"/>
              <a:cs typeface="Arial"/>
            </a:endParaRPr>
          </a:p>
        </p:txBody>
      </p:sp>
      <p:pic>
        <p:nvPicPr>
          <p:cNvPr id="1026" name="Picture 2" descr="Spanish Journal Statistics">
            <a:extLst>
              <a:ext uri="{FF2B5EF4-FFF2-40B4-BE49-F238E27FC236}">
                <a16:creationId xmlns:a16="http://schemas.microsoft.com/office/drawing/2014/main" id="{E7ACC2B4-67B4-4B8F-B82A-E15AAE64F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182556"/>
            <a:ext cx="4872446" cy="203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51C34-091C-45E0-8E79-A6076D9E8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2220665"/>
            <a:ext cx="10972800" cy="77387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F7D6FE-52CC-49AD-B6C8-F81BAF3BCD6D}"/>
              </a:ext>
            </a:extLst>
          </p:cNvPr>
          <p:cNvSpPr/>
          <p:nvPr/>
        </p:nvSpPr>
        <p:spPr>
          <a:xfrm>
            <a:off x="4038600" y="8740177"/>
            <a:ext cx="20574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9A02E-8543-4812-9540-419DB8B09D62}"/>
              </a:ext>
            </a:extLst>
          </p:cNvPr>
          <p:cNvSpPr/>
          <p:nvPr/>
        </p:nvSpPr>
        <p:spPr>
          <a:xfrm>
            <a:off x="10058400" y="7438209"/>
            <a:ext cx="20574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17528-C7C1-4BBF-A7EF-945345173988}"/>
              </a:ext>
            </a:extLst>
          </p:cNvPr>
          <p:cNvSpPr/>
          <p:nvPr/>
        </p:nvSpPr>
        <p:spPr>
          <a:xfrm>
            <a:off x="8115300" y="8877300"/>
            <a:ext cx="20574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45CCC9-E9DD-49DE-92A5-EADF8DC7BB8A}"/>
              </a:ext>
            </a:extLst>
          </p:cNvPr>
          <p:cNvSpPr/>
          <p:nvPr/>
        </p:nvSpPr>
        <p:spPr>
          <a:xfrm>
            <a:off x="8077200" y="7505700"/>
            <a:ext cx="2057400" cy="1219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86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4723" y="4878471"/>
            <a:ext cx="14264640" cy="5191125"/>
            <a:chOff x="1164723" y="4878471"/>
            <a:chExt cx="14264640" cy="5191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723" y="4931597"/>
              <a:ext cx="7086599" cy="5086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7025" y="4878471"/>
              <a:ext cx="7181849" cy="519112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56170" y="430899"/>
            <a:ext cx="4728076" cy="41624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74673" y="1212893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64512" y="2303064"/>
            <a:ext cx="55219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250" dirty="0">
                <a:solidFill>
                  <a:srgbClr val="171616"/>
                </a:solidFill>
                <a:latin typeface="Arial"/>
                <a:cs typeface="Arial"/>
              </a:rPr>
              <a:t>P</a:t>
            </a:r>
            <a:r>
              <a:rPr sz="5600" b="1" spc="140" dirty="0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sz="5600" b="1" spc="375" dirty="0">
                <a:solidFill>
                  <a:srgbClr val="171616"/>
                </a:solidFill>
                <a:latin typeface="Arial"/>
                <a:cs typeface="Arial"/>
              </a:rPr>
              <a:t>p</a:t>
            </a:r>
            <a:r>
              <a:rPr sz="5600" b="1" spc="345" dirty="0">
                <a:solidFill>
                  <a:srgbClr val="171616"/>
                </a:solidFill>
                <a:latin typeface="Arial"/>
                <a:cs typeface="Arial"/>
              </a:rPr>
              <a:t>u</a:t>
            </a:r>
            <a:r>
              <a:rPr sz="5600" b="1" spc="90" dirty="0">
                <a:solidFill>
                  <a:srgbClr val="171616"/>
                </a:solidFill>
                <a:latin typeface="Arial"/>
                <a:cs typeface="Arial"/>
              </a:rPr>
              <a:t>l</a:t>
            </a:r>
            <a:r>
              <a:rPr sz="5600" b="1" spc="680" dirty="0">
                <a:solidFill>
                  <a:srgbClr val="171616"/>
                </a:solidFill>
                <a:latin typeface="Arial"/>
                <a:cs typeface="Arial"/>
              </a:rPr>
              <a:t>a</a:t>
            </a:r>
            <a:r>
              <a:rPr sz="5600" b="1" spc="400" dirty="0">
                <a:solidFill>
                  <a:srgbClr val="171616"/>
                </a:solidFill>
                <a:latin typeface="Arial"/>
                <a:cs typeface="Arial"/>
              </a:rPr>
              <a:t>t</a:t>
            </a:r>
            <a:r>
              <a:rPr sz="5600" b="1" spc="90" dirty="0">
                <a:solidFill>
                  <a:srgbClr val="171616"/>
                </a:solidFill>
                <a:latin typeface="Arial"/>
                <a:cs typeface="Arial"/>
              </a:rPr>
              <a:t>i</a:t>
            </a:r>
            <a:r>
              <a:rPr sz="5600" b="1" spc="140" dirty="0">
                <a:solidFill>
                  <a:srgbClr val="171616"/>
                </a:solidFill>
                <a:latin typeface="Arial"/>
                <a:cs typeface="Arial"/>
              </a:rPr>
              <a:t>o</a:t>
            </a:r>
            <a:r>
              <a:rPr sz="5600" b="1" spc="350" dirty="0">
                <a:solidFill>
                  <a:srgbClr val="171616"/>
                </a:solidFill>
                <a:latin typeface="Arial"/>
                <a:cs typeface="Arial"/>
              </a:rPr>
              <a:t>n</a:t>
            </a:r>
            <a:r>
              <a:rPr sz="5600" b="1" spc="-37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5600" b="1" spc="145" dirty="0">
                <a:solidFill>
                  <a:srgbClr val="171616"/>
                </a:solidFill>
                <a:latin typeface="Arial"/>
                <a:cs typeface="Arial"/>
              </a:rPr>
              <a:t>f</a:t>
            </a:r>
            <a:r>
              <a:rPr sz="5600" b="1" spc="90" dirty="0">
                <a:solidFill>
                  <a:srgbClr val="171616"/>
                </a:solidFill>
                <a:latin typeface="Arial"/>
                <a:cs typeface="Arial"/>
              </a:rPr>
              <a:t>l</a:t>
            </a:r>
            <a:r>
              <a:rPr sz="5600" b="1" spc="345" dirty="0">
                <a:solidFill>
                  <a:srgbClr val="171616"/>
                </a:solidFill>
                <a:latin typeface="Arial"/>
                <a:cs typeface="Arial"/>
              </a:rPr>
              <a:t>u</a:t>
            </a:r>
            <a:r>
              <a:rPr sz="5600" b="1" spc="175" dirty="0">
                <a:solidFill>
                  <a:srgbClr val="171616"/>
                </a:solidFill>
                <a:latin typeface="Arial"/>
                <a:cs typeface="Arial"/>
              </a:rPr>
              <a:t>x</a:t>
            </a:r>
            <a:endParaRPr sz="5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4512" y="3509825"/>
            <a:ext cx="8658860" cy="481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9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95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4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95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p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95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95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950" spc="-8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950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16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95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950" spc="20" dirty="0">
                <a:solidFill>
                  <a:srgbClr val="171616"/>
                </a:solidFill>
                <a:latin typeface="Lucida Sans Unicode"/>
                <a:cs typeface="Lucida Sans Unicode"/>
              </a:rPr>
              <a:t>mm</a:t>
            </a:r>
            <a:r>
              <a:rPr sz="295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un</a:t>
            </a:r>
            <a:r>
              <a:rPr sz="295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95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950" spc="-10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9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b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95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950" spc="45" dirty="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ee</a:t>
            </a:r>
            <a:r>
              <a:rPr sz="295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165" dirty="0">
                <a:solidFill>
                  <a:srgbClr val="171616"/>
                </a:solidFill>
                <a:latin typeface="Lucida Sans Unicode"/>
                <a:cs typeface="Lucida Sans Unicode"/>
              </a:rPr>
              <a:t>201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6 </a:t>
            </a:r>
            <a:r>
              <a:rPr sz="2950" spc="25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950" spc="-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9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950" spc="-165" dirty="0">
                <a:solidFill>
                  <a:srgbClr val="171616"/>
                </a:solidFill>
                <a:latin typeface="Lucida Sans Unicode"/>
                <a:cs typeface="Lucida Sans Unicode"/>
              </a:rPr>
              <a:t>202</a:t>
            </a:r>
            <a:r>
              <a:rPr sz="2950" spc="-160" dirty="0">
                <a:solidFill>
                  <a:srgbClr val="171616"/>
                </a:solidFill>
                <a:latin typeface="Lucida Sans Unicode"/>
                <a:cs typeface="Lucida Sans Unicode"/>
              </a:rPr>
              <a:t>0</a:t>
            </a:r>
            <a:endParaRPr sz="295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53075" y="3938859"/>
            <a:ext cx="1826280" cy="6527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1"/>
            <a:ext cx="542925" cy="542925"/>
            <a:chOff x="1028700" y="1028701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1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74673" y="1212891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6923" y="5952221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87969" y="3851482"/>
            <a:ext cx="952499" cy="9524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74673" y="3794396"/>
            <a:ext cx="3526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4" dirty="0"/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6923" y="6444294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6923" y="6933745"/>
            <a:ext cx="95250" cy="952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74673" y="5284653"/>
            <a:ext cx="6913880" cy="2532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sz="16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y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160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f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h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160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160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160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1600" spc="-85" dirty="0">
                <a:solidFill>
                  <a:srgbClr val="171616"/>
                </a:solidFill>
                <a:latin typeface="Lucida Sans Unicode"/>
                <a:cs typeface="Lucida Sans Unicode"/>
              </a:rPr>
              <a:t>:</a:t>
            </a:r>
            <a:endParaRPr sz="1600" dirty="0">
              <a:latin typeface="Lucida Sans Unicode"/>
              <a:cs typeface="Lucida Sans Unicode"/>
            </a:endParaRPr>
          </a:p>
          <a:p>
            <a:pPr marL="481330" marR="4754880">
              <a:lnSpc>
                <a:spcPct val="149800"/>
              </a:lnSpc>
              <a:spcBef>
                <a:spcPts val="925"/>
              </a:spcBef>
            </a:pPr>
            <a:r>
              <a:rPr sz="2150" b="1" spc="80" dirty="0">
                <a:solidFill>
                  <a:srgbClr val="F56E1A"/>
                </a:solidFill>
                <a:latin typeface="Arial"/>
                <a:cs typeface="Arial"/>
              </a:rPr>
              <a:t>Economic </a:t>
            </a:r>
            <a:r>
              <a:rPr sz="2150" b="1" spc="8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150" b="1" spc="70" dirty="0">
                <a:solidFill>
                  <a:srgbClr val="F56E1A"/>
                </a:solidFill>
                <a:latin typeface="Arial"/>
                <a:cs typeface="Arial"/>
              </a:rPr>
              <a:t>Social</a:t>
            </a:r>
            <a:endParaRPr lang="es-ES" sz="2150" b="1" spc="70" dirty="0">
              <a:solidFill>
                <a:srgbClr val="F56E1A"/>
              </a:solidFill>
              <a:latin typeface="Arial"/>
              <a:cs typeface="Arial"/>
            </a:endParaRPr>
          </a:p>
          <a:p>
            <a:pPr marL="481330" marR="4754880">
              <a:lnSpc>
                <a:spcPct val="149800"/>
              </a:lnSpc>
              <a:spcBef>
                <a:spcPts val="925"/>
              </a:spcBef>
            </a:pPr>
            <a:r>
              <a:rPr lang="en-GB" sz="2150" b="1" spc="-25" dirty="0">
                <a:solidFill>
                  <a:srgbClr val="F56E1A"/>
                </a:solidFill>
                <a:latin typeface="Arial"/>
                <a:cs typeface="Arial"/>
              </a:rPr>
              <a:t>G</a:t>
            </a:r>
            <a:r>
              <a:rPr lang="en-GB" sz="2150" b="1" spc="135" dirty="0">
                <a:solidFill>
                  <a:srgbClr val="F56E1A"/>
                </a:solidFill>
                <a:latin typeface="Arial"/>
                <a:cs typeface="Arial"/>
              </a:rPr>
              <a:t>e</a:t>
            </a:r>
            <a:r>
              <a:rPr lang="en-GB" sz="2150" b="1" spc="60" dirty="0">
                <a:solidFill>
                  <a:srgbClr val="F56E1A"/>
                </a:solidFill>
                <a:latin typeface="Arial"/>
                <a:cs typeface="Arial"/>
              </a:rPr>
              <a:t>o</a:t>
            </a:r>
            <a:r>
              <a:rPr lang="en-GB" sz="2150" b="1" spc="155" dirty="0">
                <a:solidFill>
                  <a:srgbClr val="F56E1A"/>
                </a:solidFill>
                <a:latin typeface="Arial"/>
                <a:cs typeface="Arial"/>
              </a:rPr>
              <a:t>g</a:t>
            </a:r>
            <a:r>
              <a:rPr lang="en-GB" sz="2150" b="1" spc="85" dirty="0">
                <a:solidFill>
                  <a:srgbClr val="F56E1A"/>
                </a:solidFill>
                <a:latin typeface="Arial"/>
                <a:cs typeface="Arial"/>
              </a:rPr>
              <a:t>r</a:t>
            </a:r>
            <a:r>
              <a:rPr lang="en-GB" sz="2150" b="1" spc="270" dirty="0">
                <a:solidFill>
                  <a:srgbClr val="F56E1A"/>
                </a:solidFill>
                <a:latin typeface="Arial"/>
                <a:cs typeface="Arial"/>
              </a:rPr>
              <a:t>a</a:t>
            </a:r>
            <a:r>
              <a:rPr lang="en-GB" sz="2150" b="1" spc="155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lang="en-GB" sz="2150" b="1" spc="145" dirty="0">
                <a:solidFill>
                  <a:srgbClr val="F56E1A"/>
                </a:solidFill>
                <a:latin typeface="Arial"/>
                <a:cs typeface="Arial"/>
              </a:rPr>
              <a:t>h</a:t>
            </a:r>
            <a:r>
              <a:rPr lang="en-GB" sz="2150" b="1" spc="35" dirty="0">
                <a:solidFill>
                  <a:srgbClr val="F56E1A"/>
                </a:solidFill>
                <a:latin typeface="Arial"/>
                <a:cs typeface="Arial"/>
              </a:rPr>
              <a:t>i</a:t>
            </a:r>
            <a:r>
              <a:rPr lang="en-GB" sz="2150" b="1" spc="75" dirty="0">
                <a:solidFill>
                  <a:srgbClr val="F56E1A"/>
                </a:solidFill>
                <a:latin typeface="Arial"/>
                <a:cs typeface="Arial"/>
              </a:rPr>
              <a:t>c</a:t>
            </a: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Factors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that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contribute</a:t>
            </a:r>
            <a:r>
              <a:rPr sz="1600" spc="-9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to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the</a:t>
            </a:r>
            <a:r>
              <a:rPr sz="1600" spc="-9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increase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in</a:t>
            </a:r>
            <a:r>
              <a:rPr sz="1600" spc="-9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population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distribution</a:t>
            </a:r>
            <a:r>
              <a:rPr sz="1600" spc="-9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in</a:t>
            </a:r>
            <a:r>
              <a:rPr sz="160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160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Spain</a:t>
            </a:r>
            <a:endParaRPr sz="16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3"/>
            <a:ext cx="542925" cy="542925"/>
            <a:chOff x="1028700" y="1028703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3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6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4884" y="2494594"/>
            <a:ext cx="533399" cy="533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0524" y="4726956"/>
            <a:ext cx="7191374" cy="4314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0" y="4682745"/>
            <a:ext cx="7343774" cy="44100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05953" y="2279285"/>
            <a:ext cx="36188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185" dirty="0">
                <a:solidFill>
                  <a:srgbClr val="F56E1A"/>
                </a:solidFill>
                <a:latin typeface="Arial"/>
                <a:cs typeface="Arial"/>
              </a:rPr>
              <a:t>Economic</a:t>
            </a:r>
            <a:endParaRPr sz="5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4673" y="1212893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47253" y="3726855"/>
            <a:ext cx="104775" cy="104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12266" y="3578233"/>
            <a:ext cx="335534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130" dirty="0">
                <a:solidFill>
                  <a:srgbClr val="171616"/>
                </a:solidFill>
                <a:latin typeface="Arial"/>
                <a:cs typeface="Arial"/>
              </a:rPr>
              <a:t>Number</a:t>
            </a:r>
            <a:r>
              <a:rPr sz="2350" b="1" spc="-7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65" dirty="0">
                <a:solidFill>
                  <a:srgbClr val="171616"/>
                </a:solidFill>
                <a:latin typeface="Arial"/>
                <a:cs typeface="Arial"/>
              </a:rPr>
              <a:t>of</a:t>
            </a:r>
            <a:r>
              <a:rPr sz="2350" b="1" spc="-7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25" dirty="0">
                <a:solidFill>
                  <a:srgbClr val="171616"/>
                </a:solidFill>
                <a:latin typeface="Arial"/>
                <a:cs typeface="Arial"/>
              </a:rPr>
              <a:t>Companies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884" y="2494591"/>
            <a:ext cx="533399" cy="533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290" y="4502413"/>
            <a:ext cx="7610474" cy="45624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8426" y="4502413"/>
            <a:ext cx="7715249" cy="46291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05953" y="2279282"/>
            <a:ext cx="36188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185" dirty="0">
                <a:solidFill>
                  <a:srgbClr val="F56E1A"/>
                </a:solidFill>
                <a:latin typeface="Arial"/>
                <a:cs typeface="Arial"/>
              </a:rPr>
              <a:t>Economic</a:t>
            </a:r>
            <a:endParaRPr sz="5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4673" y="1212887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7253" y="3726852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12266" y="3578231"/>
            <a:ext cx="64897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-135" dirty="0">
                <a:solidFill>
                  <a:srgbClr val="171616"/>
                </a:solidFill>
                <a:latin typeface="Arial"/>
                <a:cs typeface="Arial"/>
              </a:rPr>
              <a:t>G</a:t>
            </a:r>
            <a:r>
              <a:rPr sz="2350" b="1" spc="30" dirty="0">
                <a:solidFill>
                  <a:srgbClr val="171616"/>
                </a:solidFill>
                <a:latin typeface="Arial"/>
                <a:cs typeface="Arial"/>
              </a:rPr>
              <a:t>D</a:t>
            </a:r>
            <a:r>
              <a:rPr sz="2350" b="1" spc="-95" dirty="0">
                <a:solidFill>
                  <a:srgbClr val="171616"/>
                </a:solidFill>
                <a:latin typeface="Arial"/>
                <a:cs typeface="Arial"/>
              </a:rPr>
              <a:t>P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884" y="2494591"/>
            <a:ext cx="533399" cy="533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884" y="4715934"/>
            <a:ext cx="7048499" cy="4229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4692" y="4715934"/>
            <a:ext cx="7067549" cy="42290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05953" y="2279282"/>
            <a:ext cx="36188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185" dirty="0">
                <a:solidFill>
                  <a:srgbClr val="F56E1A"/>
                </a:solidFill>
                <a:latin typeface="Arial"/>
                <a:cs typeface="Arial"/>
              </a:rPr>
              <a:t>Economic</a:t>
            </a:r>
            <a:endParaRPr sz="5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4673" y="1212887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47253" y="3726852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12266" y="3578231"/>
            <a:ext cx="2433320" cy="382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b="1" spc="55" dirty="0">
                <a:solidFill>
                  <a:srgbClr val="171616"/>
                </a:solidFill>
                <a:latin typeface="Arial"/>
                <a:cs typeface="Arial"/>
              </a:rPr>
              <a:t>Capital</a:t>
            </a:r>
            <a:r>
              <a:rPr sz="2350" b="1" spc="-114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65" dirty="0">
                <a:solidFill>
                  <a:srgbClr val="171616"/>
                </a:solidFill>
                <a:latin typeface="Arial"/>
                <a:cs typeface="Arial"/>
              </a:rPr>
              <a:t>Invested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4884" y="2494591"/>
            <a:ext cx="533399" cy="5333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3979" y="3421577"/>
            <a:ext cx="723900" cy="1720214"/>
          </a:xfrm>
          <a:custGeom>
            <a:avLst/>
            <a:gdLst/>
            <a:ahLst/>
            <a:cxnLst/>
            <a:rect l="l" t="t" r="r" b="b"/>
            <a:pathLst>
              <a:path w="723900" h="1720214">
                <a:moveTo>
                  <a:pt x="723899" y="362042"/>
                </a:moveTo>
                <a:lnTo>
                  <a:pt x="452437" y="362042"/>
                </a:lnTo>
                <a:lnTo>
                  <a:pt x="452437" y="1719700"/>
                </a:lnTo>
                <a:lnTo>
                  <a:pt x="271462" y="1719700"/>
                </a:lnTo>
                <a:lnTo>
                  <a:pt x="271462" y="362042"/>
                </a:lnTo>
                <a:lnTo>
                  <a:pt x="0" y="362042"/>
                </a:lnTo>
                <a:lnTo>
                  <a:pt x="361949" y="0"/>
                </a:lnTo>
                <a:lnTo>
                  <a:pt x="723899" y="362042"/>
                </a:lnTo>
                <a:close/>
              </a:path>
            </a:pathLst>
          </a:custGeom>
          <a:solidFill>
            <a:srgbClr val="F56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869875" y="3184094"/>
            <a:ext cx="8143875" cy="5612765"/>
            <a:chOff x="9869875" y="3184094"/>
            <a:chExt cx="8143875" cy="5612765"/>
          </a:xfrm>
        </p:grpSpPr>
        <p:sp>
          <p:nvSpPr>
            <p:cNvPr id="5" name="object 5"/>
            <p:cNvSpPr/>
            <p:nvPr/>
          </p:nvSpPr>
          <p:spPr>
            <a:xfrm>
              <a:off x="15745944" y="8072639"/>
              <a:ext cx="1729105" cy="723900"/>
            </a:xfrm>
            <a:custGeom>
              <a:avLst/>
              <a:gdLst/>
              <a:ahLst/>
              <a:cxnLst/>
              <a:rect l="l" t="t" r="r" b="b"/>
              <a:pathLst>
                <a:path w="1729105" h="723900">
                  <a:moveTo>
                    <a:pt x="1364980" y="723899"/>
                  </a:moveTo>
                  <a:lnTo>
                    <a:pt x="1364980" y="452437"/>
                  </a:lnTo>
                  <a:lnTo>
                    <a:pt x="0" y="452437"/>
                  </a:lnTo>
                  <a:lnTo>
                    <a:pt x="0" y="271462"/>
                  </a:lnTo>
                  <a:lnTo>
                    <a:pt x="1364980" y="271462"/>
                  </a:lnTo>
                  <a:lnTo>
                    <a:pt x="1364980" y="0"/>
                  </a:lnTo>
                  <a:lnTo>
                    <a:pt x="1728975" y="361949"/>
                  </a:lnTo>
                  <a:lnTo>
                    <a:pt x="1364980" y="723899"/>
                  </a:lnTo>
                  <a:close/>
                </a:path>
              </a:pathLst>
            </a:custGeom>
            <a:solidFill>
              <a:srgbClr val="F56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9875" y="3184094"/>
              <a:ext cx="8143874" cy="48863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5953" y="2279282"/>
            <a:ext cx="36188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>
                <a:solidFill>
                  <a:srgbClr val="F56E1A"/>
                </a:solidFill>
              </a:rPr>
              <a:t>Economic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5973" y="4562718"/>
            <a:ext cx="104775" cy="1047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80986" y="4361938"/>
            <a:ext cx="635317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2350" spc="-40" dirty="0">
                <a:solidFill>
                  <a:srgbClr val="171616"/>
                </a:solidFill>
                <a:latin typeface="Lucida Sans Unicode"/>
                <a:cs typeface="Lucida Sans Unicode"/>
              </a:rPr>
              <a:t>Positive</a:t>
            </a:r>
            <a:r>
              <a:rPr sz="2350" spc="-14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40" dirty="0">
                <a:solidFill>
                  <a:srgbClr val="171616"/>
                </a:solidFill>
                <a:latin typeface="Lucida Sans Unicode"/>
                <a:cs typeface="Lucida Sans Unicode"/>
              </a:rPr>
              <a:t>correlation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between</a:t>
            </a:r>
            <a:r>
              <a:rPr sz="2350" spc="-14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b="1" spc="-55" dirty="0">
                <a:solidFill>
                  <a:srgbClr val="171616"/>
                </a:solidFill>
                <a:latin typeface="Arial"/>
                <a:cs typeface="Arial"/>
              </a:rPr>
              <a:t>Gross</a:t>
            </a:r>
            <a:r>
              <a:rPr sz="2350" b="1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45" dirty="0">
                <a:solidFill>
                  <a:srgbClr val="171616"/>
                </a:solidFill>
                <a:latin typeface="Arial"/>
                <a:cs typeface="Arial"/>
              </a:rPr>
              <a:t>Domestic </a:t>
            </a:r>
            <a:r>
              <a:rPr sz="2350" b="1" spc="-64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45" dirty="0">
                <a:solidFill>
                  <a:srgbClr val="171616"/>
                </a:solidFill>
                <a:latin typeface="Arial"/>
                <a:cs typeface="Arial"/>
              </a:rPr>
              <a:t>Product </a:t>
            </a:r>
            <a:r>
              <a:rPr sz="2350" b="1" spc="-30" dirty="0">
                <a:solidFill>
                  <a:srgbClr val="171616"/>
                </a:solidFill>
                <a:latin typeface="Arial"/>
                <a:cs typeface="Arial"/>
              </a:rPr>
              <a:t>(GDP), </a:t>
            </a:r>
            <a:r>
              <a:rPr sz="2350" b="1" spc="55" dirty="0">
                <a:solidFill>
                  <a:srgbClr val="171616"/>
                </a:solidFill>
                <a:latin typeface="Arial"/>
                <a:cs typeface="Arial"/>
              </a:rPr>
              <a:t>Capital </a:t>
            </a:r>
            <a:r>
              <a:rPr sz="2350" b="1" spc="65" dirty="0">
                <a:solidFill>
                  <a:srgbClr val="171616"/>
                </a:solidFill>
                <a:latin typeface="Arial"/>
                <a:cs typeface="Arial"/>
              </a:rPr>
              <a:t>Invested </a:t>
            </a:r>
            <a:r>
              <a:rPr sz="2350" b="1" spc="80" dirty="0">
                <a:solidFill>
                  <a:srgbClr val="171616"/>
                </a:solidFill>
                <a:latin typeface="Arial"/>
                <a:cs typeface="Arial"/>
              </a:rPr>
              <a:t>and </a:t>
            </a:r>
            <a:r>
              <a:rPr sz="2350" b="1" spc="8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130" dirty="0">
                <a:solidFill>
                  <a:srgbClr val="171616"/>
                </a:solidFill>
                <a:latin typeface="Arial"/>
                <a:cs typeface="Arial"/>
              </a:rPr>
              <a:t>Number </a:t>
            </a:r>
            <a:r>
              <a:rPr sz="2350" b="1" spc="65" dirty="0">
                <a:solidFill>
                  <a:srgbClr val="171616"/>
                </a:solidFill>
                <a:latin typeface="Arial"/>
                <a:cs typeface="Arial"/>
              </a:rPr>
              <a:t>of </a:t>
            </a:r>
            <a:r>
              <a:rPr sz="2350" b="1" spc="25" dirty="0">
                <a:solidFill>
                  <a:srgbClr val="171616"/>
                </a:solidFill>
                <a:latin typeface="Arial"/>
                <a:cs typeface="Arial"/>
              </a:rPr>
              <a:t>Companies </a:t>
            </a:r>
            <a:r>
              <a:rPr sz="2350" b="1" spc="140" dirty="0">
                <a:solidFill>
                  <a:srgbClr val="171616"/>
                </a:solidFill>
                <a:latin typeface="Arial"/>
                <a:cs typeface="Arial"/>
              </a:rPr>
              <a:t>with </a:t>
            </a:r>
            <a:r>
              <a:rPr sz="2350" b="1" spc="60" dirty="0">
                <a:solidFill>
                  <a:srgbClr val="171616"/>
                </a:solidFill>
                <a:latin typeface="Arial"/>
                <a:cs typeface="Arial"/>
              </a:rPr>
              <a:t>Population </a:t>
            </a:r>
            <a:r>
              <a:rPr sz="2350" b="1" spc="6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85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3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d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75" dirty="0">
                <a:solidFill>
                  <a:srgbClr val="171616"/>
                </a:solidFill>
                <a:latin typeface="Lucida Sans Unicode"/>
                <a:cs typeface="Lucida Sans Unicode"/>
              </a:rPr>
              <a:t>ff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350" spc="-55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mm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un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80" dirty="0">
                <a:solidFill>
                  <a:srgbClr val="171616"/>
                </a:solidFill>
                <a:latin typeface="Lucida Sans Unicode"/>
                <a:cs typeface="Lucida Sans Unicode"/>
              </a:rPr>
              <a:t>s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4673" y="1212887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765640" y="9077387"/>
            <a:ext cx="561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0" dirty="0">
                <a:solidFill>
                  <a:srgbClr val="F56E1A"/>
                </a:solidFill>
                <a:latin typeface="Arial"/>
                <a:cs typeface="Arial"/>
              </a:rPr>
              <a:t>G</a:t>
            </a:r>
            <a:r>
              <a:rPr sz="2000" b="1" dirty="0">
                <a:solidFill>
                  <a:srgbClr val="F56E1A"/>
                </a:solidFill>
                <a:latin typeface="Arial"/>
                <a:cs typeface="Arial"/>
              </a:rPr>
              <a:t>D</a:t>
            </a:r>
            <a:r>
              <a:rPr sz="2000" b="1" spc="-90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85026" y="2858849"/>
            <a:ext cx="2341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5" dirty="0">
                <a:solidFill>
                  <a:srgbClr val="F56E1A"/>
                </a:solidFill>
                <a:latin typeface="Arial"/>
                <a:cs typeface="Arial"/>
              </a:rPr>
              <a:t>L</a:t>
            </a:r>
            <a:r>
              <a:rPr sz="2000" b="1" spc="240" dirty="0">
                <a:solidFill>
                  <a:srgbClr val="F56E1A"/>
                </a:solidFill>
                <a:latin typeface="Arial"/>
                <a:cs typeface="Arial"/>
              </a:rPr>
              <a:t>a</a:t>
            </a:r>
            <a:r>
              <a:rPr sz="2000" b="1" spc="70" dirty="0">
                <a:solidFill>
                  <a:srgbClr val="F56E1A"/>
                </a:solidFill>
                <a:latin typeface="Arial"/>
                <a:cs typeface="Arial"/>
              </a:rPr>
              <a:t>r</a:t>
            </a:r>
            <a:r>
              <a:rPr sz="2000" b="1" spc="130" dirty="0">
                <a:solidFill>
                  <a:srgbClr val="F56E1A"/>
                </a:solidFill>
                <a:latin typeface="Arial"/>
                <a:cs typeface="Arial"/>
              </a:rPr>
              <a:t>g</a:t>
            </a:r>
            <a:r>
              <a:rPr sz="2000" b="1" spc="110" dirty="0">
                <a:solidFill>
                  <a:srgbClr val="F56E1A"/>
                </a:solidFill>
                <a:latin typeface="Arial"/>
                <a:cs typeface="Arial"/>
              </a:rPr>
              <a:t>e</a:t>
            </a:r>
            <a:r>
              <a:rPr sz="2000" b="1" spc="75" dirty="0">
                <a:solidFill>
                  <a:srgbClr val="F56E1A"/>
                </a:solidFill>
                <a:latin typeface="Arial"/>
                <a:cs typeface="Arial"/>
              </a:rPr>
              <a:t>r</a:t>
            </a:r>
            <a:r>
              <a:rPr sz="2000" b="1" spc="-13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sz="2000" b="1" spc="45" dirty="0">
                <a:solidFill>
                  <a:srgbClr val="F56E1A"/>
                </a:solidFill>
                <a:latin typeface="Arial"/>
                <a:cs typeface="Arial"/>
              </a:rPr>
              <a:t>o</a:t>
            </a:r>
            <a:r>
              <a:rPr sz="2000" b="1" spc="130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sz="2000" b="1" spc="120" dirty="0">
                <a:solidFill>
                  <a:srgbClr val="F56E1A"/>
                </a:solidFill>
                <a:latin typeface="Arial"/>
                <a:cs typeface="Arial"/>
              </a:rPr>
              <a:t>u</a:t>
            </a: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l</a:t>
            </a:r>
            <a:r>
              <a:rPr sz="2000" b="1" spc="240" dirty="0">
                <a:solidFill>
                  <a:srgbClr val="F56E1A"/>
                </a:solidFill>
                <a:latin typeface="Arial"/>
                <a:cs typeface="Arial"/>
              </a:rPr>
              <a:t>a</a:t>
            </a:r>
            <a:r>
              <a:rPr sz="2000" b="1" spc="140" dirty="0">
                <a:solidFill>
                  <a:srgbClr val="F56E1A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F56E1A"/>
                </a:solidFill>
                <a:latin typeface="Arial"/>
                <a:cs typeface="Arial"/>
              </a:rPr>
              <a:t>o</a:t>
            </a:r>
            <a:r>
              <a:rPr sz="2000" b="1" spc="125" dirty="0">
                <a:solidFill>
                  <a:srgbClr val="F56E1A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1028705"/>
            <a:ext cx="542925" cy="542925"/>
            <a:chOff x="1028700" y="1028705"/>
            <a:chExt cx="542925" cy="542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5"/>
              <a:ext cx="542924" cy="5429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6" y="1181323"/>
              <a:ext cx="180677" cy="245253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4884" y="2494597"/>
            <a:ext cx="533399" cy="533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69290" y="3364712"/>
            <a:ext cx="8505824" cy="51720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88796" y="3582329"/>
            <a:ext cx="723900" cy="1720214"/>
          </a:xfrm>
          <a:custGeom>
            <a:avLst/>
            <a:gdLst/>
            <a:ahLst/>
            <a:cxnLst/>
            <a:rect l="l" t="t" r="r" b="b"/>
            <a:pathLst>
              <a:path w="723900" h="1720214">
                <a:moveTo>
                  <a:pt x="723899" y="362042"/>
                </a:moveTo>
                <a:lnTo>
                  <a:pt x="452437" y="362042"/>
                </a:lnTo>
                <a:lnTo>
                  <a:pt x="452437" y="1719700"/>
                </a:lnTo>
                <a:lnTo>
                  <a:pt x="271462" y="1719700"/>
                </a:lnTo>
                <a:lnTo>
                  <a:pt x="271462" y="362042"/>
                </a:lnTo>
                <a:lnTo>
                  <a:pt x="0" y="362042"/>
                </a:lnTo>
                <a:lnTo>
                  <a:pt x="361949" y="0"/>
                </a:lnTo>
                <a:lnTo>
                  <a:pt x="723899" y="362042"/>
                </a:lnTo>
                <a:close/>
              </a:path>
            </a:pathLst>
          </a:custGeom>
          <a:solidFill>
            <a:srgbClr val="F56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355172" y="8774584"/>
            <a:ext cx="1729105" cy="723900"/>
          </a:xfrm>
          <a:custGeom>
            <a:avLst/>
            <a:gdLst/>
            <a:ahLst/>
            <a:cxnLst/>
            <a:rect l="l" t="t" r="r" b="b"/>
            <a:pathLst>
              <a:path w="1729105" h="723900">
                <a:moveTo>
                  <a:pt x="1364980" y="723899"/>
                </a:moveTo>
                <a:lnTo>
                  <a:pt x="1364980" y="452437"/>
                </a:lnTo>
                <a:lnTo>
                  <a:pt x="0" y="452437"/>
                </a:lnTo>
                <a:lnTo>
                  <a:pt x="0" y="271462"/>
                </a:lnTo>
                <a:lnTo>
                  <a:pt x="1364980" y="271462"/>
                </a:lnTo>
                <a:lnTo>
                  <a:pt x="1364980" y="0"/>
                </a:lnTo>
                <a:lnTo>
                  <a:pt x="1728975" y="361949"/>
                </a:lnTo>
                <a:lnTo>
                  <a:pt x="1364980" y="723899"/>
                </a:lnTo>
                <a:close/>
              </a:path>
            </a:pathLst>
          </a:custGeom>
          <a:solidFill>
            <a:srgbClr val="F56E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74673" y="1212905"/>
            <a:ext cx="2887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1616"/>
                </a:solidFill>
                <a:latin typeface="Microsoft Sans Serif"/>
                <a:cs typeface="Microsoft Sans Serif"/>
              </a:rPr>
              <a:t>POPULATION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10" dirty="0">
                <a:solidFill>
                  <a:srgbClr val="171616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50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55" dirty="0">
                <a:solidFill>
                  <a:srgbClr val="171616"/>
                </a:solidFill>
                <a:latin typeface="Microsoft Sans Serif"/>
                <a:cs typeface="Microsoft Sans Serif"/>
              </a:rPr>
              <a:t>IN</a:t>
            </a:r>
            <a:r>
              <a:rPr sz="1200" spc="45" dirty="0">
                <a:solidFill>
                  <a:srgbClr val="171616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171616"/>
                </a:solidFill>
                <a:latin typeface="Microsoft Sans Serif"/>
                <a:cs typeface="Microsoft Sans Serif"/>
              </a:rPr>
              <a:t>SPAIN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05953" y="2279288"/>
            <a:ext cx="22485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>
                <a:solidFill>
                  <a:srgbClr val="F56E1A"/>
                </a:solidFill>
              </a:rPr>
              <a:t>Social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5973" y="4562730"/>
            <a:ext cx="104775" cy="1047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80986" y="4361950"/>
            <a:ext cx="5200015" cy="166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  <a:tabLst>
                <a:tab pos="1817370" algn="l"/>
              </a:tabLst>
            </a:pPr>
            <a:r>
              <a:rPr sz="2350" spc="-4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tt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25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35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c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10" dirty="0">
                <a:solidFill>
                  <a:srgbClr val="171616"/>
                </a:solidFill>
                <a:latin typeface="Lucida Sans Unicode"/>
                <a:cs typeface="Lucida Sans Unicode"/>
              </a:rPr>
              <a:t>rr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l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a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-95" dirty="0">
                <a:solidFill>
                  <a:srgbClr val="171616"/>
                </a:solidFill>
                <a:latin typeface="Lucida Sans Unicode"/>
                <a:cs typeface="Lucida Sans Unicode"/>
              </a:rPr>
              <a:t>i</a:t>
            </a:r>
            <a:r>
              <a:rPr sz="2350" spc="-35" dirty="0">
                <a:solidFill>
                  <a:srgbClr val="171616"/>
                </a:solidFill>
                <a:latin typeface="Lucida Sans Unicode"/>
                <a:cs typeface="Lucida Sans Unicode"/>
              </a:rPr>
              <a:t>o</a:t>
            </a:r>
            <a:r>
              <a:rPr sz="2350" spc="-20" dirty="0">
                <a:solidFill>
                  <a:srgbClr val="171616"/>
                </a:solidFill>
                <a:latin typeface="Lucida Sans Unicode"/>
                <a:cs typeface="Lucida Sans Unicode"/>
              </a:rPr>
              <a:t>n</a:t>
            </a:r>
            <a:r>
              <a:rPr sz="2350" spc="-135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50" dirty="0">
                <a:solidFill>
                  <a:srgbClr val="171616"/>
                </a:solidFill>
                <a:latin typeface="Lucida Sans Unicode"/>
                <a:cs typeface="Lucida Sans Unicode"/>
              </a:rPr>
              <a:t>b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</a:t>
            </a:r>
            <a:r>
              <a:rPr sz="2350" spc="-60" dirty="0">
                <a:solidFill>
                  <a:srgbClr val="171616"/>
                </a:solidFill>
                <a:latin typeface="Lucida Sans Unicode"/>
                <a:cs typeface="Lucida Sans Unicode"/>
              </a:rPr>
              <a:t>t</a:t>
            </a:r>
            <a:r>
              <a:rPr sz="2350" spc="5" dirty="0">
                <a:solidFill>
                  <a:srgbClr val="171616"/>
                </a:solidFill>
                <a:latin typeface="Lucida Sans Unicode"/>
                <a:cs typeface="Lucida Sans Unicode"/>
              </a:rPr>
              <a:t>w</a:t>
            </a:r>
            <a:r>
              <a:rPr sz="2350" dirty="0">
                <a:solidFill>
                  <a:srgbClr val="171616"/>
                </a:solidFill>
                <a:latin typeface="Lucida Sans Unicode"/>
                <a:cs typeface="Lucida Sans Unicode"/>
              </a:rPr>
              <a:t>ee</a:t>
            </a:r>
            <a:r>
              <a:rPr sz="2350" spc="-15" dirty="0">
                <a:solidFill>
                  <a:srgbClr val="171616"/>
                </a:solidFill>
                <a:latin typeface="Lucida Sans Unicode"/>
                <a:cs typeface="Lucida Sans Unicode"/>
              </a:rPr>
              <a:t>n  </a:t>
            </a:r>
            <a:r>
              <a:rPr sz="2350" b="1" spc="35" dirty="0">
                <a:solidFill>
                  <a:srgbClr val="171616"/>
                </a:solidFill>
                <a:latin typeface="Arial"/>
                <a:cs typeface="Arial"/>
              </a:rPr>
              <a:t>Consumer </a:t>
            </a:r>
            <a:r>
              <a:rPr sz="2350" b="1" spc="15" dirty="0">
                <a:solidFill>
                  <a:srgbClr val="171616"/>
                </a:solidFill>
                <a:latin typeface="Arial"/>
                <a:cs typeface="Arial"/>
              </a:rPr>
              <a:t>Price </a:t>
            </a:r>
            <a:r>
              <a:rPr sz="2350" b="1" spc="75" dirty="0">
                <a:solidFill>
                  <a:srgbClr val="171616"/>
                </a:solidFill>
                <a:latin typeface="Arial"/>
                <a:cs typeface="Arial"/>
              </a:rPr>
              <a:t>Index </a:t>
            </a:r>
            <a:r>
              <a:rPr sz="2350" b="1" spc="80" dirty="0">
                <a:solidFill>
                  <a:srgbClr val="171616"/>
                </a:solidFill>
                <a:latin typeface="Arial"/>
                <a:cs typeface="Arial"/>
              </a:rPr>
              <a:t>and </a:t>
            </a:r>
            <a:r>
              <a:rPr sz="2350" b="1" spc="25" dirty="0">
                <a:solidFill>
                  <a:srgbClr val="171616"/>
                </a:solidFill>
                <a:latin typeface="Arial"/>
                <a:cs typeface="Arial"/>
              </a:rPr>
              <a:t>House </a:t>
            </a:r>
            <a:r>
              <a:rPr sz="2350" b="1" spc="30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15" dirty="0">
                <a:solidFill>
                  <a:srgbClr val="171616"/>
                </a:solidFill>
                <a:latin typeface="Arial"/>
                <a:cs typeface="Arial"/>
              </a:rPr>
              <a:t>Price</a:t>
            </a:r>
            <a:r>
              <a:rPr sz="2350" b="1" spc="-4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75" dirty="0">
                <a:solidFill>
                  <a:srgbClr val="171616"/>
                </a:solidFill>
                <a:latin typeface="Arial"/>
                <a:cs typeface="Arial"/>
              </a:rPr>
              <a:t>Index	</a:t>
            </a:r>
            <a:r>
              <a:rPr sz="2350" b="1" spc="80" dirty="0">
                <a:solidFill>
                  <a:srgbClr val="171616"/>
                </a:solidFill>
                <a:latin typeface="Arial"/>
                <a:cs typeface="Arial"/>
              </a:rPr>
              <a:t>and</a:t>
            </a:r>
            <a:r>
              <a:rPr sz="2350" b="1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-30" dirty="0">
                <a:solidFill>
                  <a:srgbClr val="171616"/>
                </a:solidFill>
                <a:latin typeface="Arial"/>
                <a:cs typeface="Arial"/>
              </a:rPr>
              <a:t>Cost</a:t>
            </a:r>
            <a:r>
              <a:rPr sz="2350" b="1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85" dirty="0">
                <a:solidFill>
                  <a:srgbClr val="171616"/>
                </a:solidFill>
                <a:latin typeface="Arial"/>
                <a:cs typeface="Arial"/>
              </a:rPr>
              <a:t>per</a:t>
            </a:r>
            <a:r>
              <a:rPr sz="2350" b="1" spc="-5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b="1" spc="70" dirty="0">
                <a:solidFill>
                  <a:srgbClr val="171616"/>
                </a:solidFill>
                <a:latin typeface="Arial"/>
                <a:cs typeface="Arial"/>
              </a:rPr>
              <a:t>Mortgage </a:t>
            </a:r>
            <a:r>
              <a:rPr sz="2350" b="1" spc="-635" dirty="0">
                <a:solidFill>
                  <a:srgbClr val="171616"/>
                </a:solidFill>
                <a:latin typeface="Arial"/>
                <a:cs typeface="Arial"/>
              </a:rPr>
              <a:t> </a:t>
            </a:r>
            <a:r>
              <a:rPr sz="2350" spc="-40" dirty="0">
                <a:solidFill>
                  <a:srgbClr val="171616"/>
                </a:solidFill>
                <a:latin typeface="Lucida Sans Unicode"/>
                <a:cs typeface="Lucida Sans Unicode"/>
              </a:rPr>
              <a:t>with</a:t>
            </a:r>
            <a:r>
              <a:rPr sz="2350" spc="-140" dirty="0">
                <a:solidFill>
                  <a:srgbClr val="171616"/>
                </a:solidFill>
                <a:latin typeface="Lucida Sans Unicode"/>
                <a:cs typeface="Lucida Sans Unicode"/>
              </a:rPr>
              <a:t> </a:t>
            </a:r>
            <a:r>
              <a:rPr sz="2350" spc="-30" dirty="0">
                <a:solidFill>
                  <a:srgbClr val="171616"/>
                </a:solidFill>
                <a:latin typeface="Lucida Sans Unicode"/>
                <a:cs typeface="Lucida Sans Unicode"/>
              </a:rPr>
              <a:t>Population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36283" y="9608043"/>
            <a:ext cx="2341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75" dirty="0">
                <a:solidFill>
                  <a:srgbClr val="F56E1A"/>
                </a:solidFill>
                <a:latin typeface="Arial"/>
                <a:cs typeface="Arial"/>
              </a:rPr>
              <a:t>L</a:t>
            </a:r>
            <a:r>
              <a:rPr sz="2000" b="1" spc="240" dirty="0">
                <a:solidFill>
                  <a:srgbClr val="F56E1A"/>
                </a:solidFill>
                <a:latin typeface="Arial"/>
                <a:cs typeface="Arial"/>
              </a:rPr>
              <a:t>a</a:t>
            </a:r>
            <a:r>
              <a:rPr sz="2000" b="1" spc="70" dirty="0">
                <a:solidFill>
                  <a:srgbClr val="F56E1A"/>
                </a:solidFill>
                <a:latin typeface="Arial"/>
                <a:cs typeface="Arial"/>
              </a:rPr>
              <a:t>r</a:t>
            </a:r>
            <a:r>
              <a:rPr sz="2000" b="1" spc="130" dirty="0">
                <a:solidFill>
                  <a:srgbClr val="F56E1A"/>
                </a:solidFill>
                <a:latin typeface="Arial"/>
                <a:cs typeface="Arial"/>
              </a:rPr>
              <a:t>g</a:t>
            </a:r>
            <a:r>
              <a:rPr sz="2000" b="1" spc="110" dirty="0">
                <a:solidFill>
                  <a:srgbClr val="F56E1A"/>
                </a:solidFill>
                <a:latin typeface="Arial"/>
                <a:cs typeface="Arial"/>
              </a:rPr>
              <a:t>e</a:t>
            </a:r>
            <a:r>
              <a:rPr sz="2000" b="1" spc="75" dirty="0">
                <a:solidFill>
                  <a:srgbClr val="F56E1A"/>
                </a:solidFill>
                <a:latin typeface="Arial"/>
                <a:cs typeface="Arial"/>
              </a:rPr>
              <a:t>r</a:t>
            </a:r>
            <a:r>
              <a:rPr sz="2000" b="1" spc="-13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sz="2000" b="1" spc="45" dirty="0">
                <a:solidFill>
                  <a:srgbClr val="F56E1A"/>
                </a:solidFill>
                <a:latin typeface="Arial"/>
                <a:cs typeface="Arial"/>
              </a:rPr>
              <a:t>o</a:t>
            </a:r>
            <a:r>
              <a:rPr sz="2000" b="1" spc="130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sz="2000" b="1" spc="120" dirty="0">
                <a:solidFill>
                  <a:srgbClr val="F56E1A"/>
                </a:solidFill>
                <a:latin typeface="Arial"/>
                <a:cs typeface="Arial"/>
              </a:rPr>
              <a:t>u</a:t>
            </a: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l</a:t>
            </a:r>
            <a:r>
              <a:rPr sz="2000" b="1" spc="240" dirty="0">
                <a:solidFill>
                  <a:srgbClr val="F56E1A"/>
                </a:solidFill>
                <a:latin typeface="Arial"/>
                <a:cs typeface="Arial"/>
              </a:rPr>
              <a:t>a</a:t>
            </a:r>
            <a:r>
              <a:rPr sz="2000" b="1" spc="140" dirty="0">
                <a:solidFill>
                  <a:srgbClr val="F56E1A"/>
                </a:solidFill>
                <a:latin typeface="Arial"/>
                <a:cs typeface="Arial"/>
              </a:rPr>
              <a:t>t</a:t>
            </a: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i</a:t>
            </a:r>
            <a:r>
              <a:rPr sz="2000" b="1" spc="45" dirty="0">
                <a:solidFill>
                  <a:srgbClr val="F56E1A"/>
                </a:solidFill>
                <a:latin typeface="Arial"/>
                <a:cs typeface="Arial"/>
              </a:rPr>
              <a:t>o</a:t>
            </a:r>
            <a:r>
              <a:rPr sz="2000" b="1" spc="125" dirty="0">
                <a:solidFill>
                  <a:srgbClr val="F56E1A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6117" y="2692566"/>
            <a:ext cx="2437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0" dirty="0">
                <a:solidFill>
                  <a:srgbClr val="F56E1A"/>
                </a:solidFill>
                <a:latin typeface="Arial"/>
                <a:cs typeface="Arial"/>
              </a:rPr>
              <a:t>C</a:t>
            </a:r>
            <a:r>
              <a:rPr sz="2000" b="1" spc="-95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I</a:t>
            </a:r>
            <a:r>
              <a:rPr sz="2000" b="1" spc="15" dirty="0">
                <a:solidFill>
                  <a:srgbClr val="F56E1A"/>
                </a:solidFill>
                <a:latin typeface="Arial"/>
                <a:cs typeface="Arial"/>
              </a:rPr>
              <a:t>,</a:t>
            </a:r>
            <a:r>
              <a:rPr sz="2000" b="1" spc="-13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F56E1A"/>
                </a:solidFill>
                <a:latin typeface="Arial"/>
                <a:cs typeface="Arial"/>
              </a:rPr>
              <a:t>H</a:t>
            </a:r>
            <a:r>
              <a:rPr sz="2000" b="1" spc="-95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sz="2000" b="1" spc="25" dirty="0">
                <a:solidFill>
                  <a:srgbClr val="F56E1A"/>
                </a:solidFill>
                <a:latin typeface="Arial"/>
                <a:cs typeface="Arial"/>
              </a:rPr>
              <a:t>I</a:t>
            </a:r>
            <a:r>
              <a:rPr sz="2000" b="1" spc="15" dirty="0">
                <a:solidFill>
                  <a:srgbClr val="F56E1A"/>
                </a:solidFill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70" dirty="0">
                <a:solidFill>
                  <a:srgbClr val="F56E1A"/>
                </a:solidFill>
                <a:latin typeface="Arial"/>
                <a:cs typeface="Arial"/>
              </a:rPr>
              <a:t>C</a:t>
            </a:r>
            <a:r>
              <a:rPr sz="2000" b="1" spc="45" dirty="0">
                <a:solidFill>
                  <a:srgbClr val="F56E1A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F56E1A"/>
                </a:solidFill>
                <a:latin typeface="Arial"/>
                <a:cs typeface="Arial"/>
              </a:rPr>
              <a:t>s</a:t>
            </a:r>
            <a:r>
              <a:rPr sz="2000" b="1" spc="145" dirty="0">
                <a:solidFill>
                  <a:srgbClr val="F56E1A"/>
                </a:solidFill>
                <a:latin typeface="Arial"/>
                <a:cs typeface="Arial"/>
              </a:rPr>
              <a:t>t</a:t>
            </a:r>
            <a:r>
              <a:rPr sz="2000" b="1" spc="-13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-95" dirty="0">
                <a:solidFill>
                  <a:srgbClr val="F56E1A"/>
                </a:solidFill>
                <a:latin typeface="Arial"/>
                <a:cs typeface="Arial"/>
              </a:rPr>
              <a:t>P</a:t>
            </a:r>
            <a:r>
              <a:rPr sz="2000" b="1" spc="110" dirty="0">
                <a:solidFill>
                  <a:srgbClr val="F56E1A"/>
                </a:solidFill>
                <a:latin typeface="Arial"/>
                <a:cs typeface="Arial"/>
              </a:rPr>
              <a:t>e</a:t>
            </a:r>
            <a:r>
              <a:rPr sz="2000" b="1" spc="75" dirty="0">
                <a:solidFill>
                  <a:srgbClr val="F56E1A"/>
                </a:solidFill>
                <a:latin typeface="Arial"/>
                <a:cs typeface="Arial"/>
              </a:rPr>
              <a:t>r</a:t>
            </a:r>
            <a:r>
              <a:rPr sz="2000" b="1" spc="-135" dirty="0">
                <a:solidFill>
                  <a:srgbClr val="F56E1A"/>
                </a:solidFill>
                <a:latin typeface="Arial"/>
                <a:cs typeface="Arial"/>
              </a:rPr>
              <a:t> </a:t>
            </a:r>
            <a:r>
              <a:rPr sz="2000" b="1" spc="165" dirty="0">
                <a:solidFill>
                  <a:srgbClr val="F56E1A"/>
                </a:solidFill>
                <a:latin typeface="Arial"/>
                <a:cs typeface="Arial"/>
              </a:rPr>
              <a:t>M</a:t>
            </a:r>
            <a:r>
              <a:rPr sz="2000" b="1" spc="45" dirty="0">
                <a:solidFill>
                  <a:srgbClr val="F56E1A"/>
                </a:solidFill>
                <a:latin typeface="Arial"/>
                <a:cs typeface="Arial"/>
              </a:rPr>
              <a:t>o</a:t>
            </a:r>
            <a:r>
              <a:rPr sz="2000" b="1" spc="70" dirty="0">
                <a:solidFill>
                  <a:srgbClr val="F56E1A"/>
                </a:solidFill>
                <a:latin typeface="Arial"/>
                <a:cs typeface="Arial"/>
              </a:rPr>
              <a:t>r</a:t>
            </a:r>
            <a:r>
              <a:rPr sz="2000" b="1" spc="140" dirty="0">
                <a:solidFill>
                  <a:srgbClr val="F56E1A"/>
                </a:solidFill>
                <a:latin typeface="Arial"/>
                <a:cs typeface="Arial"/>
              </a:rPr>
              <a:t>t</a:t>
            </a:r>
            <a:r>
              <a:rPr sz="2000" b="1" spc="130" dirty="0">
                <a:solidFill>
                  <a:srgbClr val="F56E1A"/>
                </a:solidFill>
                <a:latin typeface="Arial"/>
                <a:cs typeface="Arial"/>
              </a:rPr>
              <a:t>g</a:t>
            </a:r>
            <a:r>
              <a:rPr sz="2000" b="1" spc="240" dirty="0">
                <a:solidFill>
                  <a:srgbClr val="F56E1A"/>
                </a:solidFill>
                <a:latin typeface="Arial"/>
                <a:cs typeface="Arial"/>
              </a:rPr>
              <a:t>a</a:t>
            </a:r>
            <a:r>
              <a:rPr sz="2000" b="1" spc="130" dirty="0">
                <a:solidFill>
                  <a:srgbClr val="F56E1A"/>
                </a:solidFill>
                <a:latin typeface="Arial"/>
                <a:cs typeface="Arial"/>
              </a:rPr>
              <a:t>g</a:t>
            </a:r>
            <a:r>
              <a:rPr sz="2000" b="1" spc="114" dirty="0">
                <a:solidFill>
                  <a:srgbClr val="F56E1A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268</Words>
  <Application>Microsoft Office PowerPoint</Application>
  <PresentationFormat>Custom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Sans Unicode</vt:lpstr>
      <vt:lpstr>Microsoft Sans Serif</vt:lpstr>
      <vt:lpstr>Office Theme</vt:lpstr>
      <vt:lpstr>Population  Distribution in  Spain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Economic</vt:lpstr>
      <vt:lpstr>Social</vt:lpstr>
      <vt:lpstr>Geographic</vt:lpstr>
      <vt:lpstr>Conclusions</vt:lpstr>
      <vt:lpstr>Further variables to explore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Distribution in Spain</dc:title>
  <dc:creator>Maria Laura</dc:creator>
  <cp:keywords>DAE_QWevQRo,BADV6L6GKlg</cp:keywords>
  <cp:lastModifiedBy>BARRIOLA ARRANZ, MARÍA LAURA</cp:lastModifiedBy>
  <cp:revision>6</cp:revision>
  <dcterms:created xsi:type="dcterms:W3CDTF">2022-04-29T12:04:27Z</dcterms:created>
  <dcterms:modified xsi:type="dcterms:W3CDTF">2022-04-29T14:21:13Z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2022-04-29T00:00:00Z</vt:filetime>
  </property>
  <property fmtid="{D5CDD505-2E9C-101B-9397-08002B2CF9AE}" pid="3" name="Creator">
    <vt:lpwstr>Canva</vt:lpwstr>
  </property>
  <property fmtid="{D5CDD505-2E9C-101B-9397-08002B2CF9AE}" pid="4" name="LastSaved">
    <vt:filetime>2022-04-29T00:00:00Z</vt:filetime>
  </property>
</Properties>
</file>