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59" d="100"/>
          <a:sy n="59" d="100"/>
        </p:scale>
        <p:origin x="466" y="82"/>
      </p:cViewPr>
      <p:guideLst>
        <p:guide orient="horz" pos="16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9FF49-1A82-40EA-8EAE-4193B500B49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C804F-841C-41C2-AA25-4F97FFA0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6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1586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311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7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78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151" y="397694"/>
            <a:ext cx="16789698" cy="1586716"/>
          </a:xfrm>
        </p:spPr>
        <p:txBody>
          <a:bodyPr lIns="0" tIns="0" rIns="0" bIns="0"/>
          <a:lstStyle>
            <a:lvl1pPr>
              <a:defRPr sz="10311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6222" y="1951040"/>
            <a:ext cx="13526347" cy="766044"/>
          </a:xfrm>
        </p:spPr>
        <p:txBody>
          <a:bodyPr lIns="0" tIns="0" rIns="0" bIns="0"/>
          <a:lstStyle>
            <a:lvl1pPr>
              <a:defRPr sz="4978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151" y="397694"/>
            <a:ext cx="16789698" cy="1586716"/>
          </a:xfrm>
        </p:spPr>
        <p:txBody>
          <a:bodyPr lIns="0" tIns="0" rIns="0" bIns="0"/>
          <a:lstStyle>
            <a:lvl1pPr>
              <a:defRPr sz="10311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1" y="2366010"/>
            <a:ext cx="79552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1" y="2366010"/>
            <a:ext cx="79552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151" y="397694"/>
            <a:ext cx="16789698" cy="1586716"/>
          </a:xfrm>
        </p:spPr>
        <p:txBody>
          <a:bodyPr lIns="0" tIns="0" rIns="0" bIns="0"/>
          <a:lstStyle>
            <a:lvl1pPr>
              <a:defRPr sz="10311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6999" y="18287998"/>
                </a:moveTo>
                <a:lnTo>
                  <a:pt x="0" y="1828799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close/>
              </a:path>
            </a:pathLst>
          </a:custGeom>
          <a:solidFill>
            <a:srgbClr val="D4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151" y="397694"/>
            <a:ext cx="16789698" cy="892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6222" y="1951040"/>
            <a:ext cx="1352634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74E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ivendata.org/competitions/7/pump-it-up-data-mining-the-water-table/page/2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400" y="-212648"/>
            <a:ext cx="19583400" cy="1831100"/>
          </a:xfrm>
          <a:prstGeom prst="rect">
            <a:avLst/>
          </a:prstGeom>
        </p:spPr>
        <p:txBody>
          <a:bodyPr vert="horz" wrap="square" lIns="0" tIns="84667" rIns="0" bIns="0" rtlCol="0">
            <a:spAutoFit/>
          </a:bodyPr>
          <a:lstStyle/>
          <a:p>
            <a:pPr marL="1818663" marR="9031" indent="1333234">
              <a:lnSpc>
                <a:spcPts val="15734"/>
              </a:lnSpc>
              <a:spcBef>
                <a:spcPts val="667"/>
              </a:spcBef>
            </a:pPr>
            <a:r>
              <a:rPr sz="8000" spc="1084" dirty="0">
                <a:latin typeface="Trebuchet MS"/>
                <a:cs typeface="Trebuchet MS"/>
              </a:rPr>
              <a:t>PREDICTING </a:t>
            </a:r>
            <a:r>
              <a:rPr sz="8000" spc="1022" dirty="0">
                <a:latin typeface="Trebuchet MS"/>
                <a:cs typeface="Trebuchet MS"/>
              </a:rPr>
              <a:t>FAULTY</a:t>
            </a:r>
            <a:r>
              <a:rPr sz="8000" spc="-36" dirty="0">
                <a:latin typeface="Trebuchet MS"/>
                <a:cs typeface="Trebuchet MS"/>
              </a:rPr>
              <a:t> </a:t>
            </a:r>
            <a:r>
              <a:rPr sz="8000" spc="1545" dirty="0">
                <a:latin typeface="Trebuchet MS"/>
                <a:cs typeface="Trebuchet MS"/>
              </a:rPr>
              <a:t>PUMPS</a:t>
            </a:r>
            <a:endParaRPr sz="8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188169"/>
            <a:ext cx="8720666" cy="43580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600" y="1690272"/>
            <a:ext cx="17678400" cy="993934"/>
          </a:xfrm>
          <a:prstGeom prst="rect">
            <a:avLst/>
          </a:prstGeom>
        </p:spPr>
        <p:txBody>
          <a:bodyPr vert="horz" wrap="square" lIns="0" tIns="65476" rIns="0" bIns="0" rtlCol="0">
            <a:spAutoFit/>
          </a:bodyPr>
          <a:lstStyle/>
          <a:p>
            <a:pPr marL="21449" marR="9031" algn="ctr">
              <a:lnSpc>
                <a:spcPts val="8267"/>
              </a:lnSpc>
              <a:spcBef>
                <a:spcPts val="516"/>
              </a:spcBef>
            </a:pPr>
            <a:r>
              <a:rPr sz="4400" spc="587" dirty="0">
                <a:solidFill>
                  <a:srgbClr val="374E4F"/>
                </a:solidFill>
                <a:latin typeface="Trebuchet MS"/>
                <a:cs typeface="Trebuchet MS"/>
              </a:rPr>
              <a:t>DATA</a:t>
            </a:r>
            <a:r>
              <a:rPr sz="4400" spc="-18" dirty="0">
                <a:solidFill>
                  <a:srgbClr val="374E4F"/>
                </a:solidFill>
                <a:latin typeface="Trebuchet MS"/>
                <a:cs typeface="Trebuchet MS"/>
              </a:rPr>
              <a:t> </a:t>
            </a:r>
            <a:r>
              <a:rPr sz="4400" spc="507" dirty="0">
                <a:solidFill>
                  <a:srgbClr val="374E4F"/>
                </a:solidFill>
                <a:latin typeface="Trebuchet MS"/>
                <a:cs typeface="Trebuchet MS"/>
              </a:rPr>
              <a:t>MINING</a:t>
            </a:r>
            <a:r>
              <a:rPr sz="4400" spc="-18" dirty="0">
                <a:solidFill>
                  <a:srgbClr val="374E4F"/>
                </a:solidFill>
                <a:latin typeface="Trebuchet MS"/>
                <a:cs typeface="Trebuchet MS"/>
              </a:rPr>
              <a:t> </a:t>
            </a:r>
            <a:r>
              <a:rPr sz="4400" spc="631" dirty="0">
                <a:solidFill>
                  <a:srgbClr val="374E4F"/>
                </a:solidFill>
                <a:latin typeface="Trebuchet MS"/>
                <a:cs typeface="Trebuchet MS"/>
              </a:rPr>
              <a:t>FOR </a:t>
            </a:r>
            <a:r>
              <a:rPr sz="4400" spc="693" dirty="0">
                <a:solidFill>
                  <a:srgbClr val="374E4F"/>
                </a:solidFill>
                <a:latin typeface="Trebuchet MS"/>
                <a:cs typeface="Trebuchet MS"/>
              </a:rPr>
              <a:t>SUSTAINABLE</a:t>
            </a:r>
            <a:r>
              <a:rPr sz="4400" spc="9" dirty="0">
                <a:solidFill>
                  <a:srgbClr val="374E4F"/>
                </a:solidFill>
                <a:latin typeface="Trebuchet MS"/>
                <a:cs typeface="Trebuchet MS"/>
              </a:rPr>
              <a:t> </a:t>
            </a:r>
            <a:r>
              <a:rPr sz="4400" spc="622" dirty="0">
                <a:solidFill>
                  <a:srgbClr val="374E4F"/>
                </a:solidFill>
                <a:latin typeface="Trebuchet MS"/>
                <a:cs typeface="Trebuchet MS"/>
              </a:rPr>
              <a:t>WATER </a:t>
            </a:r>
            <a:r>
              <a:rPr sz="4400" spc="711" dirty="0">
                <a:solidFill>
                  <a:srgbClr val="374E4F"/>
                </a:solidFill>
                <a:latin typeface="Trebuchet MS"/>
                <a:cs typeface="Trebuchet MS"/>
              </a:rPr>
              <a:t>MANAGEMENT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2458" y="7974897"/>
            <a:ext cx="18897600" cy="113079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algn="ctr">
              <a:spcBef>
                <a:spcPts val="178"/>
              </a:spcBef>
            </a:pPr>
            <a:r>
              <a:rPr sz="3600" spc="524" dirty="0">
                <a:solidFill>
                  <a:srgbClr val="374E4F"/>
                </a:solidFill>
                <a:latin typeface="Trebuchet MS"/>
                <a:cs typeface="Trebuchet MS"/>
              </a:rPr>
              <a:t>MIGUEL</a:t>
            </a:r>
            <a:r>
              <a:rPr sz="3600" dirty="0">
                <a:solidFill>
                  <a:srgbClr val="374E4F"/>
                </a:solidFill>
                <a:latin typeface="Trebuchet MS"/>
                <a:cs typeface="Trebuchet MS"/>
              </a:rPr>
              <a:t> </a:t>
            </a:r>
            <a:r>
              <a:rPr sz="3600" spc="649" dirty="0">
                <a:solidFill>
                  <a:srgbClr val="374E4F"/>
                </a:solidFill>
                <a:latin typeface="Trebuchet MS"/>
                <a:cs typeface="Trebuchet MS"/>
              </a:rPr>
              <a:t>BARRIOLA</a:t>
            </a:r>
            <a:r>
              <a:rPr sz="3600" dirty="0">
                <a:solidFill>
                  <a:srgbClr val="374E4F"/>
                </a:solidFill>
                <a:latin typeface="Trebuchet MS"/>
                <a:cs typeface="Trebuchet MS"/>
              </a:rPr>
              <a:t> </a:t>
            </a:r>
            <a:r>
              <a:rPr sz="3600" spc="720" dirty="0">
                <a:solidFill>
                  <a:srgbClr val="374E4F"/>
                </a:solidFill>
                <a:latin typeface="Trebuchet MS"/>
                <a:cs typeface="Trebuchet MS"/>
              </a:rPr>
              <a:t>ARRANZ</a:t>
            </a:r>
            <a:endParaRPr sz="3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600" spc="142" dirty="0">
                <a:solidFill>
                  <a:srgbClr val="374E4F"/>
                </a:solidFill>
                <a:latin typeface="Trebuchet MS"/>
                <a:cs typeface="Trebuchet MS"/>
              </a:rPr>
              <a:t>0</a:t>
            </a:r>
            <a:r>
              <a:rPr lang="es-ES" sz="3600" spc="142" dirty="0">
                <a:solidFill>
                  <a:srgbClr val="374E4F"/>
                </a:solidFill>
                <a:latin typeface="Trebuchet MS"/>
                <a:cs typeface="Trebuchet MS"/>
              </a:rPr>
              <a:t>7/12</a:t>
            </a:r>
            <a:r>
              <a:rPr sz="3600" spc="142" dirty="0">
                <a:solidFill>
                  <a:srgbClr val="374E4F"/>
                </a:solidFill>
                <a:latin typeface="Trebuchet MS"/>
                <a:cs typeface="Trebuchet MS"/>
              </a:rPr>
              <a:t>/2024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0400" y="218642"/>
            <a:ext cx="15300960" cy="125390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8000" spc="613" dirty="0"/>
              <a:t>RECOMMENDATIONS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13E54D-EF76-FE37-9B73-71AA8AB21E5F}"/>
              </a:ext>
            </a:extLst>
          </p:cNvPr>
          <p:cNvSpPr txBox="1"/>
          <p:nvPr/>
        </p:nvSpPr>
        <p:spPr>
          <a:xfrm>
            <a:off x="1028700" y="2550116"/>
            <a:ext cx="1623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2. </a:t>
            </a:r>
            <a:r>
              <a:rPr lang="en-US" sz="3200" b="1" spc="-18" dirty="0">
                <a:solidFill>
                  <a:srgbClr val="374E4F"/>
                </a:solidFill>
                <a:latin typeface="Verdana"/>
              </a:rPr>
              <a:t>Use Dry Pumps as Indicators</a:t>
            </a:r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:</a:t>
            </a:r>
          </a:p>
          <a:p>
            <a:endParaRPr lang="es-ES" sz="3200" spc="-18" dirty="0">
              <a:solidFill>
                <a:srgbClr val="374E4F"/>
              </a:solidFill>
              <a:latin typeface="Verdana"/>
            </a:endParaRPr>
          </a:p>
          <a:p>
            <a:r>
              <a:rPr lang="en-US" sz="3200" spc="-18" dirty="0">
                <a:solidFill>
                  <a:srgbClr val="374E4F"/>
                </a:solidFill>
                <a:latin typeface="Verdana"/>
              </a:rPr>
              <a:t>Using dry as an indicator helps identify non- functional pumps for targeted repairs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B3E9F2-662B-14D8-B283-453E30B0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54" y="4641968"/>
            <a:ext cx="6027692" cy="54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5200" y="342900"/>
            <a:ext cx="15300960" cy="125390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8000" spc="613" dirty="0"/>
              <a:t>RECOMMENDATIONS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5575C3-657C-FE47-B154-FCED4E42DB85}"/>
              </a:ext>
            </a:extLst>
          </p:cNvPr>
          <p:cNvSpPr txBox="1"/>
          <p:nvPr/>
        </p:nvSpPr>
        <p:spPr>
          <a:xfrm>
            <a:off x="1371600" y="2400300"/>
            <a:ext cx="1623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3. </a:t>
            </a:r>
            <a:r>
              <a:rPr lang="en-US" sz="3200" b="1" spc="-18" dirty="0">
                <a:solidFill>
                  <a:srgbClr val="374E4F"/>
                </a:solidFill>
                <a:latin typeface="Verdana"/>
              </a:rPr>
              <a:t>Identify Non-Common Types</a:t>
            </a:r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:</a:t>
            </a:r>
          </a:p>
          <a:p>
            <a:endParaRPr lang="es-ES" sz="3200" spc="-18" dirty="0">
              <a:solidFill>
                <a:srgbClr val="374E4F"/>
              </a:solidFill>
              <a:latin typeface="Verdana"/>
            </a:endParaRPr>
          </a:p>
          <a:p>
            <a:r>
              <a:rPr lang="en-US" sz="3200" spc="-18" dirty="0">
                <a:solidFill>
                  <a:srgbClr val="374E4F"/>
                </a:solidFill>
                <a:latin typeface="Verdana"/>
              </a:rPr>
              <a:t>Invest in communal standpipe multiple as it best detects pump functionality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860D70-BEAE-2B61-0D01-BCC665B6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02" y="4229100"/>
            <a:ext cx="7799396" cy="58238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90500"/>
            <a:ext cx="29848352" cy="1910223"/>
          </a:xfrm>
          <a:prstGeom prst="rect">
            <a:avLst/>
          </a:prstGeom>
        </p:spPr>
        <p:txBody>
          <a:bodyPr vert="horz" wrap="square" lIns="0" tIns="528594" rIns="0" bIns="0" rtlCol="0">
            <a:spAutoFit/>
          </a:bodyPr>
          <a:lstStyle/>
          <a:p>
            <a:pPr marL="22578" marR="9031" indent="-4143074">
              <a:lnSpc>
                <a:spcPts val="12142"/>
              </a:lnSpc>
              <a:spcBef>
                <a:spcPts val="178"/>
              </a:spcBef>
            </a:pPr>
            <a:r>
              <a:rPr sz="8000" spc="613" dirty="0"/>
              <a:t>THANK YOU VERY MUCH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6900" y="4000500"/>
            <a:ext cx="15621000" cy="3930087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spc="-18" dirty="0"/>
              <a:t>Miguel Barriola Arranz</a:t>
            </a:r>
          </a:p>
          <a:p>
            <a:pPr>
              <a:spcBef>
                <a:spcPts val="5858"/>
              </a:spcBef>
            </a:pPr>
            <a:endParaRPr sz="3200" spc="-18" dirty="0"/>
          </a:p>
          <a:p>
            <a:pPr marL="22578" marR="379311" indent="579127">
              <a:lnSpc>
                <a:spcPts val="5867"/>
              </a:lnSpc>
              <a:buChar char="-"/>
              <a:tabLst>
                <a:tab pos="601705" algn="l"/>
              </a:tabLst>
            </a:pPr>
            <a:r>
              <a:rPr sz="3200" spc="-18" dirty="0"/>
              <a:t>LinkedIn: https://www.linkedin.com/in/miguel- barriola-arranz/</a:t>
            </a:r>
          </a:p>
          <a:p>
            <a:pPr marL="22578" marR="9031" indent="579127">
              <a:lnSpc>
                <a:spcPts val="5867"/>
              </a:lnSpc>
              <a:spcBef>
                <a:spcPts val="5867"/>
              </a:spcBef>
              <a:buChar char="-"/>
              <a:tabLst>
                <a:tab pos="601705" algn="l"/>
              </a:tabLst>
            </a:pPr>
            <a:r>
              <a:rPr sz="3200" spc="-18" dirty="0"/>
              <a:t>Medium: https://medium.com/@mbarriolaarranz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400" y="3788488"/>
            <a:ext cx="4572000" cy="5758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972" y="-812000"/>
            <a:ext cx="11622176" cy="2452812"/>
          </a:xfrm>
          <a:prstGeom prst="rect">
            <a:avLst/>
          </a:prstGeom>
        </p:spPr>
        <p:txBody>
          <a:bodyPr vert="horz" wrap="square" lIns="0" tIns="1209890" rIns="0" bIns="0" rtlCol="0">
            <a:spAutoFit/>
          </a:bodyPr>
          <a:lstStyle/>
          <a:p>
            <a:pPr marL="2615668">
              <a:spcBef>
                <a:spcPts val="178"/>
              </a:spcBef>
            </a:pPr>
            <a:r>
              <a:rPr sz="8000" spc="382" dirty="0"/>
              <a:t>INTRODUCTION</a:t>
            </a:r>
            <a:endParaRPr sz="8000"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2397118"/>
            <a:ext cx="14249400" cy="765118"/>
          </a:xfrm>
          <a:prstGeom prst="rect">
            <a:avLst/>
          </a:prstGeom>
        </p:spPr>
        <p:txBody>
          <a:bodyPr vert="horz" wrap="square" lIns="0" tIns="73378" rIns="0" bIns="0" rtlCol="0">
            <a:spAutoFit/>
          </a:bodyPr>
          <a:lstStyle/>
          <a:p>
            <a:pPr marL="479778" marR="9031" indent="-457200">
              <a:lnSpc>
                <a:spcPts val="6274"/>
              </a:lnSpc>
              <a:spcBef>
                <a:spcPts val="578"/>
              </a:spcBef>
              <a:buFont typeface="Arial" panose="020B0604020202020204" pitchFamily="34" charset="0"/>
              <a:buChar char="•"/>
            </a:pPr>
            <a:r>
              <a:rPr sz="3200" spc="213" dirty="0">
                <a:solidFill>
                  <a:schemeClr val="tx1"/>
                </a:solidFill>
                <a:latin typeface="Verdana"/>
              </a:rPr>
              <a:t>Project to predict the status of water pumps in Tanzania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FB11816-950C-DDE7-CEE4-900E5F790E43}"/>
              </a:ext>
            </a:extLst>
          </p:cNvPr>
          <p:cNvSpPr txBox="1"/>
          <p:nvPr/>
        </p:nvSpPr>
        <p:spPr>
          <a:xfrm>
            <a:off x="838200" y="3543300"/>
            <a:ext cx="12252960" cy="1649141"/>
          </a:xfrm>
          <a:prstGeom prst="rect">
            <a:avLst/>
          </a:prstGeom>
        </p:spPr>
        <p:txBody>
          <a:bodyPr vert="horz" wrap="square" lIns="0" tIns="73378" rIns="0" bIns="0" rtlCol="0">
            <a:spAutoFit/>
          </a:bodyPr>
          <a:lstStyle/>
          <a:p>
            <a:pPr marL="479778" marR="9031" indent="-457200">
              <a:lnSpc>
                <a:spcPts val="6274"/>
              </a:lnSpc>
              <a:spcBef>
                <a:spcPts val="578"/>
              </a:spcBef>
              <a:buFont typeface="Arial" panose="020B0604020202020204" pitchFamily="34" charset="0"/>
              <a:buChar char="•"/>
            </a:pPr>
            <a:r>
              <a:rPr lang="es-ES" sz="3200" spc="213" dirty="0" err="1">
                <a:solidFill>
                  <a:schemeClr val="tx1"/>
                </a:solidFill>
                <a:latin typeface="Verdana"/>
              </a:rPr>
              <a:t>Objectives</a:t>
            </a:r>
            <a:r>
              <a:rPr lang="es-ES" sz="3200" spc="213" dirty="0">
                <a:solidFill>
                  <a:schemeClr val="tx1"/>
                </a:solidFill>
                <a:latin typeface="Verdana"/>
              </a:rPr>
              <a:t> </a:t>
            </a:r>
            <a:r>
              <a:rPr lang="es-ES" sz="3200" spc="213" dirty="0" err="1">
                <a:solidFill>
                  <a:schemeClr val="tx1"/>
                </a:solidFill>
                <a:latin typeface="Verdana"/>
              </a:rPr>
              <a:t>of</a:t>
            </a:r>
            <a:r>
              <a:rPr lang="es-ES" sz="3200" spc="213" dirty="0">
                <a:solidFill>
                  <a:schemeClr val="tx1"/>
                </a:solidFill>
                <a:latin typeface="Verdana"/>
              </a:rPr>
              <a:t> </a:t>
            </a:r>
            <a:r>
              <a:rPr lang="es-ES" sz="3200" spc="213" dirty="0" err="1">
                <a:solidFill>
                  <a:schemeClr val="tx1"/>
                </a:solidFill>
                <a:latin typeface="Verdana"/>
              </a:rPr>
              <a:t>the</a:t>
            </a:r>
            <a:r>
              <a:rPr lang="es-ES" sz="3200" spc="213" dirty="0">
                <a:solidFill>
                  <a:schemeClr val="tx1"/>
                </a:solidFill>
                <a:latin typeface="Verdana"/>
              </a:rPr>
              <a:t> </a:t>
            </a:r>
            <a:r>
              <a:rPr lang="es-ES" sz="3200" spc="213" dirty="0" err="1">
                <a:solidFill>
                  <a:schemeClr val="tx1"/>
                </a:solidFill>
                <a:latin typeface="Verdana"/>
              </a:rPr>
              <a:t>analysis</a:t>
            </a:r>
            <a:r>
              <a:rPr lang="es-ES" sz="3200" spc="213" dirty="0">
                <a:solidFill>
                  <a:schemeClr val="tx1"/>
                </a:solidFill>
                <a:latin typeface="Verdana"/>
              </a:rPr>
              <a:t>:</a:t>
            </a:r>
            <a:r>
              <a:rPr lang="es-ES" sz="3200" spc="258" dirty="0">
                <a:solidFill>
                  <a:srgbClr val="374E4F"/>
                </a:solidFill>
                <a:latin typeface="Tahoma"/>
                <a:cs typeface="Tahoma"/>
              </a:rPr>
              <a:t>			</a:t>
            </a:r>
          </a:p>
          <a:p>
            <a:pPr marL="479778" marR="9031" lvl="8" indent="-457200">
              <a:lnSpc>
                <a:spcPts val="6274"/>
              </a:lnSpc>
              <a:spcBef>
                <a:spcPts val="578"/>
              </a:spcBef>
              <a:buFont typeface="Arial" panose="020B0604020202020204" pitchFamily="34" charset="0"/>
              <a:buChar char="•"/>
            </a:pPr>
            <a:endParaRPr lang="es-ES" sz="3200" spc="258" dirty="0">
              <a:solidFill>
                <a:srgbClr val="374E4F"/>
              </a:solidFill>
              <a:latin typeface="Tahoma"/>
              <a:cs typeface="Tahoma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7E3979-4CE4-41EF-866D-B0BC5930C986}"/>
              </a:ext>
            </a:extLst>
          </p:cNvPr>
          <p:cNvSpPr txBox="1"/>
          <p:nvPr/>
        </p:nvSpPr>
        <p:spPr>
          <a:xfrm>
            <a:off x="1153592" y="4610100"/>
            <a:ext cx="9773488" cy="2475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9778" marR="9031" lvl="8" indent="-457200">
              <a:lnSpc>
                <a:spcPts val="6274"/>
              </a:lnSpc>
              <a:spcBef>
                <a:spcPts val="578"/>
              </a:spcBef>
              <a:buFont typeface="Courier New" panose="02070309020205020404" pitchFamily="49" charset="0"/>
              <a:buChar char="o"/>
            </a:pPr>
            <a:r>
              <a:rPr lang="en-US" sz="3200" spc="213" dirty="0">
                <a:solidFill>
                  <a:schemeClr val="tx1"/>
                </a:solidFill>
                <a:latin typeface="Verdana"/>
              </a:rPr>
              <a:t>Classify pumps in Tanzania as functional, or non-functional</a:t>
            </a:r>
          </a:p>
          <a:p>
            <a:pPr marL="479778" marR="9031" lvl="8" indent="-457200">
              <a:lnSpc>
                <a:spcPts val="6274"/>
              </a:lnSpc>
              <a:spcBef>
                <a:spcPts val="578"/>
              </a:spcBef>
              <a:buFont typeface="Courier New" panose="02070309020205020404" pitchFamily="49" charset="0"/>
              <a:buChar char="o"/>
            </a:pPr>
            <a:r>
              <a:rPr lang="en-US" sz="3200" spc="213" dirty="0">
                <a:solidFill>
                  <a:schemeClr val="tx1"/>
                </a:solidFill>
                <a:latin typeface="Verdana"/>
              </a:rPr>
              <a:t>Improve water access in Tanzania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9819" y="6286500"/>
            <a:ext cx="2789670" cy="34596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800" y="6286500"/>
            <a:ext cx="2570713" cy="34596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-685544"/>
            <a:ext cx="29608528" cy="2452812"/>
          </a:xfrm>
          <a:prstGeom prst="rect">
            <a:avLst/>
          </a:prstGeom>
        </p:spPr>
        <p:txBody>
          <a:bodyPr vert="horz" wrap="square" lIns="0" tIns="1209890" rIns="0" bIns="0" rtlCol="0">
            <a:spAutoFit/>
          </a:bodyPr>
          <a:lstStyle/>
          <a:p>
            <a:pPr marL="2500520">
              <a:spcBef>
                <a:spcPts val="178"/>
              </a:spcBef>
            </a:pPr>
            <a:r>
              <a:rPr sz="8000" spc="400" dirty="0"/>
              <a:t>STAKEHOLDERS</a:t>
            </a:r>
            <a:endParaRPr sz="8000" dirty="0"/>
          </a:p>
        </p:txBody>
      </p:sp>
      <p:sp>
        <p:nvSpPr>
          <p:cNvPr id="7" name="object 7"/>
          <p:cNvSpPr txBox="1"/>
          <p:nvPr/>
        </p:nvSpPr>
        <p:spPr>
          <a:xfrm>
            <a:off x="1143000" y="3175512"/>
            <a:ext cx="16764000" cy="1649975"/>
          </a:xfrm>
          <a:prstGeom prst="rect">
            <a:avLst/>
          </a:prstGeom>
        </p:spPr>
        <p:txBody>
          <a:bodyPr vert="horz" wrap="square" lIns="0" tIns="73378" rIns="0" bIns="0" rtlCol="0">
            <a:spAutoFit/>
          </a:bodyPr>
          <a:lstStyle/>
          <a:p>
            <a:pPr marL="708378" marR="9031" indent="-685800">
              <a:lnSpc>
                <a:spcPts val="6274"/>
              </a:lnSpc>
              <a:spcBef>
                <a:spcPts val="578"/>
              </a:spcBef>
              <a:buFont typeface="Arial" panose="020B0604020202020204" pitchFamily="34" charset="0"/>
              <a:buChar char="•"/>
            </a:pPr>
            <a:r>
              <a:rPr lang="es-ES" sz="3200" spc="231" dirty="0">
                <a:solidFill>
                  <a:schemeClr val="tx1"/>
                </a:solidFill>
                <a:latin typeface="Verdana"/>
                <a:cs typeface="Verdana"/>
              </a:rPr>
              <a:t>G</a:t>
            </a:r>
            <a:r>
              <a:rPr sz="3200" spc="231" dirty="0" err="1">
                <a:solidFill>
                  <a:schemeClr val="tx1"/>
                </a:solidFill>
                <a:latin typeface="Verdana"/>
                <a:cs typeface="Verdana"/>
              </a:rPr>
              <a:t>overnment</a:t>
            </a:r>
            <a:r>
              <a:rPr sz="3200" spc="-71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200" spc="213" dirty="0">
                <a:solidFill>
                  <a:schemeClr val="tx1"/>
                </a:solidFill>
                <a:latin typeface="Verdana"/>
                <a:cs typeface="Verdana"/>
              </a:rPr>
              <a:t>agencies</a:t>
            </a:r>
            <a:r>
              <a:rPr sz="3200" spc="-62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200" spc="222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200" spc="-71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200" spc="107" dirty="0">
                <a:solidFill>
                  <a:schemeClr val="tx1"/>
                </a:solidFill>
                <a:latin typeface="Verdana"/>
                <a:cs typeface="Verdana"/>
              </a:rPr>
              <a:t>NGOs</a:t>
            </a:r>
            <a:endParaRPr lang="es-ES" sz="3200" spc="107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08378" marR="9031" indent="-685800">
              <a:lnSpc>
                <a:spcPts val="6274"/>
              </a:lnSpc>
              <a:spcBef>
                <a:spcPts val="578"/>
              </a:spcBef>
              <a:buFont typeface="Arial" panose="020B0604020202020204" pitchFamily="34" charset="0"/>
              <a:buChar char="•"/>
            </a:pPr>
            <a:r>
              <a:rPr sz="3200" spc="187" dirty="0">
                <a:solidFill>
                  <a:schemeClr val="tx1"/>
                </a:solidFill>
                <a:latin typeface="Verdana"/>
                <a:cs typeface="Verdana"/>
              </a:rPr>
              <a:t>Tanzanian </a:t>
            </a:r>
            <a:r>
              <a:rPr sz="3200" spc="231" dirty="0">
                <a:solidFill>
                  <a:schemeClr val="tx1"/>
                </a:solidFill>
                <a:latin typeface="Verdana"/>
                <a:cs typeface="Verdana"/>
              </a:rPr>
              <a:t>government</a:t>
            </a:r>
            <a:r>
              <a:rPr sz="3200" spc="-71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200" spc="222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200" spc="-71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200" spc="302" dirty="0">
                <a:solidFill>
                  <a:schemeClr val="tx1"/>
                </a:solidFill>
                <a:latin typeface="Verdana"/>
                <a:cs typeface="Verdana"/>
              </a:rPr>
              <a:t>international development</a:t>
            </a:r>
            <a:r>
              <a:rPr sz="3200" spc="-62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200" spc="249" dirty="0">
                <a:solidFill>
                  <a:schemeClr val="tx1"/>
                </a:solidFill>
                <a:latin typeface="Verdana"/>
                <a:cs typeface="Verdana"/>
              </a:rPr>
              <a:t>organizations</a:t>
            </a:r>
            <a:endParaRPr sz="3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2580120"/>
            <a:ext cx="15405947" cy="512676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lnSpc>
                <a:spcPts val="6274"/>
              </a:lnSpc>
              <a:spcBef>
                <a:spcPts val="578"/>
              </a:spcBef>
            </a:pPr>
            <a:r>
              <a:rPr lang="es-ES" sz="3200" b="1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sz="3200" b="1" spc="258" dirty="0">
                <a:solidFill>
                  <a:srgbClr val="374E4F"/>
                </a:solidFill>
                <a:latin typeface="Tahoma"/>
                <a:cs typeface="Tahoma"/>
              </a:rPr>
              <a:t>Core objective:</a:t>
            </a:r>
          </a:p>
          <a:p>
            <a:pPr marL="22578" marR="9031">
              <a:lnSpc>
                <a:spcPts val="6274"/>
              </a:lnSpc>
              <a:spcBef>
                <a:spcPts val="578"/>
              </a:spcBef>
              <a:tabLst>
                <a:tab pos="722498" algn="l"/>
              </a:tabLst>
            </a:pP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1. </a:t>
            </a:r>
            <a:r>
              <a:rPr sz="2800" spc="258" dirty="0">
                <a:solidFill>
                  <a:srgbClr val="374E4F"/>
                </a:solidFill>
                <a:latin typeface="Tahoma"/>
                <a:cs typeface="Tahoma"/>
              </a:rPr>
              <a:t>Enable the identification of functional and non-functional pumps in Tanzania</a:t>
            </a:r>
          </a:p>
          <a:p>
            <a:pPr marL="22578" marR="9031">
              <a:lnSpc>
                <a:spcPts val="6274"/>
              </a:lnSpc>
              <a:spcBef>
                <a:spcPts val="578"/>
              </a:spcBef>
            </a:pPr>
            <a:endParaRPr lang="es-ES" sz="2800" b="1" spc="258" dirty="0">
              <a:solidFill>
                <a:srgbClr val="374E4F"/>
              </a:solidFill>
              <a:latin typeface="Tahoma"/>
              <a:cs typeface="Tahoma"/>
            </a:endParaRPr>
          </a:p>
          <a:p>
            <a:pPr marL="22578" marR="9031">
              <a:lnSpc>
                <a:spcPts val="6274"/>
              </a:lnSpc>
              <a:spcBef>
                <a:spcPts val="578"/>
              </a:spcBef>
            </a:pPr>
            <a:r>
              <a:rPr sz="3200" b="1" spc="258" dirty="0">
                <a:solidFill>
                  <a:srgbClr val="374E4F"/>
                </a:solidFill>
                <a:latin typeface="Tahoma"/>
                <a:cs typeface="Tahoma"/>
              </a:rPr>
              <a:t>Results implications:</a:t>
            </a:r>
          </a:p>
          <a:p>
            <a:pPr marL="536928" marR="9031" lvl="1" indent="-514350">
              <a:lnSpc>
                <a:spcPts val="6274"/>
              </a:lnSpc>
              <a:spcBef>
                <a:spcPts val="578"/>
              </a:spcBef>
              <a:buAutoNum type="arabicPeriod"/>
              <a:tabLst>
                <a:tab pos="722498" algn="l"/>
              </a:tabLst>
            </a:pPr>
            <a:r>
              <a:rPr sz="2800" spc="258" dirty="0">
                <a:solidFill>
                  <a:srgbClr val="374E4F"/>
                </a:solidFill>
                <a:latin typeface="Tahoma"/>
                <a:cs typeface="Tahoma"/>
              </a:rPr>
              <a:t>Guide decisions on maintenance, investments, and resource allocation</a:t>
            </a:r>
            <a:endParaRPr lang="es-ES" sz="2800" spc="258" dirty="0">
              <a:solidFill>
                <a:srgbClr val="374E4F"/>
              </a:solidFill>
              <a:latin typeface="Tahoma"/>
              <a:cs typeface="Tahoma"/>
            </a:endParaRPr>
          </a:p>
          <a:p>
            <a:pPr marL="536928" marR="9031" lvl="1" indent="-514350">
              <a:lnSpc>
                <a:spcPts val="6274"/>
              </a:lnSpc>
              <a:spcBef>
                <a:spcPts val="578"/>
              </a:spcBef>
              <a:buAutoNum type="arabicPeriod"/>
              <a:tabLst>
                <a:tab pos="722498" algn="l"/>
              </a:tabLst>
            </a:pPr>
            <a:r>
              <a:rPr sz="2800" spc="258" dirty="0">
                <a:solidFill>
                  <a:srgbClr val="374E4F"/>
                </a:solidFill>
                <a:latin typeface="Tahoma"/>
                <a:cs typeface="Tahoma"/>
              </a:rPr>
              <a:t>Support sustainable w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a</a:t>
            </a:r>
            <a:r>
              <a:rPr sz="2800" spc="258" dirty="0" err="1">
                <a:solidFill>
                  <a:srgbClr val="374E4F"/>
                </a:solidFill>
                <a:latin typeface="Tahoma"/>
                <a:cs typeface="Tahoma"/>
              </a:rPr>
              <a:t>ter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sz="2800" spc="258" dirty="0">
                <a:solidFill>
                  <a:srgbClr val="374E4F"/>
                </a:solidFill>
                <a:latin typeface="Tahoma"/>
                <a:cs typeface="Tahoma"/>
              </a:rPr>
              <a:t>management in Tanzania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0497" y="7317905"/>
            <a:ext cx="6477000" cy="29604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4903" y="-876300"/>
            <a:ext cx="29848352" cy="2452812"/>
          </a:xfrm>
          <a:prstGeom prst="rect">
            <a:avLst/>
          </a:prstGeom>
        </p:spPr>
        <p:txBody>
          <a:bodyPr vert="horz" wrap="square" lIns="0" tIns="1209890" rIns="0" bIns="0" rtlCol="0">
            <a:spAutoFit/>
          </a:bodyPr>
          <a:lstStyle/>
          <a:p>
            <a:pPr marL="2500520">
              <a:spcBef>
                <a:spcPts val="178"/>
              </a:spcBef>
            </a:pPr>
            <a:r>
              <a:rPr sz="8000" spc="400" dirty="0"/>
              <a:t>BUSINESS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-876300"/>
            <a:ext cx="29848352" cy="2452812"/>
          </a:xfrm>
          <a:prstGeom prst="rect">
            <a:avLst/>
          </a:prstGeom>
        </p:spPr>
        <p:txBody>
          <a:bodyPr vert="horz" wrap="square" lIns="0" tIns="1209890" rIns="0" bIns="0" rtlCol="0">
            <a:spAutoFit/>
          </a:bodyPr>
          <a:lstStyle/>
          <a:p>
            <a:pPr marL="2500520">
              <a:spcBef>
                <a:spcPts val="178"/>
              </a:spcBef>
            </a:pPr>
            <a:r>
              <a:rPr sz="8000" spc="40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4996" y="2037459"/>
            <a:ext cx="17658008" cy="417438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u="heavy" spc="133" dirty="0">
                <a:solidFill>
                  <a:srgbClr val="374E4F"/>
                </a:solidFill>
                <a:uFill>
                  <a:solidFill>
                    <a:srgbClr val="374E4F"/>
                  </a:solidFill>
                </a:uFill>
                <a:latin typeface="Verdana"/>
                <a:cs typeface="Verdana"/>
              </a:rPr>
              <a:t>DATASET</a:t>
            </a:r>
            <a:r>
              <a:rPr sz="3200" u="heavy" spc="-98" dirty="0">
                <a:solidFill>
                  <a:srgbClr val="374E4F"/>
                </a:solidFill>
                <a:uFill>
                  <a:solidFill>
                    <a:srgbClr val="374E4F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222" dirty="0">
                <a:solidFill>
                  <a:srgbClr val="374E4F"/>
                </a:solidFill>
                <a:uFill>
                  <a:solidFill>
                    <a:srgbClr val="374E4F"/>
                  </a:solidFill>
                </a:uFill>
                <a:latin typeface="Verdana"/>
                <a:cs typeface="Verdana"/>
              </a:rPr>
              <a:t>OVERVIEW</a:t>
            </a:r>
            <a:endParaRPr lang="es-ES" sz="3200" u="heavy" spc="222" dirty="0">
              <a:solidFill>
                <a:srgbClr val="374E4F"/>
              </a:solidFill>
              <a:uFill>
                <a:solidFill>
                  <a:srgbClr val="374E4F"/>
                </a:solidFill>
              </a:uFill>
              <a:latin typeface="Verdana"/>
              <a:cs typeface="Verdana"/>
            </a:endParaRPr>
          </a:p>
          <a:p>
            <a:pPr marL="22578">
              <a:spcBef>
                <a:spcPts val="178"/>
              </a:spcBef>
            </a:pPr>
            <a:endParaRPr lang="es-ES" sz="4978" spc="222" dirty="0">
              <a:solidFill>
                <a:srgbClr val="374E4F"/>
              </a:solidFill>
              <a:uFill>
                <a:solidFill>
                  <a:srgbClr val="374E4F"/>
                </a:solidFill>
              </a:uFill>
              <a:latin typeface="Verdana"/>
              <a:cs typeface="Verdana"/>
            </a:endParaRPr>
          </a:p>
          <a:p>
            <a:pPr marL="708378" indent="-685800">
              <a:spcBef>
                <a:spcPts val="178"/>
              </a:spcBef>
              <a:buFont typeface="Arial" panose="020B0604020202020204" pitchFamily="34" charset="0"/>
              <a:buChar char="•"/>
            </a:pP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Source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: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DrivenData</a:t>
            </a:r>
            <a:endParaRPr lang="es-ES" sz="2800" spc="258" dirty="0">
              <a:solidFill>
                <a:srgbClr val="374E4F"/>
              </a:solidFill>
              <a:latin typeface="Tahoma"/>
              <a:cs typeface="Tahoma"/>
            </a:endParaRPr>
          </a:p>
          <a:p>
            <a:pPr marL="708378" indent="-685800">
              <a:spcBef>
                <a:spcPts val="178"/>
              </a:spcBef>
              <a:buFont typeface="Arial" panose="020B0604020202020204" pitchFamily="34" charset="0"/>
              <a:buChar char="•"/>
            </a:pP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Link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to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the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source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: </a:t>
            </a:r>
            <a:r>
              <a:rPr lang="es-ES" sz="3000" dirty="0">
                <a:hlinkClick r:id="rId2"/>
              </a:rPr>
              <a:t>https://www.drivendata.org/competitions/7/pump-it-up-data-mining-the-water-table/page/23/</a:t>
            </a:r>
            <a:endParaRPr lang="es-ES" sz="3000" dirty="0"/>
          </a:p>
          <a:p>
            <a:pPr marL="708378" indent="-685800">
              <a:spcBef>
                <a:spcPts val="178"/>
              </a:spcBef>
              <a:buFont typeface="Arial" panose="020B0604020202020204" pitchFamily="34" charset="0"/>
              <a:buChar char="•"/>
            </a:pPr>
            <a:endParaRPr lang="es-ES" sz="3000" dirty="0">
              <a:latin typeface="Verdana"/>
              <a:cs typeface="Verdana"/>
            </a:endParaRPr>
          </a:p>
          <a:p>
            <a:pPr marL="708378" indent="-685800">
              <a:spcBef>
                <a:spcPts val="178"/>
              </a:spcBef>
              <a:buFont typeface="Arial" panose="020B0604020202020204" pitchFamily="34" charset="0"/>
              <a:buChar char="•"/>
            </a:pP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Training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dataset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: 60000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records</a:t>
            </a:r>
            <a:endParaRPr lang="es-ES" sz="2800" spc="258" dirty="0">
              <a:solidFill>
                <a:srgbClr val="374E4F"/>
              </a:solidFill>
              <a:latin typeface="Tahoma"/>
              <a:cs typeface="Tahoma"/>
            </a:endParaRPr>
          </a:p>
          <a:p>
            <a:pPr marL="708378" indent="-685800">
              <a:spcBef>
                <a:spcPts val="178"/>
              </a:spcBef>
              <a:buFont typeface="Arial" panose="020B0604020202020204" pitchFamily="34" charset="0"/>
              <a:buChar char="•"/>
            </a:pP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Testing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dataset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: 15000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records</a:t>
            </a:r>
            <a:endParaRPr lang="es-ES" sz="2800" spc="258" dirty="0">
              <a:solidFill>
                <a:srgbClr val="374E4F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125" y="6646877"/>
            <a:ext cx="16756098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u="heavy" spc="133" dirty="0">
                <a:solidFill>
                  <a:srgbClr val="374E4F"/>
                </a:solidFill>
                <a:uFill>
                  <a:solidFill>
                    <a:srgbClr val="374E4F"/>
                  </a:solidFill>
                </a:uFill>
                <a:latin typeface="Verdana"/>
                <a:cs typeface="Verdana"/>
              </a:rPr>
              <a:t>DATASET</a:t>
            </a:r>
            <a:r>
              <a:rPr sz="3200" u="heavy" spc="-98" dirty="0">
                <a:solidFill>
                  <a:srgbClr val="374E4F"/>
                </a:solidFill>
                <a:uFill>
                  <a:solidFill>
                    <a:srgbClr val="374E4F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107" dirty="0">
                <a:solidFill>
                  <a:srgbClr val="374E4F"/>
                </a:solidFill>
                <a:uFill>
                  <a:solidFill>
                    <a:srgbClr val="374E4F"/>
                  </a:solidFill>
                </a:uFill>
                <a:latin typeface="Verdana"/>
                <a:cs typeface="Verdana"/>
              </a:rPr>
              <a:t>DESCRIPTION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CAA88C-CC01-98EF-7A74-1C96B6F594DA}"/>
              </a:ext>
            </a:extLst>
          </p:cNvPr>
          <p:cNvSpPr txBox="1"/>
          <p:nvPr/>
        </p:nvSpPr>
        <p:spPr>
          <a:xfrm>
            <a:off x="314996" y="7627981"/>
            <a:ext cx="146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8378" indent="-685800">
              <a:spcBef>
                <a:spcPts val="178"/>
              </a:spcBef>
              <a:buFont typeface="Arial" panose="020B0604020202020204" pitchFamily="34" charset="0"/>
              <a:buChar char="•"/>
            </a:pP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Certain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fields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: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Geographic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 </a:t>
            </a:r>
            <a:r>
              <a:rPr lang="es-ES" sz="2800" spc="258" dirty="0" err="1">
                <a:solidFill>
                  <a:srgbClr val="374E4F"/>
                </a:solidFill>
                <a:latin typeface="Tahoma"/>
                <a:cs typeface="Tahoma"/>
              </a:rPr>
              <a:t>location</a:t>
            </a:r>
            <a:r>
              <a:rPr lang="es-ES" sz="2800" spc="258" dirty="0">
                <a:solidFill>
                  <a:srgbClr val="374E4F"/>
                </a:solidFill>
                <a:latin typeface="Tahoma"/>
                <a:cs typeface="Tahoma"/>
              </a:rPr>
              <a:t>, </a:t>
            </a:r>
            <a:r>
              <a:rPr lang="es-ES" sz="2800" b="0" i="0" dirty="0" err="1">
                <a:solidFill>
                  <a:srgbClr val="374E50"/>
                </a:solidFill>
                <a:effectLst/>
              </a:rPr>
              <a:t>water</a:t>
            </a:r>
            <a:r>
              <a:rPr lang="es-ES" sz="2800" b="0" i="0" dirty="0">
                <a:solidFill>
                  <a:srgbClr val="374E50"/>
                </a:solidFill>
                <a:effectLst/>
              </a:rPr>
              <a:t> </a:t>
            </a:r>
            <a:r>
              <a:rPr lang="es-ES" sz="2800" b="0" i="0" dirty="0" err="1">
                <a:solidFill>
                  <a:srgbClr val="374E50"/>
                </a:solidFill>
                <a:effectLst/>
              </a:rPr>
              <a:t>access</a:t>
            </a:r>
            <a:r>
              <a:rPr lang="es-ES" sz="2800" b="0" i="0" dirty="0">
                <a:solidFill>
                  <a:srgbClr val="374E50"/>
                </a:solidFill>
                <a:effectLst/>
              </a:rPr>
              <a:t> </a:t>
            </a:r>
            <a:r>
              <a:rPr lang="es-ES" sz="2800" b="0" i="0" dirty="0" err="1">
                <a:solidFill>
                  <a:srgbClr val="374E50"/>
                </a:solidFill>
                <a:effectLst/>
              </a:rPr>
              <a:t>point</a:t>
            </a:r>
            <a:r>
              <a:rPr lang="es-ES" sz="2800" b="0" i="0" dirty="0">
                <a:solidFill>
                  <a:srgbClr val="374E50"/>
                </a:solidFill>
                <a:effectLst/>
              </a:rPr>
              <a:t>, </a:t>
            </a:r>
            <a:r>
              <a:rPr lang="es-ES" sz="2800" b="0" i="0" dirty="0" err="1">
                <a:solidFill>
                  <a:srgbClr val="374E50"/>
                </a:solidFill>
                <a:effectLst/>
              </a:rPr>
              <a:t>quantity</a:t>
            </a:r>
            <a:r>
              <a:rPr lang="es-ES" sz="2800" b="0" i="0" dirty="0">
                <a:solidFill>
                  <a:srgbClr val="374E50"/>
                </a:solidFill>
                <a:effectLst/>
              </a:rPr>
              <a:t> </a:t>
            </a:r>
            <a:r>
              <a:rPr lang="es-ES" sz="2800" b="0" i="0" dirty="0" err="1">
                <a:solidFill>
                  <a:srgbClr val="374E50"/>
                </a:solidFill>
                <a:effectLst/>
              </a:rPr>
              <a:t>of</a:t>
            </a:r>
            <a:r>
              <a:rPr lang="es-ES" sz="2800" b="0" i="0" dirty="0">
                <a:solidFill>
                  <a:srgbClr val="374E50"/>
                </a:solidFill>
                <a:effectLst/>
              </a:rPr>
              <a:t> </a:t>
            </a:r>
            <a:r>
              <a:rPr lang="es-ES" sz="2800" b="0" i="0" dirty="0" err="1">
                <a:solidFill>
                  <a:srgbClr val="374E50"/>
                </a:solidFill>
                <a:effectLst/>
              </a:rPr>
              <a:t>water</a:t>
            </a:r>
            <a:endParaRPr lang="es-ES" sz="2800" spc="258" dirty="0">
              <a:solidFill>
                <a:srgbClr val="374E4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943100"/>
            <a:ext cx="12496800" cy="723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57856" y="571500"/>
            <a:ext cx="5772287" cy="82301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5200" spc="684" dirty="0">
                <a:solidFill>
                  <a:srgbClr val="374E4F"/>
                </a:solidFill>
                <a:latin typeface="Verdana"/>
                <a:cs typeface="Verdana"/>
              </a:rPr>
              <a:t>PUMPS</a:t>
            </a:r>
            <a:r>
              <a:rPr sz="5200" spc="-142" dirty="0">
                <a:solidFill>
                  <a:srgbClr val="374E4F"/>
                </a:solidFill>
                <a:latin typeface="Verdana"/>
                <a:cs typeface="Verdana"/>
              </a:rPr>
              <a:t> </a:t>
            </a:r>
            <a:r>
              <a:rPr sz="5200" spc="-18" dirty="0">
                <a:solidFill>
                  <a:srgbClr val="374E4F"/>
                </a:solidFill>
                <a:latin typeface="Verdana"/>
                <a:cs typeface="Verdana"/>
              </a:rPr>
              <a:t>STATUS</a:t>
            </a:r>
            <a:endParaRPr sz="5200" dirty="0">
              <a:latin typeface="Verdana"/>
              <a:cs typeface="Verdan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6C51AF-4760-6D76-E1C5-1742B437BFC2}"/>
              </a:ext>
            </a:extLst>
          </p:cNvPr>
          <p:cNvSpPr txBox="1"/>
          <p:nvPr/>
        </p:nvSpPr>
        <p:spPr>
          <a:xfrm>
            <a:off x="6096000" y="4152900"/>
            <a:ext cx="227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36.576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AAE9AB-5973-781B-0A4B-B6FFE6DC86E6}"/>
              </a:ext>
            </a:extLst>
          </p:cNvPr>
          <p:cNvSpPr txBox="1"/>
          <p:nvPr/>
        </p:nvSpPr>
        <p:spPr>
          <a:xfrm>
            <a:off x="11811000" y="5562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22.824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5000" y="394030"/>
            <a:ext cx="16502098" cy="125390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8000" spc="613" dirty="0"/>
              <a:t>MODELING</a:t>
            </a:r>
            <a:r>
              <a:rPr sz="8000" spc="-116" dirty="0"/>
              <a:t> </a:t>
            </a:r>
            <a:r>
              <a:rPr sz="8000" spc="844" dirty="0"/>
              <a:t>APPROACH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8178" y="2019300"/>
            <a:ext cx="12451644" cy="1532562"/>
          </a:xfrm>
          <a:prstGeom prst="rect">
            <a:avLst/>
          </a:prstGeom>
        </p:spPr>
        <p:txBody>
          <a:bodyPr vert="horz" wrap="square" lIns="0" tIns="58700" rIns="0" bIns="0" rtlCol="0">
            <a:spAutoFit/>
          </a:bodyPr>
          <a:lstStyle/>
          <a:p>
            <a:pPr marL="1097294" marR="4647694" indent="-1075845">
              <a:lnSpc>
                <a:spcPts val="5867"/>
              </a:lnSpc>
              <a:spcBef>
                <a:spcPts val="460"/>
              </a:spcBef>
            </a:pPr>
            <a:r>
              <a:rPr sz="3200" spc="382" dirty="0">
                <a:solidFill>
                  <a:srgbClr val="374E4F"/>
                </a:solidFill>
                <a:latin typeface="Verdana"/>
                <a:cs typeface="Verdana"/>
              </a:rPr>
              <a:t>Models</a:t>
            </a:r>
            <a:r>
              <a:rPr sz="3200" spc="-80" dirty="0">
                <a:solidFill>
                  <a:srgbClr val="374E4F"/>
                </a:solidFill>
                <a:latin typeface="Verdana"/>
                <a:cs typeface="Verdana"/>
              </a:rPr>
              <a:t> </a:t>
            </a:r>
            <a:r>
              <a:rPr sz="3200" spc="-18" dirty="0">
                <a:solidFill>
                  <a:srgbClr val="374E4F"/>
                </a:solidFill>
                <a:latin typeface="Verdana"/>
                <a:cs typeface="Verdana"/>
              </a:rPr>
              <a:t>tested: </a:t>
            </a:r>
            <a:r>
              <a:rPr sz="3200" spc="302" dirty="0">
                <a:solidFill>
                  <a:srgbClr val="374E4F"/>
                </a:solidFill>
                <a:latin typeface="Verdana"/>
                <a:cs typeface="Verdana"/>
              </a:rPr>
              <a:t>Logistic</a:t>
            </a:r>
            <a:endParaRPr lang="es-ES" sz="3200" spc="-62" dirty="0">
              <a:solidFill>
                <a:srgbClr val="374E4F"/>
              </a:solidFill>
              <a:latin typeface="Verdana"/>
              <a:cs typeface="Verdana"/>
            </a:endParaRPr>
          </a:p>
          <a:p>
            <a:pPr marL="1097294" marR="4647694" indent="-1075845">
              <a:lnSpc>
                <a:spcPts val="5867"/>
              </a:lnSpc>
              <a:spcBef>
                <a:spcPts val="460"/>
              </a:spcBef>
            </a:pPr>
            <a:r>
              <a:rPr sz="3200" spc="196" dirty="0">
                <a:solidFill>
                  <a:srgbClr val="374E4F"/>
                </a:solidFill>
                <a:latin typeface="Verdana"/>
                <a:cs typeface="Verdana"/>
              </a:rPr>
              <a:t>Regression </a:t>
            </a:r>
            <a:r>
              <a:rPr sz="3200" spc="293" dirty="0">
                <a:solidFill>
                  <a:srgbClr val="374E4F"/>
                </a:solidFill>
                <a:latin typeface="Verdana"/>
                <a:cs typeface="Verdana"/>
              </a:rPr>
              <a:t>Decision</a:t>
            </a:r>
            <a:r>
              <a:rPr sz="3200" spc="-36" dirty="0">
                <a:solidFill>
                  <a:srgbClr val="374E4F"/>
                </a:solidFill>
                <a:latin typeface="Verdana"/>
                <a:cs typeface="Verdana"/>
              </a:rPr>
              <a:t> Tree</a:t>
            </a:r>
            <a:endParaRPr sz="3200" dirty="0">
              <a:latin typeface="Verdana"/>
              <a:cs typeface="Verdan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7116D2-7BC5-9EC7-9992-8E17C333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78" y="3923227"/>
            <a:ext cx="11013644" cy="57922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0148" y="452499"/>
            <a:ext cx="16769644" cy="125390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8000" spc="613" dirty="0"/>
              <a:t>FEATURE IMPORTANCE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847974-76FF-8EEA-6B16-3DC024D8CACB}"/>
              </a:ext>
            </a:extLst>
          </p:cNvPr>
          <p:cNvSpPr txBox="1"/>
          <p:nvPr/>
        </p:nvSpPr>
        <p:spPr>
          <a:xfrm>
            <a:off x="2420148" y="2991008"/>
            <a:ext cx="13447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spc="-18" dirty="0">
                <a:solidFill>
                  <a:srgbClr val="374E4F"/>
                </a:solidFill>
                <a:latin typeface="Verdana"/>
              </a:rPr>
              <a:t>Here are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the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most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important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variables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that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better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discriminate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between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functional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and non-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functional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:</a:t>
            </a:r>
          </a:p>
          <a:p>
            <a:endParaRPr lang="es-ES" sz="3200" spc="-18" dirty="0">
              <a:solidFill>
                <a:srgbClr val="374E4F"/>
              </a:solidFill>
              <a:latin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Waterpoint_type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(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ie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.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Water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Access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point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Quantity_group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(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ie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.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Quantity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of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wáter)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Payment_type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(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ie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.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Payment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method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)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923F74B-3811-5789-AF9D-EDBB666C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10300"/>
            <a:ext cx="8077200" cy="3792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400" y="178894"/>
            <a:ext cx="15300960" cy="125390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8000" spc="613" dirty="0"/>
              <a:t>RECOMMENDATIONS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D7AE34-F2BA-3F99-DC86-FACC63693983}"/>
              </a:ext>
            </a:extLst>
          </p:cNvPr>
          <p:cNvSpPr txBox="1"/>
          <p:nvPr/>
        </p:nvSpPr>
        <p:spPr>
          <a:xfrm>
            <a:off x="1028700" y="2171700"/>
            <a:ext cx="1623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b="1" spc="-18" dirty="0" err="1">
                <a:solidFill>
                  <a:srgbClr val="374E4F"/>
                </a:solidFill>
                <a:latin typeface="Verdana"/>
              </a:rPr>
              <a:t>Align</a:t>
            </a:r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b="1" spc="-18" dirty="0" err="1">
                <a:solidFill>
                  <a:srgbClr val="374E4F"/>
                </a:solidFill>
                <a:latin typeface="Verdana"/>
              </a:rPr>
              <a:t>Payment</a:t>
            </a:r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b="1" spc="-18" dirty="0" err="1">
                <a:solidFill>
                  <a:srgbClr val="374E4F"/>
                </a:solidFill>
                <a:latin typeface="Verdana"/>
              </a:rPr>
              <a:t>Plans</a:t>
            </a:r>
            <a:r>
              <a:rPr lang="es-ES" sz="3200" b="1" spc="-18" dirty="0">
                <a:solidFill>
                  <a:srgbClr val="374E4F"/>
                </a:solidFill>
                <a:latin typeface="Verdana"/>
              </a:rPr>
              <a:t>:</a:t>
            </a:r>
          </a:p>
          <a:p>
            <a:endParaRPr lang="es-ES" sz="3200" spc="-18" dirty="0">
              <a:solidFill>
                <a:srgbClr val="374E4F"/>
              </a:solidFill>
              <a:latin typeface="Verdana"/>
            </a:endParaRPr>
          </a:p>
          <a:p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Providing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financial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assistance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more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accessible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(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with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monthly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or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per-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bucket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 </a:t>
            </a:r>
            <a:r>
              <a:rPr lang="es-ES" sz="3200" spc="-18" dirty="0" err="1">
                <a:solidFill>
                  <a:srgbClr val="374E4F"/>
                </a:solidFill>
                <a:latin typeface="Verdana"/>
              </a:rPr>
              <a:t>payments</a:t>
            </a:r>
            <a:r>
              <a:rPr lang="es-ES" sz="3200" spc="-18" dirty="0">
                <a:solidFill>
                  <a:srgbClr val="374E4F"/>
                </a:solidFill>
                <a:latin typeface="Verdana"/>
              </a:rPr>
              <a:t>)</a:t>
            </a:r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D948432-5297-DFD5-A2A1-A1232086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930165"/>
            <a:ext cx="64008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300</Words>
  <Application>Microsoft Office PowerPoint</Application>
  <PresentationFormat>Personalizado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Arial</vt:lpstr>
      <vt:lpstr>Courier New</vt:lpstr>
      <vt:lpstr>Tahoma</vt:lpstr>
      <vt:lpstr>Trebuchet MS</vt:lpstr>
      <vt:lpstr>Verdana</vt:lpstr>
      <vt:lpstr>Office Theme</vt:lpstr>
      <vt:lpstr>PREDICTING FAULTY PUMPS</vt:lpstr>
      <vt:lpstr>INTRODUCTION</vt:lpstr>
      <vt:lpstr>STAKEHOLDERS</vt:lpstr>
      <vt:lpstr>BUSINESS CASE</vt:lpstr>
      <vt:lpstr>DATA</vt:lpstr>
      <vt:lpstr>Presentación de PowerPoint</vt:lpstr>
      <vt:lpstr>MODELING APPROACH</vt:lpstr>
      <vt:lpstr>FEATURE IMPORTANCE</vt:lpstr>
      <vt:lpstr>RECOMMENDATIONS</vt:lpstr>
      <vt:lpstr>RECOMMENDATIONS</vt:lpstr>
      <vt:lpstr>RECOMMENDATIONS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Día Mundial del Agua</dc:title>
  <dc:creator>Miguel Barriola Arranz</dc:creator>
  <cp:keywords>DAGF5ilHZqE,BAE_R66omUQ</cp:keywords>
  <cp:lastModifiedBy>Miguel Barriola Arranz</cp:lastModifiedBy>
  <cp:revision>30</cp:revision>
  <dcterms:created xsi:type="dcterms:W3CDTF">2024-07-12T21:19:39Z</dcterms:created>
  <dcterms:modified xsi:type="dcterms:W3CDTF">2024-07-16T23:31:51Z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2024-07-12T00:00:00Z</vt:filetime>
  </property>
  <property fmtid="{D5CDD505-2E9C-101B-9397-08002B2CF9AE}" pid="5" name="Producer">
    <vt:lpwstr>Canva</vt:lpwstr>
  </property>
</Properties>
</file>