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da5b0f1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da5b0f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5a05f094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5a05f094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5a05f094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5a05f094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5a05f094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5a05f094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5a05f094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5a05f094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59c4562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59c4562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59c4562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59c4562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5a05f09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5a05f09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5a05f09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5a05f09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5a05f09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5a05f09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5a05f094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5a05f09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5a05f09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5a05f09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da5b0f1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da5b0f1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penclassrooms.com/fr/paths/188-ingenieur-ia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gspmoreira/news-portal-user-interactions-by-globo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4350" y="348550"/>
            <a:ext cx="77313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9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9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652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fr" sz="6700">
                <a:solidFill>
                  <a:srgbClr val="271A38"/>
                </a:solidFill>
              </a:rPr>
              <a:t>Réalisez une application de recommandation de contenu</a:t>
            </a:r>
            <a:endParaRPr b="1" sz="6700">
              <a:solidFill>
                <a:srgbClr val="271A38"/>
              </a:solidFill>
            </a:endParaRPr>
          </a:p>
          <a:p>
            <a:pPr indent="0" lvl="0" marL="0" rtl="0" algn="ctr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6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4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67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4722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4722">
                <a:solidFill>
                  <a:srgbClr val="000000"/>
                </a:solidFill>
              </a:rPr>
              <a:t>Projet :</a:t>
            </a:r>
            <a:r>
              <a:rPr lang="fr" sz="1922">
                <a:solidFill>
                  <a:srgbClr val="000000"/>
                </a:solidFill>
              </a:rPr>
              <a:t> </a:t>
            </a:r>
            <a:r>
              <a:rPr lang="fr" sz="4722"/>
              <a:t>9</a:t>
            </a:r>
            <a:endParaRPr sz="47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763"/>
            <a:ext cx="2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Formation: </a:t>
            </a:r>
            <a:r>
              <a:rPr lang="fr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Ingénieur IA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4308550" y="4493513"/>
            <a:ext cx="1909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595959"/>
                </a:solidFill>
              </a:rPr>
              <a:t>Marius BARTCUS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988975" y="1022075"/>
            <a:ext cx="6831300" cy="3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50">
                <a:solidFill>
                  <a:srgbClr val="333333"/>
                </a:solidFill>
              </a:rPr>
              <a:t>Filtrage basé sur le contenu (content-based filtering)</a:t>
            </a:r>
            <a:endParaRPr b="1" sz="15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333333"/>
              </a:solidFill>
            </a:endParaRPr>
          </a:p>
          <a:p>
            <a:pPr indent="-161925" lvl="0" marL="134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  <a:highlight>
                  <a:srgbClr val="FFFFFF"/>
                </a:highlight>
              </a:rPr>
              <a:t>se base sur des profils, on construit des profils pour les utilisateurs et ainsi que pour les produits.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66666"/>
                </a:solidFill>
              </a:rPr>
              <a:t>Les avantages : </a:t>
            </a:r>
            <a:endParaRPr b="1" sz="1200">
              <a:solidFill>
                <a:srgbClr val="666666"/>
              </a:solidFill>
            </a:endParaRPr>
          </a:p>
          <a:p>
            <a:pPr indent="-209550" lvl="0" marL="179999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Pas besoin de données sur les autres utilisateurs. </a:t>
            </a:r>
            <a:endParaRPr sz="1200">
              <a:solidFill>
                <a:srgbClr val="666666"/>
              </a:solidFill>
            </a:endParaRPr>
          </a:p>
          <a:p>
            <a:pPr indent="-209550" lvl="0" marL="179999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Possibilité de recommander des produits qui ne sont pas populaires ou nouveaux. </a:t>
            </a:r>
            <a:endParaRPr sz="1200">
              <a:solidFill>
                <a:srgbClr val="666666"/>
              </a:solidFill>
            </a:endParaRPr>
          </a:p>
          <a:p>
            <a:pPr indent="-209550" lvl="0" marL="179999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Possibilité de recommander aux utilisateurs ayant un goût unique ou rare.</a:t>
            </a:r>
            <a:endParaRPr sz="12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66666"/>
                </a:solidFill>
              </a:rPr>
              <a:t>Les inconvénients :</a:t>
            </a:r>
            <a:endParaRPr b="1" sz="1200">
              <a:solidFill>
                <a:srgbClr val="666666"/>
              </a:solidFill>
            </a:endParaRPr>
          </a:p>
          <a:p>
            <a:pPr indent="-211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Trouver les bonne features n’est pas toujour facile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système de recommandation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L’architecture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713" y="924375"/>
            <a:ext cx="5212834" cy="40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25" y="566875"/>
            <a:ext cx="8839204" cy="232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25" y="2867150"/>
            <a:ext cx="8839199" cy="22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1012925" y="552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Azure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9968" y="4394771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8555858" y="46736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L’application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950" y="921300"/>
            <a:ext cx="4654291" cy="40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1044200" y="223437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MERCI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</a:rPr>
              <a:t>Sommaire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61550" y="1249525"/>
            <a:ext cx="85206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rgbClr val="000000"/>
                </a:solidFill>
              </a:rPr>
              <a:t>Contexte du travail et problématique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rgbClr val="000000"/>
                </a:solidFill>
              </a:rPr>
              <a:t>Environnement de travail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L</a:t>
            </a:r>
            <a:r>
              <a:rPr lang="fr" sz="1600">
                <a:solidFill>
                  <a:srgbClr val="000000"/>
                </a:solidFill>
              </a:rPr>
              <a:t>es données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Les système de recommandation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L’architecture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Portail Azure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L’application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Context du travail et problématique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44200" y="259737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020">
                <a:solidFill>
                  <a:srgbClr val="000000"/>
                </a:solidFill>
              </a:rPr>
              <a:t>Environnement du travail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133500" y="3236525"/>
            <a:ext cx="54324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Mac OS chip M1</a:t>
            </a:r>
            <a:endParaRPr sz="1300">
              <a:solidFill>
                <a:srgbClr val="000000"/>
              </a:solidFill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>
                <a:solidFill>
                  <a:srgbClr val="000000"/>
                </a:solidFill>
              </a:rPr>
              <a:t>Anaconda</a:t>
            </a:r>
            <a:endParaRPr sz="1300">
              <a:solidFill>
                <a:srgbClr val="000000"/>
              </a:solidFill>
            </a:endParaRPr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python 3.9</a:t>
            </a:r>
            <a:endParaRPr sz="1300">
              <a:solidFill>
                <a:srgbClr val="000000"/>
              </a:solidFill>
            </a:endParaRPr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jupyter, jupyter lab</a:t>
            </a:r>
            <a:endParaRPr sz="1300">
              <a:solidFill>
                <a:srgbClr val="000000"/>
              </a:solidFill>
            </a:endParaRPr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scikit-learn, numpy, pandas</a:t>
            </a:r>
            <a:endParaRPr sz="1300">
              <a:solidFill>
                <a:srgbClr val="000000"/>
              </a:solidFill>
            </a:endParaRPr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matplotlib, seaborn, wordcloud</a:t>
            </a:r>
            <a:endParaRPr sz="1300">
              <a:solidFill>
                <a:srgbClr val="000000"/>
              </a:solidFill>
            </a:endParaRPr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streamlit</a:t>
            </a:r>
            <a:endParaRPr sz="1300"/>
          </a:p>
          <a:p>
            <a:pPr indent="-2801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/>
              <a:t>surprise</a:t>
            </a:r>
            <a:endParaRPr sz="1300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Azure Functions</a:t>
            </a:r>
            <a:endParaRPr sz="1300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Docker</a:t>
            </a:r>
            <a:endParaRPr sz="1300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Google cloud </a:t>
            </a:r>
            <a:endParaRPr sz="1300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Git</a:t>
            </a:r>
            <a:endParaRPr sz="1300"/>
          </a:p>
        </p:txBody>
      </p:sp>
      <p:sp>
        <p:nvSpPr>
          <p:cNvPr id="74" name="Google Shape;74;p15"/>
          <p:cNvSpPr txBox="1"/>
          <p:nvPr/>
        </p:nvSpPr>
        <p:spPr>
          <a:xfrm>
            <a:off x="427750" y="1064525"/>
            <a:ext cx="85206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Je suis </a:t>
            </a:r>
            <a:r>
              <a:rPr b="1" lang="fr" sz="1200">
                <a:solidFill>
                  <a:srgbClr val="271A38"/>
                </a:solidFill>
              </a:rPr>
              <a:t>CTO</a:t>
            </a: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</a:rPr>
              <a:t> et cofondateur de la start-up avec </a:t>
            </a:r>
            <a:r>
              <a:rPr b="1" lang="fr" sz="1200">
                <a:solidFill>
                  <a:srgbClr val="271A38"/>
                </a:solidFill>
              </a:rPr>
              <a:t>Samia</a:t>
            </a: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</a:rPr>
              <a:t> qui est CEO.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rgbClr val="000000"/>
                </a:solidFill>
              </a:rPr>
              <a:t>1) </a:t>
            </a: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</a:rPr>
              <a:t>Développer une application simple de gestion de système de recommandation </a:t>
            </a:r>
            <a:r>
              <a:rPr lang="fr" sz="1100">
                <a:solidFill>
                  <a:schemeClr val="dk1"/>
                </a:solidFill>
              </a:rPr>
              <a:t>en utilisant une </a:t>
            </a:r>
            <a:r>
              <a:rPr b="1" lang="fr" sz="1100">
                <a:solidFill>
                  <a:schemeClr val="dk1"/>
                </a:solidFill>
              </a:rPr>
              <a:t>architecture serverless </a:t>
            </a:r>
            <a:r>
              <a:rPr lang="fr" sz="1100">
                <a:solidFill>
                  <a:schemeClr val="dk1"/>
                </a:solidFill>
              </a:rPr>
              <a:t>notamment </a:t>
            </a:r>
            <a:r>
              <a:rPr b="1" lang="fr" sz="1100">
                <a:solidFill>
                  <a:schemeClr val="dk1"/>
                </a:solidFill>
              </a:rPr>
              <a:t>Azure Functions</a:t>
            </a: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</a:rPr>
              <a:t>.</a:t>
            </a:r>
            <a:br>
              <a:rPr lang="fr" sz="1100">
                <a:solidFill>
                  <a:srgbClr val="000000"/>
                </a:solidFill>
              </a:rPr>
            </a:br>
            <a:r>
              <a:rPr lang="fr" sz="1100">
                <a:solidFill>
                  <a:srgbClr val="000000"/>
                </a:solidFill>
              </a:rPr>
              <a:t>2) </a:t>
            </a:r>
            <a:r>
              <a:rPr lang="fr" sz="1100"/>
              <a:t>En tant qu’utilisateur de l’application, je vais recevoir une sélection de 5 articles</a:t>
            </a:r>
            <a:br>
              <a:rPr lang="fr" sz="1100"/>
            </a:br>
            <a:r>
              <a:rPr lang="fr" sz="1100"/>
              <a:t>3) Stocker les scripts sur GitHub</a:t>
            </a:r>
            <a:endParaRPr sz="11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données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08625" y="1056925"/>
            <a:ext cx="77907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</a:rPr>
              <a:t>pas de données disponible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On utilise des données existent: </a:t>
            </a:r>
            <a:r>
              <a:rPr lang="fr" sz="1100" u="sng">
                <a:solidFill>
                  <a:schemeClr val="hlink"/>
                </a:solidFill>
                <a:hlinkClick r:id="rId3"/>
              </a:rPr>
              <a:t>https://www.kaggle.com/datasets/gspmoreira/news-portal-user-interactions-by-globocom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Ces donnée continents des interactions (logs) des utilisateurs sur une portal des </a:t>
            </a:r>
            <a:r>
              <a:rPr lang="fr" sz="1300"/>
              <a:t>actualitées Globo.com</a:t>
            </a:r>
            <a:r>
              <a:rPr lang="fr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3M clics </a:t>
            </a:r>
            <a:r>
              <a:rPr lang="fr" sz="1300"/>
              <a:t>distribués</a:t>
            </a:r>
            <a:r>
              <a:rPr lang="fr" sz="1300"/>
              <a:t> dans plus d’1M des sessions par 314000 utilisateur qui a lu plus de </a:t>
            </a:r>
            <a:r>
              <a:rPr lang="fr" sz="1300"/>
              <a:t>46000 articles</a:t>
            </a:r>
            <a:r>
              <a:rPr lang="fr" sz="1300"/>
              <a:t> </a:t>
            </a:r>
            <a:r>
              <a:rPr lang="fr" sz="1300"/>
              <a:t>différents</a:t>
            </a:r>
            <a:r>
              <a:rPr lang="fr" sz="1300"/>
              <a:t> sur cette </a:t>
            </a:r>
            <a:r>
              <a:rPr lang="fr" sz="1300"/>
              <a:t>période.</a:t>
            </a:r>
            <a:r>
              <a:rPr lang="fr" sz="1300"/>
              <a:t> </a:t>
            </a:r>
            <a:endParaRPr sz="13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05650" y="2720938"/>
            <a:ext cx="7532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- data/clicks/ : contains 385 CSV files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- data/clicks/clicks_hour_*.csv : contient une heur des clics sur le site web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- articles_embeddings.pickle : pickle fichier </a:t>
            </a:r>
            <a:r>
              <a:rPr lang="fr"/>
              <a:t>contenant</a:t>
            </a:r>
            <a:r>
              <a:rPr lang="fr"/>
              <a:t> les embeddings des articles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- articles_metadata.csv : CSV file contenant le metadata des articles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- clicks_sample.csv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25025" y="918538"/>
            <a:ext cx="21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articles_metadata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50" y="1426675"/>
            <a:ext cx="3139449" cy="10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975" y="2942888"/>
            <a:ext cx="3516614" cy="19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9550" y="2980825"/>
            <a:ext cx="3524047" cy="195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4325" y="1026479"/>
            <a:ext cx="4807974" cy="19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25025" y="918538"/>
            <a:ext cx="21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clicks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50" y="1533525"/>
            <a:ext cx="1932200" cy="16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632050" y="2932100"/>
            <a:ext cx="5050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Il y a 322897 utilisateur qui ont </a:t>
            </a:r>
            <a:r>
              <a:rPr lang="fr">
                <a:solidFill>
                  <a:schemeClr val="dk1"/>
                </a:solidFill>
              </a:rPr>
              <a:t>cliqué</a:t>
            </a:r>
            <a:r>
              <a:rPr lang="fr">
                <a:solidFill>
                  <a:schemeClr val="dk1"/>
                </a:solidFill>
              </a:rPr>
              <a:t> sur 46033 articles.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L’utilisateur le plus </a:t>
            </a:r>
            <a:r>
              <a:rPr lang="fr">
                <a:solidFill>
                  <a:schemeClr val="dk1"/>
                </a:solidFill>
              </a:rPr>
              <a:t>actif</a:t>
            </a:r>
            <a:r>
              <a:rPr lang="fr">
                <a:solidFill>
                  <a:schemeClr val="dk1"/>
                </a:solidFill>
              </a:rPr>
              <a:t> est </a:t>
            </a:r>
            <a:r>
              <a:rPr lang="fr">
                <a:solidFill>
                  <a:schemeClr val="dk1"/>
                </a:solidFill>
              </a:rPr>
              <a:t>celui</a:t>
            </a:r>
            <a:r>
              <a:rPr lang="fr">
                <a:solidFill>
                  <a:schemeClr val="dk1"/>
                </a:solidFill>
              </a:rPr>
              <a:t> avec l’id 5890. Il a cliqué 1232 fois.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L’article le plus cliqué est celui avec l’id 160974. Il a été cliqué 37213 fois.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900" y="1025198"/>
            <a:ext cx="2375650" cy="14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25025" y="918550"/>
            <a:ext cx="25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>
                <a:solidFill>
                  <a:schemeClr val="dk1"/>
                </a:solidFill>
              </a:rPr>
              <a:t>Article Embeddings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550" y="918550"/>
            <a:ext cx="4060475" cy="21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77475"/>
            <a:ext cx="3971251" cy="22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27475" y="13187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</a:rPr>
              <a:t>Une matrice NumPy contenant les embeddings  de contenu d'article (vecteurs de 250 dimensions), formées sur le texte et les métadonnées des articles par le module ACR de CHAMELEON</a:t>
            </a:r>
            <a:endParaRPr sz="1200"/>
          </a:p>
        </p:txBody>
      </p:sp>
      <p:sp>
        <p:nvSpPr>
          <p:cNvPr id="120" name="Google Shape;120;p19"/>
          <p:cNvSpPr txBox="1"/>
          <p:nvPr/>
        </p:nvSpPr>
        <p:spPr>
          <a:xfrm>
            <a:off x="4733325" y="3213575"/>
            <a:ext cx="2951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fr" sz="1200">
                <a:solidFill>
                  <a:schemeClr val="dk1"/>
                </a:solidFill>
              </a:rPr>
              <a:t>On </a:t>
            </a:r>
            <a:r>
              <a:rPr lang="fr" sz="1200">
                <a:solidFill>
                  <a:schemeClr val="dk1"/>
                </a:solidFill>
              </a:rPr>
              <a:t>récupère</a:t>
            </a:r>
            <a:r>
              <a:rPr lang="fr" sz="1200">
                <a:solidFill>
                  <a:schemeClr val="dk1"/>
                </a:solidFill>
              </a:rPr>
              <a:t> 52 des </a:t>
            </a:r>
            <a:r>
              <a:rPr lang="fr" sz="1200">
                <a:solidFill>
                  <a:schemeClr val="dk1"/>
                </a:solidFill>
              </a:rPr>
              <a:t>composants</a:t>
            </a:r>
            <a:r>
              <a:rPr lang="fr" sz="1200">
                <a:solidFill>
                  <a:schemeClr val="dk1"/>
                </a:solidFill>
              </a:rPr>
              <a:t> principale </a:t>
            </a:r>
            <a:r>
              <a:rPr lang="fr" sz="1200">
                <a:solidFill>
                  <a:schemeClr val="dk1"/>
                </a:solidFill>
              </a:rPr>
              <a:t>décrivant</a:t>
            </a:r>
            <a:r>
              <a:rPr lang="fr" sz="1200">
                <a:solidFill>
                  <a:schemeClr val="dk1"/>
                </a:solidFill>
              </a:rPr>
              <a:t> 95% d’information sur les données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système de recommandation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918525" y="887225"/>
            <a:ext cx="402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suggérer du contenu pertinent aux utilisateurs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recommander 5 articles pour un utilisateur</a:t>
            </a:r>
            <a:endParaRPr sz="12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413" y="1385100"/>
            <a:ext cx="5493375" cy="36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974525" y="976925"/>
            <a:ext cx="7436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50">
                <a:solidFill>
                  <a:srgbClr val="333333"/>
                </a:solidFill>
              </a:rPr>
              <a:t>Filtrage collaboratif (Collaborative Filtering)</a:t>
            </a:r>
            <a:endParaRPr b="1" sz="15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333333"/>
              </a:solidFill>
            </a:endParaRPr>
          </a:p>
          <a:p>
            <a:pPr indent="-211199" lvl="0" marL="17999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  <a:highlight>
                  <a:srgbClr val="FFFFFF"/>
                </a:highlight>
              </a:rPr>
              <a:t>Se base sur les intérêts de grands groupes d'utilisateurs.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66666"/>
                </a:solidFill>
              </a:rPr>
              <a:t>Les avantages : </a:t>
            </a:r>
            <a:endParaRPr b="1" sz="1200">
              <a:solidFill>
                <a:srgbClr val="666666"/>
              </a:solidFill>
            </a:endParaRPr>
          </a:p>
          <a:p>
            <a:pPr indent="-209550" lvl="0" marL="179999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Pas d’information sur les produits et leurs spécialités (features). 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66666"/>
                </a:solidFill>
              </a:rPr>
              <a:t>Les inconvénients :</a:t>
            </a:r>
            <a:endParaRPr b="1" sz="1200">
              <a:solidFill>
                <a:srgbClr val="666666"/>
              </a:solidFill>
            </a:endParaRPr>
          </a:p>
          <a:p>
            <a:pPr indent="-209550" lvl="0" marL="179999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➔"/>
            </a:pPr>
            <a:r>
              <a:rPr lang="fr" sz="1200">
                <a:solidFill>
                  <a:srgbClr val="666666"/>
                </a:solidFill>
              </a:rPr>
              <a:t>Les nouvelle utilisateur commence sans avoir des recommandations, puisque les score sont à 0.</a:t>
            </a:r>
            <a:endParaRPr sz="1150">
              <a:solidFill>
                <a:srgbClr val="333333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système de recommandation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r>
              <a:rPr lang="fr" sz="1000">
                <a:solidFill>
                  <a:srgbClr val="595959"/>
                </a:solidFill>
              </a:rPr>
              <a:t>/13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