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540055d4b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540055d4b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40055d4b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540055d4b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1b68c2a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1b68c2a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540055d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540055d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540055d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540055d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40055d4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40055d4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40055d4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540055d4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55c73d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555c73d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40055d4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540055d4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540055d4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540055d4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openclassrooms.com/fr/paths/188-ingenieur-i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opendata.paris.fr/explore/dataset/les-arbres/information/?disjunctive.typeemplacement&amp;disjunctive.arrondissement&amp;disjunctive.libellefrancais&amp;disjunctive.genre&amp;disjunctive.espece&amp;disjunctive.varieteoucultivar&amp;disjunctive.stadedeveloppement&amp;disjunctive.remarquable" TargetMode="External"/><Relationship Id="rId6" Type="http://schemas.openxmlformats.org/officeDocument/2006/relationships/hyperlink" Target="https://opendata.paris.fr/explore/dataset/les-arbres/information/?disjunctive.typeemplacement&amp;disjunctive.arrondissement&amp;disjunctive.libellefrancais&amp;disjunctive.genre&amp;disjunctive.espece&amp;disjunctive.varieteoucultivar&amp;disjunctive.stadedeveloppement&amp;disjunctive.remarquable" TargetMode="External"/><Relationship Id="rId7" Type="http://schemas.openxmlformats.org/officeDocument/2006/relationships/hyperlink" Target="https://opendata.paris.fr/explore/dataset/les-arbres/information/?disjunctive.typeemplacement&amp;disjunctive.arrondissement&amp;disjunctive.libellefrancais&amp;disjunctive.genre&amp;disjunctive.espece&amp;disjunctive.varieteoucultivar&amp;disjunctive.stadedeveloppement&amp;disjunctive.remarquabl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57975"/>
            <a:ext cx="8520600" cy="35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922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922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fr" sz="2700"/>
              <a:t>Participez à un concours sur la Smart City</a:t>
            </a:r>
            <a:endParaRPr b="1" sz="27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fr" sz="1922"/>
              <a:t>Projet 2: </a:t>
            </a:r>
            <a:endParaRPr sz="1922"/>
          </a:p>
          <a:p>
            <a:pPr indent="-33845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fr" sz="1922"/>
              <a:t>Effectuer une analyse statistique univariée</a:t>
            </a:r>
            <a:endParaRPr sz="1922"/>
          </a:p>
          <a:p>
            <a:pPr indent="-3384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fr" sz="1922"/>
              <a:t>Utiliser des librairies python pour réaliser une analyse de données exploratoire</a:t>
            </a:r>
            <a:endParaRPr sz="1922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b="1" sz="27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946775" y="4493513"/>
            <a:ext cx="1909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Marius BARTCUS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4486763"/>
            <a:ext cx="2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Formation: </a:t>
            </a:r>
            <a:r>
              <a:rPr lang="fr" u="sng">
                <a:solidFill>
                  <a:schemeClr val="hlink"/>
                </a:solidFill>
                <a:hlinkClick r:id="rId4"/>
              </a:rPr>
              <a:t>Ingénieur IA</a:t>
            </a:r>
            <a:endParaRPr sz="1700"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938" y="2045888"/>
            <a:ext cx="4098617" cy="228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800" y="886138"/>
            <a:ext cx="3705961" cy="22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20">
                <a:solidFill>
                  <a:schemeClr val="dk1"/>
                </a:solidFill>
              </a:rPr>
              <a:t>Synthèse de l’analyse de données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4890450" y="11003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- les arbres remarquables sont plus grands en hauteur et en </a:t>
            </a:r>
            <a:r>
              <a:rPr lang="fr" sz="700"/>
              <a:t>circonférence</a:t>
            </a:r>
            <a:r>
              <a:rPr lang="fr" sz="700"/>
              <a:t> que ce qui ne sont pas remarquable.</a:t>
            </a:r>
            <a:endParaRPr sz="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 - les arbres remarquables se trouve dans des Jardin, Alignment, et </a:t>
            </a:r>
            <a:r>
              <a:rPr lang="fr" sz="700"/>
              <a:t>Cimetière</a:t>
            </a:r>
            <a:r>
              <a:rPr lang="fr" sz="700"/>
              <a:t>.</a:t>
            </a:r>
            <a:endParaRPr sz="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 - on a une arbre remarquable à DJS et une arbre remarquable à DAC. Il faut </a:t>
            </a:r>
            <a:r>
              <a:rPr lang="fr" sz="700"/>
              <a:t>vérifier</a:t>
            </a:r>
            <a:r>
              <a:rPr lang="fr" sz="700"/>
              <a:t> ces deux arbres.</a:t>
            </a:r>
            <a:endParaRPr sz="700"/>
          </a:p>
        </p:txBody>
      </p:sp>
      <p:sp>
        <p:nvSpPr>
          <p:cNvPr id="144" name="Google Shape;144;p22"/>
          <p:cNvSpPr txBox="1"/>
          <p:nvPr/>
        </p:nvSpPr>
        <p:spPr>
          <a:xfrm>
            <a:off x="345075" y="3224350"/>
            <a:ext cx="3705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- Le plus le `hauteur_m` ou Le `circunference_cm` est grande, le `stade_developpement` change de </a:t>
            </a:r>
            <a:r>
              <a:rPr lang="fr" sz="700"/>
              <a:t>Jeune</a:t>
            </a:r>
            <a:r>
              <a:rPr lang="fr" sz="700"/>
              <a:t> à </a:t>
            </a:r>
            <a:r>
              <a:rPr lang="fr" sz="700"/>
              <a:t>Jeune</a:t>
            </a:r>
            <a:r>
              <a:rPr lang="fr" sz="700"/>
              <a:t> Adulte, Adulte et </a:t>
            </a:r>
            <a:r>
              <a:rPr lang="fr" sz="700"/>
              <a:t>jusqu'à</a:t>
            </a:r>
            <a:r>
              <a:rPr lang="fr" sz="700"/>
              <a:t> Mature.</a:t>
            </a:r>
            <a:endParaRPr sz="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- On observe des valeures </a:t>
            </a:r>
            <a:r>
              <a:rPr lang="fr" sz="700"/>
              <a:t>aberrantes</a:t>
            </a:r>
            <a:r>
              <a:rPr lang="fr" sz="700"/>
              <a:t> de `hauteur_m` et `circunference_cm` pour chaque `stade_developpement`. Il faut </a:t>
            </a:r>
            <a:r>
              <a:rPr lang="fr" sz="700"/>
              <a:t>peut</a:t>
            </a:r>
            <a:r>
              <a:rPr lang="fr" sz="700"/>
              <a:t> être re-mesurer ces arbre, ou changé le `stade_developpement`.</a:t>
            </a:r>
            <a:endParaRPr sz="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- On a 1 arbre remarquable </a:t>
            </a:r>
            <a:r>
              <a:rPr lang="fr" sz="700"/>
              <a:t>Jeune</a:t>
            </a:r>
            <a:r>
              <a:rPr lang="fr" sz="700"/>
              <a:t> et 1 </a:t>
            </a:r>
            <a:r>
              <a:rPr lang="fr" sz="700"/>
              <a:t>Jeune</a:t>
            </a:r>
            <a:r>
              <a:rPr lang="fr" sz="700"/>
              <a:t> Adulte, par contre on trouve beaucoup des arbre remarquable Adulte et Mature.</a:t>
            </a:r>
            <a:endParaRPr sz="700"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825" y="786575"/>
            <a:ext cx="6803749" cy="3570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20">
                <a:solidFill>
                  <a:schemeClr val="dk1"/>
                </a:solidFill>
              </a:rPr>
              <a:t>Arbres remarquable dans le Jardin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516275" y="605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20"/>
              <a:t>Context du travail</a:t>
            </a:r>
            <a:endParaRPr sz="202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20"/>
              <a:t>Environnement du travail</a:t>
            </a:r>
            <a:endParaRPr sz="202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20"/>
              <a:t>Présentation générale du jeu de données</a:t>
            </a:r>
            <a:endParaRPr sz="202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20"/>
              <a:t>Démarche méthodologique d’analyse de données </a:t>
            </a:r>
            <a:endParaRPr sz="202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020"/>
              <a:t>Synthèse de l’analyse de données</a:t>
            </a:r>
            <a:endParaRPr sz="4320"/>
          </a:p>
        </p:txBody>
      </p:sp>
      <p:sp>
        <p:nvSpPr>
          <p:cNvPr id="64" name="Google Shape;64;p14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</a:rPr>
              <a:t>Sommaire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25" y="605150"/>
            <a:ext cx="63678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fr" sz="1200"/>
              <a:t>Aidez Paris à devenir une smart-city !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fr" sz="1200"/>
              <a:t>ONG “</a:t>
            </a:r>
            <a:r>
              <a:rPr b="1" lang="fr" sz="1200"/>
              <a:t>Data is for Good</a:t>
            </a:r>
            <a:r>
              <a:rPr lang="fr" sz="1200"/>
              <a:t>” propose des challenges de Data Science en ligne sur des thématiques ayant trait au bien commun.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fr" sz="1200"/>
              <a:t>Contribué à une optimisation des tournées pour l’entretien des arbres de la ville</a:t>
            </a:r>
            <a:r>
              <a:rPr lang="fr" sz="1200"/>
              <a:t>. (moins de tournées égale moins de trajets, et plus d’arbres entretenus.)</a:t>
            </a:r>
            <a:endParaRPr sz="1200"/>
          </a:p>
        </p:txBody>
      </p:sp>
      <p:sp>
        <p:nvSpPr>
          <p:cNvPr id="72" name="Google Shape;72;p15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20">
                <a:solidFill>
                  <a:schemeClr val="dk1"/>
                </a:solidFill>
              </a:rPr>
              <a:t>Context du travail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/11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222900" y="23452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20">
                <a:solidFill>
                  <a:schemeClr val="dk1"/>
                </a:solidFill>
              </a:rPr>
              <a:t>Environnement du travail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490225" y="3012525"/>
            <a:ext cx="6367800" cy="16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fr" sz="1300"/>
              <a:t>Linux</a:t>
            </a:r>
            <a:endParaRPr sz="1300"/>
          </a:p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fr" sz="1300"/>
              <a:t>Anaconda</a:t>
            </a:r>
            <a:endParaRPr sz="1300"/>
          </a:p>
          <a:p>
            <a:pPr indent="-3028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fr" sz="1300"/>
              <a:t>python</a:t>
            </a:r>
            <a:endParaRPr sz="1300"/>
          </a:p>
          <a:p>
            <a:pPr indent="-3028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fr" sz="1300"/>
              <a:t>jupyter</a:t>
            </a:r>
            <a:endParaRPr sz="1300"/>
          </a:p>
          <a:p>
            <a:pPr indent="-3028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fr" sz="1300"/>
              <a:t>numpy</a:t>
            </a:r>
            <a:endParaRPr sz="1300"/>
          </a:p>
          <a:p>
            <a:pPr indent="-3028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fr" sz="1300"/>
              <a:t>pandas</a:t>
            </a:r>
            <a:endParaRPr sz="1300"/>
          </a:p>
          <a:p>
            <a:pPr indent="-3028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fr" sz="1300"/>
              <a:t>matplotlib</a:t>
            </a:r>
            <a:endParaRPr sz="1300"/>
          </a:p>
          <a:p>
            <a:pPr indent="-3028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fr" sz="1300"/>
              <a:t>seaborn</a:t>
            </a:r>
            <a:endParaRPr sz="1300"/>
          </a:p>
          <a:p>
            <a:pPr indent="-3028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fr" sz="1300"/>
              <a:t>folium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5282175" y="724050"/>
            <a:ext cx="3495900" cy="37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7869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89"/>
              <a:buChar char="●"/>
            </a:pPr>
            <a:r>
              <a:rPr b="1" lang="fr" sz="788"/>
              <a:t>Lignes et colonnes</a:t>
            </a:r>
            <a:r>
              <a:rPr lang="fr" sz="788"/>
              <a:t>: 200137, 18</a:t>
            </a:r>
            <a:endParaRPr sz="788"/>
          </a:p>
          <a:p>
            <a:pPr indent="-2786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9"/>
              <a:buChar char="●"/>
            </a:pPr>
            <a:r>
              <a:rPr b="1" lang="fr" sz="788"/>
              <a:t>Types des variables</a:t>
            </a:r>
            <a:r>
              <a:rPr lang="fr" sz="788"/>
              <a:t>: qualitative: 13 quantitative: 5</a:t>
            </a:r>
            <a:endParaRPr sz="788"/>
          </a:p>
          <a:p>
            <a:pPr indent="-2850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89"/>
              <a:buChar char="○"/>
            </a:pPr>
            <a:r>
              <a:rPr b="1" lang="fr" sz="888"/>
              <a:t>quantitatives</a:t>
            </a:r>
            <a:endParaRPr b="1" sz="888"/>
          </a:p>
          <a:p>
            <a:pPr indent="-27869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9"/>
              <a:buChar char="■"/>
            </a:pPr>
            <a:r>
              <a:rPr b="1" lang="fr" sz="788"/>
              <a:t>discrètes</a:t>
            </a:r>
            <a:r>
              <a:rPr lang="fr" sz="788"/>
              <a:t> : id, circonference_cm, hauteur_m</a:t>
            </a:r>
            <a:endParaRPr sz="788"/>
          </a:p>
          <a:p>
            <a:pPr indent="-27869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9"/>
              <a:buChar char="■"/>
            </a:pPr>
            <a:r>
              <a:rPr b="1" lang="fr" sz="788"/>
              <a:t>continues</a:t>
            </a:r>
            <a:r>
              <a:rPr lang="fr" sz="788"/>
              <a:t> : geo_point_2d_a, geo_point_2d_b</a:t>
            </a:r>
            <a:endParaRPr sz="788"/>
          </a:p>
          <a:p>
            <a:pPr indent="-2850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89"/>
              <a:buChar char="○"/>
            </a:pPr>
            <a:r>
              <a:rPr b="1" lang="fr" sz="888"/>
              <a:t>qualitatives</a:t>
            </a:r>
            <a:endParaRPr b="1" sz="888"/>
          </a:p>
          <a:p>
            <a:pPr indent="-27869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9"/>
              <a:buChar char="■"/>
            </a:pPr>
            <a:r>
              <a:rPr b="1" lang="fr" sz="788"/>
              <a:t>nominales</a:t>
            </a:r>
            <a:r>
              <a:rPr lang="fr" sz="788"/>
              <a:t> : type_emplacement, domanialite, arrondissement, complement_addresse, numero, lieu, id_emplacement, libelle_francais, genre, espece, variete</a:t>
            </a:r>
            <a:endParaRPr sz="788"/>
          </a:p>
          <a:p>
            <a:pPr indent="-27869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9"/>
              <a:buChar char="■"/>
            </a:pPr>
            <a:r>
              <a:rPr b="1" lang="fr" sz="788"/>
              <a:t>ordinales</a:t>
            </a:r>
            <a:r>
              <a:rPr lang="fr" sz="788"/>
              <a:t> : stade_developpement, remarquable</a:t>
            </a:r>
            <a:endParaRPr sz="7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2" name="Google Shape;82;p16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20">
                <a:solidFill>
                  <a:schemeClr val="dk1"/>
                </a:solidFill>
              </a:rPr>
              <a:t>Présentation générale du jeu de données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750" y="152150"/>
            <a:ext cx="2299550" cy="4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12400" y="801450"/>
            <a:ext cx="4324800" cy="3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fr" sz="700">
                <a:solidFill>
                  <a:schemeClr val="dk1"/>
                </a:solidFill>
              </a:rPr>
              <a:t>Description des variables</a:t>
            </a:r>
            <a:r>
              <a:rPr lang="fr" sz="700">
                <a:solidFill>
                  <a:schemeClr val="dk1"/>
                </a:solidFill>
              </a:rPr>
              <a:t>: The variable description are also available on:</a:t>
            </a:r>
            <a:r>
              <a:rPr lang="fr" sz="7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fr" sz="700" u="sng">
                <a:solidFill>
                  <a:schemeClr val="hlink"/>
                </a:solidFill>
                <a:hlinkClick r:id="rId6"/>
              </a:rPr>
              <a:t>Arbre-Paris Data</a:t>
            </a:r>
            <a:br>
              <a:rPr lang="fr" sz="700" u="sng">
                <a:solidFill>
                  <a:schemeClr val="hlink"/>
                </a:solidFill>
                <a:hlinkClick r:id="rId7"/>
              </a:rPr>
            </a:br>
            <a:endParaRPr sz="700" u="sng">
              <a:solidFill>
                <a:schemeClr val="hlink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fr" sz="700">
                <a:solidFill>
                  <a:schemeClr val="dk1"/>
                </a:solidFill>
              </a:rPr>
              <a:t>Identification de donnée 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id : id de l'arbre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id_emplacement : identifiant de l'emplacement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fr" sz="700">
                <a:solidFill>
                  <a:schemeClr val="dk1"/>
                </a:solidFill>
              </a:rPr>
              <a:t>Description de l'arbre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domanialite : type de lieu auquel appartient l'arbre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type_emplacement : le type d'emplacement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libelle_francais : nom commun (vernaculaire) de l'espèce de l'arbre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genre : genre de l'arbre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espece : espèce de l'arbre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variete : variété de l'arbre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circonference_cm : circonférence en centimètres de l'arbre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hauteur_m : taille en mètres de l'arbre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stade_developpement : stade de développement de l'arbre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remarquable : si l'arbre est "remarquable" ou non (0, 1 ou NaN)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fr" sz="700">
                <a:solidFill>
                  <a:schemeClr val="dk1"/>
                </a:solidFill>
              </a:rPr>
              <a:t>Emplacement de l'arbre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arrondissement : arrondissement de Paris où est situé l'arbre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complement_addresse : complement d'adress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numero : numéro de l'adress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lieu : adresse de l'arbre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geo_point_2d_a : latitude de la position de l'arbre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lang="fr" sz="700">
                <a:solidFill>
                  <a:schemeClr val="dk1"/>
                </a:solidFill>
              </a:rPr>
              <a:t>geo_point_2d_b : longitude de la position de l'arbre</a:t>
            </a:r>
            <a:endParaRPr sz="7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20">
                <a:solidFill>
                  <a:schemeClr val="dk1"/>
                </a:solidFill>
              </a:rPr>
              <a:t>Présentation générale du jeu de données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750" y="152150"/>
            <a:ext cx="2299550" cy="4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475" y="711975"/>
            <a:ext cx="5482419" cy="42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64225" y="605150"/>
            <a:ext cx="3482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fr" sz="1400"/>
              <a:t>Première</a:t>
            </a:r>
            <a:r>
              <a:rPr b="1" lang="fr" sz="1400"/>
              <a:t> analyse de donnée</a:t>
            </a:r>
            <a:br>
              <a:rPr b="1" lang="fr" sz="1400"/>
            </a:br>
            <a:r>
              <a:rPr b="1" lang="fr" sz="1400"/>
              <a:t>	</a:t>
            </a:r>
            <a:r>
              <a:rPr lang="fr" sz="1200"/>
              <a:t>décrire</a:t>
            </a:r>
            <a:r>
              <a:rPr lang="fr" sz="1200"/>
              <a:t> les données </a:t>
            </a:r>
            <a:br>
              <a:rPr lang="fr" sz="1200"/>
            </a:br>
            <a:r>
              <a:rPr lang="fr" sz="1200"/>
              <a:t>	calculé les indicateurs statistiques</a:t>
            </a:r>
            <a:br>
              <a:rPr lang="fr" sz="1200"/>
            </a:br>
            <a:r>
              <a:rPr lang="fr" sz="1200"/>
              <a:t>	</a:t>
            </a:r>
            <a:r>
              <a:rPr lang="fr" sz="1200"/>
              <a:t>comparez</a:t>
            </a:r>
            <a:r>
              <a:rPr lang="fr" sz="1200"/>
              <a:t> les ordres de grandeur</a:t>
            </a:r>
            <a:br>
              <a:rPr lang="fr" sz="1200"/>
            </a:br>
            <a:r>
              <a:rPr lang="fr" sz="1200"/>
              <a:t>	</a:t>
            </a:r>
            <a:r>
              <a:rPr lang="fr" sz="1200"/>
              <a:t>vérifier</a:t>
            </a:r>
            <a:r>
              <a:rPr lang="fr" sz="1200"/>
              <a:t> les valeurs manquants</a:t>
            </a:r>
            <a:br>
              <a:rPr lang="fr" sz="1200"/>
            </a:br>
            <a:r>
              <a:rPr lang="fr" sz="1200"/>
              <a:t>	voir les valeurs </a:t>
            </a:r>
            <a:r>
              <a:rPr lang="fr" sz="1200"/>
              <a:t>aberrantes</a:t>
            </a:r>
            <a:br>
              <a:rPr lang="fr" sz="1200"/>
            </a:br>
            <a:r>
              <a:rPr lang="fr" sz="1200"/>
              <a:t>	vérifier</a:t>
            </a:r>
            <a:r>
              <a:rPr lang="fr" sz="1200"/>
              <a:t> les doublons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1400"/>
              <a:t>Nettoyage des données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	</a:t>
            </a:r>
            <a:r>
              <a:rPr lang="fr" sz="1200"/>
              <a:t>elimination des valeurs </a:t>
            </a:r>
            <a:r>
              <a:rPr lang="fr" sz="1200"/>
              <a:t>aberrantes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elimination des colonnes inutiles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	</a:t>
            </a:r>
            <a:r>
              <a:rPr lang="fr" sz="1200"/>
              <a:t>résoudre</a:t>
            </a:r>
            <a:r>
              <a:rPr lang="fr" sz="1200"/>
              <a:t> valeurs manquants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	</a:t>
            </a:r>
            <a:r>
              <a:rPr lang="fr" sz="1200"/>
              <a:t>résoudre</a:t>
            </a:r>
            <a:r>
              <a:rPr lang="fr" sz="1200"/>
              <a:t> valeurs lieu: split '/'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1" name="Google Shape;101;p18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20">
                <a:solidFill>
                  <a:schemeClr val="dk1"/>
                </a:solidFill>
              </a:rPr>
              <a:t>Démarche méthodologique d’analyse de données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4194450" y="702800"/>
            <a:ext cx="4225500" cy="4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Analyse</a:t>
            </a:r>
            <a:r>
              <a:rPr b="1" lang="fr" sz="1400"/>
              <a:t> des données</a:t>
            </a:r>
            <a:endParaRPr b="1" sz="1400"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fr" sz="1200"/>
              <a:t>variable libelle_francais</a:t>
            </a:r>
            <a:endParaRPr b="1" sz="1200"/>
          </a:p>
          <a:p>
            <a:pPr indent="-154305" lvl="1" marL="809999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fr" sz="1200"/>
              <a:t>top 5</a:t>
            </a:r>
            <a:endParaRPr sz="1200"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fr" sz="1200"/>
              <a:t>variable arrondissement</a:t>
            </a:r>
            <a:endParaRPr b="1" sz="1200"/>
          </a:p>
          <a:p>
            <a:pPr indent="-154305" lvl="1" marL="809999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fr" sz="1200"/>
              <a:t>Combien des arbres?</a:t>
            </a:r>
            <a:endParaRPr sz="1200"/>
          </a:p>
          <a:p>
            <a:pPr indent="-154305" lvl="1" marL="809999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fr" sz="1200"/>
              <a:t>Combien des arbres remarquables?</a:t>
            </a:r>
            <a:endParaRPr sz="1200"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fr" sz="1200"/>
              <a:t>variable lieu et split_lieu</a:t>
            </a:r>
            <a:endParaRPr sz="1200"/>
          </a:p>
          <a:p>
            <a:pPr indent="-154305" lvl="1" marL="809999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fr" sz="1200"/>
              <a:t>l'intérêt de création d'un nouvelle variable?</a:t>
            </a:r>
            <a:endParaRPr sz="1200"/>
          </a:p>
          <a:p>
            <a:pPr indent="-154305" lvl="1" marL="809999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fr" sz="1200"/>
              <a:t>genre des arbres majoritairement planté au lieu le plus vert de Paris?</a:t>
            </a:r>
            <a:endParaRPr sz="1200"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fr" sz="1200"/>
              <a:t>variable stade_developpement</a:t>
            </a:r>
            <a:endParaRPr b="1" sz="1200"/>
          </a:p>
          <a:p>
            <a:pPr indent="-154305" lvl="1" marL="809999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fr" sz="1200"/>
              <a:t>Les variables de grandeur (hauteur_m et circunference_cm) par rapport au stade_developpement d'un arbre, aussi classifié par le variable remarquable.</a:t>
            </a:r>
            <a:endParaRPr sz="1200"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fr" sz="1200"/>
              <a:t>variable domanialite</a:t>
            </a:r>
            <a:endParaRPr b="1" sz="1200"/>
          </a:p>
          <a:p>
            <a:pPr indent="-154305" lvl="1" marL="809999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fr" sz="1200"/>
              <a:t>Sur quelle domanialite on a des arbres remarquables? </a:t>
            </a:r>
            <a:endParaRPr sz="1200"/>
          </a:p>
          <a:p>
            <a:pPr indent="-154305" lvl="1" marL="809999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fr" sz="1200"/>
              <a:t>Quest que on peux dire de les taille des arbres (hauteur_m et circonference_cm) par rapport au domanialite? </a:t>
            </a:r>
            <a:endParaRPr sz="1200"/>
          </a:p>
          <a:p>
            <a:pPr indent="-154305" lvl="1" marL="809999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fr" sz="1200"/>
              <a:t>Dans quelle domanialite se trouve plus des arbres remarquable?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Afficher les arbres remarquables dans le Jardin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50" y="672925"/>
            <a:ext cx="7501156" cy="42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20">
                <a:solidFill>
                  <a:schemeClr val="dk1"/>
                </a:solidFill>
              </a:rPr>
              <a:t>Synthèse de l’analyse de données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20">
                <a:solidFill>
                  <a:schemeClr val="dk1"/>
                </a:solidFill>
              </a:rPr>
              <a:t>Synthèse de l’analyse de données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500" y="2902813"/>
            <a:ext cx="2201725" cy="20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300" y="821825"/>
            <a:ext cx="3548351" cy="18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5625" y="886112"/>
            <a:ext cx="3329751" cy="17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107150" y="273907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- La zone le plus vert de Paris c'est dans 16EME, 13EME, 20EME, 12EME </a:t>
            </a:r>
            <a:r>
              <a:rPr lang="fr" sz="700"/>
              <a:t>arrondissements</a:t>
            </a:r>
            <a:r>
              <a:rPr lang="fr" sz="700"/>
              <a:t>. Il faut avoir plus des </a:t>
            </a:r>
            <a:r>
              <a:rPr lang="fr" sz="700"/>
              <a:t>personelle</a:t>
            </a:r>
            <a:r>
              <a:rPr lang="fr" sz="700"/>
              <a:t> pour traiter ces arbre que dans </a:t>
            </a:r>
            <a:r>
              <a:rPr lang="fr" sz="700"/>
              <a:t>les arrondissements</a:t>
            </a:r>
            <a:r>
              <a:rPr lang="fr" sz="700"/>
              <a:t> le moins verte comme on </a:t>
            </a:r>
            <a:r>
              <a:rPr lang="fr" sz="700"/>
              <a:t>voit</a:t>
            </a:r>
            <a:r>
              <a:rPr lang="fr" sz="700"/>
              <a:t> dans 9EME, 2EME arrondissements et haute de </a:t>
            </a:r>
            <a:r>
              <a:rPr lang="fr" sz="700"/>
              <a:t>seine</a:t>
            </a:r>
            <a:r>
              <a:rPr lang="fr" sz="700"/>
              <a:t>.</a:t>
            </a:r>
            <a:endParaRPr sz="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 - On trouve beaucoup des arbre remarquables dans 16EME, 12EME, 20EME, l'arrondissements. Les </a:t>
            </a:r>
            <a:r>
              <a:rPr lang="fr" sz="700"/>
              <a:t>personelle</a:t>
            </a:r>
            <a:r>
              <a:rPr lang="fr" sz="700"/>
              <a:t> qui font la route sur ces arrondissement </a:t>
            </a:r>
            <a:r>
              <a:rPr lang="fr" sz="700"/>
              <a:t>doivent</a:t>
            </a:r>
            <a:r>
              <a:rPr lang="fr" sz="700"/>
              <a:t> être formé pour une traitement </a:t>
            </a:r>
            <a:r>
              <a:rPr lang="fr" sz="700"/>
              <a:t>spécifique</a:t>
            </a:r>
            <a:r>
              <a:rPr lang="fr" sz="700"/>
              <a:t> des arbres remarquables.</a:t>
            </a:r>
            <a:endParaRPr sz="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 - On trouve très peux d'arbre remarquables dans 10EME, 1ERE, 11EME </a:t>
            </a:r>
            <a:r>
              <a:rPr lang="fr" sz="700"/>
              <a:t>arrondissement</a:t>
            </a:r>
            <a:r>
              <a:rPr lang="fr" sz="700"/>
              <a:t>.</a:t>
            </a:r>
            <a:endParaRPr sz="700"/>
          </a:p>
        </p:txBody>
      </p:sp>
      <p:sp>
        <p:nvSpPr>
          <p:cNvPr id="122" name="Google Shape;122;p20"/>
          <p:cNvSpPr txBox="1"/>
          <p:nvPr/>
        </p:nvSpPr>
        <p:spPr>
          <a:xfrm>
            <a:off x="5965350" y="3681938"/>
            <a:ext cx="2367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 - Les top 5 libelle </a:t>
            </a:r>
            <a:r>
              <a:rPr lang="fr" sz="700"/>
              <a:t>français</a:t>
            </a:r>
            <a:r>
              <a:rPr lang="fr" sz="700"/>
              <a:t> sont Platane (24.5%), Marronier (14.3%), Tilleuil (11%), Erable (7.8%) et Sophora(6.5%). Tout les autre arbre sont de 35.9%.</a:t>
            </a:r>
            <a:endParaRPr sz="700"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20">
                <a:solidFill>
                  <a:schemeClr val="dk1"/>
                </a:solidFill>
              </a:rPr>
              <a:t>Synthèse de l’analyse de données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50" y="1362575"/>
            <a:ext cx="4306924" cy="33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463" y="2106187"/>
            <a:ext cx="3598493" cy="189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5397013" y="13625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- </a:t>
            </a:r>
            <a:r>
              <a:rPr lang="fr" sz="700"/>
              <a:t>Les genre des arbres les majoritairement planté à Paris c'est Acer (plus de 1000 arbres), Aesculus (plus de 700 arbres) et Fraxinus (plus de 400 arbres). Les autres genre des arbres sont </a:t>
            </a:r>
            <a:r>
              <a:rPr lang="fr" sz="700"/>
              <a:t>autour</a:t>
            </a:r>
            <a:r>
              <a:rPr lang="fr" sz="700"/>
              <a:t> de 200 arbres et moin.</a:t>
            </a:r>
            <a:endParaRPr sz="700"/>
          </a:p>
        </p:txBody>
      </p:sp>
      <p:sp>
        <p:nvSpPr>
          <p:cNvPr id="133" name="Google Shape;133;p21"/>
          <p:cNvSpPr txBox="1"/>
          <p:nvPr/>
        </p:nvSpPr>
        <p:spPr>
          <a:xfrm>
            <a:off x="1725350" y="898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- En splittant le variable lieu on trouve les lieu avec plus d'importance.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- On remarque que les </a:t>
            </a:r>
            <a:r>
              <a:rPr lang="fr" sz="700"/>
              <a:t>cimetières</a:t>
            </a:r>
            <a:r>
              <a:rPr lang="fr" sz="700"/>
              <a:t> sont les plus vert à Paris.</a:t>
            </a:r>
            <a:endParaRPr sz="700"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