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472d6629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472d6629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472d6629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472d6629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472d6629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472d6629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472d6629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472d6629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472d6629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472d6629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472d6629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472d6629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472d6629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472d6629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472d6629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472d6629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472d6629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472d6629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472d6629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472d6629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472d662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472d662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472d6629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472d6629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472d66291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472d6629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cb3fa1cf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cb3fa1c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472d662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472d662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472d6629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472d6629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472d6629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472d6629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472d662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472d662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472d6629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472d6629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472d6629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472d662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472d6629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472d6629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openclassrooms.com/fr/paths/188-ingenieur-ia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04350" y="348550"/>
            <a:ext cx="77313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922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922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56521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fr" sz="4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Segmentez des clients d'un site e-commerce</a:t>
            </a:r>
            <a:endParaRPr b="1" sz="4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1" sz="67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4722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fr" sz="4722">
                <a:solidFill>
                  <a:srgbClr val="000000"/>
                </a:solidFill>
              </a:rPr>
              <a:t>Projet :</a:t>
            </a:r>
            <a:r>
              <a:rPr lang="fr" sz="1922">
                <a:solidFill>
                  <a:srgbClr val="000000"/>
                </a:solidFill>
              </a:rPr>
              <a:t> </a:t>
            </a:r>
            <a:r>
              <a:rPr lang="fr" sz="4722"/>
              <a:t>5</a:t>
            </a:r>
            <a:endParaRPr sz="4722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486763"/>
            <a:ext cx="2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Formation: </a:t>
            </a:r>
            <a:r>
              <a:rPr lang="fr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Ingénieur IA</a:t>
            </a:r>
            <a:endParaRPr sz="1700"/>
          </a:p>
        </p:txBody>
      </p:sp>
      <p:sp>
        <p:nvSpPr>
          <p:cNvPr id="56" name="Google Shape;56;p13"/>
          <p:cNvSpPr txBox="1"/>
          <p:nvPr/>
        </p:nvSpPr>
        <p:spPr>
          <a:xfrm>
            <a:off x="4308550" y="4493513"/>
            <a:ext cx="19098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595959"/>
                </a:solidFill>
              </a:rPr>
              <a:t>Marius BARTCUS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1222900" y="1521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Exploration et  Nettoyage et Feature engineering</a:t>
            </a:r>
            <a:endParaRPr sz="2900">
              <a:solidFill>
                <a:srgbClr val="000000"/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50" y="897676"/>
            <a:ext cx="8226277" cy="20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87808"/>
            <a:ext cx="4254621" cy="1903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9421" y="3087808"/>
            <a:ext cx="3668557" cy="190329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152400" y="569475"/>
            <a:ext cx="153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lang="fr" sz="1100">
                <a:solidFill>
                  <a:schemeClr val="dk1"/>
                </a:solidFill>
              </a:rPr>
              <a:t>19 categories</a:t>
            </a:r>
            <a:endParaRPr sz="900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1222900" y="1521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Exploration et  Nettoyage et Feature engineering</a:t>
            </a:r>
            <a:endParaRPr sz="2900">
              <a:solidFill>
                <a:srgbClr val="000000"/>
              </a:solidFill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525" y="761150"/>
            <a:ext cx="4017299" cy="4233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1222900" y="1521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</a:rPr>
              <a:t>Préparation des donnée pour la segmentation</a:t>
            </a:r>
            <a:endParaRPr sz="2900">
              <a:solidFill>
                <a:srgbClr val="000000"/>
              </a:solidFill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224750" y="729050"/>
            <a:ext cx="8585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fr"/>
              <a:t>Merger les données et aggreger par client_unique_id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337350" y="1109925"/>
            <a:ext cx="66087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fr" sz="900"/>
              <a:t>product_id_COUNT - Nombre des produits achetées par une client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fr" sz="900"/>
              <a:t>payment_value_SUM - La somme totale de </a:t>
            </a:r>
            <a:r>
              <a:rPr lang="fr" sz="900"/>
              <a:t>paiement</a:t>
            </a:r>
            <a:r>
              <a:rPr lang="fr" sz="900"/>
              <a:t> par client 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fr" sz="900"/>
              <a:t>review_score_MAX - </a:t>
            </a:r>
            <a:r>
              <a:rPr lang="fr" sz="900"/>
              <a:t>Le score</a:t>
            </a:r>
            <a:r>
              <a:rPr lang="fr" sz="900"/>
              <a:t> maximale par le client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fr" sz="900"/>
              <a:t>price_MEAN - Le prix moyenne payé par client sur une achat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fr" sz="900"/>
              <a:t>my_categoty_LAMBDA - la </a:t>
            </a:r>
            <a:r>
              <a:rPr lang="fr" sz="900"/>
              <a:t>catégories</a:t>
            </a:r>
            <a:r>
              <a:rPr lang="fr" sz="900"/>
              <a:t> le plus acheté par client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fr" sz="900"/>
              <a:t>geolocation_lat_MEAN - la </a:t>
            </a:r>
            <a:r>
              <a:rPr lang="fr" sz="900">
                <a:solidFill>
                  <a:schemeClr val="dk1"/>
                </a:solidFill>
              </a:rPr>
              <a:t>géolocalisation</a:t>
            </a:r>
            <a:r>
              <a:rPr lang="fr" sz="900"/>
              <a:t> moyenne latitude par client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fr" sz="900"/>
              <a:t>geolocation_lng_MEAN - la </a:t>
            </a:r>
            <a:r>
              <a:rPr lang="fr" sz="900"/>
              <a:t>géolocalisation</a:t>
            </a:r>
            <a:r>
              <a:rPr lang="fr" sz="900"/>
              <a:t> moyenne longitude par client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fr" sz="900"/>
              <a:t>diff_cust_pur_MEAN -  la moyenne de </a:t>
            </a:r>
            <a:r>
              <a:rPr lang="fr" sz="900"/>
              <a:t>différence</a:t>
            </a:r>
            <a:r>
              <a:rPr lang="fr" sz="900"/>
              <a:t> entre l’achat est fait et la derniere achat sur le site</a:t>
            </a:r>
            <a:endParaRPr sz="900"/>
          </a:p>
        </p:txBody>
      </p:sp>
      <p:sp>
        <p:nvSpPr>
          <p:cNvPr id="153" name="Google Shape;153;p24"/>
          <p:cNvSpPr txBox="1"/>
          <p:nvPr/>
        </p:nvSpPr>
        <p:spPr>
          <a:xfrm>
            <a:off x="290200" y="2669675"/>
            <a:ext cx="48114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fr"/>
              <a:t>Encodage des variables </a:t>
            </a:r>
            <a:r>
              <a:rPr lang="fr"/>
              <a:t>catégorielles : </a:t>
            </a:r>
            <a:r>
              <a:rPr lang="fr" sz="1200">
                <a:solidFill>
                  <a:schemeClr val="dk1"/>
                </a:solidFill>
              </a:rPr>
              <a:t>(90563, 27)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lang="fr">
                <a:solidFill>
                  <a:schemeClr val="dk1"/>
                </a:solidFill>
              </a:rPr>
              <a:t>Normalisation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lang="fr">
                <a:solidFill>
                  <a:schemeClr val="dk1"/>
                </a:solidFill>
              </a:rPr>
              <a:t>Réduction de dimension par PCA</a:t>
            </a:r>
            <a:r>
              <a:rPr lang="fr" sz="1300">
                <a:solidFill>
                  <a:schemeClr val="dk1"/>
                </a:solidFill>
              </a:rPr>
              <a:t> : (90563, 7)</a:t>
            </a:r>
            <a:endParaRPr sz="13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◆"/>
            </a:pPr>
            <a:r>
              <a:rPr lang="fr" sz="1200">
                <a:solidFill>
                  <a:schemeClr val="dk1"/>
                </a:solidFill>
              </a:rPr>
              <a:t>95% des données est décrit par 7 composants PCA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200" y="2444700"/>
            <a:ext cx="4020076" cy="210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/>
        </p:nvSpPr>
        <p:spPr>
          <a:xfrm>
            <a:off x="1222900" y="1521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Visualisation des données à segmenter</a:t>
            </a:r>
            <a:endParaRPr sz="2900">
              <a:solidFill>
                <a:srgbClr val="000000"/>
              </a:solidFill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875" y="735800"/>
            <a:ext cx="4175512" cy="423355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253775" y="837850"/>
            <a:ext cx="13278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fr"/>
              <a:t>PCA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/>
        </p:nvSpPr>
        <p:spPr>
          <a:xfrm>
            <a:off x="1222900" y="1521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Visualisation des données à segmenter</a:t>
            </a:r>
            <a:endParaRPr sz="2900">
              <a:solidFill>
                <a:srgbClr val="000000"/>
              </a:solidFill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253775" y="837850"/>
            <a:ext cx="13278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➔"/>
            </a:pPr>
            <a:r>
              <a:rPr lang="fr"/>
              <a:t>tSNE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975" y="755825"/>
            <a:ext cx="4195195" cy="423354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/>
        </p:nvSpPr>
        <p:spPr>
          <a:xfrm>
            <a:off x="1222900" y="148525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Le choix du nombre des groupes des clients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150" y="790200"/>
            <a:ext cx="6691306" cy="423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/>
        </p:nvSpPr>
        <p:spPr>
          <a:xfrm>
            <a:off x="1222900" y="148525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Le choix du nombre des groupes des clients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050" y="764800"/>
            <a:ext cx="5978391" cy="423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1222900" y="148525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Segmentation des clients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355500" y="779950"/>
            <a:ext cx="48114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fr"/>
              <a:t>Les algorithmes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fr"/>
              <a:t>K-Means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fr">
                <a:solidFill>
                  <a:schemeClr val="dk1"/>
                </a:solidFill>
              </a:rPr>
              <a:t>MiniBatchKMeans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fr">
                <a:solidFill>
                  <a:schemeClr val="dk1"/>
                </a:solidFill>
              </a:rPr>
              <a:t>DBSCAN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fr">
                <a:solidFill>
                  <a:schemeClr val="dk1"/>
                </a:solidFill>
              </a:rPr>
              <a:t>AgglomerativeClustering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fr">
                <a:solidFill>
                  <a:schemeClr val="dk1"/>
                </a:solidFill>
              </a:rPr>
              <a:t>GaussianMixtures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◆"/>
            </a:pPr>
            <a:r>
              <a:rPr lang="fr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25" y="2666950"/>
            <a:ext cx="3672299" cy="238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4275" y="2665475"/>
            <a:ext cx="3672300" cy="2386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/>
        </p:nvSpPr>
        <p:spPr>
          <a:xfrm>
            <a:off x="1222900" y="148525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Segmentation des clients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050" y="844600"/>
            <a:ext cx="7228574" cy="411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/>
        </p:nvSpPr>
        <p:spPr>
          <a:xfrm>
            <a:off x="1222900" y="148525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Segmentation des clients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4025"/>
            <a:ext cx="8839199" cy="170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68425"/>
            <a:ext cx="3960775" cy="22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3675" y="2568425"/>
            <a:ext cx="3814824" cy="21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222900" y="1521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00000"/>
                </a:solidFill>
              </a:rPr>
              <a:t>Sommaire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787100"/>
            <a:ext cx="8520600" cy="27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>
                <a:solidFill>
                  <a:srgbClr val="000000"/>
                </a:solidFill>
              </a:rPr>
              <a:t>Contexte du travail et </a:t>
            </a:r>
            <a:r>
              <a:rPr lang="fr" sz="1600">
                <a:solidFill>
                  <a:schemeClr val="dk1"/>
                </a:solidFill>
              </a:rPr>
              <a:t>problématique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>
                <a:solidFill>
                  <a:srgbClr val="000000"/>
                </a:solidFill>
              </a:rPr>
              <a:t>Environnement de travail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>
                <a:solidFill>
                  <a:srgbClr val="000000"/>
                </a:solidFill>
              </a:rPr>
              <a:t>Description des données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>
                <a:solidFill>
                  <a:schemeClr val="dk1"/>
                </a:solidFill>
              </a:rPr>
              <a:t>Exploration et </a:t>
            </a:r>
            <a:r>
              <a:rPr lang="fr" sz="1600">
                <a:solidFill>
                  <a:srgbClr val="000000"/>
                </a:solidFill>
              </a:rPr>
              <a:t> </a:t>
            </a:r>
            <a:r>
              <a:rPr lang="fr" sz="1600">
                <a:solidFill>
                  <a:schemeClr val="dk1"/>
                </a:solidFill>
              </a:rPr>
              <a:t>Nettoyage et Feature engineering des données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fr" sz="1600">
                <a:solidFill>
                  <a:schemeClr val="dk1"/>
                </a:solidFill>
              </a:rPr>
              <a:t>Préparation des données pour la segmentation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fr" sz="1600">
                <a:solidFill>
                  <a:schemeClr val="dk1"/>
                </a:solidFill>
              </a:rPr>
              <a:t>Visualisation des données à segmenter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➔"/>
            </a:pPr>
            <a:r>
              <a:rPr lang="fr" sz="1600">
                <a:solidFill>
                  <a:schemeClr val="dk1"/>
                </a:solidFill>
              </a:rPr>
              <a:t>Le choix du nombre des groupes des clients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/>
              <a:t>Segmentation des clients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/>
              <a:t>Stabilité de l’algorithme de segmentation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fr" sz="1600"/>
              <a:t>Conclusions 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/>
        </p:nvSpPr>
        <p:spPr>
          <a:xfrm>
            <a:off x="1222900" y="148525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Segmentation des clients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362725" y="623900"/>
            <a:ext cx="6608700" cy="4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fr" sz="800"/>
              <a:t>Cluster 0</a:t>
            </a:r>
            <a:endParaRPr sz="800"/>
          </a:p>
          <a:p>
            <a:pPr indent="-279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lphaLcPeriod"/>
            </a:pPr>
            <a:r>
              <a:rPr lang="fr" sz="800"/>
              <a:t>le groupe des clients </a:t>
            </a:r>
            <a:r>
              <a:rPr lang="fr" sz="800"/>
              <a:t>les plus</a:t>
            </a:r>
            <a:r>
              <a:rPr lang="fr" sz="800"/>
              <a:t> gros. 66% des clients sont </a:t>
            </a:r>
            <a:r>
              <a:rPr lang="fr" sz="800"/>
              <a:t>représentés</a:t>
            </a:r>
            <a:r>
              <a:rPr lang="fr" sz="800"/>
              <a:t> par </a:t>
            </a:r>
            <a:r>
              <a:rPr lang="fr" sz="800"/>
              <a:t>ce</a:t>
            </a:r>
            <a:r>
              <a:rPr lang="fr" sz="800"/>
              <a:t> custer,</a:t>
            </a:r>
            <a:endParaRPr sz="800"/>
          </a:p>
          <a:p>
            <a:pPr indent="-279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lphaLcPeriod"/>
            </a:pPr>
            <a:r>
              <a:rPr lang="fr" sz="800"/>
              <a:t>l</a:t>
            </a:r>
            <a:r>
              <a:rPr lang="fr" sz="800"/>
              <a:t>es</a:t>
            </a:r>
            <a:r>
              <a:rPr lang="fr" sz="800"/>
              <a:t> clients sont </a:t>
            </a:r>
            <a:r>
              <a:rPr lang="fr" sz="800"/>
              <a:t>satisfaits</a:t>
            </a:r>
            <a:r>
              <a:rPr lang="fr" sz="800"/>
              <a:t> donnant des </a:t>
            </a:r>
            <a:r>
              <a:rPr lang="fr" sz="800"/>
              <a:t>scores</a:t>
            </a:r>
            <a:r>
              <a:rPr lang="fr" sz="800"/>
              <a:t> 4 et 5,</a:t>
            </a:r>
            <a:endParaRPr sz="800"/>
          </a:p>
          <a:p>
            <a:pPr indent="-279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lphaLcPeriod"/>
            </a:pPr>
            <a:r>
              <a:rPr lang="fr" sz="800"/>
              <a:t>3 top categories: dressing, personal care, home layout</a:t>
            </a:r>
            <a:endParaRPr sz="800"/>
          </a:p>
          <a:p>
            <a:pPr indent="-279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lphaLcPeriod"/>
            </a:pPr>
            <a:r>
              <a:rPr lang="fr" sz="800"/>
              <a:t>les produits les moins cher</a:t>
            </a:r>
            <a:endParaRPr sz="800"/>
          </a:p>
          <a:p>
            <a:pPr indent="-279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lphaLcPeriod"/>
            </a:pPr>
            <a:r>
              <a:rPr lang="fr" sz="800"/>
              <a:t>les livraison les plus rapides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fr" sz="800"/>
              <a:t>Cluster 1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lphaLcPeriod"/>
            </a:pPr>
            <a:r>
              <a:rPr lang="fr" sz="800"/>
              <a:t>les clients les plus riche, en achetant des produits cher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lphaLcPeriod"/>
            </a:pPr>
            <a:r>
              <a:rPr lang="fr" sz="800"/>
              <a:t>3 top </a:t>
            </a:r>
            <a:r>
              <a:rPr lang="fr" sz="800"/>
              <a:t>catégories</a:t>
            </a:r>
            <a:r>
              <a:rPr lang="fr" sz="800"/>
              <a:t>: computer, accessories, tools</a:t>
            </a:r>
            <a:endParaRPr sz="8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fr" sz="800"/>
              <a:t>après l’ordre a été approuvé c’est les clients ont été difficilement livré (</a:t>
            </a:r>
            <a:r>
              <a:rPr lang="fr" sz="9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diff_car_app_MEAN</a:t>
            </a:r>
            <a:r>
              <a:rPr lang="fr" sz="800"/>
              <a:t>)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lphaLcPeriod"/>
            </a:pPr>
            <a:r>
              <a:rPr lang="fr" sz="800"/>
              <a:t>les clients les plus trouvé sont en SP 30%, Others 20%, RJ&lt;10%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fr" sz="800"/>
              <a:t>Cluster 2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lphaLcPeriod"/>
            </a:pPr>
            <a:r>
              <a:rPr lang="fr" sz="800"/>
              <a:t>une variété des clients,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lphaLcPeriod"/>
            </a:pPr>
            <a:r>
              <a:rPr lang="fr" sz="800"/>
              <a:t>top 3 catégories: personal care, dressing, accessories,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lphaLcPeriod"/>
            </a:pPr>
            <a:r>
              <a:rPr lang="fr" sz="800"/>
              <a:t>moyenne par leur richesse,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lphaLcPeriod"/>
            </a:pPr>
            <a:r>
              <a:rPr lang="fr" sz="800"/>
              <a:t>70% sont des </a:t>
            </a:r>
            <a:r>
              <a:rPr lang="fr" sz="800"/>
              <a:t>clients</a:t>
            </a:r>
            <a:r>
              <a:rPr lang="fr" sz="800"/>
              <a:t> situé dans la </a:t>
            </a:r>
            <a:r>
              <a:rPr lang="fr" sz="800"/>
              <a:t>catégorie</a:t>
            </a:r>
            <a:r>
              <a:rPr lang="fr" sz="800"/>
              <a:t> Other (ne sont pas des clients de top10 de tout la base),</a:t>
            </a:r>
            <a:endParaRPr sz="8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fr" sz="95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diff_del_car_MEAN </a:t>
            </a:r>
            <a:r>
              <a:rPr lang="fr" sz="800">
                <a:solidFill>
                  <a:schemeClr val="dk1"/>
                </a:solidFill>
              </a:rPr>
              <a:t>livré difficilement après avoir livré dans le logistic partner,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lphaLcPeriod"/>
            </a:pPr>
            <a:r>
              <a:rPr lang="fr" sz="800">
                <a:solidFill>
                  <a:schemeClr val="dk1"/>
                </a:solidFill>
              </a:rPr>
              <a:t>70% vendeurs sont dans l’état SP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fr" sz="800"/>
              <a:t>Cluster 3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lphaLcPeriod"/>
            </a:pPr>
            <a:r>
              <a:rPr lang="fr" sz="800"/>
              <a:t>des clients loyale avec une nombra maximale des produits </a:t>
            </a:r>
            <a:r>
              <a:rPr lang="fr" sz="800"/>
              <a:t>égale</a:t>
            </a:r>
            <a:r>
              <a:rPr lang="fr" sz="800"/>
              <a:t> à 14,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lphaLcPeriod"/>
            </a:pPr>
            <a:r>
              <a:rPr lang="fr" sz="800"/>
              <a:t>top 3 categories: personal care, accessories, dressing,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lphaLcPeriod"/>
            </a:pPr>
            <a:r>
              <a:rPr lang="fr" sz="800"/>
              <a:t>le client est </a:t>
            </a:r>
            <a:r>
              <a:rPr lang="fr" sz="800"/>
              <a:t>assez</a:t>
            </a:r>
            <a:r>
              <a:rPr lang="fr" sz="800"/>
              <a:t> riche comparé au autre </a:t>
            </a:r>
            <a:r>
              <a:rPr lang="fr" sz="800"/>
              <a:t>catégories</a:t>
            </a:r>
            <a:r>
              <a:rPr lang="fr" sz="800"/>
              <a:t> (apparte cela du cluster 1)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lang="fr" sz="800"/>
              <a:t>Cluster 4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lphaLcPeriod"/>
            </a:pPr>
            <a:r>
              <a:rPr lang="fr" sz="800"/>
              <a:t>clients non satisfaits  donnant des scores 1 , 2, 3. La plupart donne le score 1,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lphaLcPeriod"/>
            </a:pPr>
            <a:r>
              <a:rPr lang="fr" sz="800"/>
              <a:t>3 top categories: home layout, dressing and personal care,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lphaLcPeriod"/>
            </a:pPr>
            <a:r>
              <a:rPr lang="fr" sz="800"/>
              <a:t>les clients payant le même sur leur commandes,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lphaLcPeriod"/>
            </a:pPr>
            <a:r>
              <a:rPr lang="fr" sz="800"/>
              <a:t>plus des 40% sont de l’état SP,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lphaLcPeriod"/>
            </a:pPr>
            <a:r>
              <a:rPr lang="fr" sz="800"/>
              <a:t>des livraisons les longes.</a:t>
            </a:r>
            <a:endParaRPr sz="800"/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/>
        </p:nvSpPr>
        <p:spPr>
          <a:xfrm>
            <a:off x="1222900" y="148525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Stabilité de KMeans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3"/>
          <p:cNvSpPr txBox="1"/>
          <p:nvPr/>
        </p:nvSpPr>
        <p:spPr>
          <a:xfrm>
            <a:off x="372150" y="808900"/>
            <a:ext cx="7781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fr">
                <a:solidFill>
                  <a:schemeClr val="dk1"/>
                </a:solidFill>
              </a:rPr>
              <a:t>entrainement du modèle</a:t>
            </a:r>
            <a:r>
              <a:rPr lang="fr"/>
              <a:t> sur le dernier mois du 2017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fr">
                <a:solidFill>
                  <a:schemeClr val="dk1"/>
                </a:solidFill>
              </a:rPr>
              <a:t>entrainement du modèle</a:t>
            </a:r>
            <a:r>
              <a:rPr lang="fr"/>
              <a:t> sur des </a:t>
            </a:r>
            <a:r>
              <a:rPr lang="fr"/>
              <a:t>périodes (cumulé à 2 semaines</a:t>
            </a:r>
            <a:r>
              <a:rPr lang="fr"/>
              <a:t> sur 2018)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fr"/>
              <a:t>utilisé les modèles pour </a:t>
            </a:r>
            <a:r>
              <a:rPr lang="fr"/>
              <a:t>prédire</a:t>
            </a:r>
            <a:r>
              <a:rPr lang="fr"/>
              <a:t> les clusters sur les données de 2018 à 2 semaines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3938" y="1812650"/>
            <a:ext cx="4505735" cy="31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/>
        </p:nvSpPr>
        <p:spPr>
          <a:xfrm>
            <a:off x="1388100" y="21187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MERCI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427750" y="1064525"/>
            <a:ext cx="85206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/>
              <a:t>Consultant OList - </a:t>
            </a:r>
            <a:r>
              <a:rPr lang="fr" sz="1100"/>
              <a:t>entreprise </a:t>
            </a:r>
            <a:r>
              <a:rPr lang="fr" sz="1100"/>
              <a:t>brésilienne</a:t>
            </a:r>
            <a:r>
              <a:rPr lang="fr" sz="1100"/>
              <a:t> qui propose des vente sur marketplace en ligne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rgbClr val="000000"/>
                </a:solidFill>
              </a:rPr>
              <a:t>1) </a:t>
            </a:r>
            <a:r>
              <a:rPr lang="fr" sz="1100"/>
              <a:t>Faire une segmentation des clients</a:t>
            </a:r>
            <a:r>
              <a:rPr lang="fr" sz="1100">
                <a:solidFill>
                  <a:srgbClr val="000000"/>
                </a:solidFill>
              </a:rPr>
              <a:t>.</a:t>
            </a:r>
            <a:br>
              <a:rPr lang="fr" sz="1100">
                <a:solidFill>
                  <a:srgbClr val="000000"/>
                </a:solidFill>
              </a:rPr>
            </a:br>
            <a:r>
              <a:rPr lang="fr" sz="1100">
                <a:solidFill>
                  <a:srgbClr val="000000"/>
                </a:solidFill>
              </a:rPr>
              <a:t>2) Co</a:t>
            </a:r>
            <a:r>
              <a:rPr lang="fr" sz="1100"/>
              <a:t>mprendre différents type d’utilisateurs et fournir une description des actionable</a:t>
            </a:r>
            <a:br>
              <a:rPr lang="fr" sz="1100">
                <a:solidFill>
                  <a:srgbClr val="000000"/>
                </a:solidFill>
              </a:rPr>
            </a:br>
            <a:r>
              <a:rPr lang="fr" sz="1100">
                <a:solidFill>
                  <a:srgbClr val="000000"/>
                </a:solidFill>
              </a:rPr>
              <a:t>3) </a:t>
            </a:r>
            <a:r>
              <a:rPr lang="fr" sz="1100"/>
              <a:t>Proposer une contrat de maintenance</a:t>
            </a:r>
            <a:r>
              <a:rPr lang="fr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044200" y="35760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Context du travail et problématique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44200" y="2597375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2020">
                <a:solidFill>
                  <a:srgbClr val="000000"/>
                </a:solidFill>
              </a:rPr>
              <a:t>Environnement du travail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133500" y="3236525"/>
            <a:ext cx="54324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lang="fr" sz="1300"/>
              <a:t>Mac OS</a:t>
            </a:r>
            <a:endParaRPr sz="1300">
              <a:solidFill>
                <a:srgbClr val="000000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➔"/>
            </a:pPr>
            <a:r>
              <a:rPr lang="fr" sz="1300">
                <a:solidFill>
                  <a:srgbClr val="000000"/>
                </a:solidFill>
              </a:rPr>
              <a:t>Anaconda</a:t>
            </a:r>
            <a:endParaRPr sz="1300">
              <a:solidFill>
                <a:srgbClr val="000000"/>
              </a:solidFill>
            </a:endParaRPr>
          </a:p>
          <a:p>
            <a:pPr indent="-28638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fr" sz="1300">
                <a:solidFill>
                  <a:srgbClr val="000000"/>
                </a:solidFill>
              </a:rPr>
              <a:t>python</a:t>
            </a:r>
            <a:endParaRPr sz="1300">
              <a:solidFill>
                <a:srgbClr val="000000"/>
              </a:solidFill>
            </a:endParaRPr>
          </a:p>
          <a:p>
            <a:pPr indent="-28638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fr" sz="1300">
                <a:solidFill>
                  <a:srgbClr val="000000"/>
                </a:solidFill>
              </a:rPr>
              <a:t>jupyter, jupyter lab</a:t>
            </a:r>
            <a:endParaRPr sz="1300">
              <a:solidFill>
                <a:srgbClr val="000000"/>
              </a:solidFill>
            </a:endParaRPr>
          </a:p>
          <a:p>
            <a:pPr indent="-28638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fr" sz="1300">
                <a:solidFill>
                  <a:srgbClr val="000000"/>
                </a:solidFill>
              </a:rPr>
              <a:t>scikit-learn, numpy, pandas</a:t>
            </a:r>
            <a:endParaRPr sz="1300">
              <a:solidFill>
                <a:srgbClr val="000000"/>
              </a:solidFill>
            </a:endParaRPr>
          </a:p>
          <a:p>
            <a:pPr indent="-28638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fr" sz="1300">
                <a:solidFill>
                  <a:srgbClr val="000000"/>
                </a:solidFill>
              </a:rPr>
              <a:t>matplotlib, seaborn</a:t>
            </a:r>
            <a:endParaRPr sz="1300">
              <a:solidFill>
                <a:srgbClr val="000000"/>
              </a:solidFill>
            </a:endParaRPr>
          </a:p>
          <a:p>
            <a:pPr indent="-28638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fr" sz="1300">
                <a:solidFill>
                  <a:srgbClr val="000000"/>
                </a:solidFill>
              </a:rPr>
              <a:t>wordcloud</a:t>
            </a:r>
            <a:endParaRPr sz="1300">
              <a:solidFill>
                <a:srgbClr val="000000"/>
              </a:solidFill>
            </a:endParaRPr>
          </a:p>
          <a:p>
            <a:pPr indent="-28638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◆"/>
            </a:pPr>
            <a:r>
              <a:rPr lang="fr" sz="1300"/>
              <a:t>yellowbrick</a:t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1222900" y="1521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Description des données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950" y="777200"/>
            <a:ext cx="4134676" cy="248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950" y="3492900"/>
            <a:ext cx="6015076" cy="11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8875" y="645725"/>
            <a:ext cx="1402550" cy="35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1222900" y="1521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Exploration et  Nettoyage et Feature engineering</a:t>
            </a:r>
            <a:endParaRPr sz="2900">
              <a:solidFill>
                <a:srgbClr val="000000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75" y="786575"/>
            <a:ext cx="7283899" cy="408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1222900" y="1521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Exploration et  Nettoyage et Feature engineering</a:t>
            </a:r>
            <a:endParaRPr sz="2900">
              <a:solidFill>
                <a:srgbClr val="000000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50" y="757550"/>
            <a:ext cx="7441787" cy="42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1222900" y="1521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Exploration et  Nettoyage et Feature engineering</a:t>
            </a:r>
            <a:endParaRPr sz="2900">
              <a:solidFill>
                <a:srgbClr val="000000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975" y="775675"/>
            <a:ext cx="7262274" cy="40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1222900" y="1521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Exploration et  Nettoyage et Feature engineering</a:t>
            </a:r>
            <a:endParaRPr sz="2900">
              <a:solidFill>
                <a:srgbClr val="000000"/>
              </a:solidFill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75" y="761175"/>
            <a:ext cx="7514275" cy="41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1222900" y="152150"/>
            <a:ext cx="6367800" cy="453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</a:rPr>
              <a:t>Exploration et  Nettoyage et Feature engineering</a:t>
            </a:r>
            <a:endParaRPr sz="2900">
              <a:solidFill>
                <a:srgbClr val="000000"/>
              </a:solidFill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75" y="725249"/>
            <a:ext cx="4446849" cy="24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025" y="1759175"/>
            <a:ext cx="4327649" cy="250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6568" y="4384346"/>
            <a:ext cx="975732" cy="60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/22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