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Merriweather"/>
      <p:regular r:id="rId14"/>
      <p:bold r:id="rId15"/>
      <p:italic r:id="rId16"/>
      <p:boldItalic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rgbClr val="4CE0EA"/>
              </a:buClr>
              <a:buFont typeface="Calibri"/>
              <a:buNone/>
              <a:defRPr b="1" baseline="0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45720" rtl="0" algn="r">
              <a:spcBef>
                <a:spcPts val="520"/>
              </a:spcBef>
              <a:buClr>
                <a:schemeClr val="accent3"/>
              </a:buClr>
              <a:buFont typeface="Noto Sans Symbols"/>
              <a:buNone/>
              <a:defRPr b="0" baseline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baseline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ctr"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b="0" baseline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baseline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baseline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ctr">
              <a:spcBef>
                <a:spcPts val="360"/>
              </a:spcBef>
              <a:buClr>
                <a:schemeClr val="accent5"/>
              </a:buClr>
              <a:buFont typeface="Noto Sans Symbols"/>
              <a:buNone/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ctr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b="0" baseline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ctr">
              <a:spcBef>
                <a:spcPts val="320"/>
              </a:spcBef>
              <a:buClr>
                <a:schemeClr val="lt2"/>
              </a:buClr>
              <a:buFont typeface="Merriweather"/>
              <a:buNone/>
              <a:defRPr b="0" baseline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ctr">
              <a:spcBef>
                <a:spcPts val="280"/>
              </a:spcBef>
              <a:buClr>
                <a:schemeClr val="lt2"/>
              </a:buClr>
              <a:buFont typeface="Merriweather"/>
              <a:buNone/>
              <a:defRPr b="0" baseline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marL="274320" rtl="0" algn="l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marL="640080" rtl="0" algn="l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marL="914400" rtl="0" algn="l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marL="118872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marL="146304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marL="1737360" rtl="0" algn="l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marL="1920240" rtl="0" algn="l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marL="2194560" rtl="0" algn="l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marL="2468880" rtl="0" algn="l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marL="274320" rtl="0" algn="l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marL="640080" rtl="0" algn="l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marL="914400" rtl="0" algn="l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marL="118872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marL="146304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marL="1737360" rtl="0" algn="l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marL="1920240" rtl="0" algn="l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marL="2194560" rtl="0" algn="l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marL="2468880" rtl="0" algn="l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marL="274320" rtl="0" algn="l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marL="640080" rtl="0" algn="l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marL="914400" rtl="0" algn="l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marL="118872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marL="146304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marL="1737360" rtl="0" algn="l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marL="1920240" rtl="0" algn="l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marL="2194560" rtl="0" algn="l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marL="2468880" rtl="0" algn="l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4AE3AC"/>
              </a:buClr>
              <a:buFont typeface="Calibri"/>
              <a:buNone/>
              <a:defRPr b="1" baseline="0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22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6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6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Merriweather"/>
              <a:buNone/>
              <a:defRPr b="1" baseline="0" sz="2400" cap="none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Font typeface="Merriweather"/>
              <a:buNone/>
              <a:defRPr b="1" sz="2000"/>
            </a:lvl2pPr>
            <a:lvl3pPr rtl="0">
              <a:spcBef>
                <a:spcPts val="0"/>
              </a:spcBef>
              <a:buFont typeface="Merriweather"/>
              <a:buNone/>
              <a:defRPr b="1" sz="1800"/>
            </a:lvl3pPr>
            <a:lvl4pPr rtl="0">
              <a:spcBef>
                <a:spcPts val="0"/>
              </a:spcBef>
              <a:buFont typeface="Merriweather"/>
              <a:buNone/>
              <a:defRPr b="1" sz="1600"/>
            </a:lvl4pPr>
            <a:lvl5pPr rtl="0">
              <a:spcBef>
                <a:spcPts val="0"/>
              </a:spcBef>
              <a:buFont typeface="Merriweather"/>
              <a:buNone/>
              <a:defRPr b="1" sz="16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Merriweather"/>
              <a:buNone/>
              <a:defRPr b="1" baseline="0" sz="2400" cap="none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Font typeface="Merriweather"/>
              <a:buNone/>
              <a:defRPr b="1" sz="2000"/>
            </a:lvl2pPr>
            <a:lvl3pPr rtl="0">
              <a:spcBef>
                <a:spcPts val="0"/>
              </a:spcBef>
              <a:buFont typeface="Merriweather"/>
              <a:buNone/>
              <a:defRPr b="1" sz="1800"/>
            </a:lvl3pPr>
            <a:lvl4pPr rtl="0">
              <a:spcBef>
                <a:spcPts val="0"/>
              </a:spcBef>
              <a:buFont typeface="Merriweather"/>
              <a:buNone/>
              <a:defRPr b="1" sz="1600"/>
            </a:lvl4pPr>
            <a:lvl5pPr rtl="0">
              <a:spcBef>
                <a:spcPts val="0"/>
              </a:spcBef>
              <a:buFont typeface="Merriweather"/>
              <a:buNone/>
              <a:defRPr b="1" sz="16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2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4" type="body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2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Font typeface="Merriweather"/>
              <a:buNone/>
              <a:defRPr sz="1400"/>
            </a:lvl1pPr>
            <a:lvl2pPr indent="0" rtl="0" algn="l">
              <a:spcBef>
                <a:spcPts val="0"/>
              </a:spcBef>
              <a:buFont typeface="Merriweather"/>
              <a:buNone/>
              <a:defRPr sz="1200"/>
            </a:lvl2pPr>
            <a:lvl3pPr indent="0" rtl="0" algn="l">
              <a:spcBef>
                <a:spcPts val="0"/>
              </a:spcBef>
              <a:buFont typeface="Merriweather"/>
              <a:buNone/>
              <a:defRPr sz="1000"/>
            </a:lvl3pPr>
            <a:lvl4pPr indent="0" rtl="0" algn="l">
              <a:spcBef>
                <a:spcPts val="0"/>
              </a:spcBef>
              <a:buFont typeface="Merriweather"/>
              <a:buNone/>
              <a:defRPr sz="900"/>
            </a:lvl4pPr>
            <a:lvl5pPr indent="0" rtl="0" algn="l">
              <a:spcBef>
                <a:spcPts val="0"/>
              </a:spcBef>
              <a:buFont typeface="Merriweather"/>
              <a:buNone/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6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 flipH="1" rot="-10380000">
            <a:off x="3165753" y="1108076"/>
            <a:ext cx="5257800" cy="4114799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Shape 92"/>
          <p:cNvSpPr/>
          <p:nvPr/>
        </p:nvSpPr>
        <p:spPr>
          <a:xfrm flipH="1" rot="-10380000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250"/>
              </a:spcBef>
              <a:buFont typeface="Merriweather"/>
              <a:buNone/>
              <a:defRPr sz="13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000"/>
            </a:lvl3pPr>
            <a:lvl4pPr rtl="0">
              <a:spcBef>
                <a:spcPts val="0"/>
              </a:spcBef>
              <a:defRPr sz="900"/>
            </a:lvl4pPr>
            <a:lvl5pPr rtl="0">
              <a:spcBef>
                <a:spcPts val="0"/>
              </a:spcBef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sp>
        <p:nvSpPr>
          <p:cNvPr id="98" name="Shape 98"/>
          <p:cNvSpPr/>
          <p:nvPr>
            <p:ph idx="2" type="pic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035C75"/>
              </a:buClr>
              <a:buFont typeface="Merriweather"/>
              <a:buNone/>
              <a:defRPr b="0" baseline="0" i="0" sz="3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9" name="Shape 99"/>
          <p:cNvSpPr/>
          <p:nvPr/>
        </p:nvSpPr>
        <p:spPr>
          <a:xfrm flipH="1" rot="10800000">
            <a:off x="-9525" y="5816599"/>
            <a:ext cx="9163049" cy="1041400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Shape 100"/>
          <p:cNvSpPr/>
          <p:nvPr/>
        </p:nvSpPr>
        <p:spPr>
          <a:xfrm flipH="1" rot="10800000">
            <a:off x="4381500" y="6219825"/>
            <a:ext cx="4762499" cy="63817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9525" y="-7144"/>
            <a:ext cx="9163049" cy="1041400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4381500" y="-7144"/>
            <a:ext cx="4762499" cy="63817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Calibri"/>
              <a:buNone/>
              <a:defRPr b="0" baseline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marL="274320" marR="0" rtl="0" algn="l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b="0" baseline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marL="64008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b="0" baseline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marL="914400" marR="0" rtl="0" algn="l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b="0" baseline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marL="118872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b="0" baseline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marL="1463040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b="0" baseline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marL="1737360" marR="0" rtl="0" algn="l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marL="1920240" marR="0" rtl="0" algn="l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b="0" baseline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marL="2194560" marR="0" rtl="0" algn="l">
              <a:spcBef>
                <a:spcPts val="320"/>
              </a:spcBef>
              <a:buClr>
                <a:schemeClr val="lt2"/>
              </a:buClr>
              <a:buFont typeface="Merriweather"/>
              <a:buChar char="•"/>
              <a:defRPr b="0" baseline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marL="2468880" marR="0" rtl="0" algn="l">
              <a:spcBef>
                <a:spcPts val="280"/>
              </a:spcBef>
              <a:buClr>
                <a:schemeClr val="lt2"/>
              </a:buClr>
              <a:buFont typeface="Merriweather"/>
              <a:buChar char="•"/>
              <a:defRPr b="0" baseline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grpSp>
        <p:nvGrpSpPr>
          <p:cNvPr id="16" name="Shape 16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7" name="Shape 17"/>
            <p:cNvSpPr/>
            <p:nvPr/>
          </p:nvSpPr>
          <p:spPr>
            <a:xfrm rot="-164308">
              <a:off x="-19044" y="216549"/>
              <a:ext cx="9163050" cy="649223"/>
            </a:xfrm>
            <a:custGeom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 rot="-164308">
              <a:off x="-14309" y="290002"/>
              <a:ext cx="9175812" cy="530351"/>
            </a:xfrm>
            <a:custGeom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-9525" y="-7144"/>
            <a:ext cx="9163049" cy="1041400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381500" y="-7144"/>
            <a:ext cx="4762499" cy="63817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baseline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marL="274320" marR="0" rtl="0" algn="l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b="0" baseline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marL="64008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b="0" baseline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marL="914400" marR="0" rtl="0" algn="l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b="0" baseline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marL="118872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b="0" baseline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marL="1463040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b="0" baseline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marL="1737360" marR="0" rtl="0" algn="l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marL="1920240" marR="0" rtl="0" algn="l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b="0" baseline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marL="2194560" marR="0" rtl="0" algn="l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b="0" baseline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marL="2468880" marR="0" rtl="0" algn="l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b="0" baseline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grpSp>
        <p:nvGrpSpPr>
          <p:cNvPr id="43" name="Shape 4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44" name="Shape 44"/>
            <p:cNvSpPr/>
            <p:nvPr/>
          </p:nvSpPr>
          <p:spPr>
            <a:xfrm rot="-164308">
              <a:off x="-19044" y="216549"/>
              <a:ext cx="9163050" cy="649223"/>
            </a:xfrm>
            <a:custGeom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164308">
              <a:off x="-14309" y="290002"/>
              <a:ext cx="9175812" cy="530351"/>
            </a:xfrm>
            <a:custGeom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18275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4CE0EA"/>
              </a:buClr>
              <a:buSzPct val="25000"/>
              <a:buFont typeface="Calibri"/>
              <a:buNone/>
            </a:pPr>
            <a:r>
              <a:rPr lang="en-US"/>
              <a:t>Team 2: </a:t>
            </a:r>
            <a:r>
              <a:rPr b="1" baseline="0" i="0" lang="en-US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Trig Made Simple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18275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By: Brian Beuerman, Timothy Campbell</a:t>
            </a:r>
          </a:p>
          <a:p>
            <a:pPr indent="0" lvl="0" marL="0" marR="45720" rtl="0" algn="r">
              <a:spcBef>
                <a:spcPts val="52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Co-mentors: Dr. Marilyn Reba, </a:t>
            </a:r>
            <a:r>
              <a:rPr lang="en-US"/>
              <a:t>M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r. Allen</a:t>
            </a:r>
            <a:r>
              <a:rPr lang="en-US"/>
              <a:t> 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Guest,</a:t>
            </a:r>
            <a:r>
              <a:rPr lang="en-US"/>
              <a:t> 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Dr. Meredith Burr </a:t>
            </a:r>
          </a:p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t>12/</a:t>
            </a:r>
            <a:r>
              <a:rPr lang="en-US"/>
              <a:t>7</a:t>
            </a:r>
            <a:r>
              <a:rPr b="0" baseline="0" i="0" lang="en-US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t>/2015</a:t>
            </a:r>
          </a:p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t>CPSC 4820, Cooper Library Brown Room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/>
              <a:t>Introduction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33400" y="1828800"/>
            <a:ext cx="7746899" cy="4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US"/>
              <a:t>Trigonometric reference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8461"/>
              <a:buFont typeface="Noto Sans Symbols"/>
              <a:buChar char="●"/>
            </a:pPr>
            <a:r>
              <a:rPr lang="en-US"/>
              <a:t>Contains unit circles and graphs</a:t>
            </a:r>
          </a:p>
          <a:p>
            <a:pPr lvl="2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6538"/>
              <a:buFont typeface="Noto Sans Symbols"/>
              <a:buChar char="●"/>
            </a:pPr>
            <a:r>
              <a:rPr lang="en-US"/>
              <a:t>Sine</a:t>
            </a:r>
          </a:p>
          <a:p>
            <a:pPr lvl="2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6538"/>
              <a:buFont typeface="Noto Sans Symbols"/>
              <a:buChar char="●"/>
            </a:pPr>
            <a:r>
              <a:rPr lang="en-US"/>
              <a:t>Cosine</a:t>
            </a:r>
          </a:p>
          <a:p>
            <a:pPr lvl="2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6538"/>
              <a:buFont typeface="Noto Sans Symbols"/>
              <a:buChar char="●"/>
            </a:pPr>
            <a:r>
              <a:rPr lang="en-US"/>
              <a:t>Tangent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US"/>
              <a:t>Designed for incoming college students</a:t>
            </a:r>
          </a:p>
          <a:p>
            <a:pPr lvl="1" rtl="0">
              <a:spcBef>
                <a:spcPts val="0"/>
              </a:spcBef>
              <a:buClr>
                <a:schemeClr val="accent1"/>
              </a:buClr>
              <a:buSzPct val="78461"/>
              <a:buFont typeface="Noto Sans Symbols"/>
              <a:buChar char="●"/>
            </a:pPr>
            <a:r>
              <a:rPr lang="en-US"/>
              <a:t>F</a:t>
            </a:r>
            <a:r>
              <a:rPr lang="en-US" sz="2400"/>
              <a:t>acilitate the teaching process of entry-level calculus to students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12/</a:t>
            </a:r>
            <a:r>
              <a:rPr lang="en-US"/>
              <a:t>7</a:t>
            </a: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/2015</a:t>
            </a:r>
          </a:p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CPSC 4820, Cooper Library Brown Room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33400" y="1828800"/>
            <a:ext cx="7746999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Noto Sans Symbols"/>
              <a:buChar char="●"/>
            </a:pPr>
            <a:r>
              <a:rPr b="0" baseline="0" i="0" lang="en-US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Unit circle and trigonometric graph reference</a:t>
            </a:r>
          </a:p>
          <a:p>
            <a:pPr indent="-281940" lvl="1" marL="640080" marR="0" rtl="0" algn="l">
              <a:spcBef>
                <a:spcPts val="480"/>
              </a:spcBef>
              <a:buClr>
                <a:schemeClr val="accent1"/>
              </a:buClr>
              <a:buSzPct val="92307"/>
              <a:buFont typeface="Noto Sans Symbols"/>
              <a:buChar char="●"/>
            </a:pPr>
            <a:r>
              <a:rPr b="0" baseline="0" i="0" lang="en-US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Three pages</a:t>
            </a:r>
          </a:p>
          <a:p>
            <a:pPr indent="-294005" lvl="2" marL="914400" marR="0" rtl="0" algn="l">
              <a:spcBef>
                <a:spcPts val="420"/>
              </a:spcBef>
              <a:buClr>
                <a:schemeClr val="accent2"/>
              </a:buClr>
              <a:buSzPct val="80769"/>
              <a:buFont typeface="Noto Sans Symbols"/>
              <a:buChar char="●"/>
            </a:pPr>
            <a:r>
              <a:rPr b="0" baseline="0" i="0" lang="en-US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Unit Circle with angles and side lengths</a:t>
            </a:r>
          </a:p>
          <a:p>
            <a:pPr indent="-294005" lvl="2" marL="914400" marR="0" rtl="0" algn="l">
              <a:spcBef>
                <a:spcPts val="420"/>
              </a:spcBef>
              <a:buClr>
                <a:schemeClr val="accent2"/>
              </a:buClr>
              <a:buSzPct val="80769"/>
              <a:buFont typeface="Noto Sans Symbols"/>
              <a:buChar char="●"/>
            </a:pPr>
            <a:r>
              <a:rPr b="0" baseline="0" i="0" lang="en-US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Unit Circle with corresponding trigonometric graphs</a:t>
            </a:r>
          </a:p>
          <a:p>
            <a:pPr indent="-294005" lvl="2" marL="914400" marR="0" rtl="0" algn="l">
              <a:spcBef>
                <a:spcPts val="420"/>
              </a:spcBef>
              <a:buClr>
                <a:schemeClr val="accent2"/>
              </a:buClr>
              <a:buSzPct val="80769"/>
              <a:buFont typeface="Noto Sans Symbols"/>
              <a:buChar char="●"/>
            </a:pPr>
            <a:r>
              <a:rPr b="0" baseline="0" i="0" lang="en-US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Trigonometric functions graphed alongside their inverses</a:t>
            </a:r>
          </a:p>
          <a:p>
            <a:pPr lvl="1" rtl="0">
              <a:spcBef>
                <a:spcPts val="480"/>
              </a:spcBef>
              <a:buClr>
                <a:schemeClr val="accent1"/>
              </a:buClr>
              <a:buSzPct val="78461"/>
              <a:buFont typeface="Noto Sans Symbols"/>
              <a:buChar char="●"/>
            </a:pPr>
            <a:r>
              <a:rPr lang="en-US"/>
              <a:t>Emphasis of user activity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12/</a:t>
            </a:r>
            <a:r>
              <a:rPr lang="en-US"/>
              <a:t>7</a:t>
            </a: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/2015</a:t>
            </a:r>
          </a:p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CPSC 4820, Cooper Library Brown Room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Visuals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Drawing unit circles and graphs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Interactivity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Instant feedback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MathJax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JavaScript display engine for mathematics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12/</a:t>
            </a:r>
            <a:r>
              <a:rPr lang="en-US"/>
              <a:t>7</a:t>
            </a: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/2015</a:t>
            </a:r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CPSC 4820, Cooper Library Brown Room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/>
              <a:t>StoryBoard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12/</a:t>
            </a:r>
            <a:r>
              <a:rPr lang="en-US"/>
              <a:t>7</a:t>
            </a: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/2015</a:t>
            </a:r>
          </a:p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CPSC 4820, Cooper Library Brown Room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47100"/>
            <a:ext cx="2535199" cy="450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525" y="1847099"/>
            <a:ext cx="2535199" cy="45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4400" y="1847100"/>
            <a:ext cx="2535195" cy="45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971800" y="2362200"/>
            <a:ext cx="27431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 Demo</a:t>
            </a:r>
          </a:p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12/</a:t>
            </a:r>
            <a:r>
              <a:rPr lang="en-US"/>
              <a:t>7</a:t>
            </a: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/2015</a:t>
            </a:r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CPSC 4820, Cooper Library Brown Room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Future Goals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828800"/>
            <a:ext cx="7823199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goals we have for the future of this app are: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CoreCalc</a:t>
            </a:r>
            <a:r>
              <a:rPr b="0" baseline="0" i="0" lang="en-US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App (courtesy of </a:t>
            </a:r>
            <a:r>
              <a:rPr lang="en-US"/>
              <a:t>Volodymyr Budnichenko)</a:t>
            </a:r>
          </a:p>
          <a:p>
            <a:pPr indent="-254000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Multiple Choice Questions</a:t>
            </a:r>
          </a:p>
          <a:p>
            <a:pPr indent="-254000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MathJax</a:t>
            </a:r>
          </a:p>
          <a:p>
            <a:pPr indent="-254000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Authoring Tool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sp>
        <p:nvSpPr>
          <p:cNvPr id="167" name="Shape 16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12/</a:t>
            </a:r>
            <a:r>
              <a:rPr lang="en-US"/>
              <a:t>7</a:t>
            </a: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/2015</a:t>
            </a:r>
          </a:p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CPSC 4820, Cooper Library Brown Room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US"/>
              <a:t>Volodymyr Budnichenko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CoreCalc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MathJax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Dr. Pargas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guiding us in our project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12/</a:t>
            </a:r>
            <a:r>
              <a:rPr lang="en-US"/>
              <a:t>7</a:t>
            </a: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/2015</a:t>
            </a:r>
          </a:p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CPSC 4820, Cooper Library Brown Room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