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65" r:id="rId5"/>
    <p:sldId id="264" r:id="rId6"/>
    <p:sldId id="262" r:id="rId7"/>
    <p:sldId id="257" r:id="rId8"/>
    <p:sldId id="266" r:id="rId9"/>
    <p:sldId id="261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von Wendorff (DE)" initials="FvW(" lastIdx="3" clrIdx="0">
    <p:extLst>
      <p:ext uri="{19B8F6BF-5375-455C-9EA6-DF929625EA0E}">
        <p15:presenceInfo xmlns:p15="http://schemas.microsoft.com/office/powerpoint/2012/main" userId="Felix von Wendorff (D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7T17:57:57.246" idx="3">
    <p:pos x="5702" y="826"/>
    <p:text>Redo with final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7T16:39:02.844" idx="1">
    <p:pos x="4706" y="2304"/>
    <p:text>Do they buy with higher frequency?</p:text>
    <p:extLst>
      <p:ext uri="{C676402C-5697-4E1C-873F-D02D1690AC5C}">
        <p15:threadingInfo xmlns:p15="http://schemas.microsoft.com/office/powerpoint/2012/main" timeZoneBias="-60"/>
      </p:ext>
    </p:extLst>
  </p:cm>
  <p:cm authorId="1" dt="2022-03-17T17:57:37.153" idx="2">
    <p:pos x="6644" y="1844"/>
    <p:text>No clear distinction from Group 2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2659A-B227-4DE4-9A24-FAAA2650EE6F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E37AA-87CC-4247-B0CF-00778FA62C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43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9CCC-4D97-4B95-A566-964FA6D15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Segmentation for targeted Advertisement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8FE1E-8280-41BA-A23B-25CD4A403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By: Gabriel Bernardo, </a:t>
            </a:r>
            <a:r>
              <a:rPr lang="de-DE" dirty="0" err="1"/>
              <a:t>Mickael</a:t>
            </a:r>
            <a:r>
              <a:rPr lang="de-DE" dirty="0"/>
              <a:t> Bastard and Felix von Wendorff</a:t>
            </a:r>
          </a:p>
          <a:p>
            <a:endParaRPr lang="de-DE" dirty="0"/>
          </a:p>
          <a:p>
            <a:r>
              <a:rPr lang="de-DE" dirty="0"/>
              <a:t>April 1, 2022</a:t>
            </a:r>
          </a:p>
        </p:txBody>
      </p:sp>
    </p:spTree>
    <p:extLst>
      <p:ext uri="{BB962C8B-B14F-4D97-AF65-F5344CB8AC3E}">
        <p14:creationId xmlns:p14="http://schemas.microsoft.com/office/powerpoint/2010/main" val="960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7D28-AF12-4ED4-8F20-412F1E6C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GoalS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20710-7B78-4C09-A3B4-24E7FDCE034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Identify distinct cluster of consumers that respond differently to promotions</a:t>
            </a:r>
          </a:p>
          <a:p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B327C9-567B-4DDA-90BA-B28F7BF58D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Identify how to optimally approach each cluster </a:t>
            </a:r>
          </a:p>
          <a:p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5A23DB-4632-4C39-9748-04012B45E1B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Define how much money should be invested per customer to attract additional revenue </a:t>
            </a:r>
          </a:p>
          <a:p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D9370E-2925-40D1-B447-CAA62A79C130}"/>
              </a:ext>
            </a:extLst>
          </p:cNvPr>
          <p:cNvGrpSpPr/>
          <p:nvPr/>
        </p:nvGrpSpPr>
        <p:grpSpPr>
          <a:xfrm>
            <a:off x="5822462" y="2863821"/>
            <a:ext cx="390311" cy="355687"/>
            <a:chOff x="7112965" y="14359839"/>
            <a:chExt cx="390311" cy="355687"/>
          </a:xfrm>
        </p:grpSpPr>
        <p:sp>
          <p:nvSpPr>
            <p:cNvPr id="10" name="Google Shape;370;p1">
              <a:extLst>
                <a:ext uri="{FF2B5EF4-FFF2-40B4-BE49-F238E27FC236}">
                  <a16:creationId xmlns:a16="http://schemas.microsoft.com/office/drawing/2014/main" id="{A7D82CC5-001A-4314-9890-FA0FCB98FF96}"/>
                </a:ext>
              </a:extLst>
            </p:cNvPr>
            <p:cNvSpPr/>
            <p:nvPr/>
          </p:nvSpPr>
          <p:spPr>
            <a:xfrm>
              <a:off x="7112965" y="14540830"/>
              <a:ext cx="390311" cy="174696"/>
            </a:xfrm>
            <a:custGeom>
              <a:avLst/>
              <a:gdLst/>
              <a:ahLst/>
              <a:cxnLst/>
              <a:rect l="l" t="t" r="r" b="b"/>
              <a:pathLst>
                <a:path w="304" h="136" extrusionOk="0">
                  <a:moveTo>
                    <a:pt x="222" y="0"/>
                  </a:moveTo>
                  <a:cubicBezTo>
                    <a:pt x="197" y="0"/>
                    <a:pt x="172" y="5"/>
                    <a:pt x="152" y="15"/>
                  </a:cubicBezTo>
                  <a:cubicBezTo>
                    <a:pt x="131" y="5"/>
                    <a:pt x="106" y="0"/>
                    <a:pt x="81" y="0"/>
                  </a:cubicBezTo>
                  <a:cubicBezTo>
                    <a:pt x="54" y="0"/>
                    <a:pt x="27" y="6"/>
                    <a:pt x="6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304" y="136"/>
                    <a:pt x="304" y="136"/>
                    <a:pt x="304" y="136"/>
                  </a:cubicBezTo>
                  <a:cubicBezTo>
                    <a:pt x="304" y="20"/>
                    <a:pt x="304" y="20"/>
                    <a:pt x="304" y="20"/>
                  </a:cubicBezTo>
                  <a:cubicBezTo>
                    <a:pt x="299" y="17"/>
                    <a:pt x="299" y="17"/>
                    <a:pt x="299" y="17"/>
                  </a:cubicBezTo>
                  <a:cubicBezTo>
                    <a:pt x="277" y="6"/>
                    <a:pt x="250" y="0"/>
                    <a:pt x="222" y="0"/>
                  </a:cubicBezTo>
                  <a:close/>
                  <a:moveTo>
                    <a:pt x="20" y="116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38" y="24"/>
                    <a:pt x="59" y="20"/>
                    <a:pt x="81" y="20"/>
                  </a:cubicBezTo>
                  <a:cubicBezTo>
                    <a:pt x="103" y="20"/>
                    <a:pt x="124" y="24"/>
                    <a:pt x="142" y="32"/>
                  </a:cubicBezTo>
                  <a:cubicBezTo>
                    <a:pt x="142" y="116"/>
                    <a:pt x="142" y="116"/>
                    <a:pt x="142" y="116"/>
                  </a:cubicBezTo>
                  <a:lnTo>
                    <a:pt x="20" y="116"/>
                  </a:lnTo>
                  <a:close/>
                  <a:moveTo>
                    <a:pt x="284" y="116"/>
                  </a:moveTo>
                  <a:cubicBezTo>
                    <a:pt x="163" y="116"/>
                    <a:pt x="163" y="116"/>
                    <a:pt x="163" y="116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80" y="24"/>
                    <a:pt x="201" y="20"/>
                    <a:pt x="222" y="20"/>
                  </a:cubicBezTo>
                  <a:cubicBezTo>
                    <a:pt x="245" y="20"/>
                    <a:pt x="266" y="25"/>
                    <a:pt x="284" y="33"/>
                  </a:cubicBezTo>
                  <a:lnTo>
                    <a:pt x="284" y="1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71;p1">
              <a:extLst>
                <a:ext uri="{FF2B5EF4-FFF2-40B4-BE49-F238E27FC236}">
                  <a16:creationId xmlns:a16="http://schemas.microsoft.com/office/drawing/2014/main" id="{43F9869F-627D-48D1-8A10-FF5E809636EA}"/>
                </a:ext>
              </a:extLst>
            </p:cNvPr>
            <p:cNvSpPr/>
            <p:nvPr/>
          </p:nvSpPr>
          <p:spPr>
            <a:xfrm>
              <a:off x="7315990" y="14359839"/>
              <a:ext cx="157384" cy="158957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23"/>
                  </a:moveTo>
                  <a:cubicBezTo>
                    <a:pt x="95" y="123"/>
                    <a:pt x="123" y="95"/>
                    <a:pt x="123" y="61"/>
                  </a:cubicBezTo>
                  <a:cubicBezTo>
                    <a:pt x="123" y="27"/>
                    <a:pt x="95" y="0"/>
                    <a:pt x="61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3"/>
                    <a:pt x="61" y="123"/>
                  </a:cubicBezTo>
                  <a:close/>
                  <a:moveTo>
                    <a:pt x="61" y="20"/>
                  </a:moveTo>
                  <a:cubicBezTo>
                    <a:pt x="84" y="20"/>
                    <a:pt x="103" y="38"/>
                    <a:pt x="103" y="61"/>
                  </a:cubicBezTo>
                  <a:cubicBezTo>
                    <a:pt x="103" y="84"/>
                    <a:pt x="84" y="103"/>
                    <a:pt x="61" y="103"/>
                  </a:cubicBezTo>
                  <a:cubicBezTo>
                    <a:pt x="38" y="103"/>
                    <a:pt x="20" y="84"/>
                    <a:pt x="20" y="61"/>
                  </a:cubicBezTo>
                  <a:cubicBezTo>
                    <a:pt x="20" y="38"/>
                    <a:pt x="38" y="20"/>
                    <a:pt x="61" y="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72;p1">
              <a:extLst>
                <a:ext uri="{FF2B5EF4-FFF2-40B4-BE49-F238E27FC236}">
                  <a16:creationId xmlns:a16="http://schemas.microsoft.com/office/drawing/2014/main" id="{376E3EA8-9524-4A2D-862D-047933E0ED29}"/>
                </a:ext>
              </a:extLst>
            </p:cNvPr>
            <p:cNvSpPr/>
            <p:nvPr/>
          </p:nvSpPr>
          <p:spPr>
            <a:xfrm>
              <a:off x="7133425" y="14359839"/>
              <a:ext cx="157384" cy="158957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2" y="123"/>
                  </a:moveTo>
                  <a:cubicBezTo>
                    <a:pt x="96" y="123"/>
                    <a:pt x="123" y="95"/>
                    <a:pt x="123" y="61"/>
                  </a:cubicBezTo>
                  <a:cubicBezTo>
                    <a:pt x="123" y="27"/>
                    <a:pt x="96" y="0"/>
                    <a:pt x="62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lose/>
                  <a:moveTo>
                    <a:pt x="62" y="20"/>
                  </a:moveTo>
                  <a:cubicBezTo>
                    <a:pt x="85" y="20"/>
                    <a:pt x="103" y="38"/>
                    <a:pt x="103" y="61"/>
                  </a:cubicBezTo>
                  <a:cubicBezTo>
                    <a:pt x="103" y="84"/>
                    <a:pt x="85" y="103"/>
                    <a:pt x="62" y="103"/>
                  </a:cubicBezTo>
                  <a:cubicBezTo>
                    <a:pt x="39" y="103"/>
                    <a:pt x="20" y="84"/>
                    <a:pt x="20" y="61"/>
                  </a:cubicBezTo>
                  <a:cubicBezTo>
                    <a:pt x="20" y="38"/>
                    <a:pt x="39" y="20"/>
                    <a:pt x="62" y="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Freeform 79">
            <a:extLst>
              <a:ext uri="{FF2B5EF4-FFF2-40B4-BE49-F238E27FC236}">
                <a16:creationId xmlns:a16="http://schemas.microsoft.com/office/drawing/2014/main" id="{67CB8C60-3760-40A5-BFFA-DE6678E929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3139" y="2797190"/>
            <a:ext cx="488951" cy="488951"/>
          </a:xfrm>
          <a:custGeom>
            <a:avLst/>
            <a:gdLst>
              <a:gd name="T0" fmla="*/ 144 w 204"/>
              <a:gd name="T1" fmla="*/ 101 h 204"/>
              <a:gd name="T2" fmla="*/ 115 w 204"/>
              <a:gd name="T3" fmla="*/ 133 h 204"/>
              <a:gd name="T4" fmla="*/ 146 w 204"/>
              <a:gd name="T5" fmla="*/ 161 h 204"/>
              <a:gd name="T6" fmla="*/ 147 w 204"/>
              <a:gd name="T7" fmla="*/ 161 h 204"/>
              <a:gd name="T8" fmla="*/ 176 w 204"/>
              <a:gd name="T9" fmla="*/ 129 h 204"/>
              <a:gd name="T10" fmla="*/ 144 w 204"/>
              <a:gd name="T11" fmla="*/ 101 h 204"/>
              <a:gd name="T12" fmla="*/ 147 w 204"/>
              <a:gd name="T13" fmla="*/ 149 h 204"/>
              <a:gd name="T14" fmla="*/ 128 w 204"/>
              <a:gd name="T15" fmla="*/ 132 h 204"/>
              <a:gd name="T16" fmla="*/ 145 w 204"/>
              <a:gd name="T17" fmla="*/ 113 h 204"/>
              <a:gd name="T18" fmla="*/ 163 w 204"/>
              <a:gd name="T19" fmla="*/ 130 h 204"/>
              <a:gd name="T20" fmla="*/ 147 w 204"/>
              <a:gd name="T21" fmla="*/ 149 h 204"/>
              <a:gd name="T22" fmla="*/ 67 w 204"/>
              <a:gd name="T23" fmla="*/ 58 h 204"/>
              <a:gd name="T24" fmla="*/ 29 w 204"/>
              <a:gd name="T25" fmla="*/ 102 h 204"/>
              <a:gd name="T26" fmla="*/ 70 w 204"/>
              <a:gd name="T27" fmla="*/ 140 h 204"/>
              <a:gd name="T28" fmla="*/ 72 w 204"/>
              <a:gd name="T29" fmla="*/ 140 h 204"/>
              <a:gd name="T30" fmla="*/ 100 w 204"/>
              <a:gd name="T31" fmla="*/ 127 h 204"/>
              <a:gd name="T32" fmla="*/ 111 w 204"/>
              <a:gd name="T33" fmla="*/ 97 h 204"/>
              <a:gd name="T34" fmla="*/ 67 w 204"/>
              <a:gd name="T35" fmla="*/ 58 h 204"/>
              <a:gd name="T36" fmla="*/ 91 w 204"/>
              <a:gd name="T37" fmla="*/ 118 h 204"/>
              <a:gd name="T38" fmla="*/ 71 w 204"/>
              <a:gd name="T39" fmla="*/ 128 h 204"/>
              <a:gd name="T40" fmla="*/ 41 w 204"/>
              <a:gd name="T41" fmla="*/ 101 h 204"/>
              <a:gd name="T42" fmla="*/ 68 w 204"/>
              <a:gd name="T43" fmla="*/ 71 h 204"/>
              <a:gd name="T44" fmla="*/ 98 w 204"/>
              <a:gd name="T45" fmla="*/ 98 h 204"/>
              <a:gd name="T46" fmla="*/ 91 w 204"/>
              <a:gd name="T47" fmla="*/ 118 h 204"/>
              <a:gd name="T48" fmla="*/ 139 w 204"/>
              <a:gd name="T49" fmla="*/ 89 h 204"/>
              <a:gd name="T50" fmla="*/ 140 w 204"/>
              <a:gd name="T51" fmla="*/ 89 h 204"/>
              <a:gd name="T52" fmla="*/ 157 w 204"/>
              <a:gd name="T53" fmla="*/ 81 h 204"/>
              <a:gd name="T54" fmla="*/ 163 w 204"/>
              <a:gd name="T55" fmla="*/ 63 h 204"/>
              <a:gd name="T56" fmla="*/ 155 w 204"/>
              <a:gd name="T57" fmla="*/ 46 h 204"/>
              <a:gd name="T58" fmla="*/ 137 w 204"/>
              <a:gd name="T59" fmla="*/ 40 h 204"/>
              <a:gd name="T60" fmla="*/ 120 w 204"/>
              <a:gd name="T61" fmla="*/ 48 h 204"/>
              <a:gd name="T62" fmla="*/ 114 w 204"/>
              <a:gd name="T63" fmla="*/ 66 h 204"/>
              <a:gd name="T64" fmla="*/ 139 w 204"/>
              <a:gd name="T65" fmla="*/ 89 h 204"/>
              <a:gd name="T66" fmla="*/ 130 w 204"/>
              <a:gd name="T67" fmla="*/ 57 h 204"/>
              <a:gd name="T68" fmla="*/ 138 w 204"/>
              <a:gd name="T69" fmla="*/ 53 h 204"/>
              <a:gd name="T70" fmla="*/ 147 w 204"/>
              <a:gd name="T71" fmla="*/ 56 h 204"/>
              <a:gd name="T72" fmla="*/ 151 w 204"/>
              <a:gd name="T73" fmla="*/ 64 h 204"/>
              <a:gd name="T74" fmla="*/ 148 w 204"/>
              <a:gd name="T75" fmla="*/ 73 h 204"/>
              <a:gd name="T76" fmla="*/ 139 w 204"/>
              <a:gd name="T77" fmla="*/ 77 h 204"/>
              <a:gd name="T78" fmla="*/ 131 w 204"/>
              <a:gd name="T79" fmla="*/ 74 h 204"/>
              <a:gd name="T80" fmla="*/ 127 w 204"/>
              <a:gd name="T81" fmla="*/ 65 h 204"/>
              <a:gd name="T82" fmla="*/ 130 w 204"/>
              <a:gd name="T83" fmla="*/ 57 h 204"/>
              <a:gd name="T84" fmla="*/ 187 w 204"/>
              <a:gd name="T85" fmla="*/ 0 h 204"/>
              <a:gd name="T86" fmla="*/ 12 w 204"/>
              <a:gd name="T87" fmla="*/ 3 h 204"/>
              <a:gd name="T88" fmla="*/ 0 w 204"/>
              <a:gd name="T89" fmla="*/ 16 h 204"/>
              <a:gd name="T90" fmla="*/ 4 w 204"/>
              <a:gd name="T91" fmla="*/ 191 h 204"/>
              <a:gd name="T92" fmla="*/ 17 w 204"/>
              <a:gd name="T93" fmla="*/ 203 h 204"/>
              <a:gd name="T94" fmla="*/ 192 w 204"/>
              <a:gd name="T95" fmla="*/ 200 h 204"/>
              <a:gd name="T96" fmla="*/ 204 w 204"/>
              <a:gd name="T97" fmla="*/ 187 h 204"/>
              <a:gd name="T98" fmla="*/ 200 w 204"/>
              <a:gd name="T99" fmla="*/ 12 h 204"/>
              <a:gd name="T100" fmla="*/ 187 w 204"/>
              <a:gd name="T101" fmla="*/ 0 h 204"/>
              <a:gd name="T102" fmla="*/ 191 w 204"/>
              <a:gd name="T103" fmla="*/ 187 h 204"/>
              <a:gd name="T104" fmla="*/ 16 w 204"/>
              <a:gd name="T105" fmla="*/ 191 h 204"/>
              <a:gd name="T106" fmla="*/ 13 w 204"/>
              <a:gd name="T107" fmla="*/ 16 h 204"/>
              <a:gd name="T108" fmla="*/ 188 w 204"/>
              <a:gd name="T109" fmla="*/ 12 h 204"/>
              <a:gd name="T110" fmla="*/ 191 w 204"/>
              <a:gd name="T111" fmla="*/ 18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4" h="204">
                <a:moveTo>
                  <a:pt x="144" y="101"/>
                </a:moveTo>
                <a:cubicBezTo>
                  <a:pt x="127" y="102"/>
                  <a:pt x="115" y="116"/>
                  <a:pt x="115" y="133"/>
                </a:cubicBezTo>
                <a:cubicBezTo>
                  <a:pt x="116" y="149"/>
                  <a:pt x="130" y="162"/>
                  <a:pt x="146" y="161"/>
                </a:cubicBezTo>
                <a:cubicBezTo>
                  <a:pt x="147" y="161"/>
                  <a:pt x="147" y="161"/>
                  <a:pt x="147" y="161"/>
                </a:cubicBezTo>
                <a:cubicBezTo>
                  <a:pt x="164" y="160"/>
                  <a:pt x="177" y="146"/>
                  <a:pt x="176" y="129"/>
                </a:cubicBezTo>
                <a:cubicBezTo>
                  <a:pt x="175" y="113"/>
                  <a:pt x="161" y="100"/>
                  <a:pt x="144" y="101"/>
                </a:cubicBezTo>
                <a:close/>
                <a:moveTo>
                  <a:pt x="147" y="149"/>
                </a:moveTo>
                <a:cubicBezTo>
                  <a:pt x="137" y="149"/>
                  <a:pt x="129" y="142"/>
                  <a:pt x="128" y="132"/>
                </a:cubicBezTo>
                <a:cubicBezTo>
                  <a:pt x="127" y="122"/>
                  <a:pt x="135" y="114"/>
                  <a:pt x="145" y="113"/>
                </a:cubicBezTo>
                <a:cubicBezTo>
                  <a:pt x="154" y="113"/>
                  <a:pt x="163" y="120"/>
                  <a:pt x="163" y="130"/>
                </a:cubicBezTo>
                <a:cubicBezTo>
                  <a:pt x="164" y="140"/>
                  <a:pt x="156" y="148"/>
                  <a:pt x="147" y="149"/>
                </a:cubicBezTo>
                <a:close/>
                <a:moveTo>
                  <a:pt x="67" y="58"/>
                </a:moveTo>
                <a:cubicBezTo>
                  <a:pt x="45" y="60"/>
                  <a:pt x="27" y="79"/>
                  <a:pt x="29" y="102"/>
                </a:cubicBezTo>
                <a:cubicBezTo>
                  <a:pt x="30" y="124"/>
                  <a:pt x="49" y="141"/>
                  <a:pt x="70" y="140"/>
                </a:cubicBezTo>
                <a:cubicBezTo>
                  <a:pt x="71" y="140"/>
                  <a:pt x="71" y="140"/>
                  <a:pt x="72" y="140"/>
                </a:cubicBezTo>
                <a:cubicBezTo>
                  <a:pt x="83" y="140"/>
                  <a:pt x="93" y="135"/>
                  <a:pt x="100" y="127"/>
                </a:cubicBezTo>
                <a:cubicBezTo>
                  <a:pt x="107" y="118"/>
                  <a:pt x="111" y="108"/>
                  <a:pt x="111" y="97"/>
                </a:cubicBezTo>
                <a:cubicBezTo>
                  <a:pt x="109" y="74"/>
                  <a:pt x="90" y="57"/>
                  <a:pt x="67" y="58"/>
                </a:cubicBezTo>
                <a:close/>
                <a:moveTo>
                  <a:pt x="91" y="118"/>
                </a:moveTo>
                <a:cubicBezTo>
                  <a:pt x="86" y="124"/>
                  <a:pt x="79" y="127"/>
                  <a:pt x="71" y="128"/>
                </a:cubicBezTo>
                <a:cubicBezTo>
                  <a:pt x="56" y="129"/>
                  <a:pt x="42" y="117"/>
                  <a:pt x="41" y="101"/>
                </a:cubicBezTo>
                <a:cubicBezTo>
                  <a:pt x="40" y="85"/>
                  <a:pt x="52" y="72"/>
                  <a:pt x="68" y="71"/>
                </a:cubicBezTo>
                <a:cubicBezTo>
                  <a:pt x="83" y="70"/>
                  <a:pt x="97" y="82"/>
                  <a:pt x="98" y="98"/>
                </a:cubicBezTo>
                <a:cubicBezTo>
                  <a:pt x="98" y="105"/>
                  <a:pt x="96" y="113"/>
                  <a:pt x="91" y="118"/>
                </a:cubicBezTo>
                <a:close/>
                <a:moveTo>
                  <a:pt x="139" y="89"/>
                </a:moveTo>
                <a:cubicBezTo>
                  <a:pt x="139" y="89"/>
                  <a:pt x="140" y="89"/>
                  <a:pt x="140" y="89"/>
                </a:cubicBezTo>
                <a:cubicBezTo>
                  <a:pt x="147" y="89"/>
                  <a:pt x="153" y="86"/>
                  <a:pt x="157" y="81"/>
                </a:cubicBezTo>
                <a:cubicBezTo>
                  <a:pt x="161" y="76"/>
                  <a:pt x="164" y="70"/>
                  <a:pt x="163" y="63"/>
                </a:cubicBezTo>
                <a:cubicBezTo>
                  <a:pt x="163" y="57"/>
                  <a:pt x="160" y="51"/>
                  <a:pt x="155" y="46"/>
                </a:cubicBezTo>
                <a:cubicBezTo>
                  <a:pt x="150" y="42"/>
                  <a:pt x="144" y="40"/>
                  <a:pt x="137" y="40"/>
                </a:cubicBezTo>
                <a:cubicBezTo>
                  <a:pt x="131" y="41"/>
                  <a:pt x="125" y="43"/>
                  <a:pt x="120" y="48"/>
                </a:cubicBezTo>
                <a:cubicBezTo>
                  <a:pt x="116" y="53"/>
                  <a:pt x="114" y="60"/>
                  <a:pt x="114" y="66"/>
                </a:cubicBezTo>
                <a:cubicBezTo>
                  <a:pt x="115" y="79"/>
                  <a:pt x="126" y="90"/>
                  <a:pt x="139" y="89"/>
                </a:cubicBezTo>
                <a:close/>
                <a:moveTo>
                  <a:pt x="130" y="57"/>
                </a:moveTo>
                <a:cubicBezTo>
                  <a:pt x="132" y="54"/>
                  <a:pt x="135" y="53"/>
                  <a:pt x="138" y="53"/>
                </a:cubicBezTo>
                <a:cubicBezTo>
                  <a:pt x="141" y="52"/>
                  <a:pt x="144" y="54"/>
                  <a:pt x="147" y="56"/>
                </a:cubicBezTo>
                <a:cubicBezTo>
                  <a:pt x="149" y="58"/>
                  <a:pt x="150" y="61"/>
                  <a:pt x="151" y="64"/>
                </a:cubicBezTo>
                <a:cubicBezTo>
                  <a:pt x="151" y="67"/>
                  <a:pt x="150" y="70"/>
                  <a:pt x="148" y="73"/>
                </a:cubicBezTo>
                <a:cubicBezTo>
                  <a:pt x="145" y="75"/>
                  <a:pt x="143" y="77"/>
                  <a:pt x="139" y="77"/>
                </a:cubicBezTo>
                <a:cubicBezTo>
                  <a:pt x="136" y="77"/>
                  <a:pt x="133" y="76"/>
                  <a:pt x="131" y="74"/>
                </a:cubicBezTo>
                <a:cubicBezTo>
                  <a:pt x="128" y="72"/>
                  <a:pt x="127" y="69"/>
                  <a:pt x="127" y="65"/>
                </a:cubicBezTo>
                <a:cubicBezTo>
                  <a:pt x="126" y="62"/>
                  <a:pt x="127" y="59"/>
                  <a:pt x="130" y="57"/>
                </a:cubicBezTo>
                <a:close/>
                <a:moveTo>
                  <a:pt x="187" y="0"/>
                </a:moveTo>
                <a:cubicBezTo>
                  <a:pt x="12" y="3"/>
                  <a:pt x="12" y="3"/>
                  <a:pt x="12" y="3"/>
                </a:cubicBezTo>
                <a:cubicBezTo>
                  <a:pt x="5" y="4"/>
                  <a:pt x="0" y="9"/>
                  <a:pt x="0" y="16"/>
                </a:cubicBezTo>
                <a:cubicBezTo>
                  <a:pt x="4" y="191"/>
                  <a:pt x="4" y="191"/>
                  <a:pt x="4" y="191"/>
                </a:cubicBezTo>
                <a:cubicBezTo>
                  <a:pt x="4" y="198"/>
                  <a:pt x="10" y="204"/>
                  <a:pt x="17" y="203"/>
                </a:cubicBezTo>
                <a:cubicBezTo>
                  <a:pt x="192" y="200"/>
                  <a:pt x="192" y="200"/>
                  <a:pt x="192" y="200"/>
                </a:cubicBezTo>
                <a:cubicBezTo>
                  <a:pt x="199" y="200"/>
                  <a:pt x="204" y="194"/>
                  <a:pt x="204" y="187"/>
                </a:cubicBezTo>
                <a:cubicBezTo>
                  <a:pt x="200" y="12"/>
                  <a:pt x="200" y="12"/>
                  <a:pt x="200" y="12"/>
                </a:cubicBezTo>
                <a:cubicBezTo>
                  <a:pt x="200" y="5"/>
                  <a:pt x="194" y="0"/>
                  <a:pt x="187" y="0"/>
                </a:cubicBezTo>
                <a:close/>
                <a:moveTo>
                  <a:pt x="191" y="187"/>
                </a:moveTo>
                <a:cubicBezTo>
                  <a:pt x="16" y="191"/>
                  <a:pt x="16" y="191"/>
                  <a:pt x="16" y="191"/>
                </a:cubicBezTo>
                <a:cubicBezTo>
                  <a:pt x="13" y="16"/>
                  <a:pt x="13" y="16"/>
                  <a:pt x="13" y="16"/>
                </a:cubicBezTo>
                <a:cubicBezTo>
                  <a:pt x="188" y="12"/>
                  <a:pt x="188" y="12"/>
                  <a:pt x="188" y="12"/>
                </a:cubicBezTo>
                <a:lnTo>
                  <a:pt x="191" y="1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78191" tIns="39096" rIns="78191" bIns="39096" numCol="1" anchor="t" anchorCtr="0" compatLnSpc="1">
            <a:prstTxWarp prst="textNoShape">
              <a:avLst/>
            </a:prstTxWarp>
          </a:bodyPr>
          <a:lstStyle/>
          <a:p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DBF58F-F1D1-4440-842E-F1C7C354CEFE}"/>
              </a:ext>
            </a:extLst>
          </p:cNvPr>
          <p:cNvGrpSpPr/>
          <p:nvPr/>
        </p:nvGrpSpPr>
        <p:grpSpPr>
          <a:xfrm>
            <a:off x="9201138" y="2837159"/>
            <a:ext cx="390311" cy="360408"/>
            <a:chOff x="8028937" y="14355119"/>
            <a:chExt cx="390311" cy="360408"/>
          </a:xfrm>
          <a:solidFill>
            <a:schemeClr val="tx1"/>
          </a:solidFill>
        </p:grpSpPr>
        <p:sp>
          <p:nvSpPr>
            <p:cNvPr id="16" name="Google Shape;360;p1">
              <a:extLst>
                <a:ext uri="{FF2B5EF4-FFF2-40B4-BE49-F238E27FC236}">
                  <a16:creationId xmlns:a16="http://schemas.microsoft.com/office/drawing/2014/main" id="{672AAAAD-5176-4110-BAA3-8CDE8E9BF1FE}"/>
                </a:ext>
              </a:extLst>
            </p:cNvPr>
            <p:cNvSpPr/>
            <p:nvPr/>
          </p:nvSpPr>
          <p:spPr>
            <a:xfrm>
              <a:off x="8028937" y="14531388"/>
              <a:ext cx="390311" cy="184139"/>
            </a:xfrm>
            <a:custGeom>
              <a:avLst/>
              <a:gdLst/>
              <a:ahLst/>
              <a:cxnLst/>
              <a:rect l="l" t="t" r="r" b="b"/>
              <a:pathLst>
                <a:path w="305" h="143" extrusionOk="0">
                  <a:moveTo>
                    <a:pt x="304" y="80"/>
                  </a:moveTo>
                  <a:cubicBezTo>
                    <a:pt x="301" y="66"/>
                    <a:pt x="298" y="59"/>
                    <a:pt x="298" y="59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7" y="57"/>
                    <a:pt x="297" y="57"/>
                    <a:pt x="297" y="57"/>
                  </a:cubicBezTo>
                  <a:cubicBezTo>
                    <a:pt x="293" y="53"/>
                    <a:pt x="293" y="53"/>
                    <a:pt x="209" y="62"/>
                  </a:cubicBezTo>
                  <a:cubicBezTo>
                    <a:pt x="208" y="53"/>
                    <a:pt x="202" y="46"/>
                    <a:pt x="193" y="4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31" y="126"/>
                    <a:pt x="69" y="137"/>
                    <a:pt x="80" y="141"/>
                  </a:cubicBezTo>
                  <a:cubicBezTo>
                    <a:pt x="83" y="143"/>
                    <a:pt x="87" y="143"/>
                    <a:pt x="93" y="143"/>
                  </a:cubicBezTo>
                  <a:cubicBezTo>
                    <a:pt x="95" y="143"/>
                    <a:pt x="97" y="143"/>
                    <a:pt x="100" y="143"/>
                  </a:cubicBezTo>
                  <a:cubicBezTo>
                    <a:pt x="108" y="143"/>
                    <a:pt x="118" y="143"/>
                    <a:pt x="129" y="142"/>
                  </a:cubicBezTo>
                  <a:cubicBezTo>
                    <a:pt x="150" y="142"/>
                    <a:pt x="171" y="141"/>
                    <a:pt x="171" y="141"/>
                  </a:cubicBezTo>
                  <a:cubicBezTo>
                    <a:pt x="172" y="141"/>
                    <a:pt x="172" y="141"/>
                    <a:pt x="172" y="14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300" y="98"/>
                    <a:pt x="305" y="89"/>
                    <a:pt x="304" y="80"/>
                  </a:cubicBezTo>
                  <a:close/>
                  <a:moveTo>
                    <a:pt x="21" y="27"/>
                  </a:moveTo>
                  <a:cubicBezTo>
                    <a:pt x="84" y="44"/>
                    <a:pt x="84" y="44"/>
                    <a:pt x="84" y="44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98" y="100"/>
                    <a:pt x="207" y="93"/>
                    <a:pt x="208" y="83"/>
                  </a:cubicBezTo>
                  <a:cubicBezTo>
                    <a:pt x="233" y="81"/>
                    <a:pt x="266" y="77"/>
                    <a:pt x="281" y="76"/>
                  </a:cubicBezTo>
                  <a:cubicBezTo>
                    <a:pt x="282" y="78"/>
                    <a:pt x="282" y="80"/>
                    <a:pt x="282" y="82"/>
                  </a:cubicBezTo>
                  <a:cubicBezTo>
                    <a:pt x="169" y="120"/>
                    <a:pt x="169" y="120"/>
                    <a:pt x="169" y="120"/>
                  </a:cubicBezTo>
                  <a:cubicBezTo>
                    <a:pt x="140" y="121"/>
                    <a:pt x="97" y="122"/>
                    <a:pt x="89" y="122"/>
                  </a:cubicBezTo>
                  <a:cubicBezTo>
                    <a:pt x="81" y="118"/>
                    <a:pt x="64" y="113"/>
                    <a:pt x="21" y="101"/>
                  </a:cubicBezTo>
                  <a:lnTo>
                    <a:pt x="21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61;p1">
              <a:extLst>
                <a:ext uri="{FF2B5EF4-FFF2-40B4-BE49-F238E27FC236}">
                  <a16:creationId xmlns:a16="http://schemas.microsoft.com/office/drawing/2014/main" id="{6C36EBAB-BEFE-4F65-B739-E8FC92FF314B}"/>
                </a:ext>
              </a:extLst>
            </p:cNvPr>
            <p:cNvSpPr/>
            <p:nvPr/>
          </p:nvSpPr>
          <p:spPr>
            <a:xfrm>
              <a:off x="8183173" y="14392891"/>
              <a:ext cx="99152" cy="99152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39" y="78"/>
                  </a:moveTo>
                  <a:cubicBezTo>
                    <a:pt x="29" y="78"/>
                    <a:pt x="19" y="74"/>
                    <a:pt x="12" y="66"/>
                  </a:cubicBezTo>
                  <a:cubicBezTo>
                    <a:pt x="4" y="59"/>
                    <a:pt x="0" y="49"/>
                    <a:pt x="0" y="39"/>
                  </a:cubicBezTo>
                  <a:cubicBezTo>
                    <a:pt x="0" y="29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49" y="0"/>
                    <a:pt x="59" y="4"/>
                    <a:pt x="66" y="11"/>
                  </a:cubicBezTo>
                  <a:cubicBezTo>
                    <a:pt x="74" y="18"/>
                    <a:pt x="78" y="28"/>
                    <a:pt x="78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49"/>
                    <a:pt x="74" y="59"/>
                    <a:pt x="67" y="66"/>
                  </a:cubicBezTo>
                  <a:cubicBezTo>
                    <a:pt x="59" y="73"/>
                    <a:pt x="50" y="78"/>
                    <a:pt x="39" y="78"/>
                  </a:cubicBezTo>
                  <a:cubicBezTo>
                    <a:pt x="39" y="78"/>
                    <a:pt x="39" y="78"/>
                    <a:pt x="39" y="78"/>
                  </a:cubicBezTo>
                  <a:close/>
                  <a:moveTo>
                    <a:pt x="39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4" y="20"/>
                    <a:pt x="29" y="22"/>
                    <a:pt x="25" y="25"/>
                  </a:cubicBezTo>
                  <a:cubicBezTo>
                    <a:pt x="22" y="29"/>
                    <a:pt x="20" y="34"/>
                    <a:pt x="20" y="39"/>
                  </a:cubicBezTo>
                  <a:cubicBezTo>
                    <a:pt x="20" y="44"/>
                    <a:pt x="22" y="49"/>
                    <a:pt x="26" y="52"/>
                  </a:cubicBezTo>
                  <a:cubicBezTo>
                    <a:pt x="29" y="56"/>
                    <a:pt x="34" y="58"/>
                    <a:pt x="39" y="58"/>
                  </a:cubicBezTo>
                  <a:cubicBezTo>
                    <a:pt x="44" y="58"/>
                    <a:pt x="49" y="56"/>
                    <a:pt x="52" y="52"/>
                  </a:cubicBezTo>
                  <a:cubicBezTo>
                    <a:pt x="56" y="48"/>
                    <a:pt x="58" y="44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3"/>
                    <a:pt x="56" y="29"/>
                    <a:pt x="52" y="25"/>
                  </a:cubicBezTo>
                  <a:cubicBezTo>
                    <a:pt x="49" y="22"/>
                    <a:pt x="44" y="20"/>
                    <a:pt x="3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62;p1">
              <a:extLst>
                <a:ext uri="{FF2B5EF4-FFF2-40B4-BE49-F238E27FC236}">
                  <a16:creationId xmlns:a16="http://schemas.microsoft.com/office/drawing/2014/main" id="{5C259CC0-8AD9-416F-8458-63F68759408E}"/>
                </a:ext>
              </a:extLst>
            </p:cNvPr>
            <p:cNvSpPr/>
            <p:nvPr/>
          </p:nvSpPr>
          <p:spPr>
            <a:xfrm>
              <a:off x="8079300" y="14355119"/>
              <a:ext cx="305324" cy="173122"/>
            </a:xfrm>
            <a:custGeom>
              <a:avLst/>
              <a:gdLst/>
              <a:ahLst/>
              <a:cxnLst/>
              <a:rect l="l" t="t" r="r" b="b"/>
              <a:pathLst>
                <a:path w="194" h="110" extrusionOk="0">
                  <a:moveTo>
                    <a:pt x="1" y="110"/>
                  </a:moveTo>
                  <a:lnTo>
                    <a:pt x="0" y="2"/>
                  </a:lnTo>
                  <a:lnTo>
                    <a:pt x="194" y="0"/>
                  </a:lnTo>
                  <a:lnTo>
                    <a:pt x="194" y="108"/>
                  </a:lnTo>
                  <a:lnTo>
                    <a:pt x="1" y="110"/>
                  </a:lnTo>
                  <a:close/>
                  <a:moveTo>
                    <a:pt x="17" y="18"/>
                  </a:moveTo>
                  <a:lnTo>
                    <a:pt x="17" y="94"/>
                  </a:lnTo>
                  <a:lnTo>
                    <a:pt x="178" y="92"/>
                  </a:lnTo>
                  <a:lnTo>
                    <a:pt x="177" y="17"/>
                  </a:lnTo>
                  <a:lnTo>
                    <a:pt x="17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1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5F5F-26B1-47F6-9723-705DFA02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A324-C1B0-48AC-8350-4889066C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Age 118: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89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5F5F-26B1-47F6-9723-705DFA02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A324-C1B0-48AC-8350-4889066C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25" y="2386257"/>
            <a:ext cx="4852987" cy="3541714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Because K-means clustering is isotropic, standardize features by removing the mean and scaling to unit variance</a:t>
            </a:r>
          </a:p>
          <a:p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dirty="0">
                <a:latin typeface="-apple-system"/>
              </a:rPr>
              <a:t>R</a:t>
            </a:r>
            <a:r>
              <a:rPr lang="en-US" b="0" i="0" dirty="0">
                <a:effectLst/>
                <a:latin typeface="-apple-system"/>
              </a:rPr>
              <a:t>educe dimensionality </a:t>
            </a:r>
            <a:r>
              <a:rPr lang="en-US" dirty="0">
                <a:latin typeface="-apple-system"/>
              </a:rPr>
              <a:t>by using </a:t>
            </a:r>
            <a:r>
              <a:rPr lang="en-US" b="0" i="0" dirty="0">
                <a:effectLst/>
                <a:latin typeface="-apple-system"/>
              </a:rPr>
              <a:t>Principal Component </a:t>
            </a:r>
            <a:r>
              <a:rPr lang="de-DE" b="0" i="0" dirty="0">
                <a:effectLst/>
                <a:latin typeface="-apple-system"/>
              </a:rPr>
              <a:t>Analysis (PCA) </a:t>
            </a:r>
            <a:r>
              <a:rPr lang="en-US" b="0" i="0" dirty="0">
                <a:effectLst/>
                <a:latin typeface="-apple-system"/>
              </a:rPr>
              <a:t>to</a:t>
            </a:r>
            <a:r>
              <a:rPr lang="de-DE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identify variables that explain the most variance in the data</a:t>
            </a:r>
          </a:p>
          <a:p>
            <a:r>
              <a:rPr lang="en-US" dirty="0">
                <a:latin typeface="-apple-system"/>
              </a:rPr>
              <a:t>More than 80% of the variance is explained by 10 components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C1092-A921-4090-994F-D7224389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386257"/>
            <a:ext cx="5781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4D22-C824-4028-9057-3A25D812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mechanism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7646-7CA6-43AF-BFF7-6B9C1D98D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6302" y="2249486"/>
            <a:ext cx="487838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Elbow method applied to determine number of 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Alternatives tried: silhouette Analysis and gap statistics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clusters led to optimum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F29BD-355F-4F5C-ABDB-5E64232C6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5246" y="2437888"/>
            <a:ext cx="4875213" cy="3164910"/>
          </a:xfrm>
          <a:prstGeom prst="rect">
            <a:avLst/>
          </a:prstGeom>
        </p:spPr>
      </p:pic>
      <p:sp>
        <p:nvSpPr>
          <p:cNvPr id="6" name="Google Shape;354;p1">
            <a:extLst>
              <a:ext uri="{FF2B5EF4-FFF2-40B4-BE49-F238E27FC236}">
                <a16:creationId xmlns:a16="http://schemas.microsoft.com/office/drawing/2014/main" id="{5AD3015F-D136-461A-8ADB-FC758EAAFB5B}"/>
              </a:ext>
            </a:extLst>
          </p:cNvPr>
          <p:cNvSpPr/>
          <p:nvPr/>
        </p:nvSpPr>
        <p:spPr>
          <a:xfrm>
            <a:off x="1095955" y="2447437"/>
            <a:ext cx="446969" cy="428083"/>
          </a:xfrm>
          <a:custGeom>
            <a:avLst/>
            <a:gdLst/>
            <a:ahLst/>
            <a:cxnLst/>
            <a:rect l="l" t="t" r="r" b="b"/>
            <a:pathLst>
              <a:path w="349" h="334" extrusionOk="0">
                <a:moveTo>
                  <a:pt x="297" y="231"/>
                </a:moveTo>
                <a:cubicBezTo>
                  <a:pt x="280" y="231"/>
                  <a:pt x="265" y="240"/>
                  <a:pt x="256" y="253"/>
                </a:cubicBezTo>
                <a:cubicBezTo>
                  <a:pt x="102" y="172"/>
                  <a:pt x="102" y="172"/>
                  <a:pt x="102" y="172"/>
                </a:cubicBezTo>
                <a:cubicBezTo>
                  <a:pt x="103" y="170"/>
                  <a:pt x="103" y="169"/>
                  <a:pt x="103" y="167"/>
                </a:cubicBezTo>
                <a:cubicBezTo>
                  <a:pt x="103" y="165"/>
                  <a:pt x="103" y="163"/>
                  <a:pt x="102" y="161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65" y="94"/>
                  <a:pt x="280" y="102"/>
                  <a:pt x="297" y="102"/>
                </a:cubicBezTo>
                <a:cubicBezTo>
                  <a:pt x="326" y="102"/>
                  <a:pt x="349" y="79"/>
                  <a:pt x="349" y="51"/>
                </a:cubicBezTo>
                <a:cubicBezTo>
                  <a:pt x="349" y="23"/>
                  <a:pt x="326" y="0"/>
                  <a:pt x="297" y="0"/>
                </a:cubicBezTo>
                <a:cubicBezTo>
                  <a:pt x="269" y="0"/>
                  <a:pt x="246" y="23"/>
                  <a:pt x="246" y="51"/>
                </a:cubicBezTo>
                <a:cubicBezTo>
                  <a:pt x="246" y="53"/>
                  <a:pt x="246" y="55"/>
                  <a:pt x="247" y="57"/>
                </a:cubicBezTo>
                <a:cubicBezTo>
                  <a:pt x="93" y="137"/>
                  <a:pt x="93" y="137"/>
                  <a:pt x="93" y="137"/>
                </a:cubicBezTo>
                <a:cubicBezTo>
                  <a:pt x="84" y="124"/>
                  <a:pt x="69" y="115"/>
                  <a:pt x="51" y="115"/>
                </a:cubicBezTo>
                <a:cubicBezTo>
                  <a:pt x="23" y="115"/>
                  <a:pt x="0" y="138"/>
                  <a:pt x="0" y="167"/>
                </a:cubicBezTo>
                <a:cubicBezTo>
                  <a:pt x="0" y="195"/>
                  <a:pt x="23" y="218"/>
                  <a:pt x="51" y="218"/>
                </a:cubicBezTo>
                <a:cubicBezTo>
                  <a:pt x="69" y="218"/>
                  <a:pt x="84" y="209"/>
                  <a:pt x="93" y="196"/>
                </a:cubicBezTo>
                <a:cubicBezTo>
                  <a:pt x="247" y="276"/>
                  <a:pt x="247" y="276"/>
                  <a:pt x="247" y="276"/>
                </a:cubicBezTo>
                <a:cubicBezTo>
                  <a:pt x="246" y="278"/>
                  <a:pt x="246" y="280"/>
                  <a:pt x="246" y="282"/>
                </a:cubicBezTo>
                <a:cubicBezTo>
                  <a:pt x="246" y="311"/>
                  <a:pt x="269" y="334"/>
                  <a:pt x="297" y="334"/>
                </a:cubicBezTo>
                <a:cubicBezTo>
                  <a:pt x="326" y="334"/>
                  <a:pt x="349" y="311"/>
                  <a:pt x="349" y="282"/>
                </a:cubicBezTo>
                <a:cubicBezTo>
                  <a:pt x="349" y="254"/>
                  <a:pt x="326" y="231"/>
                  <a:pt x="297" y="231"/>
                </a:cubicBezTo>
                <a:close/>
                <a:moveTo>
                  <a:pt x="297" y="25"/>
                </a:moveTo>
                <a:cubicBezTo>
                  <a:pt x="312" y="25"/>
                  <a:pt x="323" y="37"/>
                  <a:pt x="323" y="51"/>
                </a:cubicBezTo>
                <a:cubicBezTo>
                  <a:pt x="323" y="65"/>
                  <a:pt x="312" y="77"/>
                  <a:pt x="297" y="77"/>
                </a:cubicBezTo>
                <a:cubicBezTo>
                  <a:pt x="283" y="77"/>
                  <a:pt x="272" y="65"/>
                  <a:pt x="272" y="51"/>
                </a:cubicBezTo>
                <a:cubicBezTo>
                  <a:pt x="272" y="37"/>
                  <a:pt x="283" y="25"/>
                  <a:pt x="297" y="25"/>
                </a:cubicBezTo>
                <a:close/>
                <a:moveTo>
                  <a:pt x="51" y="193"/>
                </a:moveTo>
                <a:cubicBezTo>
                  <a:pt x="37" y="193"/>
                  <a:pt x="26" y="181"/>
                  <a:pt x="26" y="167"/>
                </a:cubicBezTo>
                <a:cubicBezTo>
                  <a:pt x="26" y="152"/>
                  <a:pt x="37" y="141"/>
                  <a:pt x="51" y="141"/>
                </a:cubicBezTo>
                <a:cubicBezTo>
                  <a:pt x="66" y="141"/>
                  <a:pt x="77" y="152"/>
                  <a:pt x="77" y="167"/>
                </a:cubicBezTo>
                <a:cubicBezTo>
                  <a:pt x="77" y="181"/>
                  <a:pt x="66" y="193"/>
                  <a:pt x="51" y="193"/>
                </a:cubicBezTo>
                <a:close/>
                <a:moveTo>
                  <a:pt x="297" y="308"/>
                </a:moveTo>
                <a:cubicBezTo>
                  <a:pt x="283" y="308"/>
                  <a:pt x="272" y="297"/>
                  <a:pt x="272" y="282"/>
                </a:cubicBezTo>
                <a:cubicBezTo>
                  <a:pt x="272" y="268"/>
                  <a:pt x="283" y="257"/>
                  <a:pt x="297" y="257"/>
                </a:cubicBezTo>
                <a:cubicBezTo>
                  <a:pt x="312" y="257"/>
                  <a:pt x="323" y="268"/>
                  <a:pt x="323" y="282"/>
                </a:cubicBezTo>
                <a:cubicBezTo>
                  <a:pt x="323" y="297"/>
                  <a:pt x="312" y="308"/>
                  <a:pt x="297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65;p1">
            <a:extLst>
              <a:ext uri="{FF2B5EF4-FFF2-40B4-BE49-F238E27FC236}">
                <a16:creationId xmlns:a16="http://schemas.microsoft.com/office/drawing/2014/main" id="{A799F21E-DF9A-4568-ABA6-4B9F9D18E21C}"/>
              </a:ext>
            </a:extLst>
          </p:cNvPr>
          <p:cNvSpPr/>
          <p:nvPr/>
        </p:nvSpPr>
        <p:spPr>
          <a:xfrm>
            <a:off x="1150600" y="3982481"/>
            <a:ext cx="387164" cy="391885"/>
          </a:xfrm>
          <a:custGeom>
            <a:avLst/>
            <a:gdLst/>
            <a:ahLst/>
            <a:cxnLst/>
            <a:rect l="l" t="t" r="r" b="b"/>
            <a:pathLst>
              <a:path w="246" h="249" extrusionOk="0">
                <a:moveTo>
                  <a:pt x="153" y="0"/>
                </a:moveTo>
                <a:lnTo>
                  <a:pt x="153" y="75"/>
                </a:lnTo>
                <a:lnTo>
                  <a:pt x="77" y="75"/>
                </a:lnTo>
                <a:lnTo>
                  <a:pt x="77" y="138"/>
                </a:lnTo>
                <a:lnTo>
                  <a:pt x="0" y="138"/>
                </a:lnTo>
                <a:lnTo>
                  <a:pt x="0" y="249"/>
                </a:lnTo>
                <a:lnTo>
                  <a:pt x="246" y="249"/>
                </a:lnTo>
                <a:lnTo>
                  <a:pt x="246" y="0"/>
                </a:lnTo>
                <a:lnTo>
                  <a:pt x="153" y="0"/>
                </a:lnTo>
                <a:close/>
                <a:moveTo>
                  <a:pt x="17" y="154"/>
                </a:moveTo>
                <a:lnTo>
                  <a:pt x="77" y="154"/>
                </a:lnTo>
                <a:lnTo>
                  <a:pt x="77" y="233"/>
                </a:lnTo>
                <a:lnTo>
                  <a:pt x="17" y="233"/>
                </a:lnTo>
                <a:lnTo>
                  <a:pt x="17" y="154"/>
                </a:lnTo>
                <a:close/>
                <a:moveTo>
                  <a:pt x="93" y="233"/>
                </a:moveTo>
                <a:lnTo>
                  <a:pt x="93" y="92"/>
                </a:lnTo>
                <a:lnTo>
                  <a:pt x="153" y="92"/>
                </a:lnTo>
                <a:lnTo>
                  <a:pt x="153" y="233"/>
                </a:lnTo>
                <a:lnTo>
                  <a:pt x="93" y="233"/>
                </a:lnTo>
                <a:close/>
                <a:moveTo>
                  <a:pt x="230" y="233"/>
                </a:moveTo>
                <a:lnTo>
                  <a:pt x="170" y="233"/>
                </a:lnTo>
                <a:lnTo>
                  <a:pt x="170" y="16"/>
                </a:lnTo>
                <a:lnTo>
                  <a:pt x="230" y="16"/>
                </a:lnTo>
                <a:lnTo>
                  <a:pt x="230" y="2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Freeform 60">
            <a:extLst>
              <a:ext uri="{FF2B5EF4-FFF2-40B4-BE49-F238E27FC236}">
                <a16:creationId xmlns:a16="http://schemas.microsoft.com/office/drawing/2014/main" id="{C6D99807-9589-48F5-8D53-24ED98D55B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1970" y="5241614"/>
            <a:ext cx="479425" cy="479425"/>
          </a:xfrm>
          <a:custGeom>
            <a:avLst/>
            <a:gdLst>
              <a:gd name="T0" fmla="*/ 100 w 200"/>
              <a:gd name="T1" fmla="*/ 0 h 200"/>
              <a:gd name="T2" fmla="*/ 0 w 200"/>
              <a:gd name="T3" fmla="*/ 100 h 200"/>
              <a:gd name="T4" fmla="*/ 100 w 200"/>
              <a:gd name="T5" fmla="*/ 200 h 200"/>
              <a:gd name="T6" fmla="*/ 200 w 200"/>
              <a:gd name="T7" fmla="*/ 100 h 200"/>
              <a:gd name="T8" fmla="*/ 100 w 200"/>
              <a:gd name="T9" fmla="*/ 0 h 200"/>
              <a:gd name="T10" fmla="*/ 100 w 200"/>
              <a:gd name="T11" fmla="*/ 188 h 200"/>
              <a:gd name="T12" fmla="*/ 13 w 200"/>
              <a:gd name="T13" fmla="*/ 100 h 200"/>
              <a:gd name="T14" fmla="*/ 100 w 200"/>
              <a:gd name="T15" fmla="*/ 13 h 200"/>
              <a:gd name="T16" fmla="*/ 188 w 200"/>
              <a:gd name="T17" fmla="*/ 100 h 200"/>
              <a:gd name="T18" fmla="*/ 100 w 200"/>
              <a:gd name="T19" fmla="*/ 188 h 200"/>
              <a:gd name="T20" fmla="*/ 88 w 200"/>
              <a:gd name="T21" fmla="*/ 116 h 200"/>
              <a:gd name="T22" fmla="*/ 68 w 200"/>
              <a:gd name="T23" fmla="*/ 96 h 200"/>
              <a:gd name="T24" fmla="*/ 59 w 200"/>
              <a:gd name="T25" fmla="*/ 105 h 200"/>
              <a:gd name="T26" fmla="*/ 88 w 200"/>
              <a:gd name="T27" fmla="*/ 134 h 200"/>
              <a:gd name="T28" fmla="*/ 146 w 200"/>
              <a:gd name="T29" fmla="*/ 75 h 200"/>
              <a:gd name="T30" fmla="*/ 138 w 200"/>
              <a:gd name="T31" fmla="*/ 66 h 200"/>
              <a:gd name="T32" fmla="*/ 88 w 200"/>
              <a:gd name="T33" fmla="*/ 11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5"/>
                  <a:pt x="155" y="0"/>
                  <a:pt x="100" y="0"/>
                </a:cubicBezTo>
                <a:close/>
                <a:moveTo>
                  <a:pt x="100" y="188"/>
                </a:moveTo>
                <a:cubicBezTo>
                  <a:pt x="52" y="188"/>
                  <a:pt x="13" y="149"/>
                  <a:pt x="13" y="100"/>
                </a:cubicBezTo>
                <a:cubicBezTo>
                  <a:pt x="13" y="52"/>
                  <a:pt x="52" y="13"/>
                  <a:pt x="100" y="13"/>
                </a:cubicBezTo>
                <a:cubicBezTo>
                  <a:pt x="148" y="13"/>
                  <a:pt x="188" y="52"/>
                  <a:pt x="188" y="100"/>
                </a:cubicBezTo>
                <a:cubicBezTo>
                  <a:pt x="188" y="149"/>
                  <a:pt x="148" y="188"/>
                  <a:pt x="100" y="188"/>
                </a:cubicBezTo>
                <a:close/>
                <a:moveTo>
                  <a:pt x="88" y="116"/>
                </a:moveTo>
                <a:cubicBezTo>
                  <a:pt x="68" y="96"/>
                  <a:pt x="68" y="96"/>
                  <a:pt x="68" y="96"/>
                </a:cubicBezTo>
                <a:cubicBezTo>
                  <a:pt x="59" y="105"/>
                  <a:pt x="59" y="105"/>
                  <a:pt x="59" y="105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38" y="66"/>
                  <a:pt x="138" y="66"/>
                  <a:pt x="138" y="66"/>
                </a:cubicBezTo>
                <a:lnTo>
                  <a:pt x="88" y="1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78191" tIns="39096" rIns="78191" bIns="39096" numCol="1" anchor="t" anchorCtr="0" compatLnSpc="1">
            <a:prstTxWarp prst="textNoShape">
              <a:avLst/>
            </a:prstTxWarp>
          </a:bodyPr>
          <a:lstStyle/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6926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51B7-D4CF-4EB9-BE77-9D05DF48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4C6B8E-7E6B-43F7-A08A-1F51028BE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882" y="2218227"/>
            <a:ext cx="453389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C4BF-B5A1-4D9C-A267-141A37BC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Notable Cluster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85B3-0E2B-42C6-B6C2-8734FE06D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Women who spend a lot and complete a lot of offers</a:t>
            </a:r>
            <a:endParaRPr lang="de-DE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1F29D-5AF5-40D8-BDC4-52DC0EB2BE4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Mainly Women (almost 100%)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2 to 4 years of seniority (joined mostly between 2015 and 2017)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 recency (More than 20 days)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 total average spend (i.e. around 20 dollars)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 total average spend on </a:t>
            </a:r>
            <a:r>
              <a:rPr lang="en-US" b="0" i="0" dirty="0" err="1">
                <a:effectLst/>
                <a:latin typeface="-apple-system"/>
              </a:rPr>
              <a:t>bogo</a:t>
            </a:r>
            <a:r>
              <a:rPr lang="en-US" b="0" i="0" dirty="0">
                <a:effectLst/>
                <a:latin typeface="-apple-system"/>
              </a:rPr>
              <a:t> and discount offers (i.e. around 20 dollars)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 number of offer completed (i.e. around 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 number of transactions (i.e. more than 7)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B4AA-56C9-4C10-8C56-46CEAF3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400" b="1" dirty="0"/>
              <a:t>Mostly men not completing offers, and spending less when they use offers</a:t>
            </a:r>
            <a:endParaRPr lang="de-DE" sz="1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C9495F-6ABA-402B-95FB-3954A4381BA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3363434"/>
            <a:ext cx="3195830" cy="2884965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Mainly Men (75% of men and 25% of women)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Joined lately in 2017 and 2018 (90% of them)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Low recency (about 10 days) --&gt; joined less than 2 years ago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Low total average spend (i.e. less than 10 dollar)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Low total average spend on </a:t>
            </a:r>
            <a:r>
              <a:rPr lang="en-US" sz="2300" b="0" i="0" dirty="0" err="1">
                <a:effectLst/>
                <a:latin typeface="-apple-system"/>
              </a:rPr>
              <a:t>bogo</a:t>
            </a:r>
            <a:r>
              <a:rPr lang="en-US" sz="2300" b="0" i="0" dirty="0">
                <a:effectLst/>
                <a:latin typeface="-apple-system"/>
              </a:rPr>
              <a:t> and discount (i.e. 5 dollar)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--&gt; spend less when they use </a:t>
            </a:r>
            <a:r>
              <a:rPr lang="en-US" sz="2300" b="0" i="0" dirty="0" err="1">
                <a:effectLst/>
                <a:latin typeface="-apple-system"/>
              </a:rPr>
              <a:t>bogo</a:t>
            </a:r>
            <a:r>
              <a:rPr lang="en-US" sz="2300" b="0" i="0" dirty="0">
                <a:effectLst/>
                <a:latin typeface="-apple-system"/>
              </a:rPr>
              <a:t> and discount offers (5&lt;10)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Low number of offer completed (i.e. less than one)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Low number of transactions (i.e. around 3)</a:t>
            </a:r>
          </a:p>
          <a:p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216CAB-5310-46B1-939F-36D2A8E54B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b="1" dirty="0"/>
              <a:t>Men spending on average always the same</a:t>
            </a:r>
            <a:endParaRPr lang="de-DE" sz="14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FB1C99-BFDA-4B1D-A089-19AE448C9DF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360262"/>
            <a:ext cx="3194968" cy="2884965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Mainly Men (almost 100%)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Has more than one year seniority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 recency (More than 20 days)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Medium total average spend (i.e. around 12 dollars)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Medium total average spend on </a:t>
            </a:r>
            <a:r>
              <a:rPr lang="en-US" b="0" i="0" dirty="0" err="1">
                <a:effectLst/>
                <a:latin typeface="-apple-system"/>
              </a:rPr>
              <a:t>bogo</a:t>
            </a:r>
            <a:r>
              <a:rPr lang="en-US" b="0" i="0" dirty="0">
                <a:effectLst/>
                <a:latin typeface="-apple-system"/>
              </a:rPr>
              <a:t> and discount offers (i.e. around 12 dollars)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--&gt; Spend the same when they complete </a:t>
            </a:r>
            <a:r>
              <a:rPr lang="en-US" b="0" i="0" dirty="0" err="1">
                <a:effectLst/>
                <a:latin typeface="-apple-system"/>
              </a:rPr>
              <a:t>bogo</a:t>
            </a:r>
            <a:r>
              <a:rPr lang="en-US" b="0" i="0" dirty="0">
                <a:effectLst/>
                <a:latin typeface="-apple-system"/>
              </a:rPr>
              <a:t> and discount offers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Medium number of offer completed (i.e. around 2.5)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 number of transactions (i.e. more than 10)</a:t>
            </a:r>
          </a:p>
          <a:p>
            <a:endParaRPr lang="de-DE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97AF5A0-3DD1-491B-B758-2A812F3E44B2}"/>
              </a:ext>
            </a:extLst>
          </p:cNvPr>
          <p:cNvSpPr txBox="1">
            <a:spLocks/>
          </p:cNvSpPr>
          <p:nvPr/>
        </p:nvSpPr>
        <p:spPr>
          <a:xfrm>
            <a:off x="1127918" y="1987076"/>
            <a:ext cx="319689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Group 1</a:t>
            </a:r>
            <a:endParaRPr lang="de-DE" b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19032A-2F09-4877-8B0B-4A417511853F}"/>
              </a:ext>
            </a:extLst>
          </p:cNvPr>
          <p:cNvSpPr txBox="1">
            <a:spLocks/>
          </p:cNvSpPr>
          <p:nvPr/>
        </p:nvSpPr>
        <p:spPr>
          <a:xfrm>
            <a:off x="4222924" y="1988662"/>
            <a:ext cx="319689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Group 2</a:t>
            </a:r>
            <a:endParaRPr lang="de-DE" b="1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01C5045-2F15-4E66-B2CF-C7A501BCD82D}"/>
              </a:ext>
            </a:extLst>
          </p:cNvPr>
          <p:cNvSpPr txBox="1">
            <a:spLocks/>
          </p:cNvSpPr>
          <p:nvPr/>
        </p:nvSpPr>
        <p:spPr>
          <a:xfrm>
            <a:off x="7699151" y="1987076"/>
            <a:ext cx="319689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Group 3</a:t>
            </a:r>
            <a:endParaRPr lang="de-D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2C199-DE63-4B5A-9009-27D359631EB4}"/>
              </a:ext>
            </a:extLst>
          </p:cNvPr>
          <p:cNvSpPr/>
          <p:nvPr/>
        </p:nvSpPr>
        <p:spPr>
          <a:xfrm>
            <a:off x="4513875" y="2672876"/>
            <a:ext cx="3082406" cy="36732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41B7F-B8D1-4C3B-A1B3-A1E9C49F810B}"/>
              </a:ext>
            </a:extLst>
          </p:cNvPr>
          <p:cNvSpPr/>
          <p:nvPr/>
        </p:nvSpPr>
        <p:spPr>
          <a:xfrm>
            <a:off x="7920148" y="2672876"/>
            <a:ext cx="3082406" cy="36732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1D550F-581D-495C-9E97-3D358CB4586D}"/>
              </a:ext>
            </a:extLst>
          </p:cNvPr>
          <p:cNvSpPr/>
          <p:nvPr/>
        </p:nvSpPr>
        <p:spPr>
          <a:xfrm>
            <a:off x="1152141" y="2672876"/>
            <a:ext cx="3082406" cy="36732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25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C4BF-B5A1-4D9C-A267-141A37BC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Recommended Marketing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85B3-0E2B-42C6-B6C2-8734FE06D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Women who spend a lot and complete a lot of offers</a:t>
            </a:r>
            <a:endParaRPr lang="de-DE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1F29D-5AF5-40D8-BDC4-52DC0EB2BE4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Responds well to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Life time value of customer increases with promotions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B4AA-56C9-4C10-8C56-46CEAF3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400" b="1" dirty="0"/>
              <a:t>Mostly men not completing offers, and spending less when they use offers</a:t>
            </a:r>
            <a:endParaRPr lang="de-DE" sz="1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C9495F-6ABA-402B-95FB-3954A4381BA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3363434"/>
            <a:ext cx="3195830" cy="28849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Do not send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This group spends less if when targeted in advertisement not more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216CAB-5310-46B1-939F-36D2A8E54B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b="1" dirty="0"/>
              <a:t>Men spending on average always the same</a:t>
            </a:r>
            <a:endParaRPr lang="de-DE" sz="14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FB1C99-BFDA-4B1D-A089-19AE448C9DF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360262"/>
            <a:ext cx="3194968" cy="28849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Do not send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This group spends the same amount regardless of how many promotions they receive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97AF5A0-3DD1-491B-B758-2A812F3E44B2}"/>
              </a:ext>
            </a:extLst>
          </p:cNvPr>
          <p:cNvSpPr txBox="1">
            <a:spLocks/>
          </p:cNvSpPr>
          <p:nvPr/>
        </p:nvSpPr>
        <p:spPr>
          <a:xfrm>
            <a:off x="1127918" y="1987076"/>
            <a:ext cx="319689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Group 1</a:t>
            </a:r>
            <a:endParaRPr lang="de-DE" b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19032A-2F09-4877-8B0B-4A417511853F}"/>
              </a:ext>
            </a:extLst>
          </p:cNvPr>
          <p:cNvSpPr txBox="1">
            <a:spLocks/>
          </p:cNvSpPr>
          <p:nvPr/>
        </p:nvSpPr>
        <p:spPr>
          <a:xfrm>
            <a:off x="4222924" y="1988662"/>
            <a:ext cx="319689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Group 2</a:t>
            </a:r>
            <a:endParaRPr lang="de-DE" b="1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01C5045-2F15-4E66-B2CF-C7A501BCD82D}"/>
              </a:ext>
            </a:extLst>
          </p:cNvPr>
          <p:cNvSpPr txBox="1">
            <a:spLocks/>
          </p:cNvSpPr>
          <p:nvPr/>
        </p:nvSpPr>
        <p:spPr>
          <a:xfrm>
            <a:off x="7699151" y="1987076"/>
            <a:ext cx="319689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Group 3</a:t>
            </a:r>
            <a:endParaRPr lang="de-D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2C199-DE63-4B5A-9009-27D359631EB4}"/>
              </a:ext>
            </a:extLst>
          </p:cNvPr>
          <p:cNvSpPr/>
          <p:nvPr/>
        </p:nvSpPr>
        <p:spPr>
          <a:xfrm>
            <a:off x="4513875" y="2672876"/>
            <a:ext cx="3082406" cy="36732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41B7F-B8D1-4C3B-A1B3-A1E9C49F810B}"/>
              </a:ext>
            </a:extLst>
          </p:cNvPr>
          <p:cNvSpPr/>
          <p:nvPr/>
        </p:nvSpPr>
        <p:spPr>
          <a:xfrm>
            <a:off x="7920148" y="2672876"/>
            <a:ext cx="3082406" cy="36732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1D550F-581D-495C-9E97-3D358CB4586D}"/>
              </a:ext>
            </a:extLst>
          </p:cNvPr>
          <p:cNvSpPr/>
          <p:nvPr/>
        </p:nvSpPr>
        <p:spPr>
          <a:xfrm>
            <a:off x="1152141" y="2672876"/>
            <a:ext cx="3082406" cy="36732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67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48A2-1396-4EEB-A3FF-CC7B9179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8B5B-DEDC-4DB8-A047-DD152EDD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2249487"/>
            <a:ext cx="9301738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a statistically significant control group of individuals who did not receive any promotions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 ROI for individual promotions and only utilize the most profitable ones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customer acquisition price per individual not per group</a:t>
            </a:r>
          </a:p>
        </p:txBody>
      </p:sp>
      <p:sp>
        <p:nvSpPr>
          <p:cNvPr id="4" name="Freeform 32">
            <a:extLst>
              <a:ext uri="{FF2B5EF4-FFF2-40B4-BE49-F238E27FC236}">
                <a16:creationId xmlns:a16="http://schemas.microsoft.com/office/drawing/2014/main" id="{231377DE-D053-441F-9650-8BD46D4EE6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1413" y="2528455"/>
            <a:ext cx="481013" cy="481012"/>
          </a:xfrm>
          <a:custGeom>
            <a:avLst/>
            <a:gdLst>
              <a:gd name="T0" fmla="*/ 100 w 200"/>
              <a:gd name="T1" fmla="*/ 0 h 200"/>
              <a:gd name="T2" fmla="*/ 200 w 200"/>
              <a:gd name="T3" fmla="*/ 100 h 200"/>
              <a:gd name="T4" fmla="*/ 100 w 200"/>
              <a:gd name="T5" fmla="*/ 200 h 200"/>
              <a:gd name="T6" fmla="*/ 0 w 200"/>
              <a:gd name="T7" fmla="*/ 100 h 200"/>
              <a:gd name="T8" fmla="*/ 100 w 200"/>
              <a:gd name="T9" fmla="*/ 0 h 200"/>
              <a:gd name="T10" fmla="*/ 100 w 200"/>
              <a:gd name="T11" fmla="*/ 187 h 200"/>
              <a:gd name="T12" fmla="*/ 188 w 200"/>
              <a:gd name="T13" fmla="*/ 100 h 200"/>
              <a:gd name="T14" fmla="*/ 100 w 200"/>
              <a:gd name="T15" fmla="*/ 12 h 200"/>
              <a:gd name="T16" fmla="*/ 13 w 200"/>
              <a:gd name="T17" fmla="*/ 100 h 200"/>
              <a:gd name="T18" fmla="*/ 100 w 200"/>
              <a:gd name="T19" fmla="*/ 187 h 200"/>
              <a:gd name="T20" fmla="*/ 106 w 200"/>
              <a:gd name="T21" fmla="*/ 111 h 200"/>
              <a:gd name="T22" fmla="*/ 148 w 200"/>
              <a:gd name="T23" fmla="*/ 127 h 200"/>
              <a:gd name="T24" fmla="*/ 141 w 200"/>
              <a:gd name="T25" fmla="*/ 139 h 200"/>
              <a:gd name="T26" fmla="*/ 70 w 200"/>
              <a:gd name="T27" fmla="*/ 139 h 200"/>
              <a:gd name="T28" fmla="*/ 64 w 200"/>
              <a:gd name="T29" fmla="*/ 127 h 200"/>
              <a:gd name="T30" fmla="*/ 106 w 200"/>
              <a:gd name="T31" fmla="*/ 111 h 200"/>
              <a:gd name="T32" fmla="*/ 123 w 200"/>
              <a:gd name="T33" fmla="*/ 80 h 200"/>
              <a:gd name="T34" fmla="*/ 106 w 200"/>
              <a:gd name="T35" fmla="*/ 97 h 200"/>
              <a:gd name="T36" fmla="*/ 88 w 200"/>
              <a:gd name="T37" fmla="*/ 80 h 200"/>
              <a:gd name="T38" fmla="*/ 106 w 200"/>
              <a:gd name="T39" fmla="*/ 62 h 200"/>
              <a:gd name="T40" fmla="*/ 123 w 200"/>
              <a:gd name="T41" fmla="*/ 80 h 200"/>
              <a:gd name="T42" fmla="*/ 60 w 200"/>
              <a:gd name="T43" fmla="*/ 62 h 200"/>
              <a:gd name="T44" fmla="*/ 69 w 200"/>
              <a:gd name="T45" fmla="*/ 62 h 200"/>
              <a:gd name="T46" fmla="*/ 69 w 200"/>
              <a:gd name="T47" fmla="*/ 72 h 200"/>
              <a:gd name="T48" fmla="*/ 79 w 200"/>
              <a:gd name="T49" fmla="*/ 72 h 200"/>
              <a:gd name="T50" fmla="*/ 79 w 200"/>
              <a:gd name="T51" fmla="*/ 80 h 200"/>
              <a:gd name="T52" fmla="*/ 69 w 200"/>
              <a:gd name="T53" fmla="*/ 80 h 200"/>
              <a:gd name="T54" fmla="*/ 69 w 200"/>
              <a:gd name="T55" fmla="*/ 91 h 200"/>
              <a:gd name="T56" fmla="*/ 60 w 200"/>
              <a:gd name="T57" fmla="*/ 91 h 200"/>
              <a:gd name="T58" fmla="*/ 60 w 200"/>
              <a:gd name="T59" fmla="*/ 80 h 200"/>
              <a:gd name="T60" fmla="*/ 50 w 200"/>
              <a:gd name="T61" fmla="*/ 80 h 200"/>
              <a:gd name="T62" fmla="*/ 50 w 200"/>
              <a:gd name="T63" fmla="*/ 72 h 200"/>
              <a:gd name="T64" fmla="*/ 60 w 200"/>
              <a:gd name="T65" fmla="*/ 72 h 200"/>
              <a:gd name="T66" fmla="*/ 60 w 200"/>
              <a:gd name="T67" fmla="*/ 6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55" y="0"/>
                  <a:pt x="200" y="45"/>
                  <a:pt x="200" y="100"/>
                </a:cubicBezTo>
                <a:cubicBezTo>
                  <a:pt x="200" y="155"/>
                  <a:pt x="155" y="200"/>
                  <a:pt x="100" y="200"/>
                </a:cubicBezTo>
                <a:cubicBezTo>
                  <a:pt x="45" y="200"/>
                  <a:pt x="0" y="155"/>
                  <a:pt x="0" y="100"/>
                </a:cubicBezTo>
                <a:cubicBezTo>
                  <a:pt x="0" y="45"/>
                  <a:pt x="45" y="0"/>
                  <a:pt x="100" y="0"/>
                </a:cubicBezTo>
                <a:close/>
                <a:moveTo>
                  <a:pt x="100" y="187"/>
                </a:moveTo>
                <a:cubicBezTo>
                  <a:pt x="148" y="187"/>
                  <a:pt x="188" y="148"/>
                  <a:pt x="188" y="100"/>
                </a:cubicBezTo>
                <a:cubicBezTo>
                  <a:pt x="188" y="52"/>
                  <a:pt x="148" y="12"/>
                  <a:pt x="100" y="12"/>
                </a:cubicBezTo>
                <a:cubicBezTo>
                  <a:pt x="52" y="12"/>
                  <a:pt x="13" y="52"/>
                  <a:pt x="13" y="100"/>
                </a:cubicBezTo>
                <a:cubicBezTo>
                  <a:pt x="13" y="148"/>
                  <a:pt x="52" y="187"/>
                  <a:pt x="100" y="187"/>
                </a:cubicBezTo>
                <a:close/>
                <a:moveTo>
                  <a:pt x="106" y="111"/>
                </a:moveTo>
                <a:cubicBezTo>
                  <a:pt x="124" y="111"/>
                  <a:pt x="140" y="117"/>
                  <a:pt x="148" y="127"/>
                </a:cubicBezTo>
                <a:cubicBezTo>
                  <a:pt x="151" y="132"/>
                  <a:pt x="148" y="139"/>
                  <a:pt x="141" y="139"/>
                </a:cubicBezTo>
                <a:cubicBezTo>
                  <a:pt x="70" y="139"/>
                  <a:pt x="70" y="139"/>
                  <a:pt x="70" y="139"/>
                </a:cubicBezTo>
                <a:cubicBezTo>
                  <a:pt x="64" y="139"/>
                  <a:pt x="60" y="132"/>
                  <a:pt x="64" y="127"/>
                </a:cubicBezTo>
                <a:cubicBezTo>
                  <a:pt x="71" y="117"/>
                  <a:pt x="87" y="111"/>
                  <a:pt x="106" y="111"/>
                </a:cubicBezTo>
                <a:close/>
                <a:moveTo>
                  <a:pt x="123" y="80"/>
                </a:moveTo>
                <a:cubicBezTo>
                  <a:pt x="123" y="89"/>
                  <a:pt x="116" y="97"/>
                  <a:pt x="106" y="97"/>
                </a:cubicBezTo>
                <a:cubicBezTo>
                  <a:pt x="96" y="97"/>
                  <a:pt x="88" y="89"/>
                  <a:pt x="88" y="80"/>
                </a:cubicBezTo>
                <a:cubicBezTo>
                  <a:pt x="88" y="70"/>
                  <a:pt x="96" y="62"/>
                  <a:pt x="106" y="62"/>
                </a:cubicBezTo>
                <a:cubicBezTo>
                  <a:pt x="116" y="62"/>
                  <a:pt x="123" y="70"/>
                  <a:pt x="123" y="80"/>
                </a:cubicBezTo>
                <a:close/>
                <a:moveTo>
                  <a:pt x="60" y="62"/>
                </a:moveTo>
                <a:cubicBezTo>
                  <a:pt x="69" y="62"/>
                  <a:pt x="69" y="62"/>
                  <a:pt x="69" y="62"/>
                </a:cubicBezTo>
                <a:cubicBezTo>
                  <a:pt x="69" y="72"/>
                  <a:pt x="69" y="72"/>
                  <a:pt x="69" y="72"/>
                </a:cubicBezTo>
                <a:cubicBezTo>
                  <a:pt x="79" y="72"/>
                  <a:pt x="79" y="72"/>
                  <a:pt x="79" y="72"/>
                </a:cubicBezTo>
                <a:cubicBezTo>
                  <a:pt x="79" y="80"/>
                  <a:pt x="79" y="80"/>
                  <a:pt x="7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91"/>
                  <a:pt x="69" y="91"/>
                  <a:pt x="69" y="91"/>
                </a:cubicBezTo>
                <a:cubicBezTo>
                  <a:pt x="60" y="91"/>
                  <a:pt x="60" y="91"/>
                  <a:pt x="60" y="91"/>
                </a:cubicBezTo>
                <a:cubicBezTo>
                  <a:pt x="60" y="80"/>
                  <a:pt x="60" y="80"/>
                  <a:pt x="60" y="80"/>
                </a:cubicBezTo>
                <a:cubicBezTo>
                  <a:pt x="50" y="80"/>
                  <a:pt x="50" y="80"/>
                  <a:pt x="50" y="80"/>
                </a:cubicBezTo>
                <a:cubicBezTo>
                  <a:pt x="50" y="72"/>
                  <a:pt x="50" y="72"/>
                  <a:pt x="50" y="72"/>
                </a:cubicBezTo>
                <a:cubicBezTo>
                  <a:pt x="60" y="72"/>
                  <a:pt x="60" y="72"/>
                  <a:pt x="60" y="72"/>
                </a:cubicBezTo>
                <a:lnTo>
                  <a:pt x="60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C47860-B384-4419-BE00-08507DF0F4B3}"/>
              </a:ext>
            </a:extLst>
          </p:cNvPr>
          <p:cNvGrpSpPr/>
          <p:nvPr/>
        </p:nvGrpSpPr>
        <p:grpSpPr>
          <a:xfrm>
            <a:off x="1186763" y="3885913"/>
            <a:ext cx="390311" cy="360408"/>
            <a:chOff x="8028937" y="14355119"/>
            <a:chExt cx="390311" cy="360408"/>
          </a:xfrm>
          <a:solidFill>
            <a:schemeClr val="tx1"/>
          </a:solidFill>
        </p:grpSpPr>
        <p:sp>
          <p:nvSpPr>
            <p:cNvPr id="6" name="Google Shape;360;p1">
              <a:extLst>
                <a:ext uri="{FF2B5EF4-FFF2-40B4-BE49-F238E27FC236}">
                  <a16:creationId xmlns:a16="http://schemas.microsoft.com/office/drawing/2014/main" id="{6420D084-6C52-49C3-A5EF-3473BCC88F04}"/>
                </a:ext>
              </a:extLst>
            </p:cNvPr>
            <p:cNvSpPr/>
            <p:nvPr/>
          </p:nvSpPr>
          <p:spPr>
            <a:xfrm>
              <a:off x="8028937" y="14531388"/>
              <a:ext cx="390311" cy="184139"/>
            </a:xfrm>
            <a:custGeom>
              <a:avLst/>
              <a:gdLst/>
              <a:ahLst/>
              <a:cxnLst/>
              <a:rect l="l" t="t" r="r" b="b"/>
              <a:pathLst>
                <a:path w="305" h="143" extrusionOk="0">
                  <a:moveTo>
                    <a:pt x="304" y="80"/>
                  </a:moveTo>
                  <a:cubicBezTo>
                    <a:pt x="301" y="66"/>
                    <a:pt x="298" y="59"/>
                    <a:pt x="298" y="59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7" y="57"/>
                    <a:pt x="297" y="57"/>
                    <a:pt x="297" y="57"/>
                  </a:cubicBezTo>
                  <a:cubicBezTo>
                    <a:pt x="293" y="53"/>
                    <a:pt x="293" y="53"/>
                    <a:pt x="209" y="62"/>
                  </a:cubicBezTo>
                  <a:cubicBezTo>
                    <a:pt x="208" y="53"/>
                    <a:pt x="202" y="46"/>
                    <a:pt x="193" y="4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31" y="126"/>
                    <a:pt x="69" y="137"/>
                    <a:pt x="80" y="141"/>
                  </a:cubicBezTo>
                  <a:cubicBezTo>
                    <a:pt x="83" y="143"/>
                    <a:pt x="87" y="143"/>
                    <a:pt x="93" y="143"/>
                  </a:cubicBezTo>
                  <a:cubicBezTo>
                    <a:pt x="95" y="143"/>
                    <a:pt x="97" y="143"/>
                    <a:pt x="100" y="143"/>
                  </a:cubicBezTo>
                  <a:cubicBezTo>
                    <a:pt x="108" y="143"/>
                    <a:pt x="118" y="143"/>
                    <a:pt x="129" y="142"/>
                  </a:cubicBezTo>
                  <a:cubicBezTo>
                    <a:pt x="150" y="142"/>
                    <a:pt x="171" y="141"/>
                    <a:pt x="171" y="141"/>
                  </a:cubicBezTo>
                  <a:cubicBezTo>
                    <a:pt x="172" y="141"/>
                    <a:pt x="172" y="141"/>
                    <a:pt x="172" y="14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300" y="98"/>
                    <a:pt x="305" y="89"/>
                    <a:pt x="304" y="80"/>
                  </a:cubicBezTo>
                  <a:close/>
                  <a:moveTo>
                    <a:pt x="21" y="27"/>
                  </a:moveTo>
                  <a:cubicBezTo>
                    <a:pt x="84" y="44"/>
                    <a:pt x="84" y="44"/>
                    <a:pt x="84" y="44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98" y="100"/>
                    <a:pt x="207" y="93"/>
                    <a:pt x="208" y="83"/>
                  </a:cubicBezTo>
                  <a:cubicBezTo>
                    <a:pt x="233" y="81"/>
                    <a:pt x="266" y="77"/>
                    <a:pt x="281" y="76"/>
                  </a:cubicBezTo>
                  <a:cubicBezTo>
                    <a:pt x="282" y="78"/>
                    <a:pt x="282" y="80"/>
                    <a:pt x="282" y="82"/>
                  </a:cubicBezTo>
                  <a:cubicBezTo>
                    <a:pt x="169" y="120"/>
                    <a:pt x="169" y="120"/>
                    <a:pt x="169" y="120"/>
                  </a:cubicBezTo>
                  <a:cubicBezTo>
                    <a:pt x="140" y="121"/>
                    <a:pt x="97" y="122"/>
                    <a:pt x="89" y="122"/>
                  </a:cubicBezTo>
                  <a:cubicBezTo>
                    <a:pt x="81" y="118"/>
                    <a:pt x="64" y="113"/>
                    <a:pt x="21" y="101"/>
                  </a:cubicBezTo>
                  <a:lnTo>
                    <a:pt x="21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61;p1">
              <a:extLst>
                <a:ext uri="{FF2B5EF4-FFF2-40B4-BE49-F238E27FC236}">
                  <a16:creationId xmlns:a16="http://schemas.microsoft.com/office/drawing/2014/main" id="{F2FF6622-5C44-49EB-951E-90809F53267A}"/>
                </a:ext>
              </a:extLst>
            </p:cNvPr>
            <p:cNvSpPr/>
            <p:nvPr/>
          </p:nvSpPr>
          <p:spPr>
            <a:xfrm>
              <a:off x="8183173" y="14392891"/>
              <a:ext cx="99152" cy="99152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39" y="78"/>
                  </a:moveTo>
                  <a:cubicBezTo>
                    <a:pt x="29" y="78"/>
                    <a:pt x="19" y="74"/>
                    <a:pt x="12" y="66"/>
                  </a:cubicBezTo>
                  <a:cubicBezTo>
                    <a:pt x="4" y="59"/>
                    <a:pt x="0" y="49"/>
                    <a:pt x="0" y="39"/>
                  </a:cubicBezTo>
                  <a:cubicBezTo>
                    <a:pt x="0" y="29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49" y="0"/>
                    <a:pt x="59" y="4"/>
                    <a:pt x="66" y="11"/>
                  </a:cubicBezTo>
                  <a:cubicBezTo>
                    <a:pt x="74" y="18"/>
                    <a:pt x="78" y="28"/>
                    <a:pt x="78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49"/>
                    <a:pt x="74" y="59"/>
                    <a:pt x="67" y="66"/>
                  </a:cubicBezTo>
                  <a:cubicBezTo>
                    <a:pt x="59" y="73"/>
                    <a:pt x="50" y="78"/>
                    <a:pt x="39" y="78"/>
                  </a:cubicBezTo>
                  <a:cubicBezTo>
                    <a:pt x="39" y="78"/>
                    <a:pt x="39" y="78"/>
                    <a:pt x="39" y="78"/>
                  </a:cubicBezTo>
                  <a:close/>
                  <a:moveTo>
                    <a:pt x="39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4" y="20"/>
                    <a:pt x="29" y="22"/>
                    <a:pt x="25" y="25"/>
                  </a:cubicBezTo>
                  <a:cubicBezTo>
                    <a:pt x="22" y="29"/>
                    <a:pt x="20" y="34"/>
                    <a:pt x="20" y="39"/>
                  </a:cubicBezTo>
                  <a:cubicBezTo>
                    <a:pt x="20" y="44"/>
                    <a:pt x="22" y="49"/>
                    <a:pt x="26" y="52"/>
                  </a:cubicBezTo>
                  <a:cubicBezTo>
                    <a:pt x="29" y="56"/>
                    <a:pt x="34" y="58"/>
                    <a:pt x="39" y="58"/>
                  </a:cubicBezTo>
                  <a:cubicBezTo>
                    <a:pt x="44" y="58"/>
                    <a:pt x="49" y="56"/>
                    <a:pt x="52" y="52"/>
                  </a:cubicBezTo>
                  <a:cubicBezTo>
                    <a:pt x="56" y="48"/>
                    <a:pt x="58" y="44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3"/>
                    <a:pt x="56" y="29"/>
                    <a:pt x="52" y="25"/>
                  </a:cubicBezTo>
                  <a:cubicBezTo>
                    <a:pt x="49" y="22"/>
                    <a:pt x="44" y="20"/>
                    <a:pt x="3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62;p1">
              <a:extLst>
                <a:ext uri="{FF2B5EF4-FFF2-40B4-BE49-F238E27FC236}">
                  <a16:creationId xmlns:a16="http://schemas.microsoft.com/office/drawing/2014/main" id="{D40BBA32-B724-4B7D-9721-51443C0133DB}"/>
                </a:ext>
              </a:extLst>
            </p:cNvPr>
            <p:cNvSpPr/>
            <p:nvPr/>
          </p:nvSpPr>
          <p:spPr>
            <a:xfrm>
              <a:off x="8079300" y="14355119"/>
              <a:ext cx="305324" cy="173122"/>
            </a:xfrm>
            <a:custGeom>
              <a:avLst/>
              <a:gdLst/>
              <a:ahLst/>
              <a:cxnLst/>
              <a:rect l="l" t="t" r="r" b="b"/>
              <a:pathLst>
                <a:path w="194" h="110" extrusionOk="0">
                  <a:moveTo>
                    <a:pt x="1" y="110"/>
                  </a:moveTo>
                  <a:lnTo>
                    <a:pt x="0" y="2"/>
                  </a:lnTo>
                  <a:lnTo>
                    <a:pt x="194" y="0"/>
                  </a:lnTo>
                  <a:lnTo>
                    <a:pt x="194" y="108"/>
                  </a:lnTo>
                  <a:lnTo>
                    <a:pt x="1" y="110"/>
                  </a:lnTo>
                  <a:close/>
                  <a:moveTo>
                    <a:pt x="17" y="18"/>
                  </a:moveTo>
                  <a:lnTo>
                    <a:pt x="17" y="94"/>
                  </a:lnTo>
                  <a:lnTo>
                    <a:pt x="178" y="92"/>
                  </a:lnTo>
                  <a:lnTo>
                    <a:pt x="177" y="17"/>
                  </a:lnTo>
                  <a:lnTo>
                    <a:pt x="17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3DC9B3-585D-4881-A8CB-2D40FB9DB5BF}"/>
              </a:ext>
            </a:extLst>
          </p:cNvPr>
          <p:cNvGrpSpPr/>
          <p:nvPr/>
        </p:nvGrpSpPr>
        <p:grpSpPr>
          <a:xfrm>
            <a:off x="1170735" y="5299036"/>
            <a:ext cx="451691" cy="354113"/>
            <a:chOff x="1399942" y="15416948"/>
            <a:chExt cx="451691" cy="354113"/>
          </a:xfrm>
          <a:solidFill>
            <a:schemeClr val="tx1"/>
          </a:solidFill>
        </p:grpSpPr>
        <p:sp>
          <p:nvSpPr>
            <p:cNvPr id="10" name="Google Shape;390;p1">
              <a:extLst>
                <a:ext uri="{FF2B5EF4-FFF2-40B4-BE49-F238E27FC236}">
                  <a16:creationId xmlns:a16="http://schemas.microsoft.com/office/drawing/2014/main" id="{2BC890A7-9C50-42F5-9531-1E9FC5FE17C8}"/>
                </a:ext>
              </a:extLst>
            </p:cNvPr>
            <p:cNvSpPr/>
            <p:nvPr/>
          </p:nvSpPr>
          <p:spPr>
            <a:xfrm>
              <a:off x="1399942" y="15416948"/>
              <a:ext cx="451691" cy="354113"/>
            </a:xfrm>
            <a:custGeom>
              <a:avLst/>
              <a:gdLst/>
              <a:ahLst/>
              <a:cxnLst/>
              <a:rect l="l" t="t" r="r" b="b"/>
              <a:pathLst>
                <a:path w="353" h="276" extrusionOk="0">
                  <a:moveTo>
                    <a:pt x="353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213" y="220"/>
                    <a:pt x="213" y="220"/>
                    <a:pt x="213" y="220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3" y="261"/>
                    <a:pt x="237" y="276"/>
                    <a:pt x="268" y="276"/>
                  </a:cubicBezTo>
                  <a:cubicBezTo>
                    <a:pt x="300" y="276"/>
                    <a:pt x="324" y="261"/>
                    <a:pt x="324" y="242"/>
                  </a:cubicBezTo>
                  <a:cubicBezTo>
                    <a:pt x="324" y="172"/>
                    <a:pt x="324" y="172"/>
                    <a:pt x="324" y="172"/>
                  </a:cubicBezTo>
                  <a:cubicBezTo>
                    <a:pt x="353" y="172"/>
                    <a:pt x="353" y="172"/>
                    <a:pt x="353" y="172"/>
                  </a:cubicBezTo>
                  <a:lnTo>
                    <a:pt x="353" y="0"/>
                  </a:lnTo>
                  <a:close/>
                  <a:moveTo>
                    <a:pt x="18" y="66"/>
                  </a:moveTo>
                  <a:cubicBezTo>
                    <a:pt x="290" y="66"/>
                    <a:pt x="290" y="66"/>
                    <a:pt x="290" y="66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84" y="120"/>
                    <a:pt x="276" y="119"/>
                    <a:pt x="268" y="119"/>
                  </a:cubicBezTo>
                  <a:cubicBezTo>
                    <a:pt x="237" y="119"/>
                    <a:pt x="213" y="134"/>
                    <a:pt x="213" y="153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18" y="202"/>
                    <a:pt x="18" y="202"/>
                    <a:pt x="18" y="202"/>
                  </a:cubicBezTo>
                  <a:lnTo>
                    <a:pt x="18" y="66"/>
                  </a:lnTo>
                  <a:close/>
                  <a:moveTo>
                    <a:pt x="310" y="153"/>
                  </a:moveTo>
                  <a:cubicBezTo>
                    <a:pt x="310" y="162"/>
                    <a:pt x="292" y="171"/>
                    <a:pt x="268" y="171"/>
                  </a:cubicBezTo>
                  <a:cubicBezTo>
                    <a:pt x="245" y="171"/>
                    <a:pt x="227" y="162"/>
                    <a:pt x="227" y="153"/>
                  </a:cubicBezTo>
                  <a:cubicBezTo>
                    <a:pt x="227" y="144"/>
                    <a:pt x="245" y="134"/>
                    <a:pt x="268" y="134"/>
                  </a:cubicBezTo>
                  <a:cubicBezTo>
                    <a:pt x="292" y="134"/>
                    <a:pt x="310" y="144"/>
                    <a:pt x="310" y="153"/>
                  </a:cubicBezTo>
                  <a:close/>
                  <a:moveTo>
                    <a:pt x="268" y="261"/>
                  </a:moveTo>
                  <a:cubicBezTo>
                    <a:pt x="245" y="261"/>
                    <a:pt x="227" y="251"/>
                    <a:pt x="227" y="242"/>
                  </a:cubicBezTo>
                  <a:cubicBezTo>
                    <a:pt x="227" y="235"/>
                    <a:pt x="227" y="235"/>
                    <a:pt x="227" y="235"/>
                  </a:cubicBezTo>
                  <a:cubicBezTo>
                    <a:pt x="237" y="241"/>
                    <a:pt x="252" y="245"/>
                    <a:pt x="268" y="245"/>
                  </a:cubicBezTo>
                  <a:cubicBezTo>
                    <a:pt x="285" y="245"/>
                    <a:pt x="300" y="241"/>
                    <a:pt x="310" y="235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0" y="251"/>
                    <a:pt x="292" y="261"/>
                    <a:pt x="268" y="261"/>
                  </a:cubicBezTo>
                  <a:close/>
                  <a:moveTo>
                    <a:pt x="268" y="231"/>
                  </a:moveTo>
                  <a:cubicBezTo>
                    <a:pt x="245" y="231"/>
                    <a:pt x="227" y="221"/>
                    <a:pt x="227" y="212"/>
                  </a:cubicBezTo>
                  <a:cubicBezTo>
                    <a:pt x="227" y="206"/>
                    <a:pt x="227" y="206"/>
                    <a:pt x="227" y="206"/>
                  </a:cubicBezTo>
                  <a:cubicBezTo>
                    <a:pt x="237" y="212"/>
                    <a:pt x="252" y="216"/>
                    <a:pt x="268" y="216"/>
                  </a:cubicBezTo>
                  <a:cubicBezTo>
                    <a:pt x="285" y="216"/>
                    <a:pt x="300" y="212"/>
                    <a:pt x="310" y="206"/>
                  </a:cubicBezTo>
                  <a:cubicBezTo>
                    <a:pt x="310" y="212"/>
                    <a:pt x="310" y="212"/>
                    <a:pt x="310" y="212"/>
                  </a:cubicBezTo>
                  <a:cubicBezTo>
                    <a:pt x="310" y="221"/>
                    <a:pt x="292" y="231"/>
                    <a:pt x="268" y="231"/>
                  </a:cubicBezTo>
                  <a:close/>
                  <a:moveTo>
                    <a:pt x="268" y="202"/>
                  </a:moveTo>
                  <a:cubicBezTo>
                    <a:pt x="245" y="202"/>
                    <a:pt x="227" y="192"/>
                    <a:pt x="227" y="183"/>
                  </a:cubicBezTo>
                  <a:cubicBezTo>
                    <a:pt x="227" y="175"/>
                    <a:pt x="227" y="175"/>
                    <a:pt x="227" y="175"/>
                  </a:cubicBezTo>
                  <a:cubicBezTo>
                    <a:pt x="237" y="182"/>
                    <a:pt x="252" y="186"/>
                    <a:pt x="268" y="186"/>
                  </a:cubicBezTo>
                  <a:cubicBezTo>
                    <a:pt x="285" y="186"/>
                    <a:pt x="300" y="182"/>
                    <a:pt x="310" y="175"/>
                  </a:cubicBezTo>
                  <a:cubicBezTo>
                    <a:pt x="310" y="183"/>
                    <a:pt x="310" y="183"/>
                    <a:pt x="310" y="183"/>
                  </a:cubicBezTo>
                  <a:cubicBezTo>
                    <a:pt x="310" y="192"/>
                    <a:pt x="292" y="202"/>
                    <a:pt x="268" y="202"/>
                  </a:cubicBezTo>
                  <a:close/>
                  <a:moveTo>
                    <a:pt x="335" y="154"/>
                  </a:moveTo>
                  <a:cubicBezTo>
                    <a:pt x="324" y="154"/>
                    <a:pt x="324" y="154"/>
                    <a:pt x="324" y="154"/>
                  </a:cubicBezTo>
                  <a:cubicBezTo>
                    <a:pt x="324" y="153"/>
                    <a:pt x="324" y="153"/>
                    <a:pt x="324" y="153"/>
                  </a:cubicBezTo>
                  <a:cubicBezTo>
                    <a:pt x="324" y="143"/>
                    <a:pt x="318" y="135"/>
                    <a:pt x="308" y="129"/>
                  </a:cubicBezTo>
                  <a:cubicBezTo>
                    <a:pt x="308" y="48"/>
                    <a:pt x="308" y="48"/>
                    <a:pt x="308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335" y="18"/>
                    <a:pt x="335" y="18"/>
                    <a:pt x="335" y="18"/>
                  </a:cubicBezTo>
                  <a:lnTo>
                    <a:pt x="335" y="1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91;p1">
              <a:extLst>
                <a:ext uri="{FF2B5EF4-FFF2-40B4-BE49-F238E27FC236}">
                  <a16:creationId xmlns:a16="http://schemas.microsoft.com/office/drawing/2014/main" id="{DE68549A-C1F6-476B-8F37-0403F4B22F8E}"/>
                </a:ext>
              </a:extLst>
            </p:cNvPr>
            <p:cNvSpPr/>
            <p:nvPr/>
          </p:nvSpPr>
          <p:spPr>
            <a:xfrm>
              <a:off x="1543161" y="15517673"/>
              <a:ext cx="108595" cy="143219"/>
            </a:xfrm>
            <a:custGeom>
              <a:avLst/>
              <a:gdLst/>
              <a:ahLst/>
              <a:cxnLst/>
              <a:rect l="l" t="t" r="r" b="b"/>
              <a:pathLst>
                <a:path w="84" h="112" extrusionOk="0">
                  <a:moveTo>
                    <a:pt x="42" y="0"/>
                  </a:moveTo>
                  <a:cubicBezTo>
                    <a:pt x="19" y="0"/>
                    <a:pt x="0" y="25"/>
                    <a:pt x="0" y="56"/>
                  </a:cubicBezTo>
                  <a:cubicBezTo>
                    <a:pt x="0" y="87"/>
                    <a:pt x="19" y="112"/>
                    <a:pt x="42" y="112"/>
                  </a:cubicBezTo>
                  <a:cubicBezTo>
                    <a:pt x="66" y="112"/>
                    <a:pt x="84" y="87"/>
                    <a:pt x="84" y="56"/>
                  </a:cubicBezTo>
                  <a:cubicBezTo>
                    <a:pt x="84" y="25"/>
                    <a:pt x="66" y="0"/>
                    <a:pt x="42" y="0"/>
                  </a:cubicBezTo>
                  <a:close/>
                  <a:moveTo>
                    <a:pt x="42" y="95"/>
                  </a:moveTo>
                  <a:cubicBezTo>
                    <a:pt x="29" y="95"/>
                    <a:pt x="17" y="77"/>
                    <a:pt x="17" y="56"/>
                  </a:cubicBezTo>
                  <a:cubicBezTo>
                    <a:pt x="17" y="34"/>
                    <a:pt x="29" y="16"/>
                    <a:pt x="42" y="16"/>
                  </a:cubicBezTo>
                  <a:cubicBezTo>
                    <a:pt x="56" y="16"/>
                    <a:pt x="68" y="34"/>
                    <a:pt x="68" y="56"/>
                  </a:cubicBezTo>
                  <a:cubicBezTo>
                    <a:pt x="68" y="77"/>
                    <a:pt x="56" y="95"/>
                    <a:pt x="42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156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66,8,Recommended Marketing Strategy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579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Tw Cen MT</vt:lpstr>
      <vt:lpstr>Circuit</vt:lpstr>
      <vt:lpstr>Customer Segmentation for targeted Advertisement </vt:lpstr>
      <vt:lpstr>GoalS</vt:lpstr>
      <vt:lpstr>Data cleaning and outlier detection</vt:lpstr>
      <vt:lpstr>Clustering preparation</vt:lpstr>
      <vt:lpstr>Clustering mechanism</vt:lpstr>
      <vt:lpstr>PowerPoint Presentation</vt:lpstr>
      <vt:lpstr>Notable Cluster Attributes</vt:lpstr>
      <vt:lpstr>Recommended Marketing Strategy</vt:lpstr>
      <vt:lpstr>Recommendations for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von Wendorff (DE)</dc:creator>
  <cp:lastModifiedBy>Felix von Wendorff (DE)</cp:lastModifiedBy>
  <cp:revision>20</cp:revision>
  <dcterms:created xsi:type="dcterms:W3CDTF">2022-03-17T07:23:12Z</dcterms:created>
  <dcterms:modified xsi:type="dcterms:W3CDTF">2022-03-17T17:13:23Z</dcterms:modified>
</cp:coreProperties>
</file>