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81" r:id="rId16"/>
    <p:sldId id="271" r:id="rId17"/>
    <p:sldId id="282" r:id="rId18"/>
    <p:sldId id="283" r:id="rId19"/>
    <p:sldId id="272" r:id="rId20"/>
    <p:sldId id="280" r:id="rId21"/>
    <p:sldId id="278" r:id="rId22"/>
    <p:sldId id="279" r:id="rId23"/>
    <p:sldId id="273" r:id="rId24"/>
    <p:sldId id="274" r:id="rId25"/>
    <p:sldId id="265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63" d="100"/>
          <a:sy n="63" d="100"/>
        </p:scale>
        <p:origin x="-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5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l avec des beignets de saumon, de la salade et du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l de pâtes pappardelle avec du beurre maître d’hôtel, des noisettes grillées et des lamelles de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l de pâtes pappardelle avec du beurre maître d’hôtel, des noisettes grillées et des lamelles de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30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.png"/><Relationship Id="rId7" Type="http://schemas.openxmlformats.org/officeDocument/2006/relationships/image" Target="../media/image3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Extraction de Mots-Clés &amp; Résumé Automatique"/>
          <p:cNvSpPr txBox="1"/>
          <p:nvPr/>
        </p:nvSpPr>
        <p:spPr>
          <a:xfrm>
            <a:off x="6925497" y="5069551"/>
            <a:ext cx="164192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Extraction de Mots-Clés &amp; Résumé Automatique  </a:t>
            </a:r>
          </a:p>
        </p:txBody>
      </p:sp>
      <p:sp>
        <p:nvSpPr>
          <p:cNvPr id="154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155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156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157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9</a:t>
            </a:r>
            <a:endParaRPr dirty="0"/>
          </a:p>
        </p:txBody>
      </p:sp>
      <p:sp>
        <p:nvSpPr>
          <p:cNvPr id="452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453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54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" name="Partie 2 - TF-IDF : pour le résumé d'un document">
            <a:extLst>
              <a:ext uri="{FF2B5EF4-FFF2-40B4-BE49-F238E27FC236}">
                <a16:creationId xmlns:a16="http://schemas.microsoft.com/office/drawing/2014/main" id="{88F4BF50-9280-E7DF-4DB2-DCCA20971639}"/>
              </a:ext>
            </a:extLst>
          </p:cNvPr>
          <p:cNvSpPr txBox="1"/>
          <p:nvPr/>
        </p:nvSpPr>
        <p:spPr>
          <a:xfrm>
            <a:off x="2910534" y="1249448"/>
            <a:ext cx="1674207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TF-IDF + Clustering pour le résumé de documents</a:t>
            </a:r>
            <a:endParaRPr dirty="0"/>
          </a:p>
        </p:txBody>
      </p:sp>
      <p:sp>
        <p:nvSpPr>
          <p:cNvPr id="3" name="Segmentation de document en phrase">
            <a:extLst>
              <a:ext uri="{FF2B5EF4-FFF2-40B4-BE49-F238E27FC236}">
                <a16:creationId xmlns:a16="http://schemas.microsoft.com/office/drawing/2014/main" id="{5D9DB0D8-0EA8-4602-1245-6D82AF556B62}"/>
              </a:ext>
            </a:extLst>
          </p:cNvPr>
          <p:cNvSpPr txBox="1"/>
          <p:nvPr/>
        </p:nvSpPr>
        <p:spPr>
          <a:xfrm>
            <a:off x="1764013" y="2845534"/>
            <a:ext cx="781303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 err="1"/>
              <a:t>Preprocessing</a:t>
            </a:r>
            <a:r>
              <a:rPr lang="fr-FR" dirty="0"/>
              <a:t> des phrases du document​</a:t>
            </a:r>
            <a:endParaRPr dirty="0"/>
          </a:p>
        </p:txBody>
      </p:sp>
      <p:sp>
        <p:nvSpPr>
          <p:cNvPr id="4" name="Tokenisation">
            <a:extLst>
              <a:ext uri="{FF2B5EF4-FFF2-40B4-BE49-F238E27FC236}">
                <a16:creationId xmlns:a16="http://schemas.microsoft.com/office/drawing/2014/main" id="{7CEE7A28-2AA9-0583-69C9-4B302E303822}"/>
              </a:ext>
            </a:extLst>
          </p:cNvPr>
          <p:cNvSpPr txBox="1"/>
          <p:nvPr/>
        </p:nvSpPr>
        <p:spPr>
          <a:xfrm>
            <a:off x="1778529" y="3454060"/>
            <a:ext cx="726391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Construction des clusters </a:t>
            </a:r>
            <a:r>
              <a:rPr lang="en-US" dirty="0"/>
              <a:t>​</a:t>
            </a:r>
          </a:p>
        </p:txBody>
      </p:sp>
      <p:sp>
        <p:nvSpPr>
          <p:cNvPr id="5" name="Calculs de poids TF-IDF">
            <a:extLst>
              <a:ext uri="{FF2B5EF4-FFF2-40B4-BE49-F238E27FC236}">
                <a16:creationId xmlns:a16="http://schemas.microsoft.com/office/drawing/2014/main" id="{6B075189-263B-E3B4-5A20-F194586706FC}"/>
              </a:ext>
            </a:extLst>
          </p:cNvPr>
          <p:cNvSpPr txBox="1"/>
          <p:nvPr/>
        </p:nvSpPr>
        <p:spPr>
          <a:xfrm>
            <a:off x="1804268" y="4055400"/>
            <a:ext cx="11147282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n-US" dirty="0" err="1"/>
              <a:t>Calculs</a:t>
            </a:r>
            <a:r>
              <a:rPr lang="en-US" dirty="0"/>
              <a:t> de </a:t>
            </a:r>
            <a:r>
              <a:rPr lang="en-US" dirty="0" err="1"/>
              <a:t>poids</a:t>
            </a:r>
            <a:r>
              <a:rPr lang="en-US" dirty="0"/>
              <a:t> TF-IDF des clusters dans les phrase ​</a:t>
            </a:r>
          </a:p>
        </p:txBody>
      </p:sp>
      <p:sp>
        <p:nvSpPr>
          <p:cNvPr id="7" name="Calcul du score de chaque phrase dans l'espace des mots-clés">
            <a:extLst>
              <a:ext uri="{FF2B5EF4-FFF2-40B4-BE49-F238E27FC236}">
                <a16:creationId xmlns:a16="http://schemas.microsoft.com/office/drawing/2014/main" id="{62799695-7871-6707-1E63-37B9A744A921}"/>
              </a:ext>
            </a:extLst>
          </p:cNvPr>
          <p:cNvSpPr txBox="1"/>
          <p:nvPr/>
        </p:nvSpPr>
        <p:spPr>
          <a:xfrm>
            <a:off x="1749428" y="4848337"/>
            <a:ext cx="1041028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Calcul</a:t>
            </a:r>
            <a:r>
              <a:rPr dirty="0"/>
              <a:t> du score de </a:t>
            </a:r>
            <a:r>
              <a:rPr dirty="0" err="1"/>
              <a:t>chaque</a:t>
            </a:r>
            <a:r>
              <a:rPr dirty="0"/>
              <a:t> phrase dans </a:t>
            </a:r>
            <a:r>
              <a:rPr dirty="0" err="1"/>
              <a:t>l'espace</a:t>
            </a:r>
            <a:r>
              <a:rPr dirty="0"/>
              <a:t> des mots-</a:t>
            </a:r>
            <a:r>
              <a:rPr dirty="0" err="1"/>
              <a:t>clés</a:t>
            </a:r>
            <a:endParaRPr dirty="0"/>
          </a:p>
        </p:txBody>
      </p:sp>
      <p:sp>
        <p:nvSpPr>
          <p:cNvPr id="8" name="Ovale">
            <a:extLst>
              <a:ext uri="{FF2B5EF4-FFF2-40B4-BE49-F238E27FC236}">
                <a16:creationId xmlns:a16="http://schemas.microsoft.com/office/drawing/2014/main" id="{006EC1DE-AD2F-22B8-1785-AAFB8BB192A9}"/>
              </a:ext>
            </a:extLst>
          </p:cNvPr>
          <p:cNvSpPr/>
          <p:nvPr/>
        </p:nvSpPr>
        <p:spPr>
          <a:xfrm>
            <a:off x="1421848" y="3037412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Ovale">
            <a:extLst>
              <a:ext uri="{FF2B5EF4-FFF2-40B4-BE49-F238E27FC236}">
                <a16:creationId xmlns:a16="http://schemas.microsoft.com/office/drawing/2014/main" id="{DC1490B2-D551-4F46-4554-ED9DDE5ED96F}"/>
              </a:ext>
            </a:extLst>
          </p:cNvPr>
          <p:cNvSpPr/>
          <p:nvPr/>
        </p:nvSpPr>
        <p:spPr>
          <a:xfrm>
            <a:off x="1421848" y="3645938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Ovale">
            <a:extLst>
              <a:ext uri="{FF2B5EF4-FFF2-40B4-BE49-F238E27FC236}">
                <a16:creationId xmlns:a16="http://schemas.microsoft.com/office/drawing/2014/main" id="{EDE7ECE8-FB7D-3A2C-2095-BE093421CAF9}"/>
              </a:ext>
            </a:extLst>
          </p:cNvPr>
          <p:cNvSpPr/>
          <p:nvPr/>
        </p:nvSpPr>
        <p:spPr>
          <a:xfrm>
            <a:off x="1421848" y="4275370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Ovale">
            <a:extLst>
              <a:ext uri="{FF2B5EF4-FFF2-40B4-BE49-F238E27FC236}">
                <a16:creationId xmlns:a16="http://schemas.microsoft.com/office/drawing/2014/main" id="{044E26F1-98DB-CE25-FEFB-4FDD6FA4E734}"/>
              </a:ext>
            </a:extLst>
          </p:cNvPr>
          <p:cNvSpPr/>
          <p:nvPr/>
        </p:nvSpPr>
        <p:spPr>
          <a:xfrm>
            <a:off x="1429925" y="5162170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Calcul du score d'un document par rapport aux autres…">
            <a:extLst>
              <a:ext uri="{FF2B5EF4-FFF2-40B4-BE49-F238E27FC236}">
                <a16:creationId xmlns:a16="http://schemas.microsoft.com/office/drawing/2014/main" id="{160A3B67-4C0E-B6E7-F216-AFBA13DDC5F2}"/>
              </a:ext>
            </a:extLst>
          </p:cNvPr>
          <p:cNvSpPr txBox="1"/>
          <p:nvPr/>
        </p:nvSpPr>
        <p:spPr>
          <a:xfrm>
            <a:off x="796606" y="6299054"/>
            <a:ext cx="14123012" cy="181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</a:t>
            </a:r>
            <a:r>
              <a:rPr lang="fr-FR" dirty="0"/>
              <a:t> </a:t>
            </a:r>
            <a:r>
              <a:rPr dirty="0" err="1"/>
              <a:t>Calcul</a:t>
            </a:r>
            <a:r>
              <a:rPr dirty="0"/>
              <a:t> du score d'un document par rapport aux </a:t>
            </a:r>
            <a:r>
              <a:rPr dirty="0" err="1"/>
              <a:t>autres</a:t>
            </a:r>
            <a:endParaRPr dirty="0"/>
          </a:p>
          <a:p>
            <a: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algn="l" rtl="0" fontAlgn="base"/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Soit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C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l'ensemble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des clusters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détectés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dans le document.​</a:t>
            </a:r>
          </a:p>
          <a:p>
            <a:pPr algn="l" rtl="0" fontAlgn="base"/>
            <a:r>
              <a:rPr lang="en-US" sz="2700" dirty="0">
                <a:solidFill>
                  <a:srgbClr val="000000"/>
                </a:solidFill>
                <a:latin typeface="Andale Mono"/>
              </a:rPr>
              <a:t>Le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poids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d'une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phrase d par rapport aux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autres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est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</a:t>
            </a:r>
            <a:r>
              <a:rPr lang="en-US" sz="2700" dirty="0" err="1">
                <a:solidFill>
                  <a:srgbClr val="000000"/>
                </a:solidFill>
                <a:latin typeface="Andale Mono"/>
              </a:rPr>
              <a:t>donné</a:t>
            </a:r>
            <a:r>
              <a:rPr lang="en-US" sz="2700" dirty="0">
                <a:solidFill>
                  <a:srgbClr val="000000"/>
                </a:solidFill>
                <a:latin typeface="Andale Mono"/>
              </a:rPr>
              <a:t> par :</a:t>
            </a:r>
            <a:endParaRPr lang="fr-FR" sz="2700" dirty="0">
              <a:solidFill>
                <a:srgbClr val="000000"/>
              </a:solidFill>
              <a:latin typeface="Andale Mono"/>
            </a:endParaRPr>
          </a:p>
        </p:txBody>
      </p:sp>
      <p:sp>
        <p:nvSpPr>
          <p:cNvPr id="15" name="Texte">
            <a:extLst>
              <a:ext uri="{FF2B5EF4-FFF2-40B4-BE49-F238E27FC236}">
                <a16:creationId xmlns:a16="http://schemas.microsoft.com/office/drawing/2014/main" id="{F3EA2AC6-AC19-C29B-C782-CE235027E4E6}"/>
              </a:ext>
            </a:extLst>
          </p:cNvPr>
          <p:cNvSpPr txBox="1"/>
          <p:nvPr/>
        </p:nvSpPr>
        <p:spPr>
          <a:xfrm>
            <a:off x="14399061" y="310898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C6E6E5BE-5A39-2422-3BBF-623386BF8359}"/>
              </a:ext>
            </a:extLst>
          </p:cNvPr>
          <p:cNvSpPr/>
          <p:nvPr/>
        </p:nvSpPr>
        <p:spPr>
          <a:xfrm>
            <a:off x="1168557" y="6464080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BF42FD-1402-248E-B73E-6BFAF536C162}"/>
              </a:ext>
            </a:extLst>
          </p:cNvPr>
          <p:cNvSpPr txBox="1"/>
          <p:nvPr/>
        </p:nvSpPr>
        <p:spPr>
          <a:xfrm>
            <a:off x="1168557" y="10695740"/>
            <a:ext cx="1236016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fr-FR" sz="2700" dirty="0">
                <a:solidFill>
                  <a:srgbClr val="000000"/>
                </a:solidFill>
                <a:latin typeface="Andale Mono"/>
              </a:rPr>
              <a:t>Les n premiers phrases, triées par somme des poids, sont considérés comme pertinentes pour résumé le document.​</a:t>
            </a:r>
          </a:p>
        </p:txBody>
      </p:sp>
      <p:pic>
        <p:nvPicPr>
          <p:cNvPr id="3076" name="Picture 4" descr="Une image contenant texte, diagramme, ligne, nombre&#10;&#10;Description générée automatiquement">
            <a:extLst>
              <a:ext uri="{FF2B5EF4-FFF2-40B4-BE49-F238E27FC236}">
                <a16:creationId xmlns:a16="http://schemas.microsoft.com/office/drawing/2014/main" id="{6A2E8D03-A77A-C0B0-711F-A9CE5E37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054" y="6382845"/>
            <a:ext cx="9462501" cy="57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e image contenant texte, cercl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AF010A7F-AD2F-53F2-86E7-43ABF2197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804" y="2002241"/>
            <a:ext cx="5333102" cy="4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Équation">
                <a:extLst>
                  <a:ext uri="{FF2B5EF4-FFF2-40B4-BE49-F238E27FC236}">
                    <a16:creationId xmlns:a16="http://schemas.microsoft.com/office/drawing/2014/main" id="{15ECBF79-17E4-2804-7029-DF06EE6413A6}"/>
                  </a:ext>
                </a:extLst>
              </p:cNvPr>
              <p:cNvSpPr txBox="1"/>
              <p:nvPr/>
            </p:nvSpPr>
            <p:spPr>
              <a:xfrm>
                <a:off x="3939949" y="8678102"/>
                <a:ext cx="6817379" cy="10556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ar-AE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lang="ar-AE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m:rPr>
                          <m:nor/>
                        </m:rP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ar-A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20" name="Équation">
                <a:extLst>
                  <a:ext uri="{FF2B5EF4-FFF2-40B4-BE49-F238E27FC236}">
                    <a16:creationId xmlns:a16="http://schemas.microsoft.com/office/drawing/2014/main" id="{15ECBF79-17E4-2804-7029-DF06EE64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9" y="8678102"/>
                <a:ext cx="6817379" cy="1055610"/>
              </a:xfrm>
              <a:prstGeom prst="rect">
                <a:avLst/>
              </a:prstGeom>
              <a:blipFill>
                <a:blip r:embed="rId7"/>
                <a:stretch>
                  <a:fillRect t="-7143" b="-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4" name="1"/>
          <p:cNvSpPr txBox="1"/>
          <p:nvPr/>
        </p:nvSpPr>
        <p:spPr>
          <a:xfrm>
            <a:off x="502820" y="12946822"/>
            <a:ext cx="42639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10</a:t>
            </a:r>
            <a:endParaRPr dirty="0"/>
          </a:p>
        </p:txBody>
      </p:sp>
      <p:sp>
        <p:nvSpPr>
          <p:cNvPr id="465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466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67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468" name="Partie 2 - RoBerta"/>
          <p:cNvSpPr txBox="1"/>
          <p:nvPr/>
        </p:nvSpPr>
        <p:spPr>
          <a:xfrm>
            <a:off x="2910534" y="1249448"/>
            <a:ext cx="1357318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</a:t>
            </a:r>
            <a:r>
              <a:rPr dirty="0" err="1"/>
              <a:t>RoBerta</a:t>
            </a:r>
            <a:endParaRPr dirty="0"/>
          </a:p>
        </p:txBody>
      </p:sp>
      <p:sp>
        <p:nvSpPr>
          <p:cNvPr id="469" name="Texte"/>
          <p:cNvSpPr txBox="1"/>
          <p:nvPr/>
        </p:nvSpPr>
        <p:spPr>
          <a:xfrm>
            <a:off x="5467350" y="2405724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451" y="1880057"/>
            <a:ext cx="11963098" cy="1020988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Équation"/>
              <p:cNvSpPr txBox="1"/>
              <p:nvPr/>
            </p:nvSpPr>
            <p:spPr>
              <a:xfrm>
                <a:off x="14158108" y="7981268"/>
                <a:ext cx="1477519" cy="3791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sz="3500"/>
              </a:p>
            </p:txBody>
          </p:sp>
        </mc:Choice>
        <mc:Fallback xmlns="">
          <p:sp>
            <p:nvSpPr>
              <p:cNvPr id="471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108" y="7981268"/>
                <a:ext cx="1477519" cy="379159"/>
              </a:xfrm>
              <a:prstGeom prst="rect">
                <a:avLst/>
              </a:prstGeom>
              <a:blipFill>
                <a:blip r:embed="rId6"/>
                <a:stretch>
                  <a:fillRect r="-5983" b="-9354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0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1</a:t>
            </a:r>
            <a:endParaRPr dirty="0"/>
          </a:p>
        </p:txBody>
      </p:sp>
      <p:sp>
        <p:nvSpPr>
          <p:cNvPr id="48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48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8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484" name="Partie 2 - RoBerta"/>
          <p:cNvSpPr txBox="1"/>
          <p:nvPr/>
        </p:nvSpPr>
        <p:spPr>
          <a:xfrm>
            <a:off x="2910534" y="1249448"/>
            <a:ext cx="1357318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</a:t>
            </a:r>
            <a:r>
              <a:rPr dirty="0" err="1"/>
              <a:t>RoBerta</a:t>
            </a:r>
            <a:endParaRPr dirty="0"/>
          </a:p>
        </p:txBody>
      </p:sp>
      <p:sp>
        <p:nvSpPr>
          <p:cNvPr id="485" name="Texte"/>
          <p:cNvSpPr txBox="1"/>
          <p:nvPr/>
        </p:nvSpPr>
        <p:spPr>
          <a:xfrm>
            <a:off x="5467350" y="2405724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486" name="Texte"/>
          <p:cNvSpPr txBox="1"/>
          <p:nvPr/>
        </p:nvSpPr>
        <p:spPr>
          <a:xfrm>
            <a:off x="51308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48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12" y="1811732"/>
            <a:ext cx="17645176" cy="10473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12" y="1811732"/>
            <a:ext cx="17645176" cy="1047353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Équation"/>
              <p:cNvSpPr txBox="1"/>
              <p:nvPr/>
            </p:nvSpPr>
            <p:spPr>
              <a:xfrm>
                <a:off x="17539909" y="5677618"/>
                <a:ext cx="2653368" cy="6776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sSub>
                        <m:sSubPr>
                          <m:ctrlP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5200" dirty="0"/>
              </a:p>
            </p:txBody>
          </p:sp>
        </mc:Choice>
        <mc:Fallback xmlns="">
          <p:sp>
            <p:nvSpPr>
              <p:cNvPr id="489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909" y="5677618"/>
                <a:ext cx="2653368" cy="677644"/>
              </a:xfrm>
              <a:prstGeom prst="rect">
                <a:avLst/>
              </a:prstGeom>
              <a:blipFill>
                <a:blip r:embed="rId6"/>
                <a:stretch>
                  <a:fillRect l="-6635" r="-15640" b="-5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Équation"/>
              <p:cNvSpPr txBox="1"/>
              <p:nvPr/>
            </p:nvSpPr>
            <p:spPr>
              <a:xfrm>
                <a:off x="13629409" y="8069506"/>
                <a:ext cx="580672" cy="82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Upp>
                        <m:limUppPr>
                          <m:ctrlPr>
                            <a:rPr lang="ar-A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ar-A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ar-A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ar-AE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lang="fr-FR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</m:oMath>
                  </m:oMathPara>
                </a14:m>
                <a:endParaRPr sz="2600" dirty="0"/>
              </a:p>
            </p:txBody>
          </p:sp>
        </mc:Choice>
        <mc:Fallback xmlns="">
          <p:sp>
            <p:nvSpPr>
              <p:cNvPr id="490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409" y="8069506"/>
                <a:ext cx="580672" cy="824521"/>
              </a:xfrm>
              <a:prstGeom prst="rect">
                <a:avLst/>
              </a:prstGeom>
              <a:blipFill>
                <a:blip r:embed="rId7"/>
                <a:stretch>
                  <a:fillRect l="-10870" t="-1515" r="-17391" b="-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Équation"/>
              <p:cNvSpPr txBox="1"/>
              <p:nvPr/>
            </p:nvSpPr>
            <p:spPr>
              <a:xfrm>
                <a:off x="14662717" y="8069506"/>
                <a:ext cx="580672" cy="82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 smtClean="0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Upp>
                        <m:limUppPr>
                          <m:ctrlPr>
                            <a:rPr lang="ar-AE"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ar-AE" sz="2600" i="1" smtClean="0">
                                  <a:solidFill>
                                    <a:srgbClr val="CD3B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ar-AE" sz="2600" i="1">
                                  <a:solidFill>
                                    <a:srgbClr val="CD3B33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ar-AE" sz="2600" b="0" i="1" smtClean="0">
                                  <a:solidFill>
                                    <a:srgbClr val="CD3B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lang="fr-FR" sz="2600" b="0" i="1" smtClean="0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</m:oMath>
                  </m:oMathPara>
                </a14:m>
                <a:endParaRPr sz="2600" dirty="0">
                  <a:solidFill>
                    <a:srgbClr val="CD3C33"/>
                  </a:solidFill>
                </a:endParaRPr>
              </a:p>
            </p:txBody>
          </p:sp>
        </mc:Choice>
        <mc:Fallback xmlns="">
          <p:sp>
            <p:nvSpPr>
              <p:cNvPr id="491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717" y="8069506"/>
                <a:ext cx="580672" cy="824521"/>
              </a:xfrm>
              <a:prstGeom prst="rect">
                <a:avLst/>
              </a:prstGeom>
              <a:blipFill>
                <a:blip r:embed="rId8"/>
                <a:stretch>
                  <a:fillRect l="-10638" t="-1515" r="-17021" b="-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Équation"/>
              <p:cNvSpPr txBox="1"/>
              <p:nvPr/>
            </p:nvSpPr>
            <p:spPr>
              <a:xfrm>
                <a:off x="12270164" y="8178781"/>
                <a:ext cx="4556504" cy="538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fr-FR" sz="3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                        </m:t>
                      </m:r>
                      <m:r>
                        <a:rPr lang="fr-FR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)</m:t>
                      </m:r>
                    </m:oMath>
                  </m:oMathPara>
                </a14:m>
                <a:endParaRPr sz="3500" dirty="0"/>
              </a:p>
            </p:txBody>
          </p:sp>
        </mc:Choice>
        <mc:Fallback xmlns="">
          <p:sp>
            <p:nvSpPr>
              <p:cNvPr id="492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164" y="8178781"/>
                <a:ext cx="4556504" cy="538609"/>
              </a:xfrm>
              <a:prstGeom prst="rect">
                <a:avLst/>
              </a:prstGeom>
              <a:blipFill>
                <a:blip r:embed="rId9"/>
                <a:stretch>
                  <a:fillRect l="-836" t="-6977" r="-2786" b="-395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1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2</a:t>
            </a:r>
            <a:endParaRPr dirty="0"/>
          </a:p>
        </p:txBody>
      </p:sp>
      <p:sp>
        <p:nvSpPr>
          <p:cNvPr id="502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03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04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05" name="Partie 2 - RoBerta"/>
          <p:cNvSpPr txBox="1"/>
          <p:nvPr/>
        </p:nvSpPr>
        <p:spPr>
          <a:xfrm>
            <a:off x="2910534" y="1249448"/>
            <a:ext cx="1357318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</a:t>
            </a:r>
            <a:r>
              <a:rPr dirty="0" err="1"/>
              <a:t>RoBerta</a:t>
            </a:r>
            <a:endParaRPr dirty="0"/>
          </a:p>
        </p:txBody>
      </p:sp>
      <p:sp>
        <p:nvSpPr>
          <p:cNvPr id="506" name="Texte"/>
          <p:cNvSpPr txBox="1"/>
          <p:nvPr/>
        </p:nvSpPr>
        <p:spPr>
          <a:xfrm>
            <a:off x="5467350" y="2405724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507" name="Texte"/>
          <p:cNvSpPr txBox="1"/>
          <p:nvPr/>
        </p:nvSpPr>
        <p:spPr>
          <a:xfrm>
            <a:off x="51308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Équation"/>
              <p:cNvSpPr txBox="1"/>
              <p:nvPr/>
            </p:nvSpPr>
            <p:spPr>
              <a:xfrm>
                <a:off x="17707860" y="5714940"/>
                <a:ext cx="2653368" cy="6776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sSub>
                        <m:sSubPr>
                          <m:ctrlP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5200"/>
              </a:p>
            </p:txBody>
          </p:sp>
        </mc:Choice>
        <mc:Fallback xmlns="">
          <p:sp>
            <p:nvSpPr>
              <p:cNvPr id="508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60" y="5714940"/>
                <a:ext cx="2653368" cy="677644"/>
              </a:xfrm>
              <a:prstGeom prst="rect">
                <a:avLst/>
              </a:prstGeom>
              <a:blipFill>
                <a:blip r:embed="rId5"/>
                <a:stretch>
                  <a:fillRect l="-7143" r="-15714" b="-5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Équation"/>
              <p:cNvSpPr txBox="1"/>
              <p:nvPr/>
            </p:nvSpPr>
            <p:spPr>
              <a:xfrm>
                <a:off x="13473545" y="8069505"/>
                <a:ext cx="765991" cy="85951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Upp>
                        <m:limUppPr>
                          <m:ctrlPr>
                            <a:rPr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/>
                          </m:limLow>
                        </m:e>
                        <m:lim/>
                      </m:limUpp>
                    </m:oMath>
                  </m:oMathPara>
                </a14:m>
                <a:endParaRPr sz="2600"/>
              </a:p>
            </p:txBody>
          </p:sp>
        </mc:Choice>
        <mc:Fallback xmlns="">
          <p:sp>
            <p:nvSpPr>
              <p:cNvPr id="509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545" y="8069505"/>
                <a:ext cx="765991" cy="859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Équation"/>
              <p:cNvSpPr txBox="1"/>
              <p:nvPr/>
            </p:nvSpPr>
            <p:spPr>
              <a:xfrm>
                <a:off x="14548417" y="8069505"/>
                <a:ext cx="765992" cy="85951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Upp>
                        <m:limUppPr>
                          <m:ctrlPr>
                            <a:rPr sz="2600" i="1">
                              <a:solidFill>
                                <a:srgbClr val="CD3B33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600" i="1">
                                  <a:solidFill>
                                    <a:srgbClr val="CD3B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600" i="1">
                                  <a:solidFill>
                                    <a:srgbClr val="CD3B33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/>
                          </m:limLow>
                        </m:e>
                        <m:lim/>
                      </m:limUpp>
                    </m:oMath>
                  </m:oMathPara>
                </a14:m>
                <a:endParaRPr sz="2600">
                  <a:solidFill>
                    <a:srgbClr val="CD3C33"/>
                  </a:solidFill>
                </a:endParaRPr>
              </a:p>
            </p:txBody>
          </p:sp>
        </mc:Choice>
        <mc:Fallback xmlns="">
          <p:sp>
            <p:nvSpPr>
              <p:cNvPr id="510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417" y="8069505"/>
                <a:ext cx="765992" cy="859512"/>
              </a:xfrm>
              <a:prstGeom prst="rect">
                <a:avLst/>
              </a:prstGeom>
              <a:blipFill>
                <a:blip r:embed="rId7"/>
                <a:stretch>
                  <a:fillRect r="-163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Équation"/>
              <p:cNvSpPr txBox="1"/>
              <p:nvPr/>
            </p:nvSpPr>
            <p:spPr>
              <a:xfrm>
                <a:off x="12404546" y="8284281"/>
                <a:ext cx="4737038" cy="3791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sz="3500"/>
              </a:p>
            </p:txBody>
          </p:sp>
        </mc:Choice>
        <mc:Fallback xmlns="">
          <p:sp>
            <p:nvSpPr>
              <p:cNvPr id="511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46" y="8284281"/>
                <a:ext cx="4737038" cy="379160"/>
              </a:xfrm>
              <a:prstGeom prst="rect">
                <a:avLst/>
              </a:prstGeom>
              <a:blipFill>
                <a:blip r:embed="rId8"/>
                <a:stretch>
                  <a:fillRect b="-9032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527" y="3916299"/>
            <a:ext cx="19670946" cy="5883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1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3</a:t>
            </a:r>
            <a:endParaRPr dirty="0"/>
          </a:p>
        </p:txBody>
      </p:sp>
      <p:sp>
        <p:nvSpPr>
          <p:cNvPr id="522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23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24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25" name="Résultats - Comparaison des méthodes via métrique Score-Bert"/>
          <p:cNvSpPr txBox="1"/>
          <p:nvPr/>
        </p:nvSpPr>
        <p:spPr>
          <a:xfrm>
            <a:off x="2910534" y="1249448"/>
            <a:ext cx="1706516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5"/>
          <a:srcRect r="75028"/>
          <a:stretch>
            <a:fillRect/>
          </a:stretch>
        </p:blipFill>
        <p:spPr>
          <a:xfrm>
            <a:off x="8145902" y="3353990"/>
            <a:ext cx="6088963" cy="7008114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Rectangle"/>
          <p:cNvSpPr/>
          <p:nvPr/>
        </p:nvSpPr>
        <p:spPr>
          <a:xfrm>
            <a:off x="12409332" y="3407116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2409332" y="6010030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9" name="Bert"/>
          <p:cNvSpPr txBox="1"/>
          <p:nvPr/>
        </p:nvSpPr>
        <p:spPr>
          <a:xfrm>
            <a:off x="13223403" y="4150506"/>
            <a:ext cx="11507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Bert</a:t>
            </a:r>
          </a:p>
        </p:txBody>
      </p:sp>
      <p:sp>
        <p:nvSpPr>
          <p:cNvPr id="530" name="Bert"/>
          <p:cNvSpPr txBox="1"/>
          <p:nvPr/>
        </p:nvSpPr>
        <p:spPr>
          <a:xfrm>
            <a:off x="13248803" y="6766120"/>
            <a:ext cx="11507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Bert</a:t>
            </a:r>
          </a:p>
        </p:txBody>
      </p:sp>
      <p:sp>
        <p:nvSpPr>
          <p:cNvPr id="531" name="Rectangle"/>
          <p:cNvSpPr/>
          <p:nvPr/>
        </p:nvSpPr>
        <p:spPr>
          <a:xfrm>
            <a:off x="7378178" y="4150506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2" name="Reference  : The weather is cold today"/>
          <p:cNvSpPr txBox="1"/>
          <p:nvPr/>
        </p:nvSpPr>
        <p:spPr>
          <a:xfrm>
            <a:off x="3215726" y="4207656"/>
            <a:ext cx="82233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Reference  : The weather is cold today</a:t>
            </a:r>
          </a:p>
        </p:txBody>
      </p:sp>
      <p:sp>
        <p:nvSpPr>
          <p:cNvPr id="533" name="Rectangle"/>
          <p:cNvSpPr/>
          <p:nvPr/>
        </p:nvSpPr>
        <p:spPr>
          <a:xfrm>
            <a:off x="7655233" y="690285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4" name="Candidat  : It is freezing today"/>
          <p:cNvSpPr txBox="1"/>
          <p:nvPr/>
        </p:nvSpPr>
        <p:spPr>
          <a:xfrm>
            <a:off x="4322385" y="6797870"/>
            <a:ext cx="694293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Candidat  : It is freezing today</a:t>
            </a:r>
          </a:p>
        </p:txBody>
      </p:sp>
      <p:sp>
        <p:nvSpPr>
          <p:cNvPr id="535" name="Rectangle"/>
          <p:cNvSpPr/>
          <p:nvPr/>
        </p:nvSpPr>
        <p:spPr>
          <a:xfrm>
            <a:off x="10756378" y="861294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6" name="Model d’Embedding…"/>
          <p:cNvSpPr txBox="1"/>
          <p:nvPr/>
        </p:nvSpPr>
        <p:spPr>
          <a:xfrm>
            <a:off x="11871895" y="8235033"/>
            <a:ext cx="39554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Model d’Embedding </a:t>
            </a:r>
          </a:p>
          <a:p>
            <a: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Contextuel</a:t>
            </a:r>
          </a:p>
        </p:txBody>
      </p:sp>
      <p:pic>
        <p:nvPicPr>
          <p:cNvPr id="537" name="Image" descr="Image"/>
          <p:cNvPicPr>
            <a:picLocks noChangeAspect="1"/>
          </p:cNvPicPr>
          <p:nvPr/>
        </p:nvPicPr>
        <p:blipFill>
          <a:blip r:embed="rId5"/>
          <a:srcRect l="27359" r="59822"/>
          <a:stretch>
            <a:fillRect/>
          </a:stretch>
        </p:blipFill>
        <p:spPr>
          <a:xfrm>
            <a:off x="17506136" y="3353990"/>
            <a:ext cx="3125476" cy="7008114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Rectangle"/>
          <p:cNvSpPr/>
          <p:nvPr/>
        </p:nvSpPr>
        <p:spPr>
          <a:xfrm>
            <a:off x="17309579" y="5318509"/>
            <a:ext cx="3812076" cy="88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8161965" y="8414988"/>
            <a:ext cx="1813732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0" name="Vecteurs d’embeddings"/>
          <p:cNvSpPr txBox="1"/>
          <p:nvPr/>
        </p:nvSpPr>
        <p:spPr>
          <a:xfrm>
            <a:off x="16771036" y="8575816"/>
            <a:ext cx="45955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Vecteurs d’embeddings</a:t>
            </a:r>
          </a:p>
        </p:txBody>
      </p:sp>
      <p:pic>
        <p:nvPicPr>
          <p:cNvPr id="541" name="Image" descr="Image"/>
          <p:cNvPicPr>
            <a:picLocks noChangeAspect="1"/>
          </p:cNvPicPr>
          <p:nvPr/>
        </p:nvPicPr>
        <p:blipFill>
          <a:blip r:embed="rId5"/>
          <a:srcRect l="13369" r="82637" b="30908"/>
          <a:stretch>
            <a:fillRect/>
          </a:stretch>
        </p:blipFill>
        <p:spPr>
          <a:xfrm>
            <a:off x="15092858" y="3338809"/>
            <a:ext cx="973696" cy="48419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510976-2E6E-0A45-EDD8-B34D6117E24F}"/>
              </a:ext>
            </a:extLst>
          </p:cNvPr>
          <p:cNvSpPr/>
          <p:nvPr/>
        </p:nvSpPr>
        <p:spPr>
          <a:xfrm>
            <a:off x="12484395" y="2789254"/>
            <a:ext cx="11147766" cy="72542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D5FD03-DB26-D239-7342-A5EB85F5C5A3}"/>
              </a:ext>
            </a:extLst>
          </p:cNvPr>
          <p:cNvSpPr/>
          <p:nvPr/>
        </p:nvSpPr>
        <p:spPr>
          <a:xfrm>
            <a:off x="11542373" y="2962605"/>
            <a:ext cx="11147766" cy="72542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1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3</a:t>
            </a:r>
            <a:endParaRPr dirty="0"/>
          </a:p>
        </p:txBody>
      </p:sp>
      <p:sp>
        <p:nvSpPr>
          <p:cNvPr id="522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23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24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25" name="Résultats - Comparaison des méthodes via métrique Score-Bert"/>
          <p:cNvSpPr txBox="1"/>
          <p:nvPr/>
        </p:nvSpPr>
        <p:spPr>
          <a:xfrm>
            <a:off x="2910534" y="1249448"/>
            <a:ext cx="1706516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5"/>
          <a:srcRect r="75028"/>
          <a:stretch>
            <a:fillRect/>
          </a:stretch>
        </p:blipFill>
        <p:spPr>
          <a:xfrm>
            <a:off x="8145902" y="3353990"/>
            <a:ext cx="6088963" cy="7008114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Rectangle"/>
          <p:cNvSpPr/>
          <p:nvPr/>
        </p:nvSpPr>
        <p:spPr>
          <a:xfrm>
            <a:off x="12409332" y="3407116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2409332" y="6010030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9" name="Bert"/>
          <p:cNvSpPr txBox="1"/>
          <p:nvPr/>
        </p:nvSpPr>
        <p:spPr>
          <a:xfrm>
            <a:off x="13223403" y="4150506"/>
            <a:ext cx="11507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Bert</a:t>
            </a:r>
          </a:p>
        </p:txBody>
      </p:sp>
      <p:sp>
        <p:nvSpPr>
          <p:cNvPr id="530" name="Bert"/>
          <p:cNvSpPr txBox="1"/>
          <p:nvPr/>
        </p:nvSpPr>
        <p:spPr>
          <a:xfrm>
            <a:off x="13248803" y="6766120"/>
            <a:ext cx="11507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Bert</a:t>
            </a:r>
          </a:p>
        </p:txBody>
      </p:sp>
      <p:sp>
        <p:nvSpPr>
          <p:cNvPr id="531" name="Rectangle"/>
          <p:cNvSpPr/>
          <p:nvPr/>
        </p:nvSpPr>
        <p:spPr>
          <a:xfrm>
            <a:off x="7378178" y="4150506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2" name="Reference  : The weather is cold today"/>
          <p:cNvSpPr txBox="1"/>
          <p:nvPr/>
        </p:nvSpPr>
        <p:spPr>
          <a:xfrm>
            <a:off x="3215726" y="4207656"/>
            <a:ext cx="82233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Reference  : The weather is cold today</a:t>
            </a:r>
          </a:p>
        </p:txBody>
      </p:sp>
      <p:sp>
        <p:nvSpPr>
          <p:cNvPr id="533" name="Rectangle"/>
          <p:cNvSpPr/>
          <p:nvPr/>
        </p:nvSpPr>
        <p:spPr>
          <a:xfrm>
            <a:off x="7655233" y="690285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4" name="Candidat  : It is freezing today"/>
          <p:cNvSpPr txBox="1"/>
          <p:nvPr/>
        </p:nvSpPr>
        <p:spPr>
          <a:xfrm>
            <a:off x="4322385" y="6797870"/>
            <a:ext cx="694293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Candidat  : It is freezing today</a:t>
            </a:r>
          </a:p>
        </p:txBody>
      </p:sp>
      <p:sp>
        <p:nvSpPr>
          <p:cNvPr id="535" name="Rectangle"/>
          <p:cNvSpPr/>
          <p:nvPr/>
        </p:nvSpPr>
        <p:spPr>
          <a:xfrm>
            <a:off x="10756378" y="861294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6" name="Model d’Embedding…"/>
          <p:cNvSpPr txBox="1"/>
          <p:nvPr/>
        </p:nvSpPr>
        <p:spPr>
          <a:xfrm>
            <a:off x="11871895" y="8235033"/>
            <a:ext cx="39554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Model d’Embedding </a:t>
            </a:r>
          </a:p>
          <a:p>
            <a: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Contextuel</a:t>
            </a:r>
          </a:p>
        </p:txBody>
      </p:sp>
      <p:pic>
        <p:nvPicPr>
          <p:cNvPr id="537" name="Image" descr="Image"/>
          <p:cNvPicPr>
            <a:picLocks noChangeAspect="1"/>
          </p:cNvPicPr>
          <p:nvPr/>
        </p:nvPicPr>
        <p:blipFill>
          <a:blip r:embed="rId5"/>
          <a:srcRect l="27359" r="59822"/>
          <a:stretch>
            <a:fillRect/>
          </a:stretch>
        </p:blipFill>
        <p:spPr>
          <a:xfrm>
            <a:off x="17506136" y="3353990"/>
            <a:ext cx="3125476" cy="7008114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Rectangle"/>
          <p:cNvSpPr/>
          <p:nvPr/>
        </p:nvSpPr>
        <p:spPr>
          <a:xfrm>
            <a:off x="17309579" y="5318509"/>
            <a:ext cx="3812076" cy="88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8161965" y="8414988"/>
            <a:ext cx="1813732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0" name="Vecteurs d’embeddings"/>
          <p:cNvSpPr txBox="1"/>
          <p:nvPr/>
        </p:nvSpPr>
        <p:spPr>
          <a:xfrm>
            <a:off x="16771036" y="8575816"/>
            <a:ext cx="459559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Vecteurs d’embeddings</a:t>
            </a:r>
          </a:p>
        </p:txBody>
      </p:sp>
      <p:pic>
        <p:nvPicPr>
          <p:cNvPr id="541" name="Image" descr="Image"/>
          <p:cNvPicPr>
            <a:picLocks noChangeAspect="1"/>
          </p:cNvPicPr>
          <p:nvPr/>
        </p:nvPicPr>
        <p:blipFill>
          <a:blip r:embed="rId5"/>
          <a:srcRect l="13369" r="82637" b="30908"/>
          <a:stretch>
            <a:fillRect/>
          </a:stretch>
        </p:blipFill>
        <p:spPr>
          <a:xfrm>
            <a:off x="15092858" y="3338809"/>
            <a:ext cx="973696" cy="48419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37568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0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4</a:t>
            </a:r>
            <a:endParaRPr dirty="0"/>
          </a:p>
        </p:txBody>
      </p:sp>
      <p:sp>
        <p:nvSpPr>
          <p:cNvPr id="55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5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5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54" name="Résultats - Comparaison des méthodes via métrique Score-Bert"/>
          <p:cNvSpPr txBox="1"/>
          <p:nvPr/>
        </p:nvSpPr>
        <p:spPr>
          <a:xfrm>
            <a:off x="2910534" y="1249448"/>
            <a:ext cx="17658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sp>
        <p:nvSpPr>
          <p:cNvPr id="555" name="Rectangle"/>
          <p:cNvSpPr/>
          <p:nvPr/>
        </p:nvSpPr>
        <p:spPr>
          <a:xfrm>
            <a:off x="12409332" y="3407116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10283465" y="6022730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7378178" y="4150506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7655233" y="690285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10756378" y="861294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5"/>
          <a:srcRect l="27359"/>
          <a:stretch>
            <a:fillRect/>
          </a:stretch>
        </p:blipFill>
        <p:spPr>
          <a:xfrm>
            <a:off x="3714602" y="3182255"/>
            <a:ext cx="17712706" cy="7008115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3894277" y="8414988"/>
            <a:ext cx="2461321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2" name="Distance cosinus"/>
          <p:cNvSpPr txBox="1"/>
          <p:nvPr/>
        </p:nvSpPr>
        <p:spPr>
          <a:xfrm>
            <a:off x="3360629" y="8787805"/>
            <a:ext cx="352861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Distance cosinus</a:t>
            </a:r>
          </a:p>
        </p:txBody>
      </p:sp>
      <p:sp>
        <p:nvSpPr>
          <p:cNvPr id="563" name="Rectangle"/>
          <p:cNvSpPr/>
          <p:nvPr/>
        </p:nvSpPr>
        <p:spPr>
          <a:xfrm>
            <a:off x="9258268" y="8612944"/>
            <a:ext cx="2461321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4" name="Matrice de corrélation"/>
          <p:cNvSpPr txBox="1"/>
          <p:nvPr/>
        </p:nvSpPr>
        <p:spPr>
          <a:xfrm>
            <a:off x="8822304" y="8787805"/>
            <a:ext cx="48089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Matrice de corrélation</a:t>
            </a:r>
          </a:p>
        </p:txBody>
      </p:sp>
      <p:sp>
        <p:nvSpPr>
          <p:cNvPr id="565" name="Rectangle"/>
          <p:cNvSpPr/>
          <p:nvPr/>
        </p:nvSpPr>
        <p:spPr>
          <a:xfrm>
            <a:off x="15759706" y="8189477"/>
            <a:ext cx="4808985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6" name="Moyenne pondérée par l’idf"/>
          <p:cNvSpPr txBox="1"/>
          <p:nvPr/>
        </p:nvSpPr>
        <p:spPr>
          <a:xfrm>
            <a:off x="15671207" y="8787805"/>
            <a:ext cx="56625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Moyenne pondérée par l’idf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C7896-68DD-D747-673A-2DD5C1E48FBB}"/>
              </a:ext>
            </a:extLst>
          </p:cNvPr>
          <p:cNvSpPr/>
          <p:nvPr/>
        </p:nvSpPr>
        <p:spPr>
          <a:xfrm>
            <a:off x="6889246" y="2962605"/>
            <a:ext cx="15800893" cy="72542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0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4</a:t>
            </a:r>
            <a:endParaRPr dirty="0"/>
          </a:p>
        </p:txBody>
      </p:sp>
      <p:sp>
        <p:nvSpPr>
          <p:cNvPr id="55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5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5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54" name="Résultats - Comparaison des méthodes via métrique Score-Bert"/>
          <p:cNvSpPr txBox="1"/>
          <p:nvPr/>
        </p:nvSpPr>
        <p:spPr>
          <a:xfrm>
            <a:off x="2910534" y="1249448"/>
            <a:ext cx="17658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sp>
        <p:nvSpPr>
          <p:cNvPr id="555" name="Rectangle"/>
          <p:cNvSpPr/>
          <p:nvPr/>
        </p:nvSpPr>
        <p:spPr>
          <a:xfrm>
            <a:off x="12409332" y="3407116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10283465" y="6022730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7378178" y="4150506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7655233" y="690285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10756378" y="861294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5"/>
          <a:srcRect l="27359"/>
          <a:stretch>
            <a:fillRect/>
          </a:stretch>
        </p:blipFill>
        <p:spPr>
          <a:xfrm>
            <a:off x="3714602" y="3182255"/>
            <a:ext cx="17712706" cy="7008115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3894277" y="8414988"/>
            <a:ext cx="2461321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2" name="Distance cosinus"/>
          <p:cNvSpPr txBox="1"/>
          <p:nvPr/>
        </p:nvSpPr>
        <p:spPr>
          <a:xfrm>
            <a:off x="3360629" y="8787805"/>
            <a:ext cx="352861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Distance cosinus</a:t>
            </a:r>
          </a:p>
        </p:txBody>
      </p:sp>
      <p:sp>
        <p:nvSpPr>
          <p:cNvPr id="563" name="Rectangle"/>
          <p:cNvSpPr/>
          <p:nvPr/>
        </p:nvSpPr>
        <p:spPr>
          <a:xfrm>
            <a:off x="9258268" y="8612944"/>
            <a:ext cx="2461321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4" name="Matrice de corrélation"/>
          <p:cNvSpPr txBox="1"/>
          <p:nvPr/>
        </p:nvSpPr>
        <p:spPr>
          <a:xfrm>
            <a:off x="8822304" y="8787805"/>
            <a:ext cx="48089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Matrice de corrélation</a:t>
            </a:r>
          </a:p>
        </p:txBody>
      </p:sp>
      <p:sp>
        <p:nvSpPr>
          <p:cNvPr id="565" name="Rectangle"/>
          <p:cNvSpPr/>
          <p:nvPr/>
        </p:nvSpPr>
        <p:spPr>
          <a:xfrm>
            <a:off x="15759706" y="8189477"/>
            <a:ext cx="4808985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6" name="Moyenne pondérée par l’idf"/>
          <p:cNvSpPr txBox="1"/>
          <p:nvPr/>
        </p:nvSpPr>
        <p:spPr>
          <a:xfrm>
            <a:off x="15671207" y="8787805"/>
            <a:ext cx="56625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Moyenne pondérée par l’idf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C7896-68DD-D747-673A-2DD5C1E48FBB}"/>
              </a:ext>
            </a:extLst>
          </p:cNvPr>
          <p:cNvSpPr/>
          <p:nvPr/>
        </p:nvSpPr>
        <p:spPr>
          <a:xfrm>
            <a:off x="13570329" y="2962605"/>
            <a:ext cx="9058850" cy="72542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326300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0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4</a:t>
            </a:r>
            <a:endParaRPr dirty="0"/>
          </a:p>
        </p:txBody>
      </p:sp>
      <p:sp>
        <p:nvSpPr>
          <p:cNvPr id="55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5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5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54" name="Résultats - Comparaison des méthodes via métrique Score-Bert"/>
          <p:cNvSpPr txBox="1"/>
          <p:nvPr/>
        </p:nvSpPr>
        <p:spPr>
          <a:xfrm>
            <a:off x="2910534" y="1249448"/>
            <a:ext cx="176581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dirty="0" err="1"/>
              <a:t>Comparaison</a:t>
            </a:r>
            <a:r>
              <a:rPr dirty="0"/>
              <a:t> des </a:t>
            </a:r>
            <a:r>
              <a:rPr dirty="0" err="1"/>
              <a:t>méthodes</a:t>
            </a:r>
            <a:r>
              <a:rPr dirty="0"/>
              <a:t> via </a:t>
            </a:r>
            <a:r>
              <a:rPr dirty="0" err="1"/>
              <a:t>métrique</a:t>
            </a:r>
            <a:r>
              <a:rPr dirty="0"/>
              <a:t> Score-Bert </a:t>
            </a:r>
          </a:p>
        </p:txBody>
      </p:sp>
      <p:sp>
        <p:nvSpPr>
          <p:cNvPr id="555" name="Rectangle"/>
          <p:cNvSpPr/>
          <p:nvPr/>
        </p:nvSpPr>
        <p:spPr>
          <a:xfrm>
            <a:off x="12409332" y="3407116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10283465" y="6022730"/>
            <a:ext cx="1813732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7378178" y="4150506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7655233" y="690285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10756378" y="8612944"/>
            <a:ext cx="3812077" cy="1675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5"/>
          <a:srcRect l="27359"/>
          <a:stretch>
            <a:fillRect/>
          </a:stretch>
        </p:blipFill>
        <p:spPr>
          <a:xfrm>
            <a:off x="3714602" y="3182255"/>
            <a:ext cx="17712706" cy="7008115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3894277" y="8414988"/>
            <a:ext cx="2461321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2" name="Distance cosinus"/>
          <p:cNvSpPr txBox="1"/>
          <p:nvPr/>
        </p:nvSpPr>
        <p:spPr>
          <a:xfrm>
            <a:off x="3360629" y="8787805"/>
            <a:ext cx="352861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Distance cosinus</a:t>
            </a:r>
          </a:p>
        </p:txBody>
      </p:sp>
      <p:sp>
        <p:nvSpPr>
          <p:cNvPr id="563" name="Rectangle"/>
          <p:cNvSpPr/>
          <p:nvPr/>
        </p:nvSpPr>
        <p:spPr>
          <a:xfrm>
            <a:off x="9258268" y="8612944"/>
            <a:ext cx="2461321" cy="2070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4" name="Matrice de corrélation"/>
          <p:cNvSpPr txBox="1"/>
          <p:nvPr/>
        </p:nvSpPr>
        <p:spPr>
          <a:xfrm>
            <a:off x="8822304" y="8787805"/>
            <a:ext cx="480898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Matrice de corrélation</a:t>
            </a:r>
          </a:p>
        </p:txBody>
      </p:sp>
      <p:sp>
        <p:nvSpPr>
          <p:cNvPr id="565" name="Rectangle"/>
          <p:cNvSpPr/>
          <p:nvPr/>
        </p:nvSpPr>
        <p:spPr>
          <a:xfrm>
            <a:off x="15759706" y="8189477"/>
            <a:ext cx="4808985" cy="2070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6" name="Moyenne pondérée par l’idf"/>
          <p:cNvSpPr txBox="1"/>
          <p:nvPr/>
        </p:nvSpPr>
        <p:spPr>
          <a:xfrm>
            <a:off x="15671207" y="8787805"/>
            <a:ext cx="56625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Moyenne pondérée par l’idf</a:t>
            </a:r>
          </a:p>
        </p:txBody>
      </p:sp>
    </p:spTree>
    <p:extLst>
      <p:ext uri="{BB962C8B-B14F-4D97-AF65-F5344CB8AC3E}">
        <p14:creationId xmlns:p14="http://schemas.microsoft.com/office/powerpoint/2010/main" val="36721126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5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4</a:t>
            </a:r>
            <a:endParaRPr dirty="0"/>
          </a:p>
        </p:txBody>
      </p:sp>
      <p:sp>
        <p:nvSpPr>
          <p:cNvPr id="57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7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7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" name="Résultats - Comparaison des méthodes via métrique Score-Bert">
            <a:extLst>
              <a:ext uri="{FF2B5EF4-FFF2-40B4-BE49-F238E27FC236}">
                <a16:creationId xmlns:a16="http://schemas.microsoft.com/office/drawing/2014/main" id="{0A949C8F-9D94-325C-E111-E29A5CE6317A}"/>
              </a:ext>
            </a:extLst>
          </p:cNvPr>
          <p:cNvSpPr txBox="1"/>
          <p:nvPr/>
        </p:nvSpPr>
        <p:spPr>
          <a:xfrm>
            <a:off x="2910534" y="1250368"/>
            <a:ext cx="2238358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lang="fr-FR" dirty="0"/>
              <a:t>Distribution des rangs​</a:t>
            </a:r>
            <a:endParaRPr dirty="0"/>
          </a:p>
        </p:txBody>
      </p:sp>
      <p:pic>
        <p:nvPicPr>
          <p:cNvPr id="4098" name="Picture 2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859839AF-A6DE-3B3E-967F-EC1F0FC0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42" y="2873763"/>
            <a:ext cx="13876116" cy="912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ntroduction"/>
          <p:cNvSpPr txBox="1"/>
          <p:nvPr/>
        </p:nvSpPr>
        <p:spPr>
          <a:xfrm>
            <a:off x="2910534" y="1249448"/>
            <a:ext cx="940986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/>
              <a:t>Introduction</a:t>
            </a:r>
          </a:p>
        </p:txBody>
      </p:sp>
      <p:sp>
        <p:nvSpPr>
          <p:cNvPr id="16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16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69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17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71" name="Rectangle"/>
          <p:cNvSpPr/>
          <p:nvPr/>
        </p:nvSpPr>
        <p:spPr>
          <a:xfrm>
            <a:off x="3045753" y="308100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Contexte"/>
          <p:cNvSpPr txBox="1"/>
          <p:nvPr/>
        </p:nvSpPr>
        <p:spPr>
          <a:xfrm>
            <a:off x="3393232" y="2863686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Contexte</a:t>
            </a:r>
            <a:endParaRPr dirty="0"/>
          </a:p>
        </p:txBody>
      </p:sp>
      <p:sp>
        <p:nvSpPr>
          <p:cNvPr id="173" name="Ovale"/>
          <p:cNvSpPr/>
          <p:nvPr/>
        </p:nvSpPr>
        <p:spPr>
          <a:xfrm>
            <a:off x="5421533" y="400465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Scrapping pour charger des pdf"/>
          <p:cNvSpPr txBox="1"/>
          <p:nvPr/>
        </p:nvSpPr>
        <p:spPr>
          <a:xfrm>
            <a:off x="5676142" y="3728143"/>
            <a:ext cx="1418840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Scrapping pour charger des pdf</a:t>
            </a:r>
            <a:r>
              <a:rPr lang="fr-FR" dirty="0"/>
              <a:t>s</a:t>
            </a:r>
            <a:r>
              <a:rPr dirty="0"/>
              <a:t> </a:t>
            </a:r>
          </a:p>
        </p:txBody>
      </p:sp>
      <p:sp>
        <p:nvSpPr>
          <p:cNvPr id="175" name="Ovale"/>
          <p:cNvSpPr/>
          <p:nvPr/>
        </p:nvSpPr>
        <p:spPr>
          <a:xfrm>
            <a:off x="5403329" y="469814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Parsing"/>
          <p:cNvSpPr txBox="1"/>
          <p:nvPr/>
        </p:nvSpPr>
        <p:spPr>
          <a:xfrm>
            <a:off x="5657938" y="4447812"/>
            <a:ext cx="106152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Parsing</a:t>
            </a:r>
          </a:p>
        </p:txBody>
      </p:sp>
      <p:sp>
        <p:nvSpPr>
          <p:cNvPr id="177" name="Ovale"/>
          <p:cNvSpPr/>
          <p:nvPr/>
        </p:nvSpPr>
        <p:spPr>
          <a:xfrm>
            <a:off x="5403861" y="542204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Preprocessing"/>
          <p:cNvSpPr txBox="1"/>
          <p:nvPr/>
        </p:nvSpPr>
        <p:spPr>
          <a:xfrm>
            <a:off x="5658470" y="5171712"/>
            <a:ext cx="110872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Preprocessing</a:t>
            </a:r>
          </a:p>
        </p:txBody>
      </p:sp>
      <p:sp>
        <p:nvSpPr>
          <p:cNvPr id="179" name="Rectangle"/>
          <p:cNvSpPr/>
          <p:nvPr/>
        </p:nvSpPr>
        <p:spPr>
          <a:xfrm>
            <a:off x="3045753" y="655233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Ovale"/>
          <p:cNvSpPr/>
          <p:nvPr/>
        </p:nvSpPr>
        <p:spPr>
          <a:xfrm>
            <a:off x="5421533" y="751409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Objectifs"/>
          <p:cNvSpPr txBox="1"/>
          <p:nvPr/>
        </p:nvSpPr>
        <p:spPr>
          <a:xfrm>
            <a:off x="3393232" y="6361203"/>
            <a:ext cx="175713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Objectifs  </a:t>
            </a:r>
          </a:p>
        </p:txBody>
      </p:sp>
      <p:sp>
        <p:nvSpPr>
          <p:cNvPr id="182" name="Identifier les mots-clés du texte ou du corpus"/>
          <p:cNvSpPr txBox="1"/>
          <p:nvPr/>
        </p:nvSpPr>
        <p:spPr>
          <a:xfrm>
            <a:off x="5676142" y="7263759"/>
            <a:ext cx="159294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Identifier les mots-clés du texte ou du corpus </a:t>
            </a:r>
          </a:p>
        </p:txBody>
      </p:sp>
      <p:sp>
        <p:nvSpPr>
          <p:cNvPr id="183" name="Ovale"/>
          <p:cNvSpPr/>
          <p:nvPr/>
        </p:nvSpPr>
        <p:spPr>
          <a:xfrm>
            <a:off x="5403329" y="832187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Extraction de phrase qui capturent l'essence du document"/>
          <p:cNvSpPr txBox="1"/>
          <p:nvPr/>
        </p:nvSpPr>
        <p:spPr>
          <a:xfrm>
            <a:off x="5657938" y="8045363"/>
            <a:ext cx="2038324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Extraction de phrase</a:t>
            </a:r>
            <a:r>
              <a:rPr lang="fr-FR" dirty="0"/>
              <a:t>s</a:t>
            </a:r>
            <a:r>
              <a:rPr dirty="0"/>
              <a:t> qui </a:t>
            </a:r>
            <a:r>
              <a:rPr dirty="0" err="1"/>
              <a:t>capturent</a:t>
            </a:r>
            <a:r>
              <a:rPr dirty="0"/>
              <a:t> </a:t>
            </a:r>
            <a:r>
              <a:rPr dirty="0" err="1"/>
              <a:t>l'essence</a:t>
            </a:r>
            <a:r>
              <a:rPr dirty="0"/>
              <a:t> du document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5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4</a:t>
            </a:r>
            <a:endParaRPr dirty="0"/>
          </a:p>
        </p:txBody>
      </p:sp>
      <p:sp>
        <p:nvSpPr>
          <p:cNvPr id="57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7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7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" name="Résultats - Comparaison des méthodes via métrique Score-Bert">
            <a:extLst>
              <a:ext uri="{FF2B5EF4-FFF2-40B4-BE49-F238E27FC236}">
                <a16:creationId xmlns:a16="http://schemas.microsoft.com/office/drawing/2014/main" id="{0A949C8F-9D94-325C-E111-E29A5CE6317A}"/>
              </a:ext>
            </a:extLst>
          </p:cNvPr>
          <p:cNvSpPr txBox="1"/>
          <p:nvPr/>
        </p:nvSpPr>
        <p:spPr>
          <a:xfrm>
            <a:off x="2910534" y="1250368"/>
            <a:ext cx="2238358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lang="fr-FR" dirty="0"/>
              <a:t>Distribution des rangs​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42A401-3A40-CBF8-6FDB-20F04494A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297" y="2250825"/>
            <a:ext cx="15192805" cy="100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25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5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57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7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7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" name="Résultats - Comparaison des méthodes via métrique Score-Bert">
            <a:extLst>
              <a:ext uri="{FF2B5EF4-FFF2-40B4-BE49-F238E27FC236}">
                <a16:creationId xmlns:a16="http://schemas.microsoft.com/office/drawing/2014/main" id="{0A949C8F-9D94-325C-E111-E29A5CE6317A}"/>
              </a:ext>
            </a:extLst>
          </p:cNvPr>
          <p:cNvSpPr txBox="1"/>
          <p:nvPr/>
        </p:nvSpPr>
        <p:spPr>
          <a:xfrm>
            <a:off x="2910534" y="1250368"/>
            <a:ext cx="2238358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lang="fr-FR" dirty="0"/>
              <a:t>Rang moyen</a:t>
            </a:r>
            <a:endParaRPr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E3F006-6A7B-BF36-635D-6E8736855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67"/>
              </p:ext>
            </p:extLst>
          </p:nvPr>
        </p:nvGraphicFramePr>
        <p:xfrm>
          <a:off x="1260428" y="5837061"/>
          <a:ext cx="21971000" cy="1928430"/>
        </p:xfrm>
        <a:graphic>
          <a:graphicData uri="http://schemas.openxmlformats.org/drawingml/2006/table">
            <a:tbl>
              <a:tblPr/>
              <a:tblGrid>
                <a:gridCol w="3136040">
                  <a:extLst>
                    <a:ext uri="{9D8B030D-6E8A-4147-A177-3AD203B41FA5}">
                      <a16:colId xmlns:a16="http://schemas.microsoft.com/office/drawing/2014/main" val="2923064786"/>
                    </a:ext>
                  </a:extLst>
                </a:gridCol>
                <a:gridCol w="2031405">
                  <a:extLst>
                    <a:ext uri="{9D8B030D-6E8A-4147-A177-3AD203B41FA5}">
                      <a16:colId xmlns:a16="http://schemas.microsoft.com/office/drawing/2014/main" val="3111568413"/>
                    </a:ext>
                  </a:extLst>
                </a:gridCol>
                <a:gridCol w="3042426">
                  <a:extLst>
                    <a:ext uri="{9D8B030D-6E8A-4147-A177-3AD203B41FA5}">
                      <a16:colId xmlns:a16="http://schemas.microsoft.com/office/drawing/2014/main" val="411157912"/>
                    </a:ext>
                  </a:extLst>
                </a:gridCol>
                <a:gridCol w="3819415">
                  <a:extLst>
                    <a:ext uri="{9D8B030D-6E8A-4147-A177-3AD203B41FA5}">
                      <a16:colId xmlns:a16="http://schemas.microsoft.com/office/drawing/2014/main" val="1847653184"/>
                    </a:ext>
                  </a:extLst>
                </a:gridCol>
                <a:gridCol w="3894306">
                  <a:extLst>
                    <a:ext uri="{9D8B030D-6E8A-4147-A177-3AD203B41FA5}">
                      <a16:colId xmlns:a16="http://schemas.microsoft.com/office/drawing/2014/main" val="2576253751"/>
                    </a:ext>
                  </a:extLst>
                </a:gridCol>
                <a:gridCol w="2190547">
                  <a:extLst>
                    <a:ext uri="{9D8B030D-6E8A-4147-A177-3AD203B41FA5}">
                      <a16:colId xmlns:a16="http://schemas.microsoft.com/office/drawing/2014/main" val="2938877946"/>
                    </a:ext>
                  </a:extLst>
                </a:gridCol>
                <a:gridCol w="3856861">
                  <a:extLst>
                    <a:ext uri="{9D8B030D-6E8A-4147-A177-3AD203B41FA5}">
                      <a16:colId xmlns:a16="http://schemas.microsoft.com/office/drawing/2014/main" val="3525850388"/>
                    </a:ext>
                  </a:extLst>
                </a:gridCol>
              </a:tblGrid>
              <a:tr h="964215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5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Méthode </a:t>
                      </a:r>
                      <a:r>
                        <a:rPr lang="fr-FR" sz="35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TF_IDF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ROBERTA1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TF_ID_FASTTEXT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ROBERTA_HYBRID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BERT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100" b="1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ROBERTA2</a:t>
                      </a:r>
                      <a:r>
                        <a:rPr lang="fr-FR" sz="3100" b="1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1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76381"/>
                  </a:ext>
                </a:extLst>
              </a:tr>
              <a:tr h="964215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35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Rang moyen</a:t>
                      </a:r>
                      <a:r>
                        <a:rPr lang="fr-FR" sz="35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2.368</a:t>
                      </a:r>
                      <a:r>
                        <a:rPr lang="fr-FR" sz="24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2.60</a:t>
                      </a:r>
                      <a:r>
                        <a:rPr lang="fr-FR" sz="24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3.12</a:t>
                      </a:r>
                      <a:r>
                        <a:rPr lang="fr-FR" sz="24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3.62</a:t>
                      </a:r>
                      <a:r>
                        <a:rPr lang="fr-FR" sz="24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4.02</a:t>
                      </a:r>
                      <a:r>
                        <a:rPr lang="fr-FR" sz="2400" b="0" i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b="0" i="0" u="none" strike="noStrike" dirty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5.24</a:t>
                      </a:r>
                      <a:r>
                        <a:rPr lang="fr-FR" sz="2400" b="0" i="0" dirty="0">
                          <a:solidFill>
                            <a:srgbClr val="5E5E5E"/>
                          </a:solidFill>
                          <a:effectLst/>
                          <a:latin typeface="Helvetica Neue" panose="02000503000000020004" pitchFamily="2" charset="0"/>
                        </a:rPr>
                        <a:t>​</a:t>
                      </a:r>
                      <a:endParaRPr lang="fr-FR" sz="1800" b="0" i="0" dirty="0">
                        <a:solidFill>
                          <a:srgbClr val="5E5E5E"/>
                        </a:solidFill>
                        <a:effectLst/>
                      </a:endParaRPr>
                    </a:p>
                  </a:txBody>
                  <a:tcPr marL="89869" marR="89869" marT="44934" marB="44934" anchor="ctr">
                    <a:lnL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00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CFC284BE-31F8-CE56-DDFB-302CB0E0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8" y="568447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4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75" name="1"/>
          <p:cNvSpPr txBox="1"/>
          <p:nvPr/>
        </p:nvSpPr>
        <p:spPr>
          <a:xfrm>
            <a:off x="502819" y="12946822"/>
            <a:ext cx="426400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1</a:t>
            </a:r>
            <a:r>
              <a:rPr lang="fr-FR" dirty="0"/>
              <a:t>7</a:t>
            </a:r>
            <a:endParaRPr dirty="0"/>
          </a:p>
        </p:txBody>
      </p:sp>
      <p:sp>
        <p:nvSpPr>
          <p:cNvPr id="57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7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7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" name="Résultats - Comparaison des méthodes via métrique Score-Bert">
            <a:extLst>
              <a:ext uri="{FF2B5EF4-FFF2-40B4-BE49-F238E27FC236}">
                <a16:creationId xmlns:a16="http://schemas.microsoft.com/office/drawing/2014/main" id="{0A949C8F-9D94-325C-E111-E29A5CE6317A}"/>
              </a:ext>
            </a:extLst>
          </p:cNvPr>
          <p:cNvSpPr txBox="1"/>
          <p:nvPr/>
        </p:nvSpPr>
        <p:spPr>
          <a:xfrm>
            <a:off x="2910534" y="1250368"/>
            <a:ext cx="2238358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Résultats</a:t>
            </a:r>
            <a:r>
              <a:rPr dirty="0"/>
              <a:t> - </a:t>
            </a:r>
            <a:r>
              <a:rPr lang="fr-FR" dirty="0"/>
              <a:t>Carte thermique des rangs des méthodes​</a:t>
            </a:r>
            <a:endParaRPr dirty="0"/>
          </a:p>
        </p:txBody>
      </p:sp>
      <p:pic>
        <p:nvPicPr>
          <p:cNvPr id="5122" name="Picture 2" descr="Une image contenant texte, capture d’écran, Caractère coloré, ligne&#10;&#10;Description générée automatiquement">
            <a:extLst>
              <a:ext uri="{FF2B5EF4-FFF2-40B4-BE49-F238E27FC236}">
                <a16:creationId xmlns:a16="http://schemas.microsoft.com/office/drawing/2014/main" id="{69975CFA-0BCB-B2D8-915A-0E5812C7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" y="3069111"/>
            <a:ext cx="23602379" cy="85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669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88" name="1"/>
          <p:cNvSpPr txBox="1"/>
          <p:nvPr/>
        </p:nvSpPr>
        <p:spPr>
          <a:xfrm>
            <a:off x="502820" y="12946822"/>
            <a:ext cx="42639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18</a:t>
            </a:r>
            <a:endParaRPr dirty="0"/>
          </a:p>
        </p:txBody>
      </p:sp>
      <p:sp>
        <p:nvSpPr>
          <p:cNvPr id="589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59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59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592" name="Conclusion - next step"/>
          <p:cNvSpPr txBox="1"/>
          <p:nvPr/>
        </p:nvSpPr>
        <p:spPr>
          <a:xfrm>
            <a:off x="2910534" y="1249448"/>
            <a:ext cx="1357318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>
                <a:sym typeface="Helvetica Neue"/>
              </a:rPr>
              <a:t>Conclusion</a:t>
            </a:r>
            <a:r>
              <a:rPr dirty="0"/>
              <a:t> - next step </a:t>
            </a:r>
          </a:p>
        </p:txBody>
      </p:sp>
      <p:sp>
        <p:nvSpPr>
          <p:cNvPr id="593" name="Pas de métrique sur les mots clés…"/>
          <p:cNvSpPr txBox="1"/>
          <p:nvPr/>
        </p:nvSpPr>
        <p:spPr>
          <a:xfrm>
            <a:off x="6143979" y="5069632"/>
            <a:ext cx="13573180" cy="2718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23000"/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fr-FR" dirty="0"/>
              <a:t>M</a:t>
            </a:r>
            <a:r>
              <a:rPr dirty="0" err="1"/>
              <a:t>étrique</a:t>
            </a:r>
            <a:r>
              <a:rPr dirty="0"/>
              <a:t> sur les </a:t>
            </a:r>
            <a:r>
              <a:rPr lang="fr-FR" dirty="0"/>
              <a:t>mots-clés ?</a:t>
            </a:r>
          </a:p>
          <a:p>
            <a:pPr algn="l">
              <a:buSzPct val="123000"/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algn="l">
              <a:buSzPct val="123000"/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Comment passer </a:t>
            </a:r>
            <a:r>
              <a:rPr dirty="0" err="1"/>
              <a:t>d’une</a:t>
            </a:r>
            <a:r>
              <a:rPr dirty="0"/>
              <a:t> phrase </a:t>
            </a:r>
            <a:r>
              <a:rPr dirty="0" err="1"/>
              <a:t>à</a:t>
            </a:r>
            <a:r>
              <a:rPr dirty="0"/>
              <a:t> </a:t>
            </a:r>
            <a:r>
              <a:rPr dirty="0" err="1"/>
              <a:t>plusieurs</a:t>
            </a:r>
            <a:r>
              <a:rPr lang="fr-FR" dirty="0"/>
              <a:t> ?</a:t>
            </a:r>
            <a:endParaRPr dirty="0"/>
          </a:p>
          <a:p>
            <a:pPr algn="l">
              <a:buSzPct val="123000"/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 lang="fr-FR" dirty="0"/>
          </a:p>
          <a:p>
            <a:pPr algn="l">
              <a:buSzPct val="123000"/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Comment </a:t>
            </a:r>
            <a:r>
              <a:rPr dirty="0" err="1"/>
              <a:t>ajouter</a:t>
            </a:r>
            <a:r>
              <a:rPr dirty="0"/>
              <a:t> de la </a:t>
            </a:r>
            <a:r>
              <a:rPr dirty="0" err="1"/>
              <a:t>génération</a:t>
            </a:r>
            <a:r>
              <a:rPr dirty="0"/>
              <a:t> ?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92D9B2FD-F068-7F6B-BA81-3AA35FA9B044}"/>
              </a:ext>
            </a:extLst>
          </p:cNvPr>
          <p:cNvSpPr/>
          <p:nvPr/>
        </p:nvSpPr>
        <p:spPr>
          <a:xfrm>
            <a:off x="5548867" y="529399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3CAD624-C593-7E75-0CB5-E896E18A3ED2}"/>
              </a:ext>
            </a:extLst>
          </p:cNvPr>
          <p:cNvSpPr/>
          <p:nvPr/>
        </p:nvSpPr>
        <p:spPr>
          <a:xfrm>
            <a:off x="5548866" y="6336063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53B407B4-20DB-FDB4-FDB6-C7EA8B15BF78}"/>
              </a:ext>
            </a:extLst>
          </p:cNvPr>
          <p:cNvSpPr/>
          <p:nvPr/>
        </p:nvSpPr>
        <p:spPr>
          <a:xfrm>
            <a:off x="5548865" y="7362633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Zeubi"/>
          <p:cNvSpPr txBox="1"/>
          <p:nvPr/>
        </p:nvSpPr>
        <p:spPr>
          <a:xfrm>
            <a:off x="6925497" y="5438268"/>
            <a:ext cx="1641922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Merci de votre attention !</a:t>
            </a:r>
            <a:endParaRPr dirty="0"/>
          </a:p>
        </p:txBody>
      </p:sp>
      <p:sp>
        <p:nvSpPr>
          <p:cNvPr id="598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599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600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601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6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43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43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39" name="Partie 2 - TF-IDF : pour le résumé d'un document"/>
          <p:cNvSpPr txBox="1"/>
          <p:nvPr/>
        </p:nvSpPr>
        <p:spPr>
          <a:xfrm>
            <a:off x="2910534" y="1249448"/>
            <a:ext cx="1674207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TF-IDF : pour le résumé d'un document</a:t>
            </a:r>
          </a:p>
        </p:txBody>
      </p:sp>
      <p:sp>
        <p:nvSpPr>
          <p:cNvPr id="44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441" name="unknown.jpeg" descr="unknow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2355850"/>
            <a:ext cx="158750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exte"/>
          <p:cNvSpPr txBox="1"/>
          <p:nvPr/>
        </p:nvSpPr>
        <p:spPr>
          <a:xfrm>
            <a:off x="42545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10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61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61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613" name="Partie 1 - TF-IDF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</a:t>
            </a:r>
          </a:p>
        </p:txBody>
      </p:sp>
      <p:sp>
        <p:nvSpPr>
          <p:cNvPr id="614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615" name="approches.png" descr="approches.png"/>
          <p:cNvPicPr>
            <a:picLocks noChangeAspect="1"/>
          </p:cNvPicPr>
          <p:nvPr/>
        </p:nvPicPr>
        <p:blipFill>
          <a:blip r:embed="rId5"/>
          <a:srcRect l="61648" r="2143"/>
          <a:stretch>
            <a:fillRect/>
          </a:stretch>
        </p:blipFill>
        <p:spPr>
          <a:xfrm>
            <a:off x="2016287" y="2222698"/>
            <a:ext cx="6607478" cy="803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unknown.jpeg" descr="unknow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078" y="3847631"/>
            <a:ext cx="6049598" cy="4784473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Texte"/>
          <p:cNvSpPr txBox="1"/>
          <p:nvPr/>
        </p:nvSpPr>
        <p:spPr>
          <a:xfrm>
            <a:off x="9502988" y="4045542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618" name="approches.png" descr="approches.png"/>
          <p:cNvPicPr>
            <a:picLocks noChangeAspect="1"/>
          </p:cNvPicPr>
          <p:nvPr/>
        </p:nvPicPr>
        <p:blipFill>
          <a:blip r:embed="rId5"/>
          <a:srcRect r="64250"/>
          <a:stretch>
            <a:fillRect/>
          </a:stretch>
        </p:blipFill>
        <p:spPr>
          <a:xfrm>
            <a:off x="15456957" y="2222698"/>
            <a:ext cx="6523978" cy="803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Partie 1 - TF-IDF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</a:t>
            </a:r>
          </a:p>
        </p:txBody>
      </p:sp>
      <p:sp>
        <p:nvSpPr>
          <p:cNvPr id="624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28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629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63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6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632" name="unknown.jpeg" descr="unknow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355850"/>
            <a:ext cx="159258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e"/>
          <p:cNvSpPr txBox="1"/>
          <p:nvPr/>
        </p:nvSpPr>
        <p:spPr>
          <a:xfrm>
            <a:off x="42291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Partie 1 - TF-IDF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</a:t>
            </a:r>
          </a:p>
        </p:txBody>
      </p:sp>
      <p:sp>
        <p:nvSpPr>
          <p:cNvPr id="63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43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64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64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64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647" name="Texte"/>
          <p:cNvSpPr txBox="1"/>
          <p:nvPr/>
        </p:nvSpPr>
        <p:spPr>
          <a:xfrm>
            <a:off x="42291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648" name="unknown.jpeg" descr="unknow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4658" y="2438399"/>
            <a:ext cx="16517045" cy="883920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Texte"/>
          <p:cNvSpPr txBox="1"/>
          <p:nvPr/>
        </p:nvSpPr>
        <p:spPr>
          <a:xfrm>
            <a:off x="4064000" y="243840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650" name="unknown.jpeg" descr="unknow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0661" y="3233871"/>
            <a:ext cx="9703036" cy="5885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ommaire"/>
          <p:cNvSpPr txBox="1"/>
          <p:nvPr/>
        </p:nvSpPr>
        <p:spPr>
          <a:xfrm>
            <a:off x="2910534" y="1249448"/>
            <a:ext cx="940986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/>
              <a:t>Sommaire</a:t>
            </a:r>
            <a:r>
              <a:rPr dirty="0"/>
              <a:t> </a:t>
            </a:r>
          </a:p>
        </p:txBody>
      </p:sp>
      <p:sp>
        <p:nvSpPr>
          <p:cNvPr id="190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2</a:t>
            </a:r>
            <a:endParaRPr dirty="0"/>
          </a:p>
        </p:txBody>
      </p:sp>
      <p:sp>
        <p:nvSpPr>
          <p:cNvPr id="195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96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97" name="Rectangle"/>
          <p:cNvSpPr/>
          <p:nvPr/>
        </p:nvSpPr>
        <p:spPr>
          <a:xfrm>
            <a:off x="3045753" y="317752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8" name="Partie 1 - Recherche de mots clés"/>
          <p:cNvSpPr txBox="1"/>
          <p:nvPr/>
        </p:nvSpPr>
        <p:spPr>
          <a:xfrm>
            <a:off x="3393232" y="2931631"/>
            <a:ext cx="129963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b="1" dirty="0" err="1"/>
              <a:t>Partie</a:t>
            </a:r>
            <a:r>
              <a:rPr b="1" dirty="0"/>
              <a:t> 1 - Recherche de mots </a:t>
            </a:r>
            <a:r>
              <a:rPr b="1" dirty="0" err="1"/>
              <a:t>clés</a:t>
            </a:r>
            <a:endParaRPr b="1" dirty="0"/>
          </a:p>
        </p:txBody>
      </p:sp>
      <p:sp>
        <p:nvSpPr>
          <p:cNvPr id="199" name="Ovale"/>
          <p:cNvSpPr/>
          <p:nvPr/>
        </p:nvSpPr>
        <p:spPr>
          <a:xfrm>
            <a:off x="5421533" y="397417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0" name="Preprocessing"/>
          <p:cNvSpPr txBox="1"/>
          <p:nvPr/>
        </p:nvSpPr>
        <p:spPr>
          <a:xfrm>
            <a:off x="5676142" y="3723846"/>
            <a:ext cx="113481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Preprocessing</a:t>
            </a:r>
          </a:p>
        </p:txBody>
      </p:sp>
      <p:sp>
        <p:nvSpPr>
          <p:cNvPr id="201" name="Rectangle"/>
          <p:cNvSpPr/>
          <p:nvPr/>
        </p:nvSpPr>
        <p:spPr>
          <a:xfrm>
            <a:off x="3045753" y="10433455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Ovale"/>
          <p:cNvSpPr/>
          <p:nvPr/>
        </p:nvSpPr>
        <p:spPr>
          <a:xfrm>
            <a:off x="5403329" y="465496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3" name="TF-IDF"/>
          <p:cNvSpPr txBox="1"/>
          <p:nvPr/>
        </p:nvSpPr>
        <p:spPr>
          <a:xfrm>
            <a:off x="5657938" y="4404632"/>
            <a:ext cx="106152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</a:t>
            </a:r>
          </a:p>
        </p:txBody>
      </p:sp>
      <p:sp>
        <p:nvSpPr>
          <p:cNvPr id="204" name="Ovale"/>
          <p:cNvSpPr/>
          <p:nvPr/>
        </p:nvSpPr>
        <p:spPr>
          <a:xfrm>
            <a:off x="5403861" y="537886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FastText &amp; TF-IDF &amp; Clustering"/>
          <p:cNvSpPr txBox="1"/>
          <p:nvPr/>
        </p:nvSpPr>
        <p:spPr>
          <a:xfrm>
            <a:off x="5658470" y="5102349"/>
            <a:ext cx="1247017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FastText</a:t>
            </a:r>
            <a:r>
              <a:rPr dirty="0"/>
              <a:t> &amp; TF-IDF &amp; </a:t>
            </a:r>
            <a:r>
              <a:rPr dirty="0" err="1"/>
              <a:t>Clusterin</a:t>
            </a:r>
            <a:r>
              <a:rPr lang="fr-FR" dirty="0"/>
              <a:t>g</a:t>
            </a:r>
            <a:endParaRPr dirty="0"/>
          </a:p>
        </p:txBody>
      </p:sp>
      <p:sp>
        <p:nvSpPr>
          <p:cNvPr id="206" name="Rectangle"/>
          <p:cNvSpPr/>
          <p:nvPr/>
        </p:nvSpPr>
        <p:spPr>
          <a:xfrm>
            <a:off x="3045753" y="696635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Ovale"/>
          <p:cNvSpPr/>
          <p:nvPr/>
        </p:nvSpPr>
        <p:spPr>
          <a:xfrm>
            <a:off x="5421533" y="782651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Partie 2 - Recherche phrase qui résume le texte"/>
          <p:cNvSpPr txBox="1"/>
          <p:nvPr/>
        </p:nvSpPr>
        <p:spPr>
          <a:xfrm>
            <a:off x="3393232" y="6749040"/>
            <a:ext cx="1757139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b="1" dirty="0" err="1"/>
              <a:t>Partie</a:t>
            </a:r>
            <a:r>
              <a:rPr b="1" dirty="0"/>
              <a:t> 2 - Recherche phrase qui </a:t>
            </a:r>
            <a:r>
              <a:rPr b="1" dirty="0" err="1"/>
              <a:t>résume</a:t>
            </a:r>
            <a:r>
              <a:rPr b="1" dirty="0"/>
              <a:t> le </a:t>
            </a:r>
            <a:r>
              <a:rPr b="1" dirty="0" err="1"/>
              <a:t>texte</a:t>
            </a:r>
            <a:r>
              <a:rPr b="1" dirty="0"/>
              <a:t> </a:t>
            </a:r>
          </a:p>
        </p:txBody>
      </p:sp>
      <p:sp>
        <p:nvSpPr>
          <p:cNvPr id="209" name="TF-IDF"/>
          <p:cNvSpPr txBox="1"/>
          <p:nvPr/>
        </p:nvSpPr>
        <p:spPr>
          <a:xfrm>
            <a:off x="5676142" y="7576179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TF-IDF</a:t>
            </a:r>
          </a:p>
        </p:txBody>
      </p:sp>
      <p:sp>
        <p:nvSpPr>
          <p:cNvPr id="210" name="Ovale"/>
          <p:cNvSpPr/>
          <p:nvPr/>
        </p:nvSpPr>
        <p:spPr>
          <a:xfrm>
            <a:off x="5403329" y="849459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FastText"/>
          <p:cNvSpPr txBox="1"/>
          <p:nvPr/>
        </p:nvSpPr>
        <p:spPr>
          <a:xfrm>
            <a:off x="5657938" y="824426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FastText</a:t>
            </a:r>
            <a:endParaRPr dirty="0"/>
          </a:p>
        </p:txBody>
      </p:sp>
      <p:sp>
        <p:nvSpPr>
          <p:cNvPr id="212" name="Ovale"/>
          <p:cNvSpPr/>
          <p:nvPr/>
        </p:nvSpPr>
        <p:spPr>
          <a:xfrm>
            <a:off x="5403861" y="966299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RoBerta"/>
          <p:cNvSpPr txBox="1"/>
          <p:nvPr/>
        </p:nvSpPr>
        <p:spPr>
          <a:xfrm>
            <a:off x="5658470" y="941266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RoBerta</a:t>
            </a:r>
          </a:p>
        </p:txBody>
      </p:sp>
      <p:sp>
        <p:nvSpPr>
          <p:cNvPr id="214" name="Résultats"/>
          <p:cNvSpPr txBox="1"/>
          <p:nvPr/>
        </p:nvSpPr>
        <p:spPr>
          <a:xfrm>
            <a:off x="3393232" y="10216140"/>
            <a:ext cx="940986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b="1" dirty="0" err="1"/>
              <a:t>Résultats</a:t>
            </a:r>
            <a:endParaRPr b="1" dirty="0"/>
          </a:p>
        </p:txBody>
      </p:sp>
      <p:sp>
        <p:nvSpPr>
          <p:cNvPr id="21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16" name="Ovale"/>
          <p:cNvSpPr/>
          <p:nvPr/>
        </p:nvSpPr>
        <p:spPr>
          <a:xfrm>
            <a:off x="5429565" y="6086078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Recherche par Graphe - Page Rank"/>
          <p:cNvSpPr txBox="1"/>
          <p:nvPr/>
        </p:nvSpPr>
        <p:spPr>
          <a:xfrm>
            <a:off x="5684174" y="5835744"/>
            <a:ext cx="1108725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Recherche par Graphe - Page Rank</a:t>
            </a:r>
          </a:p>
        </p:txBody>
      </p:sp>
      <p:sp>
        <p:nvSpPr>
          <p:cNvPr id="218" name="Ovale"/>
          <p:cNvSpPr/>
          <p:nvPr/>
        </p:nvSpPr>
        <p:spPr>
          <a:xfrm>
            <a:off x="5403633" y="9078799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9" name="Bert"/>
          <p:cNvSpPr txBox="1"/>
          <p:nvPr/>
        </p:nvSpPr>
        <p:spPr>
          <a:xfrm>
            <a:off x="5658242" y="882846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Bert</a:t>
            </a:r>
          </a:p>
        </p:txBody>
      </p:sp>
      <p:sp>
        <p:nvSpPr>
          <p:cNvPr id="222" name="Ovale"/>
          <p:cNvSpPr/>
          <p:nvPr/>
        </p:nvSpPr>
        <p:spPr>
          <a:xfrm>
            <a:off x="5403633" y="11169285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3" name="Comparaison des méthodes via métrique Score-Bert"/>
          <p:cNvSpPr txBox="1"/>
          <p:nvPr/>
        </p:nvSpPr>
        <p:spPr>
          <a:xfrm>
            <a:off x="5658242" y="10918952"/>
            <a:ext cx="156837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Comparaison des méthodes via métrique Score-Bert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Partie 1 – Preprocessing"/>
          <p:cNvSpPr txBox="1"/>
          <p:nvPr/>
        </p:nvSpPr>
        <p:spPr>
          <a:xfrm>
            <a:off x="2910534" y="1243098"/>
            <a:ext cx="9409862" cy="68736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fr-FR" sz="3800" b="1" dirty="0">
                <a:solidFill>
                  <a:srgbClr val="000000"/>
                </a:solidFill>
                <a:latin typeface="Andale Mono"/>
                <a:sym typeface="Andale Mono"/>
              </a:rPr>
              <a:t>Partie 1 </a:t>
            </a:r>
            <a:r>
              <a:rPr lang="fr-FR" sz="3400" dirty="0">
                <a:solidFill>
                  <a:srgbClr val="000000"/>
                </a:solidFill>
                <a:latin typeface="Andale Mono"/>
                <a:sym typeface="Andale Mono"/>
              </a:rPr>
              <a:t>–</a:t>
            </a:r>
            <a:r>
              <a:rPr lang="fr-FR" sz="3400" b="1" dirty="0">
                <a:solidFill>
                  <a:srgbClr val="000000"/>
                </a:solidFill>
                <a:latin typeface="Andale Mono"/>
                <a:sym typeface="Andale Mono"/>
              </a:rPr>
              <a:t> </a:t>
            </a:r>
            <a:r>
              <a:rPr lang="fr-FR" sz="3400" dirty="0" err="1">
                <a:solidFill>
                  <a:srgbClr val="000000"/>
                </a:solidFill>
                <a:latin typeface="Andale Mono"/>
                <a:sym typeface="Andale Mono"/>
              </a:rPr>
              <a:t>Preprocessing</a:t>
            </a:r>
            <a:r>
              <a:rPr lang="fr-FR" sz="3400" b="1" dirty="0">
                <a:solidFill>
                  <a:srgbClr val="000000"/>
                </a:solidFill>
                <a:latin typeface="Andale Mono"/>
                <a:sym typeface="Andale Mono"/>
              </a:rPr>
              <a:t>  </a:t>
            </a:r>
          </a:p>
        </p:txBody>
      </p:sp>
      <p:sp>
        <p:nvSpPr>
          <p:cNvPr id="22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3</a:t>
            </a:r>
            <a:endParaRPr dirty="0"/>
          </a:p>
        </p:txBody>
      </p:sp>
      <p:sp>
        <p:nvSpPr>
          <p:cNvPr id="23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3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6" name="Rectangle"/>
          <p:cNvSpPr/>
          <p:nvPr/>
        </p:nvSpPr>
        <p:spPr>
          <a:xfrm>
            <a:off x="3045753" y="308100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Détection des langues utilisées"/>
          <p:cNvSpPr txBox="1"/>
          <p:nvPr/>
        </p:nvSpPr>
        <p:spPr>
          <a:xfrm>
            <a:off x="3393232" y="2889869"/>
            <a:ext cx="129963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Détection</a:t>
            </a:r>
            <a:r>
              <a:rPr dirty="0"/>
              <a:t> des </a:t>
            </a:r>
            <a:r>
              <a:rPr dirty="0" err="1"/>
              <a:t>langues</a:t>
            </a:r>
            <a:r>
              <a:rPr dirty="0"/>
              <a:t> </a:t>
            </a:r>
            <a:r>
              <a:rPr dirty="0" err="1"/>
              <a:t>utilisées</a:t>
            </a:r>
            <a:endParaRPr dirty="0"/>
          </a:p>
        </p:txBody>
      </p:sp>
      <p:sp>
        <p:nvSpPr>
          <p:cNvPr id="238" name="Ovale"/>
          <p:cNvSpPr/>
          <p:nvPr/>
        </p:nvSpPr>
        <p:spPr>
          <a:xfrm>
            <a:off x="5421533" y="387765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modèle de classification      anglais"/>
          <p:cNvSpPr txBox="1"/>
          <p:nvPr/>
        </p:nvSpPr>
        <p:spPr>
          <a:xfrm>
            <a:off x="5676142" y="3627326"/>
            <a:ext cx="113481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modèle de classification      anglais </a:t>
            </a:r>
          </a:p>
        </p:txBody>
      </p:sp>
      <p:sp>
        <p:nvSpPr>
          <p:cNvPr id="240" name="Rectangle"/>
          <p:cNvSpPr/>
          <p:nvPr/>
        </p:nvSpPr>
        <p:spPr>
          <a:xfrm>
            <a:off x="3052381" y="6558963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3045753" y="468543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Ovale"/>
          <p:cNvSpPr/>
          <p:nvPr/>
        </p:nvSpPr>
        <p:spPr>
          <a:xfrm>
            <a:off x="5421533" y="554559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Stop words"/>
          <p:cNvSpPr txBox="1"/>
          <p:nvPr/>
        </p:nvSpPr>
        <p:spPr>
          <a:xfrm>
            <a:off x="3393232" y="4494303"/>
            <a:ext cx="175713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Stop words</a:t>
            </a:r>
          </a:p>
        </p:txBody>
      </p:sp>
      <p:sp>
        <p:nvSpPr>
          <p:cNvPr id="244" name="and | the | a | of | …"/>
          <p:cNvSpPr txBox="1"/>
          <p:nvPr/>
        </p:nvSpPr>
        <p:spPr>
          <a:xfrm>
            <a:off x="5676142" y="5295259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and | the | a | of | …  </a:t>
            </a:r>
          </a:p>
        </p:txBody>
      </p:sp>
      <p:sp>
        <p:nvSpPr>
          <p:cNvPr id="245" name="Suppression des caractères inutiles"/>
          <p:cNvSpPr txBox="1"/>
          <p:nvPr/>
        </p:nvSpPr>
        <p:spPr>
          <a:xfrm>
            <a:off x="3399860" y="6367830"/>
            <a:ext cx="139235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Suppression des caractères inutiles</a:t>
            </a:r>
          </a:p>
        </p:txBody>
      </p:sp>
      <p:sp>
        <p:nvSpPr>
          <p:cNvPr id="24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47" name="Ligne"/>
          <p:cNvSpPr/>
          <p:nvPr/>
        </p:nvSpPr>
        <p:spPr>
          <a:xfrm>
            <a:off x="13044529" y="3982926"/>
            <a:ext cx="9619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3052381" y="8282279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9" name="Lemmatization"/>
          <p:cNvSpPr txBox="1"/>
          <p:nvPr/>
        </p:nvSpPr>
        <p:spPr>
          <a:xfrm>
            <a:off x="3399860" y="8091147"/>
            <a:ext cx="139235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Lemmatization</a:t>
            </a:r>
          </a:p>
        </p:txBody>
      </p:sp>
      <p:sp>
        <p:nvSpPr>
          <p:cNvPr id="250" name="Ovale"/>
          <p:cNvSpPr/>
          <p:nvPr/>
        </p:nvSpPr>
        <p:spPr>
          <a:xfrm>
            <a:off x="5252337" y="732742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symboles spéciaux : # $ % &amp; …"/>
          <p:cNvSpPr txBox="1"/>
          <p:nvPr/>
        </p:nvSpPr>
        <p:spPr>
          <a:xfrm>
            <a:off x="5506946" y="7077088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symboles spéciaux : # $ % &amp; …</a:t>
            </a:r>
          </a:p>
        </p:txBody>
      </p:sp>
      <p:sp>
        <p:nvSpPr>
          <p:cNvPr id="252" name="Ovale"/>
          <p:cNvSpPr/>
          <p:nvPr/>
        </p:nvSpPr>
        <p:spPr>
          <a:xfrm>
            <a:off x="5379642" y="9042865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cats     cat"/>
          <p:cNvSpPr txBox="1"/>
          <p:nvPr/>
        </p:nvSpPr>
        <p:spPr>
          <a:xfrm>
            <a:off x="5634251" y="8792532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cats     cat   </a:t>
            </a:r>
          </a:p>
        </p:txBody>
      </p:sp>
      <p:sp>
        <p:nvSpPr>
          <p:cNvPr id="254" name="Ligne"/>
          <p:cNvSpPr/>
          <p:nvPr/>
        </p:nvSpPr>
        <p:spPr>
          <a:xfrm>
            <a:off x="7056053" y="9141783"/>
            <a:ext cx="9619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Ovale"/>
          <p:cNvSpPr/>
          <p:nvPr/>
        </p:nvSpPr>
        <p:spPr>
          <a:xfrm>
            <a:off x="5379642" y="9817685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are      be"/>
          <p:cNvSpPr txBox="1"/>
          <p:nvPr/>
        </p:nvSpPr>
        <p:spPr>
          <a:xfrm>
            <a:off x="5634251" y="9567351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are      be  </a:t>
            </a:r>
          </a:p>
        </p:txBody>
      </p:sp>
      <p:sp>
        <p:nvSpPr>
          <p:cNvPr id="257" name="Ligne"/>
          <p:cNvSpPr/>
          <p:nvPr/>
        </p:nvSpPr>
        <p:spPr>
          <a:xfrm>
            <a:off x="7056053" y="9949321"/>
            <a:ext cx="9619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3052381" y="10742827"/>
            <a:ext cx="274347" cy="252736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Entités nommées"/>
          <p:cNvSpPr txBox="1"/>
          <p:nvPr/>
        </p:nvSpPr>
        <p:spPr>
          <a:xfrm>
            <a:off x="3399860" y="10551695"/>
            <a:ext cx="139235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Entités nommées</a:t>
            </a:r>
          </a:p>
        </p:txBody>
      </p:sp>
      <p:sp>
        <p:nvSpPr>
          <p:cNvPr id="260" name="Ovale"/>
          <p:cNvSpPr/>
          <p:nvPr/>
        </p:nvSpPr>
        <p:spPr>
          <a:xfrm>
            <a:off x="5379642" y="11607771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1" name="be       verbe"/>
          <p:cNvSpPr txBox="1"/>
          <p:nvPr/>
        </p:nvSpPr>
        <p:spPr>
          <a:xfrm>
            <a:off x="5634251" y="11357437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be       verbe</a:t>
            </a:r>
          </a:p>
        </p:txBody>
      </p:sp>
      <p:sp>
        <p:nvSpPr>
          <p:cNvPr id="262" name="Ligne"/>
          <p:cNvSpPr/>
          <p:nvPr/>
        </p:nvSpPr>
        <p:spPr>
          <a:xfrm>
            <a:off x="7030653" y="11725568"/>
            <a:ext cx="9619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Partie 1 - TF-IDF"/>
          <p:cNvSpPr txBox="1"/>
          <p:nvPr/>
        </p:nvSpPr>
        <p:spPr>
          <a:xfrm>
            <a:off x="2910534" y="1249448"/>
            <a:ext cx="110995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1 </a:t>
            </a:r>
            <a:r>
              <a:rPr dirty="0"/>
              <a:t>- TF-IDF </a:t>
            </a:r>
          </a:p>
        </p:txBody>
      </p:sp>
      <p:sp>
        <p:nvSpPr>
          <p:cNvPr id="26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4</a:t>
            </a:r>
            <a:endParaRPr dirty="0"/>
          </a:p>
        </p:txBody>
      </p:sp>
      <p:sp>
        <p:nvSpPr>
          <p:cNvPr id="27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7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7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76" name="Texte"/>
          <p:cNvSpPr txBox="1"/>
          <p:nvPr/>
        </p:nvSpPr>
        <p:spPr>
          <a:xfrm>
            <a:off x="2869270" y="915052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277" name="Texte"/>
          <p:cNvSpPr txBox="1"/>
          <p:nvPr/>
        </p:nvSpPr>
        <p:spPr>
          <a:xfrm>
            <a:off x="2530831" y="10743779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Équation"/>
              <p:cNvSpPr txBox="1"/>
              <p:nvPr/>
            </p:nvSpPr>
            <p:spPr>
              <a:xfrm>
                <a:off x="1967561" y="5910711"/>
                <a:ext cx="7449476" cy="15621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278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61" y="5910711"/>
                <a:ext cx="7449476" cy="1562101"/>
              </a:xfrm>
              <a:prstGeom prst="rect">
                <a:avLst/>
              </a:prstGeom>
              <a:blipFill>
                <a:blip r:embed="rId5"/>
                <a:stretch>
                  <a:fillRect l="-1874" r="-114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Équation"/>
              <p:cNvSpPr txBox="1"/>
              <p:nvPr/>
            </p:nvSpPr>
            <p:spPr>
              <a:xfrm>
                <a:off x="2489480" y="8268858"/>
                <a:ext cx="2846705" cy="13626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4000"/>
              </a:p>
            </p:txBody>
          </p:sp>
        </mc:Choice>
        <mc:Fallback>
          <p:sp>
            <p:nvSpPr>
              <p:cNvPr id="279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80" y="8268858"/>
                <a:ext cx="2846705" cy="1362671"/>
              </a:xfrm>
              <a:prstGeom prst="rect">
                <a:avLst/>
              </a:prstGeom>
              <a:blipFill>
                <a:blip r:embed="rId6"/>
                <a:stretch>
                  <a:fillRect l="-7965" r="-1548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e"/>
          <p:cNvSpPr txBox="1"/>
          <p:nvPr/>
        </p:nvSpPr>
        <p:spPr>
          <a:xfrm>
            <a:off x="2482216" y="13387716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Équation"/>
              <p:cNvSpPr txBox="1"/>
              <p:nvPr/>
            </p:nvSpPr>
            <p:spPr>
              <a:xfrm>
                <a:off x="1309720" y="10767461"/>
                <a:ext cx="11449636" cy="559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m:rPr>
                              <m:nor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nor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4000"/>
              </a:p>
            </p:txBody>
          </p:sp>
        </mc:Choice>
        <mc:Fallback>
          <p:sp>
            <p:nvSpPr>
              <p:cNvPr id="281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20" y="10767461"/>
                <a:ext cx="11449636" cy="559309"/>
              </a:xfrm>
              <a:prstGeom prst="rect">
                <a:avLst/>
              </a:prstGeom>
              <a:blipFill>
                <a:blip r:embed="rId7"/>
                <a:stretch>
                  <a:fillRect l="-1441" r="-4656" b="-4888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Texte"/>
          <p:cNvSpPr txBox="1"/>
          <p:nvPr/>
        </p:nvSpPr>
        <p:spPr>
          <a:xfrm>
            <a:off x="10211388" y="7696186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283" name="Rectangle"/>
          <p:cNvSpPr/>
          <p:nvPr/>
        </p:nvSpPr>
        <p:spPr>
          <a:xfrm>
            <a:off x="1187110" y="284509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Prétraitement"/>
          <p:cNvSpPr txBox="1"/>
          <p:nvPr/>
        </p:nvSpPr>
        <p:spPr>
          <a:xfrm>
            <a:off x="1534590" y="2730164"/>
            <a:ext cx="129963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Prétraitement </a:t>
            </a:r>
          </a:p>
        </p:txBody>
      </p:sp>
      <p:sp>
        <p:nvSpPr>
          <p:cNvPr id="289" name="Ovale"/>
          <p:cNvSpPr/>
          <p:nvPr/>
        </p:nvSpPr>
        <p:spPr>
          <a:xfrm>
            <a:off x="1859721" y="375596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Tokenisation"/>
          <p:cNvSpPr txBox="1"/>
          <p:nvPr/>
        </p:nvSpPr>
        <p:spPr>
          <a:xfrm>
            <a:off x="2127030" y="3581832"/>
            <a:ext cx="11348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Tokenisation</a:t>
            </a:r>
          </a:p>
        </p:txBody>
      </p:sp>
      <p:sp>
        <p:nvSpPr>
          <p:cNvPr id="291" name="Ovale"/>
          <p:cNvSpPr/>
          <p:nvPr/>
        </p:nvSpPr>
        <p:spPr>
          <a:xfrm>
            <a:off x="1855349" y="431476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Recherche de N-grams"/>
          <p:cNvSpPr txBox="1"/>
          <p:nvPr/>
        </p:nvSpPr>
        <p:spPr>
          <a:xfrm>
            <a:off x="2122658" y="4140632"/>
            <a:ext cx="113481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Recherche de N-grams</a:t>
            </a:r>
          </a:p>
        </p:txBody>
      </p:sp>
      <p:sp>
        <p:nvSpPr>
          <p:cNvPr id="293" name="Rectangle"/>
          <p:cNvSpPr/>
          <p:nvPr/>
        </p:nvSpPr>
        <p:spPr>
          <a:xfrm>
            <a:off x="1167279" y="5318220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Calcul des poids TF-IDF des mots et n-grams"/>
          <p:cNvSpPr txBox="1"/>
          <p:nvPr/>
        </p:nvSpPr>
        <p:spPr>
          <a:xfrm>
            <a:off x="1514759" y="5203287"/>
            <a:ext cx="129963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Calcul des poids TF-IDF des mots et n-grams</a:t>
            </a:r>
          </a:p>
        </p:txBody>
      </p:sp>
      <p:sp>
        <p:nvSpPr>
          <p:cNvPr id="295" name="Rectangle"/>
          <p:cNvSpPr/>
          <p:nvPr/>
        </p:nvSpPr>
        <p:spPr>
          <a:xfrm>
            <a:off x="1167279" y="7807620"/>
            <a:ext cx="274347" cy="252736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6" name="Détermination des mots-clés"/>
          <p:cNvSpPr txBox="1"/>
          <p:nvPr/>
        </p:nvSpPr>
        <p:spPr>
          <a:xfrm>
            <a:off x="1514759" y="7692688"/>
            <a:ext cx="129963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Détermination des mots-clés</a:t>
            </a:r>
          </a:p>
        </p:txBody>
      </p:sp>
      <p:sp>
        <p:nvSpPr>
          <p:cNvPr id="297" name="Rectangle"/>
          <p:cNvSpPr/>
          <p:nvPr/>
        </p:nvSpPr>
        <p:spPr>
          <a:xfrm>
            <a:off x="1163219" y="1011212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8" name="Sélection des mots-clés : à partir d’un nombre n fixé"/>
          <p:cNvSpPr txBox="1"/>
          <p:nvPr/>
        </p:nvSpPr>
        <p:spPr>
          <a:xfrm>
            <a:off x="1510698" y="9997195"/>
            <a:ext cx="1299632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Sélection des mots-clés : à partir d’un nombre n fixé</a:t>
            </a:r>
          </a:p>
        </p:txBody>
      </p:sp>
      <p:sp>
        <p:nvSpPr>
          <p:cNvPr id="299" name="Rectangle"/>
          <p:cNvSpPr/>
          <p:nvPr/>
        </p:nvSpPr>
        <p:spPr>
          <a:xfrm>
            <a:off x="13629436" y="284509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0" name="Sélection des mots-clés en utilisant les quantile"/>
          <p:cNvSpPr txBox="1"/>
          <p:nvPr/>
        </p:nvSpPr>
        <p:spPr>
          <a:xfrm>
            <a:off x="13976914" y="2730164"/>
            <a:ext cx="129963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Sélection des mots-clés en utilisant les quantile</a:t>
            </a:r>
          </a:p>
        </p:txBody>
      </p:sp>
      <p:sp>
        <p:nvSpPr>
          <p:cNvPr id="301" name="Texte"/>
          <p:cNvSpPr txBox="1"/>
          <p:nvPr/>
        </p:nvSpPr>
        <p:spPr>
          <a:xfrm>
            <a:off x="14584213" y="555677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Équation"/>
              <p:cNvSpPr txBox="1"/>
              <p:nvPr/>
            </p:nvSpPr>
            <p:spPr>
              <a:xfrm>
                <a:off x="15556994" y="3527091"/>
                <a:ext cx="5857104" cy="64332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)∣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 dirty="0"/>
              </a:p>
            </p:txBody>
          </p:sp>
        </mc:Choice>
        <mc:Fallback xmlns="">
          <p:sp>
            <p:nvSpPr>
              <p:cNvPr id="302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994" y="3527091"/>
                <a:ext cx="5857104" cy="643327"/>
              </a:xfrm>
              <a:prstGeom prst="rect">
                <a:avLst/>
              </a:prstGeom>
              <a:blipFill>
                <a:blip r:embed="rId8"/>
                <a:stretch>
                  <a:fillRect l="-3672" r="-16847" b="-28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Texte"/>
          <p:cNvSpPr txBox="1"/>
          <p:nvPr/>
        </p:nvSpPr>
        <p:spPr>
          <a:xfrm>
            <a:off x="13823560" y="620098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Équation"/>
              <p:cNvSpPr txBox="1"/>
              <p:nvPr/>
            </p:nvSpPr>
            <p:spPr>
              <a:xfrm>
                <a:off x="15749522" y="4601906"/>
                <a:ext cx="5289341" cy="55290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304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22" y="4601906"/>
                <a:ext cx="5289341" cy="552903"/>
              </a:xfrm>
              <a:prstGeom prst="rect">
                <a:avLst/>
              </a:prstGeom>
              <a:blipFill>
                <a:blip r:embed="rId9"/>
                <a:stretch>
                  <a:fillRect l="-3357" r="-11031" b="-4888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5" name="unknown.jpeg" descr="unknown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59727" y="6154447"/>
            <a:ext cx="10652952" cy="5308542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e"/>
          <p:cNvSpPr txBox="1"/>
          <p:nvPr/>
        </p:nvSpPr>
        <p:spPr>
          <a:xfrm>
            <a:off x="13633394" y="620098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344" y="6692073"/>
            <a:ext cx="12022449" cy="6830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Partie 1 - TF-IDF &amp; Clustering"/>
          <p:cNvSpPr txBox="1"/>
          <p:nvPr/>
        </p:nvSpPr>
        <p:spPr>
          <a:xfrm>
            <a:off x="2910534" y="1249448"/>
            <a:ext cx="110995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1 </a:t>
            </a:r>
            <a:r>
              <a:rPr dirty="0"/>
              <a:t>- TF-IDF &amp; Clustering</a:t>
            </a:r>
            <a:r>
              <a:rPr lang="fr-FR" dirty="0"/>
              <a:t> &amp; </a:t>
            </a:r>
            <a:r>
              <a:rPr lang="fr-FR" dirty="0" err="1"/>
              <a:t>FastText</a:t>
            </a:r>
            <a:endParaRPr dirty="0"/>
          </a:p>
        </p:txBody>
      </p:sp>
      <p:sp>
        <p:nvSpPr>
          <p:cNvPr id="31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5</a:t>
            </a:r>
            <a:endParaRPr dirty="0"/>
          </a:p>
        </p:txBody>
      </p:sp>
      <p:sp>
        <p:nvSpPr>
          <p:cNvPr id="31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31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32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321" name="Texte"/>
          <p:cNvSpPr txBox="1"/>
          <p:nvPr/>
        </p:nvSpPr>
        <p:spPr>
          <a:xfrm>
            <a:off x="2869270" y="9827855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2" name="Texte"/>
          <p:cNvSpPr txBox="1"/>
          <p:nvPr/>
        </p:nvSpPr>
        <p:spPr>
          <a:xfrm>
            <a:off x="2530831" y="11421113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3" name="Texte"/>
          <p:cNvSpPr txBox="1"/>
          <p:nvPr/>
        </p:nvSpPr>
        <p:spPr>
          <a:xfrm>
            <a:off x="2482216" y="13387716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4" name="Texte"/>
          <p:cNvSpPr txBox="1"/>
          <p:nvPr/>
        </p:nvSpPr>
        <p:spPr>
          <a:xfrm>
            <a:off x="10211388" y="837352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5" name="Rectangle"/>
          <p:cNvSpPr/>
          <p:nvPr/>
        </p:nvSpPr>
        <p:spPr>
          <a:xfrm>
            <a:off x="1187110" y="2845097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6" name="Construction des clusters"/>
          <p:cNvSpPr txBox="1"/>
          <p:nvPr/>
        </p:nvSpPr>
        <p:spPr>
          <a:xfrm>
            <a:off x="1534590" y="2730164"/>
            <a:ext cx="129963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Construction des clusters</a:t>
            </a:r>
            <a:r>
              <a:rPr>
                <a:solidFill>
                  <a:srgbClr val="000000">
                    <a:alpha val="84706"/>
                  </a:srgbClr>
                </a:solidFill>
              </a:rPr>
              <a:t> </a:t>
            </a:r>
          </a:p>
        </p:txBody>
      </p:sp>
      <p:sp>
        <p:nvSpPr>
          <p:cNvPr id="327" name="Texte"/>
          <p:cNvSpPr txBox="1"/>
          <p:nvPr/>
        </p:nvSpPr>
        <p:spPr>
          <a:xfrm>
            <a:off x="14584213" y="5556771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8" name="Texte"/>
          <p:cNvSpPr txBox="1"/>
          <p:nvPr/>
        </p:nvSpPr>
        <p:spPr>
          <a:xfrm>
            <a:off x="22283315" y="12231712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29" name="Texte"/>
          <p:cNvSpPr txBox="1"/>
          <p:nvPr/>
        </p:nvSpPr>
        <p:spPr>
          <a:xfrm>
            <a:off x="22093149" y="12231712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330" name="unknown.jpeg" descr="unknow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835" y="3431568"/>
            <a:ext cx="8978901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exte"/>
          <p:cNvSpPr txBox="1"/>
          <p:nvPr/>
        </p:nvSpPr>
        <p:spPr>
          <a:xfrm>
            <a:off x="1896835" y="329186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332" name="Texte"/>
          <p:cNvSpPr txBox="1"/>
          <p:nvPr/>
        </p:nvSpPr>
        <p:spPr>
          <a:xfrm>
            <a:off x="13105696" y="5245376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Équation"/>
              <p:cNvSpPr txBox="1"/>
              <p:nvPr/>
            </p:nvSpPr>
            <p:spPr>
              <a:xfrm>
                <a:off x="3700342" y="10286505"/>
                <a:ext cx="6651515" cy="15621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333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42" y="10286505"/>
                <a:ext cx="6651515" cy="1562101"/>
              </a:xfrm>
              <a:prstGeom prst="rect">
                <a:avLst/>
              </a:prstGeom>
              <a:blipFill>
                <a:blip r:embed="rId7"/>
                <a:stretch>
                  <a:fillRect l="-2667" r="-9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ectangle"/>
          <p:cNvSpPr/>
          <p:nvPr/>
        </p:nvSpPr>
        <p:spPr>
          <a:xfrm>
            <a:off x="1360850" y="9714878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Pondération des clusters"/>
          <p:cNvSpPr txBox="1"/>
          <p:nvPr/>
        </p:nvSpPr>
        <p:spPr>
          <a:xfrm>
            <a:off x="1708329" y="9599945"/>
            <a:ext cx="632308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Pondération des clusters</a:t>
            </a:r>
            <a:r>
              <a:rPr>
                <a:solidFill>
                  <a:srgbClr val="000000">
                    <a:alpha val="84706"/>
                  </a:srgbClr>
                </a:solidFill>
              </a:rPr>
              <a:t> </a:t>
            </a:r>
          </a:p>
        </p:txBody>
      </p:sp>
      <p:sp>
        <p:nvSpPr>
          <p:cNvPr id="336" name="Les clusters sélectionnés sont les n premiers clusters après avoir trier les clusters par ordre de somme des poids. Nous prenons les n premiers clusters comme clusters pertinents"/>
          <p:cNvSpPr txBox="1"/>
          <p:nvPr/>
        </p:nvSpPr>
        <p:spPr>
          <a:xfrm>
            <a:off x="1598960" y="11431349"/>
            <a:ext cx="110641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n-US" dirty="0"/>
              <a:t>Les n premiers clusters, </a:t>
            </a:r>
            <a:r>
              <a:rPr lang="en-US" dirty="0" err="1"/>
              <a:t>triés</a:t>
            </a:r>
            <a:r>
              <a:rPr lang="en-US" dirty="0"/>
              <a:t> par </a:t>
            </a:r>
            <a:r>
              <a:rPr lang="en-US" dirty="0" err="1"/>
              <a:t>somme</a:t>
            </a:r>
            <a:r>
              <a:rPr lang="en-US" dirty="0"/>
              <a:t> des </a:t>
            </a:r>
            <a:r>
              <a:rPr lang="en-US" dirty="0" err="1"/>
              <a:t>poids</a:t>
            </a:r>
            <a:r>
              <a:rPr lang="en-US" dirty="0"/>
              <a:t>, </a:t>
            </a:r>
          </a:p>
          <a:p>
            <a:r>
              <a:rPr lang="en-US" dirty="0" err="1"/>
              <a:t>sont</a:t>
            </a:r>
            <a:r>
              <a:rPr lang="en-US" dirty="0"/>
              <a:t> </a:t>
            </a:r>
            <a:r>
              <a:rPr lang="en-US" dirty="0" err="1"/>
              <a:t>considérés</a:t>
            </a:r>
            <a:r>
              <a:rPr lang="en-US" dirty="0"/>
              <a:t> </a:t>
            </a:r>
            <a:r>
              <a:rPr lang="en-US" dirty="0" err="1"/>
              <a:t>comme</a:t>
            </a:r>
            <a:r>
              <a:rPr lang="en-US" dirty="0"/>
              <a:t> </a:t>
            </a:r>
            <a:r>
              <a:rPr lang="en-US" dirty="0" err="1"/>
              <a:t>pertinents</a:t>
            </a:r>
            <a:r>
              <a:rPr lang="en-US" dirty="0"/>
              <a:t>.​</a:t>
            </a:r>
            <a:endParaRPr dirty="0"/>
          </a:p>
        </p:txBody>
      </p:sp>
      <p:sp>
        <p:nvSpPr>
          <p:cNvPr id="337" name="Texte"/>
          <p:cNvSpPr txBox="1"/>
          <p:nvPr/>
        </p:nvSpPr>
        <p:spPr>
          <a:xfrm>
            <a:off x="12510684" y="502818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pic>
        <p:nvPicPr>
          <p:cNvPr id="1026" name="Picture 2" descr="Une image contenant texte, cercl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594E875A-4A9D-CDE3-52DD-79D51F66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912" y="800100"/>
            <a:ext cx="67945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6</a:t>
            </a:r>
            <a:endParaRPr dirty="0"/>
          </a:p>
        </p:txBody>
      </p:sp>
      <p:sp>
        <p:nvSpPr>
          <p:cNvPr id="34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34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349" name="Partie 1 - Rercherche par Graphe via Page-Rank"/>
          <p:cNvSpPr txBox="1"/>
          <p:nvPr/>
        </p:nvSpPr>
        <p:spPr>
          <a:xfrm>
            <a:off x="2910534" y="1249448"/>
            <a:ext cx="1266691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sz="3800" b="1" dirty="0">
                <a:sym typeface="Helvetica Neue"/>
              </a:rPr>
              <a:t>Partie 1 </a:t>
            </a:r>
            <a:r>
              <a:rPr dirty="0"/>
              <a:t>- </a:t>
            </a:r>
            <a:r>
              <a:rPr dirty="0" err="1"/>
              <a:t>Rercherche</a:t>
            </a:r>
            <a:r>
              <a:rPr dirty="0"/>
              <a:t> par </a:t>
            </a:r>
            <a:r>
              <a:rPr dirty="0" err="1"/>
              <a:t>Graphe</a:t>
            </a:r>
            <a:r>
              <a:rPr dirty="0"/>
              <a:t> via Page-Rank</a:t>
            </a:r>
          </a:p>
        </p:txBody>
      </p:sp>
      <p:sp>
        <p:nvSpPr>
          <p:cNvPr id="35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351" name="Image 2" descr="Image 2"/>
          <p:cNvPicPr>
            <a:picLocks noChangeAspect="1"/>
          </p:cNvPicPr>
          <p:nvPr/>
        </p:nvPicPr>
        <p:blipFill>
          <a:blip r:embed="rId5"/>
          <a:srcRect t="13907"/>
          <a:stretch>
            <a:fillRect/>
          </a:stretch>
        </p:blipFill>
        <p:spPr>
          <a:xfrm>
            <a:off x="7887790" y="4320986"/>
            <a:ext cx="6561340" cy="7429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 4" descr="Image 4"/>
          <p:cNvPicPr>
            <a:picLocks noChangeAspect="1"/>
          </p:cNvPicPr>
          <p:nvPr/>
        </p:nvPicPr>
        <p:blipFill>
          <a:blip r:embed="rId6"/>
          <a:srcRect t="15697"/>
          <a:stretch>
            <a:fillRect/>
          </a:stretch>
        </p:blipFill>
        <p:spPr>
          <a:xfrm>
            <a:off x="1241474" y="3502304"/>
            <a:ext cx="5724081" cy="2217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 6" descr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16" y="5868804"/>
            <a:ext cx="5988137" cy="6133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 8" descr="Image 8"/>
          <p:cNvPicPr>
            <a:picLocks noChangeAspect="1"/>
          </p:cNvPicPr>
          <p:nvPr/>
        </p:nvPicPr>
        <p:blipFill>
          <a:blip r:embed="rId8"/>
          <a:srcRect b="12433"/>
          <a:stretch>
            <a:fillRect/>
          </a:stretch>
        </p:blipFill>
        <p:spPr>
          <a:xfrm>
            <a:off x="17209980" y="4855328"/>
            <a:ext cx="5163671" cy="5115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 10" descr="Image 10"/>
          <p:cNvPicPr>
            <a:picLocks noChangeAspect="1"/>
          </p:cNvPicPr>
          <p:nvPr/>
        </p:nvPicPr>
        <p:blipFill>
          <a:blip r:embed="rId9"/>
          <a:srcRect t="76534" r="29293"/>
          <a:stretch>
            <a:fillRect/>
          </a:stretch>
        </p:blipFill>
        <p:spPr>
          <a:xfrm>
            <a:off x="16157892" y="10668001"/>
            <a:ext cx="7267844" cy="108296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onnecteur droit 12"/>
          <p:cNvSpPr/>
          <p:nvPr/>
        </p:nvSpPr>
        <p:spPr>
          <a:xfrm flipH="1">
            <a:off x="7691718" y="3137647"/>
            <a:ext cx="1" cy="886470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57" name="Connecteur droit 27"/>
          <p:cNvSpPr/>
          <p:nvPr/>
        </p:nvSpPr>
        <p:spPr>
          <a:xfrm flipH="1">
            <a:off x="15365507" y="3137647"/>
            <a:ext cx="1" cy="886470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58" name="ZoneTexte 13"/>
          <p:cNvSpPr txBox="1"/>
          <p:nvPr/>
        </p:nvSpPr>
        <p:spPr>
          <a:xfrm>
            <a:off x="412376" y="2501307"/>
            <a:ext cx="708326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Fréquence des mots</a:t>
            </a:r>
          </a:p>
        </p:txBody>
      </p:sp>
      <p:sp>
        <p:nvSpPr>
          <p:cNvPr id="359" name="ZoneTexte 29"/>
          <p:cNvSpPr txBox="1"/>
          <p:nvPr/>
        </p:nvSpPr>
        <p:spPr>
          <a:xfrm>
            <a:off x="7929005" y="2507974"/>
            <a:ext cx="70832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Graphe pondéré</a:t>
            </a:r>
          </a:p>
        </p:txBody>
      </p:sp>
      <p:sp>
        <p:nvSpPr>
          <p:cNvPr id="360" name="ZoneTexte 30"/>
          <p:cNvSpPr txBox="1"/>
          <p:nvPr/>
        </p:nvSpPr>
        <p:spPr>
          <a:xfrm>
            <a:off x="16250180" y="2514640"/>
            <a:ext cx="70832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Critère de centralité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7</a:t>
            </a:r>
            <a:endParaRPr dirty="0"/>
          </a:p>
        </p:txBody>
      </p:sp>
      <p:sp>
        <p:nvSpPr>
          <p:cNvPr id="372" name="Partie 1 - Rercherche par Graphe via Page-Rank"/>
          <p:cNvSpPr txBox="1"/>
          <p:nvPr/>
        </p:nvSpPr>
        <p:spPr>
          <a:xfrm>
            <a:off x="2910534" y="1249448"/>
            <a:ext cx="1266691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1 </a:t>
            </a:r>
            <a:r>
              <a:rPr dirty="0"/>
              <a:t>- </a:t>
            </a:r>
            <a:r>
              <a:rPr dirty="0" err="1"/>
              <a:t>Rercherche</a:t>
            </a:r>
            <a:r>
              <a:rPr dirty="0"/>
              <a:t> par </a:t>
            </a:r>
            <a:r>
              <a:rPr dirty="0" err="1"/>
              <a:t>Graphe</a:t>
            </a:r>
            <a:r>
              <a:rPr dirty="0"/>
              <a:t> via Page-Rank</a:t>
            </a:r>
          </a:p>
        </p:txBody>
      </p:sp>
      <p:sp>
        <p:nvSpPr>
          <p:cNvPr id="374" name="Connecteur droit 12"/>
          <p:cNvSpPr/>
          <p:nvPr/>
        </p:nvSpPr>
        <p:spPr>
          <a:xfrm flipH="1">
            <a:off x="7691718" y="3096083"/>
            <a:ext cx="1" cy="886470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75" name="Connecteur droit 27"/>
          <p:cNvSpPr/>
          <p:nvPr/>
        </p:nvSpPr>
        <p:spPr>
          <a:xfrm flipH="1">
            <a:off x="15365507" y="3096083"/>
            <a:ext cx="1" cy="886470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txBody>
          <a:bodyPr lIns="45718" tIns="45718" rIns="45718" bIns="45718"/>
          <a:lstStyle/>
          <a:p>
            <a:pPr defTabSz="2438337"/>
            <a:endParaRPr/>
          </a:p>
        </p:txBody>
      </p:sp>
      <p:sp>
        <p:nvSpPr>
          <p:cNvPr id="376" name="ZoneTexte 13"/>
          <p:cNvSpPr txBox="1"/>
          <p:nvPr/>
        </p:nvSpPr>
        <p:spPr>
          <a:xfrm>
            <a:off x="412376" y="2459743"/>
            <a:ext cx="708326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HITS</a:t>
            </a:r>
          </a:p>
        </p:txBody>
      </p:sp>
      <p:sp>
        <p:nvSpPr>
          <p:cNvPr id="377" name="ZoneTexte 29"/>
          <p:cNvSpPr txBox="1"/>
          <p:nvPr/>
        </p:nvSpPr>
        <p:spPr>
          <a:xfrm>
            <a:off x="7929005" y="2466410"/>
            <a:ext cx="70832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PageRank</a:t>
            </a:r>
          </a:p>
        </p:txBody>
      </p:sp>
      <p:sp>
        <p:nvSpPr>
          <p:cNvPr id="378" name="ZoneTexte 30"/>
          <p:cNvSpPr txBox="1"/>
          <p:nvPr/>
        </p:nvSpPr>
        <p:spPr>
          <a:xfrm>
            <a:off x="16250180" y="2473076"/>
            <a:ext cx="70832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K-Core</a:t>
            </a:r>
          </a:p>
        </p:txBody>
      </p:sp>
      <p:sp>
        <p:nvSpPr>
          <p:cNvPr id="379" name="ZoneTexte 1"/>
          <p:cNvSpPr txBox="1"/>
          <p:nvPr/>
        </p:nvSpPr>
        <p:spPr>
          <a:xfrm>
            <a:off x="91821" y="3686283"/>
            <a:ext cx="742292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buSzPct val="123000"/>
              <a:buChar char="-"/>
              <a:defRPr sz="22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Une bonne autorité est pointée par de bons hubs</a:t>
            </a:r>
          </a:p>
          <a:p>
            <a:pPr marL="254000" indent="-254000" algn="l">
              <a:buSzPct val="123000"/>
              <a:buChar char="-"/>
              <a:defRPr sz="22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Un bon hub pointe vers de bonnes autorités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ZoneTexte 9"/>
              <p:cNvSpPr txBox="1"/>
              <p:nvPr/>
            </p:nvSpPr>
            <p:spPr>
              <a:xfrm>
                <a:off x="1960167" y="10775156"/>
                <a:ext cx="3686245" cy="3080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𝑎𝑢𝑡𝑜𝑟𝑖𝑡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h𝑢𝑏𝑠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38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67" y="10775156"/>
                <a:ext cx="3686245" cy="308041"/>
              </a:xfrm>
              <a:prstGeom prst="rect">
                <a:avLst/>
              </a:prstGeom>
              <a:blipFill>
                <a:blip r:embed="rId4"/>
                <a:stretch>
                  <a:fillRect l="-3093" r="-15464" b="-6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ZoneTexte 28"/>
              <p:cNvSpPr txBox="1"/>
              <p:nvPr/>
            </p:nvSpPr>
            <p:spPr>
              <a:xfrm>
                <a:off x="2021736" y="11395016"/>
                <a:ext cx="3563095" cy="26212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h𝑢𝑏𝑠</m:t>
                      </m:r>
                      <m:d>
                        <m:d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h𝑎𝑢𝑡𝑜𝑟𝑖𝑡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381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36" y="11395016"/>
                <a:ext cx="3563095" cy="262129"/>
              </a:xfrm>
              <a:prstGeom prst="rect">
                <a:avLst/>
              </a:prstGeom>
              <a:blipFill>
                <a:blip r:embed="rId5"/>
                <a:stretch>
                  <a:fillRect l="-3203" r="-16014" b="-904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2" name="Image 15" descr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22" y="5383406"/>
            <a:ext cx="3760106" cy="429005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ZoneTexte 32"/>
          <p:cNvSpPr txBox="1"/>
          <p:nvPr/>
        </p:nvSpPr>
        <p:spPr>
          <a:xfrm>
            <a:off x="7929005" y="3673900"/>
            <a:ext cx="742292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54000" indent="-254000" algn="l">
              <a:buSzPct val="123000"/>
              <a:buChar char="-"/>
              <a:defRPr sz="22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/>
              <a:t>Une bonne </a:t>
            </a:r>
            <a:r>
              <a:rPr dirty="0" err="1"/>
              <a:t>autorité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pointée</a:t>
            </a:r>
            <a:r>
              <a:rPr dirty="0"/>
              <a:t> par de </a:t>
            </a:r>
            <a:r>
              <a:rPr dirty="0" err="1"/>
              <a:t>bonnes</a:t>
            </a:r>
            <a:r>
              <a:rPr dirty="0"/>
              <a:t> </a:t>
            </a:r>
            <a:r>
              <a:rPr dirty="0" err="1"/>
              <a:t>autorités</a:t>
            </a:r>
            <a:r>
              <a:rPr dirty="0"/>
              <a:t>.</a:t>
            </a:r>
          </a:p>
        </p:txBody>
      </p:sp>
      <p:pic>
        <p:nvPicPr>
          <p:cNvPr id="384" name="Image 17" descr="Image 17"/>
          <p:cNvPicPr>
            <a:picLocks noChangeAspect="1"/>
          </p:cNvPicPr>
          <p:nvPr/>
        </p:nvPicPr>
        <p:blipFill>
          <a:blip r:embed="rId7"/>
          <a:srcRect r="54250"/>
          <a:stretch>
            <a:fillRect/>
          </a:stretch>
        </p:blipFill>
        <p:spPr>
          <a:xfrm>
            <a:off x="8044952" y="5048774"/>
            <a:ext cx="3229009" cy="3317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 35" descr="Image 35"/>
          <p:cNvPicPr>
            <a:picLocks noChangeAspect="1"/>
          </p:cNvPicPr>
          <p:nvPr/>
        </p:nvPicPr>
        <p:blipFill>
          <a:blip r:embed="rId7"/>
          <a:srcRect l="70266" t="10143" b="16839"/>
          <a:stretch>
            <a:fillRect/>
          </a:stretch>
        </p:blipFill>
        <p:spPr>
          <a:xfrm>
            <a:off x="12284656" y="5154661"/>
            <a:ext cx="2727619" cy="31481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" name="Groupe 21"/>
          <p:cNvGrpSpPr/>
          <p:nvPr/>
        </p:nvGrpSpPr>
        <p:grpSpPr>
          <a:xfrm>
            <a:off x="9069340" y="8711473"/>
            <a:ext cx="4918546" cy="658336"/>
            <a:chOff x="0" y="0"/>
            <a:chExt cx="4918545" cy="658335"/>
          </a:xfrm>
        </p:grpSpPr>
        <p:pic>
          <p:nvPicPr>
            <p:cNvPr id="386" name="Image 19" descr="Imag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0427" y="104858"/>
              <a:ext cx="4617692" cy="4736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7" name="Rectangle : coins arrondis 20"/>
            <p:cNvSpPr/>
            <p:nvPr/>
          </p:nvSpPr>
          <p:spPr>
            <a:xfrm>
              <a:off x="0" y="0"/>
              <a:ext cx="4918546" cy="65833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ZoneTexte 40"/>
              <p:cNvSpPr txBox="1"/>
              <p:nvPr/>
            </p:nvSpPr>
            <p:spPr>
              <a:xfrm>
                <a:off x="616299" y="10194614"/>
                <a:ext cx="2713561" cy="261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𝑎𝑢𝑡𝑜𝑟𝑖𝑡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=(1,…,1)</m:t>
                      </m:r>
                    </m:oMath>
                  </m:oMathPara>
                </a14:m>
                <a:endParaRPr sz="240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389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9" y="10194614"/>
                <a:ext cx="2713561" cy="261062"/>
              </a:xfrm>
              <a:prstGeom prst="rect">
                <a:avLst/>
              </a:prstGeom>
              <a:blipFill>
                <a:blip r:embed="rId9"/>
                <a:stretch>
                  <a:fillRect l="-4186" r="-17209" b="-81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ZoneTexte 41"/>
              <p:cNvSpPr txBox="1"/>
              <p:nvPr/>
            </p:nvSpPr>
            <p:spPr>
              <a:xfrm>
                <a:off x="4666825" y="10194081"/>
                <a:ext cx="2312777" cy="26212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h𝑢𝑏𝑠</m:t>
                      </m:r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(0)=(1,…,1)</m:t>
                      </m:r>
                    </m:oMath>
                  </m:oMathPara>
                </a14:m>
                <a:endParaRPr sz="2400" dirty="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390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25" y="10194081"/>
                <a:ext cx="2312777" cy="262129"/>
              </a:xfrm>
              <a:prstGeom prst="rect">
                <a:avLst/>
              </a:prstGeom>
              <a:blipFill>
                <a:blip r:embed="rId10"/>
                <a:stretch>
                  <a:fillRect l="-4918" r="-17486" b="-81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ZoneTexte 42"/>
              <p:cNvSpPr txBox="1"/>
              <p:nvPr/>
            </p:nvSpPr>
            <p:spPr>
              <a:xfrm>
                <a:off x="9983915" y="9729059"/>
                <a:ext cx="2973442" cy="10638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2438337">
                  <a:defRPr sz="32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33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sz="33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33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sz="33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sz="33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3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33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>
                    <a:latin typeface="+mn-lt"/>
                    <a:ea typeface="+mn-ea"/>
                    <a:cs typeface="+mn-cs"/>
                    <a:sym typeface="Helvetica Neue"/>
                  </a:rPr>
                  <a:t>,…,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38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38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3850" i="1">
                            <a:solidFill>
                              <a:srgbClr val="5E5E5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>
                    <a:latin typeface="+mn-lt"/>
                    <a:ea typeface="+mn-ea"/>
                    <a:cs typeface="+mn-cs"/>
                    <a:sym typeface="Helvetica Neue"/>
                  </a:rPr>
                  <a:t>)</a:t>
                </a:r>
              </a:p>
            </p:txBody>
          </p:sp>
        </mc:Choice>
        <mc:Fallback>
          <p:sp>
            <p:nvSpPr>
              <p:cNvPr id="391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915" y="9729059"/>
                <a:ext cx="2973442" cy="1063800"/>
              </a:xfrm>
              <a:prstGeom prst="rect">
                <a:avLst/>
              </a:prstGeom>
              <a:blipFill>
                <a:blip r:embed="rId11"/>
                <a:stretch>
                  <a:fillRect l="-2128" r="-638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ZoneTexte 43"/>
              <p:cNvSpPr txBox="1"/>
              <p:nvPr/>
            </p:nvSpPr>
            <p:spPr>
              <a:xfrm>
                <a:off x="9828713" y="10762622"/>
                <a:ext cx="3283850" cy="85569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24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sz="24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4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2400" i="1">
                                      <a:solidFill>
                                        <a:srgbClr val="5E5E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 i="1">
                                      <a:solidFill>
                                        <a:srgbClr val="5E5E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400" i="1">
                                      <a:solidFill>
                                        <a:srgbClr val="5E5E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𝑠𝑜𝑟𝑡𝑎𝑛𝑡</m:t>
                                  </m:r>
                                </m:sub>
                              </m:sSub>
                              <m:r>
                                <a:rPr sz="24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24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sz="2400" i="1">
                                  <a:solidFill>
                                    <a:srgbClr val="5E5E5E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400" dirty="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392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713" y="10762622"/>
                <a:ext cx="3283850" cy="855690"/>
              </a:xfrm>
              <a:prstGeom prst="rect">
                <a:avLst/>
              </a:prstGeom>
              <a:blipFill>
                <a:blip r:embed="rId12"/>
                <a:stretch>
                  <a:fillRect l="-1923" t="-142647" r="-14231" b="-23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ZoneTexte 44"/>
          <p:cNvSpPr txBox="1"/>
          <p:nvPr/>
        </p:nvSpPr>
        <p:spPr>
          <a:xfrm>
            <a:off x="16080351" y="3616433"/>
            <a:ext cx="742292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54000" indent="-254000" algn="l">
              <a:buSzPct val="123000"/>
              <a:buChar char="-"/>
              <a:defRPr sz="22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bonne autorité est pointée un grand nombre de fois.</a:t>
            </a:r>
          </a:p>
        </p:txBody>
      </p:sp>
      <p:pic>
        <p:nvPicPr>
          <p:cNvPr id="394" name="Image 24" descr="Imag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80351" y="5005486"/>
            <a:ext cx="7614704" cy="6580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A77F506-66A9-38EE-E0C5-F168D413D4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2F9E77CC-E39D-CDFD-388F-B8714EBF5484}"/>
              </a:ext>
            </a:extLst>
          </p:cNvPr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C7DB6E8-5483-48A2-99C3-D1319AFFB999}"/>
              </a:ext>
            </a:extLst>
          </p:cNvPr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882555B5-FB57-313F-EEDF-4944100A7D91}"/>
              </a:ext>
            </a:extLst>
          </p:cNvPr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96F85B7-5281-8268-2E96-1B181CFD99BE}"/>
              </a:ext>
            </a:extLst>
          </p:cNvPr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72943BDF-94B2-8092-648A-0F80779F1BF3}"/>
              </a:ext>
            </a:extLst>
          </p:cNvPr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7</a:t>
            </a:r>
            <a:endParaRPr dirty="0"/>
          </a:p>
        </p:txBody>
      </p:sp>
      <p:sp>
        <p:nvSpPr>
          <p:cNvPr id="10" name="Une école de l’IMT">
            <a:extLst>
              <a:ext uri="{FF2B5EF4-FFF2-40B4-BE49-F238E27FC236}">
                <a16:creationId xmlns:a16="http://schemas.microsoft.com/office/drawing/2014/main" id="{8AFDC771-664B-A6E9-529A-E15E57C3D062}"/>
              </a:ext>
            </a:extLst>
          </p:cNvPr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1" name="Mastère Spécialisé IA">
            <a:extLst>
              <a:ext uri="{FF2B5EF4-FFF2-40B4-BE49-F238E27FC236}">
                <a16:creationId xmlns:a16="http://schemas.microsoft.com/office/drawing/2014/main" id="{33F6FAA1-B5E2-1470-D041-5DD74D94F3CB}"/>
              </a:ext>
            </a:extLst>
          </p:cNvPr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2" name="13/10/2024">
            <a:extLst>
              <a:ext uri="{FF2B5EF4-FFF2-40B4-BE49-F238E27FC236}">
                <a16:creationId xmlns:a16="http://schemas.microsoft.com/office/drawing/2014/main" id="{B2402093-0C88-2D1E-55B9-518E992572B7}"/>
              </a:ext>
            </a:extLst>
          </p:cNvPr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87D845-8832-6806-ED42-621E641BD13D}"/>
              </a:ext>
            </a:extLst>
          </p:cNvPr>
          <p:cNvSpPr txBox="1"/>
          <p:nvPr/>
        </p:nvSpPr>
        <p:spPr>
          <a:xfrm>
            <a:off x="2149880" y="12382792"/>
            <a:ext cx="19064781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54000" indent="-254000" algn="l">
              <a:buSzPct val="123000"/>
              <a:buFontTx/>
              <a:buChar char="-"/>
            </a:pPr>
            <a:r>
              <a:rPr lang="fr-FR" sz="2200" dirty="0">
                <a:solidFill>
                  <a:srgbClr val="000000"/>
                </a:solidFill>
                <a:latin typeface="Andale Mono"/>
                <a:sym typeface="Andale Mono"/>
              </a:rPr>
              <a:t>478  :  ['data', '</a:t>
            </a:r>
            <a:r>
              <a:rPr lang="fr-FR" sz="2200" dirty="0" err="1">
                <a:solidFill>
                  <a:srgbClr val="000000"/>
                </a:solidFill>
                <a:latin typeface="Andale Mono"/>
                <a:sym typeface="Andale Mono"/>
              </a:rPr>
              <a:t>health</a:t>
            </a:r>
            <a:r>
              <a:rPr lang="fr-FR" sz="2200" dirty="0">
                <a:solidFill>
                  <a:srgbClr val="000000"/>
                </a:solidFill>
                <a:latin typeface="Andale Mono"/>
                <a:sym typeface="Andale Mono"/>
              </a:rPr>
              <a:t>', '</a:t>
            </a:r>
            <a:r>
              <a:rPr lang="fr-FR" sz="2200" dirty="0" err="1">
                <a:solidFill>
                  <a:srgbClr val="000000"/>
                </a:solidFill>
                <a:latin typeface="Andale Mono"/>
                <a:sym typeface="Andale Mono"/>
              </a:rPr>
              <a:t>product</a:t>
            </a:r>
            <a:r>
              <a:rPr lang="fr-FR" sz="2200" dirty="0">
                <a:solidFill>
                  <a:srgbClr val="000000"/>
                </a:solidFill>
                <a:latin typeface="Andale Mono"/>
                <a:sym typeface="Andale Mono"/>
              </a:rPr>
              <a:t>', 'care', '</a:t>
            </a:r>
            <a:r>
              <a:rPr lang="fr-FR" sz="2200" dirty="0" err="1">
                <a:solidFill>
                  <a:srgbClr val="000000"/>
                </a:solidFill>
                <a:latin typeface="Andale Mono"/>
                <a:sym typeface="Andale Mono"/>
              </a:rPr>
              <a:t>nhs</a:t>
            </a:r>
            <a:r>
              <a:rPr lang="fr-FR" sz="2200" dirty="0">
                <a:solidFill>
                  <a:srgbClr val="000000"/>
                </a:solidFill>
                <a:latin typeface="Andale Mono"/>
                <a:sym typeface="Andale Mono"/>
              </a:rPr>
              <a:t>', '</a:t>
            </a:r>
            <a:r>
              <a:rPr lang="fr-FR" sz="2200" dirty="0" err="1">
                <a:solidFill>
                  <a:srgbClr val="000000"/>
                </a:solidFill>
                <a:latin typeface="Andale Mono"/>
                <a:sym typeface="Andale Mono"/>
              </a:rPr>
              <a:t>clinical</a:t>
            </a:r>
            <a:r>
              <a:rPr lang="fr-FR" sz="2200" dirty="0">
                <a:solidFill>
                  <a:srgbClr val="000000"/>
                </a:solidFill>
                <a:latin typeface="Andale Mono"/>
                <a:sym typeface="Andale Mono"/>
              </a:rPr>
              <a:t>', 'use', 'digital', 'information', 'must']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3" name="1"/>
          <p:cNvSpPr txBox="1"/>
          <p:nvPr/>
        </p:nvSpPr>
        <p:spPr>
          <a:xfrm>
            <a:off x="583771" y="12946822"/>
            <a:ext cx="264496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/>
              <a:t>8</a:t>
            </a:r>
            <a:endParaRPr dirty="0"/>
          </a:p>
        </p:txBody>
      </p:sp>
      <p:sp>
        <p:nvSpPr>
          <p:cNvPr id="40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40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406" name="Partie 2 - TF-IDF : pour le résumé d'un document"/>
          <p:cNvSpPr txBox="1"/>
          <p:nvPr/>
        </p:nvSpPr>
        <p:spPr>
          <a:xfrm>
            <a:off x="2910534" y="1249448"/>
            <a:ext cx="1674207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sz="3800" b="1" dirty="0" err="1">
                <a:sym typeface="Helvetica Neue"/>
              </a:rPr>
              <a:t>Partie</a:t>
            </a:r>
            <a:r>
              <a:rPr sz="3800" b="1" dirty="0">
                <a:sym typeface="Helvetica Neue"/>
              </a:rPr>
              <a:t> 2 </a:t>
            </a:r>
            <a:r>
              <a:rPr dirty="0"/>
              <a:t>- TF-IDF : pour le résumé d'un document</a:t>
            </a:r>
          </a:p>
        </p:txBody>
      </p:sp>
      <p:sp>
        <p:nvSpPr>
          <p:cNvPr id="407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408" name="Texte"/>
          <p:cNvSpPr txBox="1"/>
          <p:nvPr/>
        </p:nvSpPr>
        <p:spPr>
          <a:xfrm>
            <a:off x="4254500" y="2216150"/>
            <a:ext cx="1524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409" name="Segmentation de document en phrase"/>
          <p:cNvSpPr txBox="1"/>
          <p:nvPr/>
        </p:nvSpPr>
        <p:spPr>
          <a:xfrm>
            <a:off x="1764013" y="2845534"/>
            <a:ext cx="781303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fr-FR" dirty="0" err="1"/>
              <a:t>Preprocessing</a:t>
            </a:r>
            <a:r>
              <a:rPr lang="fr-FR" dirty="0"/>
              <a:t> des phrases du document​</a:t>
            </a:r>
            <a:endParaRPr dirty="0"/>
          </a:p>
        </p:txBody>
      </p:sp>
      <p:sp>
        <p:nvSpPr>
          <p:cNvPr id="412" name="Tokenisation"/>
          <p:cNvSpPr txBox="1"/>
          <p:nvPr/>
        </p:nvSpPr>
        <p:spPr>
          <a:xfrm>
            <a:off x="1778530" y="3471805"/>
            <a:ext cx="278935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Tokenisation</a:t>
            </a:r>
            <a:r>
              <a:rPr dirty="0"/>
              <a:t> </a:t>
            </a:r>
          </a:p>
        </p:txBody>
      </p:sp>
      <p:sp>
        <p:nvSpPr>
          <p:cNvPr id="413" name="Calculs de poids TF-IDF"/>
          <p:cNvSpPr txBox="1"/>
          <p:nvPr/>
        </p:nvSpPr>
        <p:spPr>
          <a:xfrm>
            <a:off x="1804268" y="4103625"/>
            <a:ext cx="505286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Calculs de poids TF-IDF </a:t>
            </a:r>
          </a:p>
        </p:txBody>
      </p:sp>
      <p:sp>
        <p:nvSpPr>
          <p:cNvPr id="414" name="Identifier les mots-clés comme vu précédemment"/>
          <p:cNvSpPr txBox="1"/>
          <p:nvPr/>
        </p:nvSpPr>
        <p:spPr>
          <a:xfrm>
            <a:off x="1742803" y="4707574"/>
            <a:ext cx="97856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Identifier les mots-clés comme vu précédemment </a:t>
            </a:r>
          </a:p>
        </p:txBody>
      </p:sp>
      <p:sp>
        <p:nvSpPr>
          <p:cNvPr id="415" name="Calcul du score de chaque phrase dans l'espace des mots-clés"/>
          <p:cNvSpPr txBox="1"/>
          <p:nvPr/>
        </p:nvSpPr>
        <p:spPr>
          <a:xfrm>
            <a:off x="1749428" y="5386852"/>
            <a:ext cx="1317019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dirty="0" err="1"/>
              <a:t>Calcul</a:t>
            </a:r>
            <a:r>
              <a:rPr dirty="0"/>
              <a:t> du score de </a:t>
            </a:r>
            <a:r>
              <a:rPr dirty="0" err="1"/>
              <a:t>chaque</a:t>
            </a:r>
            <a:r>
              <a:rPr dirty="0"/>
              <a:t> phrase dans </a:t>
            </a:r>
            <a:r>
              <a:rPr dirty="0" err="1"/>
              <a:t>l'espace</a:t>
            </a:r>
            <a:r>
              <a:rPr dirty="0"/>
              <a:t> des mots-</a:t>
            </a:r>
            <a:r>
              <a:rPr dirty="0" err="1"/>
              <a:t>clés</a:t>
            </a:r>
            <a:endParaRPr dirty="0"/>
          </a:p>
        </p:txBody>
      </p:sp>
      <p:sp>
        <p:nvSpPr>
          <p:cNvPr id="416" name="Ovale"/>
          <p:cNvSpPr/>
          <p:nvPr/>
        </p:nvSpPr>
        <p:spPr>
          <a:xfrm>
            <a:off x="1421848" y="3037412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9" name="Ovale"/>
          <p:cNvSpPr/>
          <p:nvPr/>
        </p:nvSpPr>
        <p:spPr>
          <a:xfrm>
            <a:off x="1421848" y="3645938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0" name="Ovale"/>
          <p:cNvSpPr/>
          <p:nvPr/>
        </p:nvSpPr>
        <p:spPr>
          <a:xfrm>
            <a:off x="1421848" y="4275370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1" name="Ovale"/>
          <p:cNvSpPr/>
          <p:nvPr/>
        </p:nvSpPr>
        <p:spPr>
          <a:xfrm>
            <a:off x="1421848" y="4873320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Équation"/>
              <p:cNvSpPr txBox="1"/>
              <p:nvPr/>
            </p:nvSpPr>
            <p:spPr>
              <a:xfrm>
                <a:off x="4207388" y="8749685"/>
                <a:ext cx="5494367" cy="12105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m:rPr>
                          <m:nor/>
                        </m:rP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422" name="É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88" y="8749685"/>
                <a:ext cx="5494367" cy="1210588"/>
              </a:xfrm>
              <a:prstGeom prst="rect">
                <a:avLst/>
              </a:prstGeom>
              <a:blipFill>
                <a:blip r:embed="rId6"/>
                <a:stretch>
                  <a:fillRect l="-3233" r="-2725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Ovale"/>
          <p:cNvSpPr/>
          <p:nvPr/>
        </p:nvSpPr>
        <p:spPr>
          <a:xfrm>
            <a:off x="1429925" y="5527930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4" name="Calcul du score d'un document par rapport aux autres…"/>
          <p:cNvSpPr txBox="1"/>
          <p:nvPr/>
        </p:nvSpPr>
        <p:spPr>
          <a:xfrm>
            <a:off x="796606" y="6465307"/>
            <a:ext cx="14123012" cy="181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   </a:t>
            </a:r>
            <a:r>
              <a:rPr lang="fr-FR" dirty="0"/>
              <a:t> </a:t>
            </a:r>
            <a:r>
              <a:rPr dirty="0" err="1"/>
              <a:t>Calcul</a:t>
            </a:r>
            <a:r>
              <a:rPr dirty="0"/>
              <a:t> du score d'un document par rapport aux </a:t>
            </a:r>
            <a:r>
              <a:rPr dirty="0" err="1"/>
              <a:t>autres</a:t>
            </a:r>
            <a:endParaRPr dirty="0"/>
          </a:p>
          <a:p>
            <a:pPr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 dirty="0"/>
          </a:p>
          <a:p>
            <a:pPr lvl="1"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fr-FR" dirty="0"/>
              <a:t>Soit W l'ensemble des mots clés détecter dans le corpus. </a:t>
            </a:r>
          </a:p>
          <a:p>
            <a:pPr lvl="1" algn="l">
              <a:defRPr sz="27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fr-FR" dirty="0"/>
              <a:t>Le poids d'une phrase d par rapport aux autres est données par: :</a:t>
            </a:r>
          </a:p>
        </p:txBody>
      </p:sp>
      <p:sp>
        <p:nvSpPr>
          <p:cNvPr id="426" name="Texte"/>
          <p:cNvSpPr txBox="1"/>
          <p:nvPr/>
        </p:nvSpPr>
        <p:spPr>
          <a:xfrm>
            <a:off x="14399061" y="3108988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427" name="Rectangle"/>
          <p:cNvSpPr/>
          <p:nvPr/>
        </p:nvSpPr>
        <p:spPr>
          <a:xfrm>
            <a:off x="1168557" y="6630334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86016F-CE60-11F3-62A5-0E6C587DFAB2}"/>
              </a:ext>
            </a:extLst>
          </p:cNvPr>
          <p:cNvSpPr txBox="1"/>
          <p:nvPr/>
        </p:nvSpPr>
        <p:spPr>
          <a:xfrm>
            <a:off x="1168557" y="10695740"/>
            <a:ext cx="1236016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fr-FR" sz="2700" dirty="0">
                <a:solidFill>
                  <a:srgbClr val="000000"/>
                </a:solidFill>
                <a:latin typeface="Andale Mono"/>
              </a:rPr>
              <a:t>Les n premiers phrases, triées par somme des poids, sont considérés comme pertinentes pour résumé le document.​</a:t>
            </a:r>
          </a:p>
        </p:txBody>
      </p:sp>
      <p:pic>
        <p:nvPicPr>
          <p:cNvPr id="2050" name="Picture 2" descr="Une image contenant texte, diagramme, nombre, Police&#10;&#10;Description générée automatiquement">
            <a:extLst>
              <a:ext uri="{FF2B5EF4-FFF2-40B4-BE49-F238E27FC236}">
                <a16:creationId xmlns:a16="http://schemas.microsoft.com/office/drawing/2014/main" id="{7480533C-DE34-8D16-714A-F1BFDDAA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053" y="3401088"/>
            <a:ext cx="10822204" cy="671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1155</Words>
  <Application>Microsoft Macintosh PowerPoint</Application>
  <PresentationFormat>Personnalisé</PresentationFormat>
  <Paragraphs>312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-webkit-standard</vt:lpstr>
      <vt:lpstr>Andale Mono</vt:lpstr>
      <vt:lpstr>Arial</vt:lpstr>
      <vt:lpstr>Cambria Math</vt:lpstr>
      <vt:lpstr>Helvetica Neue</vt:lpstr>
      <vt:lpstr>Helvetica Neue Medium</vt:lpstr>
      <vt:lpstr>Times Roman</vt:lpstr>
      <vt:lpstr>21_BasicWhite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Alexandre DESGREES DU LOU</cp:lastModifiedBy>
  <cp:revision>4</cp:revision>
  <dcterms:modified xsi:type="dcterms:W3CDTF">2024-11-13T10:42:19Z</dcterms:modified>
</cp:coreProperties>
</file>