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modernComment_101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70" r:id="rId7"/>
    <p:sldId id="271" r:id="rId8"/>
    <p:sldId id="261" r:id="rId9"/>
    <p:sldId id="262" r:id="rId10"/>
    <p:sldId id="272" r:id="rId11"/>
    <p:sldId id="263" r:id="rId12"/>
    <p:sldId id="264" r:id="rId13"/>
    <p:sldId id="268" r:id="rId14"/>
    <p:sldId id="265" r:id="rId15"/>
    <p:sldId id="266" r:id="rId16"/>
    <p:sldId id="267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8D4070-66AF-35BC-5B57-3C29407FFB12}" name="Alexandre DESGREES DU LOU" initials="AD" userId="S::adesgree@mines-albi.fr::231ac85a-8ffc-4956-b0df-8d0c423e84d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>
      <p:cViewPr>
        <p:scale>
          <a:sx n="33" d="100"/>
          <a:sy n="33" d="100"/>
        </p:scale>
        <p:origin x="23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1B7C85C-A23F-CE44-99EB-E298B0D5275F}" authorId="{A78D4070-66AF-35BC-5B57-3C29407FFB12}" created="2024-11-11T18:34:02.476">
    <pc:sldMkLst xmlns:pc="http://schemas.microsoft.com/office/powerpoint/2013/main/command">
      <pc:docMk/>
      <pc:sldMk cId="0" sldId="257"/>
    </pc:sldMkLst>
    <p188:txBody>
      <a:bodyPr/>
      <a:lstStyle/>
      <a:p>
        <a:r>
          <a:rPr lang="fr-FR"/>
          <a:t>dans notre recherche de mots clé il apporte moins d’information (stop et caractères)</a:t>
        </a:r>
      </a:p>
    </p188:txBody>
  </p188:cm>
  <p188:cm id="{E0842F0B-B6FF-0347-9764-D538F7ADD1AF}" authorId="{A78D4070-66AF-35BC-5B57-3C29407FFB12}" created="2024-11-11T18:34:13.045">
    <pc:sldMkLst xmlns:pc="http://schemas.microsoft.com/office/powerpoint/2013/main/command">
      <pc:docMk/>
      <pc:sldMk cId="0" sldId="257"/>
    </pc:sldMkLst>
    <p188:txBody>
      <a:bodyPr/>
      <a:lstStyle/>
      <a:p>
        <a:r>
          <a:rPr lang="fr-FR"/>
          <a:t>Lemmatisation : 
Réduction des mots à leur base.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1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Titre de la présentation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onnées clés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Données clés</a:t>
            </a:r>
          </a:p>
        </p:txBody>
      </p:sp>
      <p:sp>
        <p:nvSpPr>
          <p:cNvPr id="10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 Citation notable 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l de salade avec du riz frit, des œufs durs et des baguette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l avec des beignets de saumon, de la salade et du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l de pâtes pappardelle avec du beurre maître d’hôtel, des noisettes grillées et des lamelles de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l de salade avec du riz frit, des œufs durs et des baguette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Titre de la présentation</a:t>
            </a:r>
          </a:p>
        </p:txBody>
      </p:sp>
      <p:sp>
        <p:nvSpPr>
          <p:cNvPr id="23" name="Auteur et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2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Titre de diapositive</a:t>
            </a:r>
          </a:p>
        </p:txBody>
      </p:sp>
      <p:sp>
        <p:nvSpPr>
          <p:cNvPr id="3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61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l de pâtes pappardelle avec du beurre maître d’hôtel, des noisettes grillées et des lamelles de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6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Titre de section</a:t>
            </a:r>
          </a:p>
        </p:txBody>
      </p:sp>
      <p:sp>
        <p:nvSpPr>
          <p:cNvPr id="7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8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8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Titre de l’ordre du jour</a:t>
            </a:r>
          </a:p>
        </p:txBody>
      </p:sp>
      <p:sp>
        <p:nvSpPr>
          <p:cNvPr id="89" name="Sous-titre de l’ordre du jour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l’ordre du jour</a:t>
            </a:r>
          </a:p>
        </p:txBody>
      </p:sp>
      <p:sp>
        <p:nvSpPr>
          <p:cNvPr id="90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Rubriques de l’ordre du jour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Titre de diapositive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1_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179" y="11445681"/>
            <a:ext cx="14863377" cy="605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34" y="2047644"/>
            <a:ext cx="3402869" cy="51332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Visualizing and analyzing IA ethics charters &amp; manifestos"/>
          <p:cNvSpPr txBox="1"/>
          <p:nvPr/>
        </p:nvSpPr>
        <p:spPr>
          <a:xfrm>
            <a:off x="6925497" y="5069551"/>
            <a:ext cx="164192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Visualizing and analyzing IA ethics charters &amp; manifestos</a:t>
            </a:r>
          </a:p>
        </p:txBody>
      </p:sp>
      <p:sp>
        <p:nvSpPr>
          <p:cNvPr id="154" name="IA 717"/>
          <p:cNvSpPr txBox="1"/>
          <p:nvPr/>
        </p:nvSpPr>
        <p:spPr>
          <a:xfrm>
            <a:off x="11356971" y="11545130"/>
            <a:ext cx="107457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IA 717</a:t>
            </a:r>
          </a:p>
        </p:txBody>
      </p:sp>
      <p:sp>
        <p:nvSpPr>
          <p:cNvPr id="155" name="Natural Language Processing"/>
          <p:cNvSpPr txBox="1"/>
          <p:nvPr/>
        </p:nvSpPr>
        <p:spPr>
          <a:xfrm>
            <a:off x="14840095" y="11545130"/>
            <a:ext cx="44355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Natural Language Processing</a:t>
            </a:r>
          </a:p>
        </p:txBody>
      </p:sp>
      <p:sp>
        <p:nvSpPr>
          <p:cNvPr id="156" name="Alexandre ddl…"/>
          <p:cNvSpPr txBox="1"/>
          <p:nvPr/>
        </p:nvSpPr>
        <p:spPr>
          <a:xfrm>
            <a:off x="6959413" y="7234965"/>
            <a:ext cx="532190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ddl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Julian Sliva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Movsessian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Paul Mbathe</a:t>
            </a:r>
          </a:p>
        </p:txBody>
      </p:sp>
      <p:sp>
        <p:nvSpPr>
          <p:cNvPr id="157" name="Ligne"/>
          <p:cNvSpPr/>
          <p:nvPr/>
        </p:nvSpPr>
        <p:spPr>
          <a:xfrm>
            <a:off x="6973336" y="7003158"/>
            <a:ext cx="7012541" cy="1"/>
          </a:xfrm>
          <a:prstGeom prst="line">
            <a:avLst/>
          </a:prstGeom>
          <a:ln w="38100">
            <a:solidFill>
              <a:srgbClr val="AF2A3C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3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4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5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57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58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59" name="Partie 2 - TF-IDF au niveau des phrases d’un texte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TF-IDF au niveau des phrases d’un texte</a:t>
            </a:r>
          </a:p>
        </p:txBody>
      </p:sp>
      <p:sp>
        <p:nvSpPr>
          <p:cNvPr id="260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AA3CE9D-402F-715A-12A9-925C44712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205" y="2977533"/>
            <a:ext cx="14025590" cy="850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08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70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71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72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73" name="Partie 2 - FastText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FastText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83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84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85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86" name="Partie 2 - RoBerta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RoBerta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852B3A0-AB5D-06F9-A2A5-11C4B87D0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112" y="1962066"/>
            <a:ext cx="14653055" cy="996338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C153B4-56C5-8DD6-C996-073D3E8EB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414" y="8827254"/>
            <a:ext cx="11112400" cy="2066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83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84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85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86" name="Partie 2 - RoBerta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RoBerta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1BA50C-D6EC-1EDD-EB09-544C8055B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466" y="2172219"/>
            <a:ext cx="15067068" cy="97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896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2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3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4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5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96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97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98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99" name="Partie 2 - Comparaison des méthodes via métrique Score-Bert"/>
          <p:cNvSpPr txBox="1"/>
          <p:nvPr/>
        </p:nvSpPr>
        <p:spPr>
          <a:xfrm>
            <a:off x="2910534" y="1301031"/>
            <a:ext cx="158113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Comparaison des méthodes via métrique Score-Bert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7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8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309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310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311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312" name="Conclusion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179" y="11445681"/>
            <a:ext cx="14863377" cy="605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34" y="2047644"/>
            <a:ext cx="3402869" cy="5133281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Zeubi"/>
          <p:cNvSpPr txBox="1"/>
          <p:nvPr/>
        </p:nvSpPr>
        <p:spPr>
          <a:xfrm>
            <a:off x="6925497" y="5469601"/>
            <a:ext cx="1641922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Zeubi</a:t>
            </a:r>
          </a:p>
        </p:txBody>
      </p:sp>
      <p:sp>
        <p:nvSpPr>
          <p:cNvPr id="317" name="IA 717"/>
          <p:cNvSpPr txBox="1"/>
          <p:nvPr/>
        </p:nvSpPr>
        <p:spPr>
          <a:xfrm>
            <a:off x="11356971" y="11545130"/>
            <a:ext cx="107457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IA 717</a:t>
            </a:r>
          </a:p>
        </p:txBody>
      </p:sp>
      <p:sp>
        <p:nvSpPr>
          <p:cNvPr id="318" name="Natural Language Processing"/>
          <p:cNvSpPr txBox="1"/>
          <p:nvPr/>
        </p:nvSpPr>
        <p:spPr>
          <a:xfrm>
            <a:off x="14840095" y="11545130"/>
            <a:ext cx="44355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Natural Language Processing</a:t>
            </a:r>
          </a:p>
        </p:txBody>
      </p:sp>
      <p:sp>
        <p:nvSpPr>
          <p:cNvPr id="319" name="Alexandre ddl…"/>
          <p:cNvSpPr txBox="1"/>
          <p:nvPr/>
        </p:nvSpPr>
        <p:spPr>
          <a:xfrm>
            <a:off x="6959413" y="7234965"/>
            <a:ext cx="532190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ddl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Julian Sliva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Movsessian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Paul Mbathe</a:t>
            </a:r>
          </a:p>
        </p:txBody>
      </p:sp>
      <p:sp>
        <p:nvSpPr>
          <p:cNvPr id="320" name="Ligne"/>
          <p:cNvSpPr/>
          <p:nvPr/>
        </p:nvSpPr>
        <p:spPr>
          <a:xfrm>
            <a:off x="6973336" y="7003158"/>
            <a:ext cx="7012541" cy="1"/>
          </a:xfrm>
          <a:prstGeom prst="line">
            <a:avLst/>
          </a:prstGeom>
          <a:ln w="38100">
            <a:solidFill>
              <a:srgbClr val="AF2A3C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ommaire"/>
          <p:cNvSpPr txBox="1"/>
          <p:nvPr/>
        </p:nvSpPr>
        <p:spPr>
          <a:xfrm>
            <a:off x="2910534" y="1301031"/>
            <a:ext cx="940986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Sommaire </a:t>
            </a:r>
          </a:p>
        </p:txBody>
      </p:sp>
      <p:sp>
        <p:nvSpPr>
          <p:cNvPr id="176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7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181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182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183" name="Rectangle"/>
          <p:cNvSpPr/>
          <p:nvPr/>
        </p:nvSpPr>
        <p:spPr>
          <a:xfrm>
            <a:off x="3045753" y="3081002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Partie 1 - Recherche de mots clés"/>
          <p:cNvSpPr txBox="1"/>
          <p:nvPr/>
        </p:nvSpPr>
        <p:spPr>
          <a:xfrm>
            <a:off x="3393232" y="2852798"/>
            <a:ext cx="129963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Partie</a:t>
            </a:r>
            <a:r>
              <a:rPr dirty="0"/>
              <a:t> 1 - Recherche de mots </a:t>
            </a:r>
            <a:r>
              <a:rPr dirty="0" err="1"/>
              <a:t>clés</a:t>
            </a:r>
            <a:endParaRPr dirty="0"/>
          </a:p>
        </p:txBody>
      </p:sp>
      <p:sp>
        <p:nvSpPr>
          <p:cNvPr id="185" name="Ovale"/>
          <p:cNvSpPr/>
          <p:nvPr/>
        </p:nvSpPr>
        <p:spPr>
          <a:xfrm>
            <a:off x="4363013" y="4638246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TF-IDF au niveau du corpus de texte"/>
          <p:cNvSpPr txBox="1"/>
          <p:nvPr/>
        </p:nvSpPr>
        <p:spPr>
          <a:xfrm>
            <a:off x="4617622" y="4387913"/>
            <a:ext cx="113481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TF-IDF au </a:t>
            </a:r>
            <a:r>
              <a:rPr dirty="0" err="1"/>
              <a:t>niveau</a:t>
            </a:r>
            <a:r>
              <a:rPr dirty="0"/>
              <a:t> du corpus de </a:t>
            </a:r>
            <a:r>
              <a:rPr dirty="0" err="1"/>
              <a:t>texte</a:t>
            </a:r>
            <a:r>
              <a:rPr dirty="0"/>
              <a:t> </a:t>
            </a:r>
          </a:p>
        </p:txBody>
      </p:sp>
      <p:sp>
        <p:nvSpPr>
          <p:cNvPr id="187" name="Rectangle"/>
          <p:cNvSpPr/>
          <p:nvPr/>
        </p:nvSpPr>
        <p:spPr>
          <a:xfrm>
            <a:off x="3045753" y="10806527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Ovale"/>
          <p:cNvSpPr/>
          <p:nvPr/>
        </p:nvSpPr>
        <p:spPr>
          <a:xfrm>
            <a:off x="4344809" y="5319033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9" name="TF-IDF au niveau de chaque texte"/>
          <p:cNvSpPr txBox="1"/>
          <p:nvPr/>
        </p:nvSpPr>
        <p:spPr>
          <a:xfrm>
            <a:off x="4599418" y="5068699"/>
            <a:ext cx="1061527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TF-IDF au niveau de chaque texte </a:t>
            </a:r>
          </a:p>
        </p:txBody>
      </p:sp>
      <p:sp>
        <p:nvSpPr>
          <p:cNvPr id="190" name="Ovale"/>
          <p:cNvSpPr/>
          <p:nvPr/>
        </p:nvSpPr>
        <p:spPr>
          <a:xfrm>
            <a:off x="4345341" y="6042933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1" name="Recherche par Graphe - Page Rank"/>
          <p:cNvSpPr txBox="1"/>
          <p:nvPr/>
        </p:nvSpPr>
        <p:spPr>
          <a:xfrm>
            <a:off x="4599950" y="5792599"/>
            <a:ext cx="1108725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Recherche par </a:t>
            </a:r>
            <a:r>
              <a:rPr dirty="0" err="1"/>
              <a:t>Graphe</a:t>
            </a:r>
            <a:r>
              <a:rPr dirty="0"/>
              <a:t> - Page Rank</a:t>
            </a:r>
          </a:p>
        </p:txBody>
      </p:sp>
      <p:sp>
        <p:nvSpPr>
          <p:cNvPr id="192" name="Rectangle"/>
          <p:cNvSpPr/>
          <p:nvPr/>
        </p:nvSpPr>
        <p:spPr>
          <a:xfrm>
            <a:off x="3045753" y="6933028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3" name="Ovale"/>
          <p:cNvSpPr/>
          <p:nvPr/>
        </p:nvSpPr>
        <p:spPr>
          <a:xfrm>
            <a:off x="4360170" y="7688781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Partie 2 - Recherche phrase qui résume le texte"/>
          <p:cNvSpPr txBox="1"/>
          <p:nvPr/>
        </p:nvSpPr>
        <p:spPr>
          <a:xfrm>
            <a:off x="3393232" y="6691438"/>
            <a:ext cx="1757139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Partie</a:t>
            </a:r>
            <a:r>
              <a:rPr dirty="0"/>
              <a:t> 2 - Recherche phrase qui </a:t>
            </a:r>
            <a:r>
              <a:rPr dirty="0" err="1"/>
              <a:t>résume</a:t>
            </a:r>
            <a:r>
              <a:rPr dirty="0"/>
              <a:t> le </a:t>
            </a:r>
            <a:r>
              <a:rPr dirty="0" err="1"/>
              <a:t>texte</a:t>
            </a:r>
            <a:r>
              <a:rPr dirty="0"/>
              <a:t> </a:t>
            </a:r>
          </a:p>
        </p:txBody>
      </p:sp>
      <p:sp>
        <p:nvSpPr>
          <p:cNvPr id="195" name="TF-IDF au niveau des phrases d’un texte"/>
          <p:cNvSpPr txBox="1"/>
          <p:nvPr/>
        </p:nvSpPr>
        <p:spPr>
          <a:xfrm>
            <a:off x="4614779" y="7438447"/>
            <a:ext cx="1245250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TF-IDF au niveau des phrases d’un texte</a:t>
            </a:r>
          </a:p>
        </p:txBody>
      </p:sp>
      <p:sp>
        <p:nvSpPr>
          <p:cNvPr id="196" name="Ovale"/>
          <p:cNvSpPr/>
          <p:nvPr/>
        </p:nvSpPr>
        <p:spPr>
          <a:xfrm>
            <a:off x="4341966" y="8307399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7" name="FastText"/>
          <p:cNvSpPr txBox="1"/>
          <p:nvPr/>
        </p:nvSpPr>
        <p:spPr>
          <a:xfrm>
            <a:off x="4596575" y="8057066"/>
            <a:ext cx="94098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FastText</a:t>
            </a:r>
            <a:endParaRPr dirty="0"/>
          </a:p>
        </p:txBody>
      </p:sp>
      <p:sp>
        <p:nvSpPr>
          <p:cNvPr id="198" name="Ovale"/>
          <p:cNvSpPr/>
          <p:nvPr/>
        </p:nvSpPr>
        <p:spPr>
          <a:xfrm>
            <a:off x="4342498" y="8991549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9" name="RoBerta"/>
          <p:cNvSpPr txBox="1"/>
          <p:nvPr/>
        </p:nvSpPr>
        <p:spPr>
          <a:xfrm>
            <a:off x="4597107" y="8741216"/>
            <a:ext cx="94098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RoBerta</a:t>
            </a:r>
          </a:p>
        </p:txBody>
      </p:sp>
      <p:sp>
        <p:nvSpPr>
          <p:cNvPr id="200" name="Ovale"/>
          <p:cNvSpPr/>
          <p:nvPr/>
        </p:nvSpPr>
        <p:spPr>
          <a:xfrm>
            <a:off x="4342270" y="9707135"/>
            <a:ext cx="132032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1" name="Comparaison des méthodes via métrique Score-Bert"/>
          <p:cNvSpPr txBox="1"/>
          <p:nvPr/>
        </p:nvSpPr>
        <p:spPr>
          <a:xfrm>
            <a:off x="4596879" y="9456802"/>
            <a:ext cx="156837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Comparaison</a:t>
            </a:r>
            <a:r>
              <a:rPr dirty="0"/>
              <a:t> des </a:t>
            </a:r>
            <a:r>
              <a:rPr dirty="0" err="1"/>
              <a:t>méthodes</a:t>
            </a:r>
            <a:r>
              <a:rPr dirty="0"/>
              <a:t> via </a:t>
            </a:r>
            <a:r>
              <a:rPr dirty="0" err="1"/>
              <a:t>métrique</a:t>
            </a:r>
            <a:r>
              <a:rPr dirty="0"/>
              <a:t> Score-Bert </a:t>
            </a:r>
          </a:p>
        </p:txBody>
      </p:sp>
      <p:sp>
        <p:nvSpPr>
          <p:cNvPr id="202" name="Conclusion"/>
          <p:cNvSpPr txBox="1"/>
          <p:nvPr/>
        </p:nvSpPr>
        <p:spPr>
          <a:xfrm>
            <a:off x="3393232" y="10564596"/>
            <a:ext cx="94098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Conclusion</a:t>
            </a:r>
          </a:p>
        </p:txBody>
      </p:sp>
      <p:sp>
        <p:nvSpPr>
          <p:cNvPr id="203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13/10/2024</a:t>
            </a:r>
          </a:p>
        </p:txBody>
      </p:sp>
      <p:sp>
        <p:nvSpPr>
          <p:cNvPr id="2" name="Ovale">
            <a:extLst>
              <a:ext uri="{FF2B5EF4-FFF2-40B4-BE49-F238E27FC236}">
                <a16:creationId xmlns:a16="http://schemas.microsoft.com/office/drawing/2014/main" id="{AFE20BCB-E3CB-2394-800C-998909932667}"/>
              </a:ext>
            </a:extLst>
          </p:cNvPr>
          <p:cNvSpPr/>
          <p:nvPr/>
        </p:nvSpPr>
        <p:spPr>
          <a:xfrm>
            <a:off x="4363013" y="3967084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TF-IDF au niveau du corpus de texte">
            <a:extLst>
              <a:ext uri="{FF2B5EF4-FFF2-40B4-BE49-F238E27FC236}">
                <a16:creationId xmlns:a16="http://schemas.microsoft.com/office/drawing/2014/main" id="{16C3546C-CC4D-AB4D-04EF-0074D6E25755}"/>
              </a:ext>
            </a:extLst>
          </p:cNvPr>
          <p:cNvSpPr txBox="1"/>
          <p:nvPr/>
        </p:nvSpPr>
        <p:spPr>
          <a:xfrm>
            <a:off x="4617622" y="3690568"/>
            <a:ext cx="1134810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Prétraitement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Introduction"/>
          <p:cNvSpPr txBox="1"/>
          <p:nvPr/>
        </p:nvSpPr>
        <p:spPr>
          <a:xfrm>
            <a:off x="2910534" y="1280226"/>
            <a:ext cx="9409862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Prétraitement</a:t>
            </a:r>
            <a:endParaRPr dirty="0"/>
          </a:p>
        </p:txBody>
      </p:sp>
      <p:sp>
        <p:nvSpPr>
          <p:cNvPr id="163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5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6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7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168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169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170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D1BE147-B4E7-804E-D677-E52212460689}"/>
              </a:ext>
            </a:extLst>
          </p:cNvPr>
          <p:cNvSpPr/>
          <p:nvPr/>
        </p:nvSpPr>
        <p:spPr>
          <a:xfrm>
            <a:off x="3016640" y="5364006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" name="Partie 1 - Recherche de mots clés">
            <a:extLst>
              <a:ext uri="{FF2B5EF4-FFF2-40B4-BE49-F238E27FC236}">
                <a16:creationId xmlns:a16="http://schemas.microsoft.com/office/drawing/2014/main" id="{3E904C61-DC17-B13B-DD7B-FACE51A331B7}"/>
              </a:ext>
            </a:extLst>
          </p:cNvPr>
          <p:cNvSpPr txBox="1"/>
          <p:nvPr/>
        </p:nvSpPr>
        <p:spPr>
          <a:xfrm>
            <a:off x="3364119" y="5109619"/>
            <a:ext cx="1299632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Stop </a:t>
            </a:r>
            <a:r>
              <a:rPr lang="fr-FR" dirty="0" err="1"/>
              <a:t>words</a:t>
            </a:r>
            <a:endParaRPr dirty="0"/>
          </a:p>
        </p:txBody>
      </p:sp>
      <p:sp>
        <p:nvSpPr>
          <p:cNvPr id="44" name="Rectangle">
            <a:extLst>
              <a:ext uri="{FF2B5EF4-FFF2-40B4-BE49-F238E27FC236}">
                <a16:creationId xmlns:a16="http://schemas.microsoft.com/office/drawing/2014/main" id="{DDC4E8A2-BE15-2800-464A-B182D0107726}"/>
              </a:ext>
            </a:extLst>
          </p:cNvPr>
          <p:cNvSpPr/>
          <p:nvPr/>
        </p:nvSpPr>
        <p:spPr>
          <a:xfrm>
            <a:off x="3008923" y="2990638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" name="Partie 1 - Recherche de mots clés">
            <a:extLst>
              <a:ext uri="{FF2B5EF4-FFF2-40B4-BE49-F238E27FC236}">
                <a16:creationId xmlns:a16="http://schemas.microsoft.com/office/drawing/2014/main" id="{2D6CFCFC-8AF0-6769-7806-470FDAA2ACF1}"/>
              </a:ext>
            </a:extLst>
          </p:cNvPr>
          <p:cNvSpPr txBox="1"/>
          <p:nvPr/>
        </p:nvSpPr>
        <p:spPr>
          <a:xfrm>
            <a:off x="3356402" y="2736251"/>
            <a:ext cx="1299632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Détection des langues utilisées</a:t>
            </a:r>
            <a:endParaRPr dirty="0"/>
          </a:p>
        </p:txBody>
      </p:sp>
      <p:sp>
        <p:nvSpPr>
          <p:cNvPr id="46" name="Partie 1 - Recherche de mots clés">
            <a:extLst>
              <a:ext uri="{FF2B5EF4-FFF2-40B4-BE49-F238E27FC236}">
                <a16:creationId xmlns:a16="http://schemas.microsoft.com/office/drawing/2014/main" id="{B171E906-8CF7-25CB-9726-36C43FF5DBD4}"/>
              </a:ext>
            </a:extLst>
          </p:cNvPr>
          <p:cNvSpPr txBox="1"/>
          <p:nvPr/>
        </p:nvSpPr>
        <p:spPr>
          <a:xfrm>
            <a:off x="3364119" y="6946236"/>
            <a:ext cx="1299632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Suppression des caractères inutiles </a:t>
            </a:r>
            <a:endParaRPr dirty="0"/>
          </a:p>
        </p:txBody>
      </p:sp>
      <p:sp>
        <p:nvSpPr>
          <p:cNvPr id="47" name="Partie 1 - Recherche de mots clés">
            <a:extLst>
              <a:ext uri="{FF2B5EF4-FFF2-40B4-BE49-F238E27FC236}">
                <a16:creationId xmlns:a16="http://schemas.microsoft.com/office/drawing/2014/main" id="{78C87253-4713-B705-75BB-0C7CDF03905A}"/>
              </a:ext>
            </a:extLst>
          </p:cNvPr>
          <p:cNvSpPr txBox="1"/>
          <p:nvPr/>
        </p:nvSpPr>
        <p:spPr>
          <a:xfrm>
            <a:off x="3356402" y="9411637"/>
            <a:ext cx="1299632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Lemmatisation</a:t>
            </a:r>
          </a:p>
        </p:txBody>
      </p:sp>
      <p:sp>
        <p:nvSpPr>
          <p:cNvPr id="48" name="Ovale">
            <a:extLst>
              <a:ext uri="{FF2B5EF4-FFF2-40B4-BE49-F238E27FC236}">
                <a16:creationId xmlns:a16="http://schemas.microsoft.com/office/drawing/2014/main" id="{1B067FBA-AE03-E9E9-0BBA-1FBB9CABFC34}"/>
              </a:ext>
            </a:extLst>
          </p:cNvPr>
          <p:cNvSpPr/>
          <p:nvPr/>
        </p:nvSpPr>
        <p:spPr>
          <a:xfrm>
            <a:off x="6626650" y="3948521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" name="TF-IDF au niveau du corpus de texte">
            <a:extLst>
              <a:ext uri="{FF2B5EF4-FFF2-40B4-BE49-F238E27FC236}">
                <a16:creationId xmlns:a16="http://schemas.microsoft.com/office/drawing/2014/main" id="{893291C5-7336-C45C-DABA-0AA89340849F}"/>
              </a:ext>
            </a:extLst>
          </p:cNvPr>
          <p:cNvSpPr txBox="1"/>
          <p:nvPr/>
        </p:nvSpPr>
        <p:spPr>
          <a:xfrm>
            <a:off x="6881259" y="3598265"/>
            <a:ext cx="1134810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modèle de classification</a:t>
            </a:r>
            <a:endParaRPr dirty="0"/>
          </a:p>
        </p:txBody>
      </p:sp>
      <p:sp>
        <p:nvSpPr>
          <p:cNvPr id="50" name="Ovale">
            <a:extLst>
              <a:ext uri="{FF2B5EF4-FFF2-40B4-BE49-F238E27FC236}">
                <a16:creationId xmlns:a16="http://schemas.microsoft.com/office/drawing/2014/main" id="{F7D5F8E0-4520-A94D-3BC3-1172C8FEB418}"/>
              </a:ext>
            </a:extLst>
          </p:cNvPr>
          <p:cNvSpPr/>
          <p:nvPr/>
        </p:nvSpPr>
        <p:spPr>
          <a:xfrm>
            <a:off x="6626650" y="4583113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" name="TF-IDF au niveau du corpus de texte">
            <a:extLst>
              <a:ext uri="{FF2B5EF4-FFF2-40B4-BE49-F238E27FC236}">
                <a16:creationId xmlns:a16="http://schemas.microsoft.com/office/drawing/2014/main" id="{5B05AFCA-C6B3-F83D-EE96-F4A688846275}"/>
              </a:ext>
            </a:extLst>
          </p:cNvPr>
          <p:cNvSpPr txBox="1"/>
          <p:nvPr/>
        </p:nvSpPr>
        <p:spPr>
          <a:xfrm>
            <a:off x="6881259" y="4247605"/>
            <a:ext cx="1134810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anglais</a:t>
            </a:r>
          </a:p>
        </p:txBody>
      </p:sp>
      <p:sp>
        <p:nvSpPr>
          <p:cNvPr id="52" name="Rectangle">
            <a:extLst>
              <a:ext uri="{FF2B5EF4-FFF2-40B4-BE49-F238E27FC236}">
                <a16:creationId xmlns:a16="http://schemas.microsoft.com/office/drawing/2014/main" id="{DB8B6F00-16EA-D4FE-9C0C-4750602D4E64}"/>
              </a:ext>
            </a:extLst>
          </p:cNvPr>
          <p:cNvSpPr/>
          <p:nvPr/>
        </p:nvSpPr>
        <p:spPr>
          <a:xfrm>
            <a:off x="3008922" y="7210787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3" name="Rectangle">
            <a:extLst>
              <a:ext uri="{FF2B5EF4-FFF2-40B4-BE49-F238E27FC236}">
                <a16:creationId xmlns:a16="http://schemas.microsoft.com/office/drawing/2014/main" id="{5D8B6832-A464-2ED6-312F-1E6EFA5EA84E}"/>
              </a:ext>
            </a:extLst>
          </p:cNvPr>
          <p:cNvSpPr/>
          <p:nvPr/>
        </p:nvSpPr>
        <p:spPr>
          <a:xfrm>
            <a:off x="2946836" y="9689271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" name="Ovale">
            <a:extLst>
              <a:ext uri="{FF2B5EF4-FFF2-40B4-BE49-F238E27FC236}">
                <a16:creationId xmlns:a16="http://schemas.microsoft.com/office/drawing/2014/main" id="{BCF9139C-CDAE-1246-32BC-A52DEEF4D627}"/>
              </a:ext>
            </a:extLst>
          </p:cNvPr>
          <p:cNvSpPr/>
          <p:nvPr/>
        </p:nvSpPr>
        <p:spPr>
          <a:xfrm>
            <a:off x="6616964" y="6281121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" name="TF-IDF au niveau du corpus de texte">
            <a:extLst>
              <a:ext uri="{FF2B5EF4-FFF2-40B4-BE49-F238E27FC236}">
                <a16:creationId xmlns:a16="http://schemas.microsoft.com/office/drawing/2014/main" id="{9E90C54C-E2E6-7CD5-18A6-CD4012FE457E}"/>
              </a:ext>
            </a:extLst>
          </p:cNvPr>
          <p:cNvSpPr txBox="1"/>
          <p:nvPr/>
        </p:nvSpPr>
        <p:spPr>
          <a:xfrm>
            <a:off x="6871573" y="5931453"/>
            <a:ext cx="1134810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and | the | a | of</a:t>
            </a:r>
            <a:endParaRPr dirty="0"/>
          </a:p>
        </p:txBody>
      </p:sp>
      <p:sp>
        <p:nvSpPr>
          <p:cNvPr id="56" name="Ovale">
            <a:extLst>
              <a:ext uri="{FF2B5EF4-FFF2-40B4-BE49-F238E27FC236}">
                <a16:creationId xmlns:a16="http://schemas.microsoft.com/office/drawing/2014/main" id="{049D05E3-F4F2-D3ED-3296-3CE947A4ECE5}"/>
              </a:ext>
            </a:extLst>
          </p:cNvPr>
          <p:cNvSpPr/>
          <p:nvPr/>
        </p:nvSpPr>
        <p:spPr>
          <a:xfrm>
            <a:off x="6616964" y="7985634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" name="TF-IDF au niveau du corpus de texte">
            <a:extLst>
              <a:ext uri="{FF2B5EF4-FFF2-40B4-BE49-F238E27FC236}">
                <a16:creationId xmlns:a16="http://schemas.microsoft.com/office/drawing/2014/main" id="{D0AB5B5B-E873-79E1-D753-9256D06F6348}"/>
              </a:ext>
            </a:extLst>
          </p:cNvPr>
          <p:cNvSpPr txBox="1"/>
          <p:nvPr/>
        </p:nvSpPr>
        <p:spPr>
          <a:xfrm>
            <a:off x="6861887" y="7671168"/>
            <a:ext cx="1134810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ponctuation : , . ? !</a:t>
            </a:r>
            <a:endParaRPr dirty="0"/>
          </a:p>
        </p:txBody>
      </p:sp>
      <p:sp>
        <p:nvSpPr>
          <p:cNvPr id="58" name="Ovale">
            <a:extLst>
              <a:ext uri="{FF2B5EF4-FFF2-40B4-BE49-F238E27FC236}">
                <a16:creationId xmlns:a16="http://schemas.microsoft.com/office/drawing/2014/main" id="{2E1EF67F-7E1C-C838-22FA-9B3328757E74}"/>
              </a:ext>
            </a:extLst>
          </p:cNvPr>
          <p:cNvSpPr/>
          <p:nvPr/>
        </p:nvSpPr>
        <p:spPr>
          <a:xfrm>
            <a:off x="6616964" y="8695051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9" name="TF-IDF au niveau du corpus de texte">
            <a:extLst>
              <a:ext uri="{FF2B5EF4-FFF2-40B4-BE49-F238E27FC236}">
                <a16:creationId xmlns:a16="http://schemas.microsoft.com/office/drawing/2014/main" id="{34628457-B761-0B7A-E9A2-EBAC7F44AB78}"/>
              </a:ext>
            </a:extLst>
          </p:cNvPr>
          <p:cNvSpPr txBox="1"/>
          <p:nvPr/>
        </p:nvSpPr>
        <p:spPr>
          <a:xfrm>
            <a:off x="6861887" y="8380585"/>
            <a:ext cx="1134810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symboles spéciaux : # $ % &amp;</a:t>
            </a:r>
            <a:endParaRPr dirty="0"/>
          </a:p>
        </p:txBody>
      </p:sp>
      <p:sp>
        <p:nvSpPr>
          <p:cNvPr id="60" name="Ovale">
            <a:extLst>
              <a:ext uri="{FF2B5EF4-FFF2-40B4-BE49-F238E27FC236}">
                <a16:creationId xmlns:a16="http://schemas.microsoft.com/office/drawing/2014/main" id="{D2657B08-FF09-AE10-9204-68647B2E956A}"/>
              </a:ext>
            </a:extLst>
          </p:cNvPr>
          <p:cNvSpPr/>
          <p:nvPr/>
        </p:nvSpPr>
        <p:spPr>
          <a:xfrm>
            <a:off x="6616964" y="10588474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1" name="TF-IDF au niveau du corpus de texte">
            <a:extLst>
              <a:ext uri="{FF2B5EF4-FFF2-40B4-BE49-F238E27FC236}">
                <a16:creationId xmlns:a16="http://schemas.microsoft.com/office/drawing/2014/main" id="{3B694501-B6B8-F741-E2F1-CBE99E80039A}"/>
              </a:ext>
            </a:extLst>
          </p:cNvPr>
          <p:cNvSpPr txBox="1"/>
          <p:nvPr/>
        </p:nvSpPr>
        <p:spPr>
          <a:xfrm>
            <a:off x="6861887" y="10274008"/>
            <a:ext cx="1134810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cats   cat </a:t>
            </a:r>
            <a:endParaRPr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A08C9FB-CC59-B6C5-2A83-AB8A3DDA5F26}"/>
              </a:ext>
            </a:extLst>
          </p:cNvPr>
          <p:cNvCxnSpPr/>
          <p:nvPr/>
        </p:nvCxnSpPr>
        <p:spPr>
          <a:xfrm>
            <a:off x="8284970" y="10660178"/>
            <a:ext cx="37413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Ovale">
            <a:extLst>
              <a:ext uri="{FF2B5EF4-FFF2-40B4-BE49-F238E27FC236}">
                <a16:creationId xmlns:a16="http://schemas.microsoft.com/office/drawing/2014/main" id="{CD2D330F-7DA8-1A6F-DF4B-D3473DF7F3DE}"/>
              </a:ext>
            </a:extLst>
          </p:cNvPr>
          <p:cNvSpPr/>
          <p:nvPr/>
        </p:nvSpPr>
        <p:spPr>
          <a:xfrm>
            <a:off x="6626650" y="11275842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8" name="TF-IDF au niveau du corpus de texte">
            <a:extLst>
              <a:ext uri="{FF2B5EF4-FFF2-40B4-BE49-F238E27FC236}">
                <a16:creationId xmlns:a16="http://schemas.microsoft.com/office/drawing/2014/main" id="{92BA5C19-CC5C-E6E7-4F6C-271DA0969CF7}"/>
              </a:ext>
            </a:extLst>
          </p:cNvPr>
          <p:cNvSpPr txBox="1"/>
          <p:nvPr/>
        </p:nvSpPr>
        <p:spPr>
          <a:xfrm>
            <a:off x="6871573" y="10961376"/>
            <a:ext cx="1134810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are    </a:t>
            </a:r>
            <a:r>
              <a:rPr lang="fr-FR" dirty="0" err="1"/>
              <a:t>be</a:t>
            </a:r>
            <a:endParaRPr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CE78BCD7-8817-610F-4E80-2B47885C3139}"/>
              </a:ext>
            </a:extLst>
          </p:cNvPr>
          <p:cNvCxnSpPr/>
          <p:nvPr/>
        </p:nvCxnSpPr>
        <p:spPr>
          <a:xfrm>
            <a:off x="8294656" y="11347546"/>
            <a:ext cx="37413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Partie 1 - TF-IDF sur corpus de texte"/>
          <p:cNvSpPr txBox="1"/>
          <p:nvPr/>
        </p:nvSpPr>
        <p:spPr>
          <a:xfrm>
            <a:off x="2910534" y="1301031"/>
            <a:ext cx="110995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Partie</a:t>
            </a:r>
            <a:r>
              <a:rPr dirty="0"/>
              <a:t> 1 - TF-IDF sur corpus de </a:t>
            </a:r>
            <a:r>
              <a:rPr dirty="0" err="1"/>
              <a:t>texte</a:t>
            </a:r>
            <a:endParaRPr dirty="0"/>
          </a:p>
        </p:txBody>
      </p:sp>
      <p:sp>
        <p:nvSpPr>
          <p:cNvPr id="209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0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2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3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14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15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16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217" name="approches.png" descr="approches.png"/>
          <p:cNvPicPr>
            <a:picLocks noChangeAspect="1"/>
          </p:cNvPicPr>
          <p:nvPr/>
        </p:nvPicPr>
        <p:blipFill>
          <a:blip r:embed="rId5"/>
          <a:srcRect r="64250"/>
          <a:stretch>
            <a:fillRect/>
          </a:stretch>
        </p:blipFill>
        <p:spPr>
          <a:xfrm>
            <a:off x="5399405" y="2246395"/>
            <a:ext cx="6523978" cy="803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6B50B76-EF40-B3C1-789E-1E65EE0CB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422" y="4228863"/>
            <a:ext cx="6227585" cy="49252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5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6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7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28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29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30" name="Partie 1 - TF-IDF par texte"/>
          <p:cNvSpPr txBox="1"/>
          <p:nvPr/>
        </p:nvSpPr>
        <p:spPr>
          <a:xfrm>
            <a:off x="2910534" y="1301031"/>
            <a:ext cx="110995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Partie</a:t>
            </a:r>
            <a:r>
              <a:rPr dirty="0"/>
              <a:t> 1 - TF-IDF par </a:t>
            </a:r>
            <a:r>
              <a:rPr dirty="0" err="1"/>
              <a:t>texte</a:t>
            </a:r>
            <a:endParaRPr dirty="0"/>
          </a:p>
        </p:txBody>
      </p:sp>
      <p:sp>
        <p:nvSpPr>
          <p:cNvPr id="231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233" name="approches.png" descr="approches.png"/>
          <p:cNvPicPr>
            <a:picLocks noChangeAspect="1"/>
          </p:cNvPicPr>
          <p:nvPr/>
        </p:nvPicPr>
        <p:blipFill>
          <a:blip r:embed="rId5"/>
          <a:srcRect l="61648" r="2143"/>
          <a:stretch>
            <a:fillRect/>
          </a:stretch>
        </p:blipFill>
        <p:spPr>
          <a:xfrm>
            <a:off x="5357534" y="2246395"/>
            <a:ext cx="6607479" cy="803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05E3F25-4CF0-2C7F-E7CF-D13C58B1D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422" y="4228863"/>
            <a:ext cx="6227585" cy="49252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5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6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7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28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29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31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78DF36-7D70-05C0-A684-ACB229054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849" y="2943534"/>
            <a:ext cx="13631348" cy="7828932"/>
          </a:xfrm>
          <a:prstGeom prst="rect">
            <a:avLst/>
          </a:prstGeom>
        </p:spPr>
      </p:pic>
      <p:sp>
        <p:nvSpPr>
          <p:cNvPr id="4" name="Partie 1 - TF-IDF sur corpus de texte">
            <a:extLst>
              <a:ext uri="{FF2B5EF4-FFF2-40B4-BE49-F238E27FC236}">
                <a16:creationId xmlns:a16="http://schemas.microsoft.com/office/drawing/2014/main" id="{C872AE84-FE1D-07ED-7768-76A72B04DB97}"/>
              </a:ext>
            </a:extLst>
          </p:cNvPr>
          <p:cNvSpPr txBox="1"/>
          <p:nvPr/>
        </p:nvSpPr>
        <p:spPr>
          <a:xfrm>
            <a:off x="2910534" y="1301031"/>
            <a:ext cx="110995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Partie</a:t>
            </a:r>
            <a:r>
              <a:rPr dirty="0"/>
              <a:t> 1 - TF-IDF sur corpus de </a:t>
            </a:r>
            <a:r>
              <a:rPr dirty="0" err="1"/>
              <a:t>texte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0975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5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6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7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28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29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31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378F579-171F-0431-F4D2-DB2E02096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318" y="3002384"/>
            <a:ext cx="14129043" cy="7558831"/>
          </a:xfrm>
          <a:prstGeom prst="rect">
            <a:avLst/>
          </a:prstGeom>
        </p:spPr>
      </p:pic>
      <p:sp>
        <p:nvSpPr>
          <p:cNvPr id="6" name="Partie 1 - TF-IDF par texte">
            <a:extLst>
              <a:ext uri="{FF2B5EF4-FFF2-40B4-BE49-F238E27FC236}">
                <a16:creationId xmlns:a16="http://schemas.microsoft.com/office/drawing/2014/main" id="{335879A2-A94D-4184-A229-AF7412A69FC9}"/>
              </a:ext>
            </a:extLst>
          </p:cNvPr>
          <p:cNvSpPr txBox="1"/>
          <p:nvPr/>
        </p:nvSpPr>
        <p:spPr>
          <a:xfrm>
            <a:off x="2910534" y="1301031"/>
            <a:ext cx="110995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Partie</a:t>
            </a:r>
            <a:r>
              <a:rPr dirty="0"/>
              <a:t> 1 - TF-IDF par </a:t>
            </a:r>
            <a:r>
              <a:rPr dirty="0" err="1"/>
              <a:t>texte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90931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9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0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1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43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Une école de </a:t>
            </a:r>
            <a:r>
              <a:rPr dirty="0" err="1"/>
              <a:t>l’IMT</a:t>
            </a:r>
            <a:endParaRPr dirty="0"/>
          </a:p>
        </p:txBody>
      </p:sp>
      <p:sp>
        <p:nvSpPr>
          <p:cNvPr id="244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45" name="Partie 1 - Rercherche par Graphe via Page-Rank"/>
          <p:cNvSpPr txBox="1"/>
          <p:nvPr/>
        </p:nvSpPr>
        <p:spPr>
          <a:xfrm>
            <a:off x="2910534" y="1301031"/>
            <a:ext cx="1266691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1 - Rercherche par Graphe via Page-Rank</a:t>
            </a:r>
          </a:p>
        </p:txBody>
      </p:sp>
      <p:sp>
        <p:nvSpPr>
          <p:cNvPr id="246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158" y="1881100"/>
            <a:ext cx="17083684" cy="995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3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4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5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57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58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59" name="Partie 2 - TF-IDF au niveau des phrases d’un texte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TF-IDF au niveau des phrases d’un texte</a:t>
            </a:r>
          </a:p>
        </p:txBody>
      </p:sp>
      <p:sp>
        <p:nvSpPr>
          <p:cNvPr id="260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1894CD-447D-1AA6-2F13-A1618CB76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912" y="2831349"/>
            <a:ext cx="15184656" cy="87446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332</Words>
  <Application>Microsoft Macintosh PowerPoint</Application>
  <PresentationFormat>Personnalisé</PresentationFormat>
  <Paragraphs>106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Andale Mono</vt:lpstr>
      <vt:lpstr>Helvetica Neue</vt:lpstr>
      <vt:lpstr>Helvetica Neue Medium</vt:lpstr>
      <vt:lpstr>21_BasicWhite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Alexandre DESGREES DU LOU</cp:lastModifiedBy>
  <cp:revision>3</cp:revision>
  <dcterms:modified xsi:type="dcterms:W3CDTF">2024-11-11T19:18:05Z</dcterms:modified>
</cp:coreProperties>
</file>