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5"/>
  </p:notesMasterIdLst>
  <p:handoutMasterIdLst>
    <p:handoutMasterId r:id="rId36"/>
  </p:handoutMasterIdLst>
  <p:sldIdLst>
    <p:sldId id="256" r:id="rId3"/>
    <p:sldId id="406" r:id="rId4"/>
    <p:sldId id="407" r:id="rId5"/>
    <p:sldId id="370" r:id="rId6"/>
    <p:sldId id="371" r:id="rId7"/>
    <p:sldId id="372" r:id="rId8"/>
    <p:sldId id="373" r:id="rId9"/>
    <p:sldId id="374" r:id="rId10"/>
    <p:sldId id="411" r:id="rId11"/>
    <p:sldId id="412" r:id="rId12"/>
    <p:sldId id="375" r:id="rId13"/>
    <p:sldId id="431" r:id="rId14"/>
    <p:sldId id="377" r:id="rId15"/>
    <p:sldId id="379" r:id="rId16"/>
    <p:sldId id="432" r:id="rId17"/>
    <p:sldId id="380" r:id="rId18"/>
    <p:sldId id="381" r:id="rId19"/>
    <p:sldId id="382" r:id="rId20"/>
    <p:sldId id="433" r:id="rId21"/>
    <p:sldId id="413" r:id="rId22"/>
    <p:sldId id="414" r:id="rId23"/>
    <p:sldId id="415" r:id="rId24"/>
    <p:sldId id="429" r:id="rId25"/>
    <p:sldId id="416" r:id="rId26"/>
    <p:sldId id="417" r:id="rId27"/>
    <p:sldId id="419" r:id="rId28"/>
    <p:sldId id="423" r:id="rId29"/>
    <p:sldId id="421" r:id="rId30"/>
    <p:sldId id="425" r:id="rId31"/>
    <p:sldId id="427" r:id="rId32"/>
    <p:sldId id="430" r:id="rId33"/>
    <p:sldId id="428" r:id="rId34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829" autoAdjust="0"/>
  </p:normalViewPr>
  <p:slideViewPr>
    <p:cSldViewPr snapToGrid="0">
      <p:cViewPr varScale="1">
        <p:scale>
          <a:sx n="122" d="100"/>
          <a:sy n="122" d="100"/>
        </p:scale>
        <p:origin x="3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63E8149-34C4-4134-8849-341D65187550}" type="slidenum">
              <a:rPr lang="fr-FR" altLang="fr-FR" sz="1300">
                <a:latin typeface="Tahoma" pitchFamily="34" charset="0"/>
              </a:rPr>
              <a:pPr eaLnBrk="1" hangingPunct="1"/>
              <a:t>28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F9F3BA9-9BFA-41D3-9098-9EB1F2683C78}" type="slidenum">
              <a:rPr lang="fr-FR" altLang="fr-FR" sz="1300">
                <a:latin typeface="Tahoma" pitchFamily="34" charset="0"/>
              </a:rPr>
              <a:pPr eaLnBrk="1" hangingPunct="1"/>
              <a:t>29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B0B3D42-09B5-4944-A8CA-B1CAB2F11A8E}" type="slidenum">
              <a:rPr lang="fr-FR" altLang="fr-FR" sz="1300">
                <a:latin typeface="Tahoma" pitchFamily="34" charset="0"/>
              </a:rPr>
              <a:pPr eaLnBrk="1" hangingPunct="1"/>
              <a:t>30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436A80C-CBF1-4B23-8A79-958F488B95DF}" type="slidenum">
              <a:rPr lang="fr-FR" altLang="fr-FR" sz="1300">
                <a:latin typeface="Tahoma" pitchFamily="34" charset="0"/>
              </a:rPr>
              <a:pPr eaLnBrk="1" hangingPunct="1"/>
              <a:t>31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0DCB7155-9292-498E-9FB1-7BEFDBB66B25}" type="slidenum">
              <a:rPr lang="fr-FR" altLang="fr-FR" sz="1300">
                <a:latin typeface="Tahoma" pitchFamily="34" charset="0"/>
              </a:rPr>
              <a:pPr eaLnBrk="1" hangingPunct="1"/>
              <a:t>20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3000" cy="371633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6" rIns="91433" bIns="45716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BC993EB0-2BD8-4134-9E51-C08D5113E671}" type="slidenum">
              <a:rPr lang="fr-FR" altLang="fr-FR" sz="1300">
                <a:latin typeface="Tahoma" pitchFamily="34" charset="0"/>
              </a:rPr>
              <a:pPr eaLnBrk="1" hangingPunct="1"/>
              <a:t>21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3000" cy="37163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6" rIns="91433" bIns="45716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7E4ADF07-1478-4E21-9AB4-DAB917EB8ABE}" type="slidenum">
              <a:rPr lang="fr-FR" altLang="fr-FR" sz="1300">
                <a:latin typeface="Tahoma" pitchFamily="34" charset="0"/>
              </a:rPr>
              <a:pPr eaLnBrk="1" hangingPunct="1"/>
              <a:t>22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5" tIns="45707" rIns="91415" bIns="45707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87FCFB79-3D07-43EF-86E2-FCC6AB31C60A}" type="slidenum">
              <a:rPr lang="fr-FR" altLang="fr-FR" sz="1300">
                <a:latin typeface="Tahoma" pitchFamily="34" charset="0"/>
              </a:rPr>
              <a:pPr eaLnBrk="1" hangingPunct="1"/>
              <a:t>23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3C4E513-C938-473A-958F-D131D13C46DD}" type="slidenum">
              <a:rPr lang="fr-FR" altLang="fr-FR" sz="1300">
                <a:latin typeface="Tahoma" pitchFamily="34" charset="0"/>
              </a:rPr>
              <a:pPr eaLnBrk="1" hangingPunct="1"/>
              <a:t>24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16E54422-E076-4AA4-B501-4189AB60338B}" type="slidenum">
              <a:rPr lang="fr-FR" altLang="fr-FR" sz="1300">
                <a:latin typeface="Tahoma" pitchFamily="34" charset="0"/>
              </a:rPr>
              <a:pPr eaLnBrk="1" hangingPunct="1"/>
              <a:t>25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73AEDDFE-90F2-45E1-A70F-7FB37CF6FF26}" type="slidenum">
              <a:rPr lang="fr-FR" altLang="fr-FR" sz="1300">
                <a:latin typeface="Tahoma" pitchFamily="34" charset="0"/>
              </a:rPr>
              <a:pPr eaLnBrk="1" hangingPunct="1"/>
              <a:t>26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B9977352-174A-46AF-A25D-312A0A46D05A}" type="slidenum">
              <a:rPr lang="fr-FR" altLang="fr-FR" sz="1300">
                <a:latin typeface="Tahoma" pitchFamily="34" charset="0"/>
              </a:rPr>
              <a:pPr eaLnBrk="1" hangingPunct="1"/>
              <a:t>27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152400"/>
            <a:ext cx="7986713" cy="68421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HPC &amp; UQ – OpenTURNS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51BC2-6768-4B70-837F-9FB3E52B65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25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152400"/>
            <a:ext cx="7986713" cy="68421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HPC &amp; UQ – OpenTURNS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EB118-A4B8-42A2-AF5F-2570E5C1D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3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10-12 2021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7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rns.discourse.group/" TargetMode="External"/><Relationship Id="rId2" Type="http://schemas.openxmlformats.org/officeDocument/2006/relationships/hyperlink" Target="mailto:users@openturn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 err="1"/>
              <a:t>OpenTURNS</a:t>
            </a:r>
            <a:endParaRPr lang="en-US" dirty="0"/>
          </a:p>
          <a:p>
            <a:pPr lvl="0">
              <a:defRPr/>
            </a:pPr>
            <a:r>
              <a:rPr lang="en-US" sz="1600" dirty="0"/>
              <a:t>G. </a:t>
            </a:r>
            <a:r>
              <a:rPr lang="en-US" sz="160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10-12, 2021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67" y="23842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ranking with </a:t>
            </a:r>
            <a:r>
              <a:rPr lang="en-US" dirty="0" err="1"/>
              <a:t>OpenTURNS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7" y="968406"/>
            <a:ext cx="4722175" cy="531469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1600" dirty="0"/>
              <a:t>Ranking and sensitivity analysis: 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Importance factor from Taylor decomposition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Ranking from correlation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Sensitivity analysis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Importance factor from reliability methods</a:t>
            </a:r>
            <a:endParaRPr lang="en-US" altLang="en-US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000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000" dirty="0"/>
          </a:p>
          <a:p>
            <a:pPr>
              <a:buClr>
                <a:schemeClr val="tx1"/>
              </a:buClr>
            </a:pPr>
            <a:r>
              <a:rPr lang="en-US" altLang="en-US" sz="1600" dirty="0"/>
              <a:t>Tools 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Optimization algorithm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Response surface:</a:t>
            </a:r>
          </a:p>
          <a:p>
            <a:pPr marL="1257300" lvl="4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Parametric approximation</a:t>
            </a:r>
          </a:p>
          <a:p>
            <a:pPr marL="1257300" lvl="4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Functional chaos expansion</a:t>
            </a:r>
          </a:p>
          <a:p>
            <a:pPr marL="1257300" lvl="4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Kriging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Graph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000" dirty="0"/>
          </a:p>
          <a:p>
            <a:pPr>
              <a:buClr>
                <a:schemeClr val="tx1"/>
              </a:buClr>
            </a:pPr>
            <a:r>
              <a:rPr lang="en-US" altLang="en-US" sz="1600" dirty="0"/>
              <a:t>and Modules…</a:t>
            </a:r>
            <a:endParaRPr lang="en-US" altLang="en-US" sz="1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4514" name="Picture 2" descr="E:\Formation HPC et Incertitudes\ImportanceFactorsDrawing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3" y="2017335"/>
            <a:ext cx="3537106" cy="265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AAAAC16A-5F10-416B-ADBB-4762CCBB905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156725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Innovative and recently implemented algorithms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0904" y="986513"/>
            <a:ext cx="8229600" cy="4970463"/>
          </a:xfrm>
        </p:spPr>
        <p:txBody>
          <a:bodyPr/>
          <a:lstStyle/>
          <a:p>
            <a:pPr marL="342900" lvl="1" indent="-342900">
              <a:buClr>
                <a:schemeClr val="tx1"/>
              </a:buClr>
              <a:buBlip>
                <a:blip r:embed="rId2"/>
              </a:buBlip>
            </a:pPr>
            <a:r>
              <a:rPr lang="en-US" altLang="en-US" dirty="0">
                <a:solidFill>
                  <a:srgbClr val="333399"/>
                </a:solidFill>
              </a:rPr>
              <a:t>the most recent and efficient algorithms of non uniform distribution generation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Ziggurat method  (2005) for the normal distribution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sequential reject algorithm (1993) for the binomial distribution,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Tsang &amp; </a:t>
            </a:r>
            <a:r>
              <a:rPr lang="en-US" altLang="en-US" sz="1600" dirty="0" err="1"/>
              <a:t>Marsaglia</a:t>
            </a:r>
            <a:r>
              <a:rPr lang="en-US" altLang="en-US" sz="1600" dirty="0"/>
              <a:t> method (2000) for the gamma distribution, 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Lebrun algorithm (2012) for the </a:t>
            </a:r>
            <a:r>
              <a:rPr lang="en-US" altLang="en-US" sz="1600" dirty="0" err="1"/>
              <a:t>MultiNomial</a:t>
            </a:r>
            <a:r>
              <a:rPr lang="en-US" altLang="en-US" sz="1600" dirty="0"/>
              <a:t> distribution,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342900" lvl="1" indent="-342900">
              <a:buClr>
                <a:schemeClr val="tx1"/>
              </a:buClr>
              <a:buBlip>
                <a:blip r:embed="rId2"/>
              </a:buBlip>
            </a:pPr>
            <a:r>
              <a:rPr lang="en-US" altLang="en-US" dirty="0">
                <a:solidFill>
                  <a:srgbClr val="333399"/>
                </a:solidFill>
              </a:rPr>
              <a:t>the most recent algorithms for evaluating the CDF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 err="1"/>
              <a:t>Marsaglia</a:t>
            </a:r>
            <a:r>
              <a:rPr lang="en-US" altLang="en-US" sz="1600" dirty="0"/>
              <a:t> algorithm for the exact statistics of Kolmogorov (2003), 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Benton et </a:t>
            </a:r>
            <a:r>
              <a:rPr lang="en-US" altLang="en-US" sz="1600" dirty="0" err="1"/>
              <a:t>Krishnamoorthy</a:t>
            </a:r>
            <a:r>
              <a:rPr lang="en-US" altLang="en-US" sz="1600" dirty="0"/>
              <a:t> algorithm for the distributions non centered Student and non centered Chi2 (2003).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342900" lvl="1" indent="-342900">
              <a:buClr>
                <a:schemeClr val="tx1"/>
              </a:buClr>
              <a:buBlip>
                <a:blip r:embed="rId2"/>
              </a:buBlip>
            </a:pPr>
            <a:r>
              <a:rPr lang="en-US" altLang="en-US" dirty="0">
                <a:solidFill>
                  <a:srgbClr val="333399"/>
                </a:solidFill>
              </a:rPr>
              <a:t>PhD results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Sparse chaos expansion polynomials : G. </a:t>
            </a:r>
            <a:r>
              <a:rPr lang="en-US" altLang="en-US" sz="1600" dirty="0" err="1"/>
              <a:t>Blatman</a:t>
            </a:r>
            <a:r>
              <a:rPr lang="en-US" altLang="en-US" sz="1600" dirty="0"/>
              <a:t> (EDF/R&amp;D/MMC) (2010)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Accelerated simulation algorithm for the evaluation of low probabilities</a:t>
            </a:r>
            <a:r>
              <a:rPr lang="en-US" altLang="en-US" sz="1600" dirty="0">
                <a:sym typeface="Wingdings" pitchFamily="2" charset="2"/>
              </a:rPr>
              <a:t> : M. Munoz (EDF/R&amp;D/MRI) : (current </a:t>
            </a:r>
            <a:r>
              <a:rPr lang="en-US" altLang="en-US" sz="1600" dirty="0" err="1">
                <a:sym typeface="Wingdings" pitchFamily="2" charset="2"/>
              </a:rPr>
              <a:t>dev</a:t>
            </a:r>
            <a:r>
              <a:rPr lang="en-US" altLang="en-US" sz="1600" dirty="0">
                <a:sym typeface="Wingdings" pitchFamily="2" charset="2"/>
              </a:rPr>
              <a:t>)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Wingdings" pitchFamily="2" charset="2"/>
              </a:rPr>
              <a:t>Copulas for order statistics distributions: R. Lebrun (EADS) , Richard Fischer (EDF) (2013)</a:t>
            </a:r>
          </a:p>
          <a:p>
            <a:endParaRPr lang="en-US" sz="1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3CF183A6-CE66-4C2E-BA46-15301EF3703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83165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Overview of OpenTURNS</a:t>
            </a:r>
          </a:p>
          <a:p>
            <a:pPr>
              <a:lnSpc>
                <a:spcPct val="150000"/>
              </a:lnSpc>
            </a:pPr>
            <a:r>
              <a:rPr lang="en-US" dirty="0"/>
              <a:t>Doc and Users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OT in pictures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OT in practice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384BC7BE-CB9F-4BE4-89FA-11C499253D3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154405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OpenTURNS</a:t>
            </a:r>
            <a:r>
              <a:rPr lang="en-US" dirty="0"/>
              <a:t>: Doc and Users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6" y="1022727"/>
            <a:ext cx="8229600" cy="497046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Several guides intended for users 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Installation </a:t>
            </a:r>
            <a:r>
              <a:rPr lang="en-US" altLang="en-US" sz="1600" dirty="0"/>
              <a:t>: Windows/Linux, from anaconda or sources</a:t>
            </a:r>
            <a:endParaRPr lang="en-US" altLang="en-US" sz="1600" b="1" dirty="0"/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API Reference</a:t>
            </a:r>
            <a:r>
              <a:rPr lang="en-US" altLang="en-US" sz="1600" dirty="0"/>
              <a:t> : Python docstring of most of the objects, arguments and methods in OpenTURNS and available in HTML.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Examples Guide</a:t>
            </a:r>
            <a:r>
              <a:rPr lang="en-US" altLang="en-US" sz="1600" dirty="0"/>
              <a:t> : application of the whole Global Methodology on classical mechanical examples‏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Reference Guide</a:t>
            </a:r>
            <a:r>
              <a:rPr lang="en-US" altLang="en-US" sz="1600" dirty="0"/>
              <a:t> : Theory of the methods  implemented within </a:t>
            </a:r>
            <a:r>
              <a:rPr lang="en-US" altLang="en-US" sz="1600" dirty="0" err="1"/>
              <a:t>OpenTURNS</a:t>
            </a:r>
            <a:endParaRPr lang="en-US" altLang="en-US" sz="1600" dirty="0"/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Contribute</a:t>
            </a:r>
            <a:r>
              <a:rPr lang="en-US" altLang="en-US" sz="1600" dirty="0"/>
              <a:t> : how to contribute to </a:t>
            </a:r>
            <a:r>
              <a:rPr lang="en-US" altLang="en-US" sz="1600" dirty="0" err="1"/>
              <a:t>OpenTURNS</a:t>
            </a:r>
            <a:r>
              <a:rPr lang="en-US" altLang="en-US" sz="1600" dirty="0"/>
              <a:t>, core code, modules …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r>
              <a:rPr lang="en-US" altLang="en-US" sz="1800" dirty="0">
                <a:solidFill>
                  <a:schemeClr val="tx1"/>
                </a:solidFill>
              </a:rPr>
              <a:t>… and a sympathetic community : 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Openturns.org : official web site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a particular page share to communicate about the software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the annual Users Day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402703FD-893B-4182-8C59-210D6983839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327714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OpenTURNS</a:t>
            </a:r>
            <a:r>
              <a:rPr lang="en-US" dirty="0"/>
              <a:t>: Doc and Users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24689" y="1013673"/>
            <a:ext cx="8229600" cy="4970463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altLang="en-US" sz="1800" dirty="0"/>
              <a:t>Mailing list for users:  </a:t>
            </a:r>
            <a:r>
              <a:rPr lang="en-US" altLang="en-US" sz="1800" dirty="0">
                <a:hlinkClick r:id="rId2"/>
              </a:rPr>
              <a:t>users@openturns.org</a:t>
            </a:r>
            <a:r>
              <a:rPr lang="en-US" altLang="en-US" sz="1800" dirty="0"/>
              <a:t>: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r>
              <a:rPr lang="en-US" altLang="en-US" sz="1600" dirty="0"/>
              <a:t>Ask any question relative to the installation and use of Open TURNS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endParaRPr lang="en-US" altLang="en-US" sz="1600" dirty="0"/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altLang="en-US" sz="1800" dirty="0"/>
              <a:t>Community tools: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r>
              <a:rPr lang="en-US" altLang="en-US" sz="1600" dirty="0">
                <a:hlinkClick r:id="rId3"/>
              </a:rPr>
              <a:t>https://openturns.discourse.group/</a:t>
            </a:r>
            <a:endParaRPr lang="en-US" altLang="en-US" sz="1600" dirty="0"/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r>
              <a:rPr lang="en-US" altLang="en-US" sz="1600" dirty="0"/>
              <a:t>https://gitter.im/openturns/community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7B576DB5-DD2C-450A-8A48-A5F76128F53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126675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Overview of OpenTURNS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Doc and Users</a:t>
            </a:r>
          </a:p>
          <a:p>
            <a:pPr>
              <a:lnSpc>
                <a:spcPct val="150000"/>
              </a:lnSpc>
            </a:pPr>
            <a:r>
              <a:rPr lang="en-US" dirty="0"/>
              <a:t>OT in pictures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OT in practice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9F3F0AED-88CF-48FF-9865-4574C7D9C9F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160893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OpenTURNS in </a:t>
            </a:r>
            <a:r>
              <a:rPr lang="fr-FR" dirty="0" err="1"/>
              <a:t>pictures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5" descr="C:\Documents and Settings\anne\Mes documents\Cong-Stag-Cours\Congres\LCMS2011\images\cob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10" y="3595311"/>
            <a:ext cx="2673350" cy="20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Documents and Settings\anne\Mes documents\Cong-Stag-Cours\Congres\LCMS2011\images\EventProbabilityIndexMarginalSensitivityDraw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7"/>
          <a:stretch/>
        </p:blipFill>
        <p:spPr bwMode="auto">
          <a:xfrm>
            <a:off x="504825" y="3749221"/>
            <a:ext cx="2844886" cy="20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Documents and Settings\anne\Mes documents\Cong-Stag-Cours\Congres\LCMS2011\images\contour2D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3" y="1027569"/>
            <a:ext cx="2678113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Documents and Settings\anne\Mes documents\Cong-Stag-Cours\Congres\LCMS2011\images\copula_estim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10" y="99901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Documents and Settings\anne\Mes documents\Cong-Stag-Cours\Congres\LCMS2011\images\ImportanceSampl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25" y="99901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15" name="Picture 2" descr="E:\Formation HPC et Incertitudes\ImportanceFactorsDrawingFOR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55" y="3749221"/>
            <a:ext cx="2673264" cy="200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68E93DD4-91D1-4916-B1F4-F1849828374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262757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OpenTURNS in </a:t>
            </a:r>
            <a:r>
              <a:rPr lang="fr-FR" dirty="0" err="1"/>
              <a:t>pictures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4" descr="C:\Documents and Settings\anne\Mes documents\Cong-Stag-Cours\Congres\LCMS2011\images\linearRegression_residualGraphWro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4" y="917417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Documents and Settings\anne\Mes documents\Cong-Stag-Cours\Congres\LCMS2011\images\GumbelCopul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42" y="1040992"/>
            <a:ext cx="2678113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Documents and Settings\anne\Mes documents\Cong-Stag-Cours\Congres\LCMS2011\images\PCE_JacobiPolynomials_Variable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4" y="350520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Documents and Settings\anne\Mes documents\Cong-Stag-Cours\Congres\LCMS2011\images\Pai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04" y="3478213"/>
            <a:ext cx="2008187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Documents and Settings\anne\Mes documents\Cong-Stag-Cours\Congres\LCMS2011\images\MonteCarloConverge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7" y="1044166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" descr="C:\Documents and Settings\anne\Mes documents\OpenTURNS-Presentations\OpenTURNS_Images\arma1D_predictio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7" y="350520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7557C31F-0C2B-4D9E-B4D6-D3BCEE3D760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61170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OpenTURNS in </a:t>
            </a:r>
            <a:r>
              <a:rPr lang="fr-FR" dirty="0" err="1"/>
              <a:t>pictures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" name="Picture 4" descr="C:\Documents and Settings\anne\Mes documents\OpenTURNS-Presentations\OpenTURNS_Images\randomwalk2D_realiz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26" y="1054726"/>
            <a:ext cx="2673350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Documents and Settings\anne\Mes documents\OpenTURNS-Presentations\OpenTURNS_Images\whitenoise_realiza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26" y="3800194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Documents and Settings\anne\Mes documents\OpenTURNS-Presentations\OpenTURNS_Images\welchValid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47" y="1053138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Documents and Settings\anne\Mes documents\OPENTURNS-partenariat\EDF-EADS-Phimeca\2012-2013\JourneeUtilisateurs_11juin2013\slides\distribution_other_example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4" y="3754925"/>
            <a:ext cx="1976438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E:\Documents\Articles\OrderedStoch\Publi\src\copula_other_example_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4" y="1027567"/>
            <a:ext cx="1976438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" descr="E:\Incertitudes\OpenTURNS\GestionProjet\JU_6\Mesh\Th_25_transfor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3" y="384546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3B5B7519-3395-482E-B23B-DCFB812E4ED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61170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Overview of OpenTURNS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Doc and Users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OT in pictures</a:t>
            </a:r>
          </a:p>
          <a:p>
            <a:pPr>
              <a:lnSpc>
                <a:spcPct val="150000"/>
              </a:lnSpc>
            </a:pPr>
            <a:r>
              <a:rPr lang="en-US" dirty="0"/>
              <a:t>OT in practice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7C85A316-4F16-4B7A-BC9B-90EFD9B7FA8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93567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</p:spPr>
        <p:txBody>
          <a:bodyPr/>
          <a:lstStyle/>
          <a:p>
            <a:r>
              <a:rPr lang="en-US" dirty="0"/>
              <a:t>Overview of OpenTURNS (OT)</a:t>
            </a:r>
          </a:p>
          <a:p>
            <a:r>
              <a:rPr lang="en-US" dirty="0"/>
              <a:t>Doc and Users</a:t>
            </a:r>
          </a:p>
          <a:p>
            <a:r>
              <a:rPr lang="en-US" dirty="0"/>
              <a:t>OT in pictures</a:t>
            </a:r>
          </a:p>
          <a:p>
            <a:r>
              <a:rPr lang="en-US" dirty="0"/>
              <a:t>OT in practice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1656000" y="6495733"/>
            <a:ext cx="5076240" cy="362267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-1112" y="6495733"/>
            <a:ext cx="1657112" cy="365125"/>
          </a:xfrm>
        </p:spPr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134076" y="5435600"/>
            <a:ext cx="466817" cy="365125"/>
          </a:xfrm>
        </p:spPr>
        <p:txBody>
          <a:bodyPr/>
          <a:lstStyle/>
          <a:p>
            <a:fld id="{E2A18EED-B584-4CAF-8042-CE579E238CD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2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889000" y="153988"/>
            <a:ext cx="79867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32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Basic commands in OT (1/3)</a:t>
            </a:r>
            <a:r>
              <a:rPr lang="ar-SA" altLang="fr-FR" sz="3200" dirty="0">
                <a:solidFill>
                  <a:srgbClr val="333399"/>
                </a:solidFill>
                <a:cs typeface="Arial" charset="0"/>
              </a:rPr>
              <a:t>‏</a:t>
            </a:r>
            <a:endParaRPr lang="en-GB" altLang="fr-FR" sz="32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771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32772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6A4756E1-E185-402B-89F3-0BD737EBA3EA}" type="slidenum">
              <a:rPr lang="fr-FR" altLang="fr-FR" sz="800" smtClean="0"/>
              <a:pPr eaLnBrk="1" hangingPunct="1"/>
              <a:t>20</a:t>
            </a:fld>
            <a:endParaRPr lang="fr-FR" altLang="fr-FR" sz="800" dirty="0"/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1122363" y="2813050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Mathematical objects</a:t>
            </a:r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1123950" y="1120775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Importation of </a:t>
            </a:r>
            <a:r>
              <a:rPr lang="en-GB" altLang="fr-FR" sz="2000" dirty="0" err="1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OpenTURNS</a:t>
            </a: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 functionalities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B80D2F54-B445-440E-A410-A37AB248B4E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5DDC65-DCE1-4258-A970-FB3FD3C2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1"/>
          <a:stretch/>
        </p:blipFill>
        <p:spPr>
          <a:xfrm>
            <a:off x="1122363" y="1816481"/>
            <a:ext cx="2837387" cy="409712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4AFAB7-AC5C-4118-AC8D-5CE36B61F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3" y="3491760"/>
            <a:ext cx="8344324" cy="1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6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3379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3C7F58AE-7033-431B-BC43-9EA1A41C642A}" type="slidenum">
              <a:rPr lang="fr-FR" altLang="fr-FR" sz="800" smtClean="0"/>
              <a:pPr eaLnBrk="1" hangingPunct="1"/>
              <a:t>21</a:t>
            </a:fld>
            <a:endParaRPr lang="fr-FR" altLang="fr-FR" sz="800" dirty="0"/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889000" y="153988"/>
            <a:ext cx="79867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32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Basic commands in OT (2/3)</a:t>
            </a:r>
            <a:r>
              <a:rPr lang="ar-SA" altLang="fr-FR" sz="3200" dirty="0">
                <a:solidFill>
                  <a:srgbClr val="333399"/>
                </a:solidFill>
                <a:cs typeface="Arial" charset="0"/>
              </a:rPr>
              <a:t>‏</a:t>
            </a:r>
            <a:endParaRPr lang="en-GB" altLang="fr-FR" sz="32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1014413" y="1584325"/>
            <a:ext cx="799306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1114425" y="1120775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Methods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DBDF21-857A-4EC3-8C28-7244AF971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48" y="1635299"/>
            <a:ext cx="7986713" cy="4273202"/>
          </a:xfrm>
          <a:prstGeom prst="rect">
            <a:avLst/>
          </a:prstGeom>
        </p:spPr>
      </p:pic>
      <p:sp>
        <p:nvSpPr>
          <p:cNvPr id="18" name="Espace réservé de la date 3">
            <a:extLst>
              <a:ext uri="{FF2B5EF4-FFF2-40B4-BE49-F238E27FC236}">
                <a16:creationId xmlns:a16="http://schemas.microsoft.com/office/drawing/2014/main" id="{1E3FDFA6-65A9-4F9E-9523-C6B60FCE02C8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982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5F90A9-B124-4C72-BE8B-C8AEC8D3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70" y="1666876"/>
            <a:ext cx="5276850" cy="1076325"/>
          </a:xfrm>
          <a:prstGeom prst="rect">
            <a:avLst/>
          </a:prstGeom>
        </p:spPr>
      </p:pic>
      <p:sp>
        <p:nvSpPr>
          <p:cNvPr id="3481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3482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40200379-154F-4083-9228-55383A69D919}" type="slidenum">
              <a:rPr lang="fr-FR" altLang="fr-FR" sz="800" smtClean="0"/>
              <a:pPr eaLnBrk="1" hangingPunct="1"/>
              <a:t>22</a:t>
            </a:fld>
            <a:endParaRPr lang="fr-FR" altLang="fr-FR" sz="800" dirty="0"/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889000" y="153988"/>
            <a:ext cx="79867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32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Basic commands in OT (3/3)</a:t>
            </a:r>
            <a:r>
              <a:rPr lang="ar-SA" altLang="fr-FR" sz="3200" dirty="0">
                <a:solidFill>
                  <a:srgbClr val="333399"/>
                </a:solidFill>
                <a:cs typeface="Arial" charset="0"/>
              </a:rPr>
              <a:t>‏</a:t>
            </a:r>
            <a:endParaRPr lang="en-GB" altLang="fr-FR" sz="32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085850" y="1120775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4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Methods</a:t>
            </a:r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3345813" y="5191124"/>
            <a:ext cx="27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b="1" dirty="0">
                <a:solidFill>
                  <a:srgbClr val="339966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Objet relative to the method</a:t>
            </a:r>
          </a:p>
        </p:txBody>
      </p:sp>
      <p:cxnSp>
        <p:nvCxnSpPr>
          <p:cNvPr id="34827" name="AutoShape 9"/>
          <p:cNvCxnSpPr>
            <a:cxnSpLocks noChangeShapeType="1"/>
            <a:stCxn id="34826" idx="1"/>
          </p:cNvCxnSpPr>
          <p:nvPr/>
        </p:nvCxnSpPr>
        <p:spPr bwMode="auto">
          <a:xfrm rot="10800000">
            <a:off x="2480807" y="2347915"/>
            <a:ext cx="865006" cy="2997099"/>
          </a:xfrm>
          <a:prstGeom prst="bentConnector2">
            <a:avLst/>
          </a:prstGeom>
          <a:noFill/>
          <a:ln w="254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3728932" y="4758397"/>
            <a:ext cx="3662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« . » between the objet and the method</a:t>
            </a:r>
          </a:p>
        </p:txBody>
      </p:sp>
      <p:cxnSp>
        <p:nvCxnSpPr>
          <p:cNvPr id="34829" name="AutoShape 11"/>
          <p:cNvCxnSpPr>
            <a:cxnSpLocks noChangeShapeType="1"/>
            <a:stCxn id="34828" idx="1"/>
          </p:cNvCxnSpPr>
          <p:nvPr/>
        </p:nvCxnSpPr>
        <p:spPr bwMode="auto">
          <a:xfrm rot="10800000">
            <a:off x="2758392" y="2412338"/>
            <a:ext cx="970540" cy="2499948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111291" y="3720700"/>
            <a:ext cx="199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Name of the method</a:t>
            </a:r>
          </a:p>
        </p:txBody>
      </p:sp>
      <p:cxnSp>
        <p:nvCxnSpPr>
          <p:cNvPr id="34831" name="AutoShape 15"/>
          <p:cNvCxnSpPr>
            <a:cxnSpLocks noChangeShapeType="1"/>
            <a:stCxn id="34830" idx="1"/>
          </p:cNvCxnSpPr>
          <p:nvPr/>
        </p:nvCxnSpPr>
        <p:spPr bwMode="auto">
          <a:xfrm rot="10800000">
            <a:off x="3658701" y="2433103"/>
            <a:ext cx="452590" cy="1441487"/>
          </a:xfrm>
          <a:prstGeom prst="bentConnector2">
            <a:avLst/>
          </a:prstGeom>
          <a:noFill/>
          <a:ln w="25400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5894304" y="3304544"/>
            <a:ext cx="3169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sz="1400" b="1" dirty="0">
                <a:solidFill>
                  <a:schemeClr val="accent6"/>
                </a:solidFill>
                <a:ea typeface="Lucida Sans Unicode" pitchFamily="34" charset="0"/>
                <a:cs typeface="Lucida Sans Unicode" pitchFamily="34" charset="0"/>
              </a:rPr>
              <a:t>« () » at the end of the method</a:t>
            </a:r>
          </a:p>
        </p:txBody>
      </p:sp>
      <p:cxnSp>
        <p:nvCxnSpPr>
          <p:cNvPr id="34833" name="AutoShape 18"/>
          <p:cNvCxnSpPr>
            <a:cxnSpLocks noChangeShapeType="1"/>
            <a:stCxn id="34832" idx="1"/>
          </p:cNvCxnSpPr>
          <p:nvPr/>
        </p:nvCxnSpPr>
        <p:spPr bwMode="auto">
          <a:xfrm rot="10800000">
            <a:off x="5172652" y="2412339"/>
            <a:ext cx="721653" cy="1046095"/>
          </a:xfrm>
          <a:prstGeom prst="bentConnector2">
            <a:avLst/>
          </a:prstGeom>
          <a:noFill/>
          <a:ln w="25400">
            <a:solidFill>
              <a:schemeClr val="accent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42" name="Espace réservé de la date 3">
            <a:extLst>
              <a:ext uri="{FF2B5EF4-FFF2-40B4-BE49-F238E27FC236}">
                <a16:creationId xmlns:a16="http://schemas.microsoft.com/office/drawing/2014/main" id="{BA00E7BA-7324-4AAA-9B2D-115B8BDA15F0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621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205732D-F35B-4428-AF99-B212F001764D}" type="slidenum">
              <a:rPr lang="fr-FR" altLang="fr-FR" sz="800" smtClean="0"/>
              <a:pPr eaLnBrk="1" hangingPunct="1"/>
              <a:t>23</a:t>
            </a:fld>
            <a:endParaRPr lang="fr-FR" altLang="fr-FR" sz="800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Example of uncertainty propagation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873569" y="1360999"/>
            <a:ext cx="3794125" cy="1474787"/>
            <a:chOff x="2882900" y="1538288"/>
            <a:chExt cx="3794125" cy="1474787"/>
          </a:xfrm>
        </p:grpSpPr>
        <p:sp>
          <p:nvSpPr>
            <p:cNvPr id="7174" name="Rectangle 3"/>
            <p:cNvSpPr>
              <a:spLocks noChangeArrowheads="1"/>
            </p:cNvSpPr>
            <p:nvPr/>
          </p:nvSpPr>
          <p:spPr bwMode="auto">
            <a:xfrm>
              <a:off x="2981325" y="2286000"/>
              <a:ext cx="2768600" cy="258763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5" name="AutoShape 4"/>
            <p:cNvSpPr>
              <a:spLocks noChangeArrowheads="1"/>
            </p:cNvSpPr>
            <p:nvPr/>
          </p:nvSpPr>
          <p:spPr bwMode="auto">
            <a:xfrm>
              <a:off x="2882900" y="2547938"/>
              <a:ext cx="200025" cy="2111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5656263" y="2547938"/>
              <a:ext cx="200025" cy="2111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5637213" y="2759075"/>
              <a:ext cx="117475" cy="106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5753100" y="2759075"/>
              <a:ext cx="117475" cy="106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9" name="AutoShape 8"/>
            <p:cNvSpPr>
              <a:spLocks noChangeArrowheads="1"/>
            </p:cNvSpPr>
            <p:nvPr/>
          </p:nvSpPr>
          <p:spPr bwMode="auto">
            <a:xfrm>
              <a:off x="30130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0" name="AutoShape 9"/>
            <p:cNvSpPr>
              <a:spLocks noChangeArrowheads="1"/>
            </p:cNvSpPr>
            <p:nvPr/>
          </p:nvSpPr>
          <p:spPr bwMode="auto">
            <a:xfrm>
              <a:off x="31575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1" name="AutoShape 10"/>
            <p:cNvSpPr>
              <a:spLocks noChangeArrowheads="1"/>
            </p:cNvSpPr>
            <p:nvPr/>
          </p:nvSpPr>
          <p:spPr bwMode="auto">
            <a:xfrm>
              <a:off x="330041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2" name="AutoShape 11"/>
            <p:cNvSpPr>
              <a:spLocks noChangeArrowheads="1"/>
            </p:cNvSpPr>
            <p:nvPr/>
          </p:nvSpPr>
          <p:spPr bwMode="auto">
            <a:xfrm>
              <a:off x="34448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3" name="AutoShape 12"/>
            <p:cNvSpPr>
              <a:spLocks noChangeArrowheads="1"/>
            </p:cNvSpPr>
            <p:nvPr/>
          </p:nvSpPr>
          <p:spPr bwMode="auto">
            <a:xfrm>
              <a:off x="35893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4" name="AutoShape 13"/>
            <p:cNvSpPr>
              <a:spLocks noChangeArrowheads="1"/>
            </p:cNvSpPr>
            <p:nvPr/>
          </p:nvSpPr>
          <p:spPr bwMode="auto">
            <a:xfrm>
              <a:off x="37338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5" name="AutoShape 14"/>
            <p:cNvSpPr>
              <a:spLocks noChangeArrowheads="1"/>
            </p:cNvSpPr>
            <p:nvPr/>
          </p:nvSpPr>
          <p:spPr bwMode="auto">
            <a:xfrm>
              <a:off x="38766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6" name="AutoShape 15"/>
            <p:cNvSpPr>
              <a:spLocks noChangeArrowheads="1"/>
            </p:cNvSpPr>
            <p:nvPr/>
          </p:nvSpPr>
          <p:spPr bwMode="auto">
            <a:xfrm>
              <a:off x="40211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7" name="AutoShape 16"/>
            <p:cNvSpPr>
              <a:spLocks noChangeArrowheads="1"/>
            </p:cNvSpPr>
            <p:nvPr/>
          </p:nvSpPr>
          <p:spPr bwMode="auto">
            <a:xfrm>
              <a:off x="41656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8" name="AutoShape 17"/>
            <p:cNvSpPr>
              <a:spLocks noChangeArrowheads="1"/>
            </p:cNvSpPr>
            <p:nvPr/>
          </p:nvSpPr>
          <p:spPr bwMode="auto">
            <a:xfrm>
              <a:off x="43084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9" name="AutoShape 18"/>
            <p:cNvSpPr>
              <a:spLocks noChangeArrowheads="1"/>
            </p:cNvSpPr>
            <p:nvPr/>
          </p:nvSpPr>
          <p:spPr bwMode="auto">
            <a:xfrm>
              <a:off x="44529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0" name="AutoShape 19"/>
            <p:cNvSpPr>
              <a:spLocks noChangeArrowheads="1"/>
            </p:cNvSpPr>
            <p:nvPr/>
          </p:nvSpPr>
          <p:spPr bwMode="auto">
            <a:xfrm>
              <a:off x="45974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1" name="AutoShape 20"/>
            <p:cNvSpPr>
              <a:spLocks noChangeArrowheads="1"/>
            </p:cNvSpPr>
            <p:nvPr/>
          </p:nvSpPr>
          <p:spPr bwMode="auto">
            <a:xfrm>
              <a:off x="474186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2" name="AutoShape 21"/>
            <p:cNvSpPr>
              <a:spLocks noChangeArrowheads="1"/>
            </p:cNvSpPr>
            <p:nvPr/>
          </p:nvSpPr>
          <p:spPr bwMode="auto">
            <a:xfrm>
              <a:off x="48847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3" name="AutoShape 22"/>
            <p:cNvSpPr>
              <a:spLocks noChangeArrowheads="1"/>
            </p:cNvSpPr>
            <p:nvPr/>
          </p:nvSpPr>
          <p:spPr bwMode="auto">
            <a:xfrm>
              <a:off x="50292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4" name="AutoShape 23"/>
            <p:cNvSpPr>
              <a:spLocks noChangeArrowheads="1"/>
            </p:cNvSpPr>
            <p:nvPr/>
          </p:nvSpPr>
          <p:spPr bwMode="auto">
            <a:xfrm>
              <a:off x="517366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5" name="AutoShape 24"/>
            <p:cNvSpPr>
              <a:spLocks noChangeArrowheads="1"/>
            </p:cNvSpPr>
            <p:nvPr/>
          </p:nvSpPr>
          <p:spPr bwMode="auto">
            <a:xfrm>
              <a:off x="53165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6" name="AutoShape 25"/>
            <p:cNvSpPr>
              <a:spLocks noChangeArrowheads="1"/>
            </p:cNvSpPr>
            <p:nvPr/>
          </p:nvSpPr>
          <p:spPr bwMode="auto">
            <a:xfrm>
              <a:off x="54610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7" name="AutoShape 26"/>
            <p:cNvSpPr>
              <a:spLocks noChangeArrowheads="1"/>
            </p:cNvSpPr>
            <p:nvPr/>
          </p:nvSpPr>
          <p:spPr bwMode="auto">
            <a:xfrm>
              <a:off x="560546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8" name="Line 27"/>
            <p:cNvSpPr>
              <a:spLocks noChangeShapeType="1"/>
            </p:cNvSpPr>
            <p:nvPr/>
          </p:nvSpPr>
          <p:spPr bwMode="auto">
            <a:xfrm flipV="1">
              <a:off x="2989263" y="2933700"/>
              <a:ext cx="2765425" cy="6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99" name="Text Box 28"/>
            <p:cNvSpPr txBox="1">
              <a:spLocks noChangeArrowheads="1"/>
            </p:cNvSpPr>
            <p:nvPr/>
          </p:nvSpPr>
          <p:spPr bwMode="auto">
            <a:xfrm>
              <a:off x="4192588" y="2617788"/>
              <a:ext cx="792162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000" i="1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rPr>
                <a:t>L</a:t>
              </a:r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5884863" y="2149475"/>
              <a:ext cx="792162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000" i="1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rPr>
                <a:t>E, I</a:t>
              </a:r>
            </a:p>
          </p:txBody>
        </p:sp>
        <p:sp>
          <p:nvSpPr>
            <p:cNvPr id="7201" name="Text Box 30"/>
            <p:cNvSpPr txBox="1">
              <a:spLocks noChangeArrowheads="1"/>
            </p:cNvSpPr>
            <p:nvPr/>
          </p:nvSpPr>
          <p:spPr bwMode="auto">
            <a:xfrm>
              <a:off x="4192588" y="1538288"/>
              <a:ext cx="792162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000" i="1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rPr>
                <a:t>p</a:t>
              </a:r>
            </a:p>
          </p:txBody>
        </p:sp>
      </p:grp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992188" y="1066800"/>
            <a:ext cx="464483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Bending beam under uniform loading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992188" y="3064438"/>
            <a:ext cx="297771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Maximal displacement</a:t>
            </a:r>
          </a:p>
        </p:txBody>
      </p:sp>
      <p:graphicFrame>
        <p:nvGraphicFramePr>
          <p:cNvPr id="7204" name="Object 3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598189"/>
              </p:ext>
            </p:extLst>
          </p:nvPr>
        </p:nvGraphicFramePr>
        <p:xfrm>
          <a:off x="3351213" y="3526963"/>
          <a:ext cx="1506469" cy="64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419100" progId="Equation.3">
                  <p:embed/>
                </p:oleObj>
              </mc:Choice>
              <mc:Fallback>
                <p:oleObj name="Equation" r:id="rId4" imgW="977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526963"/>
                        <a:ext cx="1506469" cy="64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992188" y="4283413"/>
            <a:ext cx="259459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Probabilistic model</a:t>
            </a:r>
          </a:p>
        </p:txBody>
      </p:sp>
      <p:graphicFrame>
        <p:nvGraphicFramePr>
          <p:cNvPr id="39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805760"/>
              </p:ext>
            </p:extLst>
          </p:nvPr>
        </p:nvGraphicFramePr>
        <p:xfrm>
          <a:off x="850392" y="4790131"/>
          <a:ext cx="7789755" cy="1371600"/>
        </p:xfrm>
        <a:graphic>
          <a:graphicData uri="http://schemas.openxmlformats.org/drawingml/2006/table">
            <a:tbl>
              <a:tblPr/>
              <a:tblGrid>
                <a:gridCol w="1678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692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parameter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Distribution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 Deviation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Length [mm]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Young modulus [</a:t>
                      </a: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MPa</a:t>
                      </a: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  <a:endParaRPr kumimoji="0" lang="en-US" sz="12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Inertia [mm</a:t>
                      </a:r>
                      <a:r>
                        <a:rPr kumimoji="0" lang="en-US" sz="1200" b="0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  <a:endParaRPr kumimoji="0" lang="en-US" sz="12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Load [N/mm]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  <a:endParaRPr kumimoji="0" lang="en-US" sz="12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1" name="Imag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43" name="Espace réservé de la date 3">
            <a:extLst>
              <a:ext uri="{FF2B5EF4-FFF2-40B4-BE49-F238E27FC236}">
                <a16:creationId xmlns:a16="http://schemas.microsoft.com/office/drawing/2014/main" id="{B380BE11-1859-45F4-AD93-5A84EB34B149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051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024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BBCBDE4-DED8-417B-814E-07C7232695A9}" type="slidenum">
              <a:rPr lang="fr-FR" altLang="fr-FR" sz="800" smtClean="0"/>
              <a:pPr eaLnBrk="1" hangingPunct="1"/>
              <a:t>24</a:t>
            </a:fld>
            <a:endParaRPr lang="fr-FR" altLang="fr-FR" sz="800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Model </a:t>
            </a:r>
            <a:r>
              <a:rPr lang="fr-FR" altLang="fr-FR" dirty="0" err="1"/>
              <a:t>function</a:t>
            </a:r>
            <a:endParaRPr lang="fr-FR" altLang="fr-FR" dirty="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100138" y="1066800"/>
            <a:ext cx="287191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Defining a Function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F6CB4D-1446-41B5-8EA8-4E8AAE1CA6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35"/>
          <a:stretch/>
        </p:blipFill>
        <p:spPr>
          <a:xfrm>
            <a:off x="1526702" y="1469091"/>
            <a:ext cx="6090596" cy="4845087"/>
          </a:xfrm>
          <a:prstGeom prst="rect">
            <a:avLst/>
          </a:prstGeom>
        </p:spPr>
      </p:pic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BEE3CABE-A068-4BD6-B60A-6136A8A4BAC8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890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12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2AB61BD-A97F-4AD3-A911-EAFB62CE2D4B}" type="slidenum">
              <a:rPr lang="fr-FR" altLang="fr-FR" sz="800" smtClean="0"/>
              <a:pPr eaLnBrk="1" hangingPunct="1"/>
              <a:t>25</a:t>
            </a:fld>
            <a:endParaRPr lang="fr-FR" altLang="fr-FR" sz="900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derivatives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100138" y="1066800"/>
            <a:ext cx="351331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Centered Finite difference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73CC10-9EA9-421D-877D-E6E8B98C8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9" y="1687510"/>
            <a:ext cx="7631528" cy="3324847"/>
          </a:xfrm>
          <a:prstGeom prst="rect">
            <a:avLst/>
          </a:prstGeom>
        </p:spPr>
      </p:pic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1A971610-7602-4890-AD11-749AF6F0BFC9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456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33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BF0FE6EF-FF9F-43E8-97C4-8BE91FF56092}" type="slidenum">
              <a:rPr lang="fr-FR" altLang="fr-FR" sz="800" smtClean="0"/>
              <a:pPr eaLnBrk="1" hangingPunct="1"/>
              <a:t>26</a:t>
            </a:fld>
            <a:endParaRPr lang="fr-FR" altLang="fr-FR" sz="800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probabilistic model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321816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1 – Define the marginals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D5317A3-573D-4F4B-8815-C18CF289B2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/>
          <a:stretch/>
        </p:blipFill>
        <p:spPr>
          <a:xfrm>
            <a:off x="653257" y="1797050"/>
            <a:ext cx="8490743" cy="3638550"/>
          </a:xfrm>
          <a:prstGeom prst="rect">
            <a:avLst/>
          </a:prstGeom>
        </p:spPr>
      </p:pic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3293A987-F12A-4B15-A92C-3767673313F2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86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74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8BB87D95-E304-403B-AAE8-9E2A19451753}" type="slidenum">
              <a:rPr lang="fr-FR" altLang="fr-FR" sz="800" smtClean="0"/>
              <a:pPr eaLnBrk="1" hangingPunct="1"/>
              <a:t>27</a:t>
            </a:fld>
            <a:endParaRPr lang="fr-FR" altLang="fr-FR" sz="800" dirty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probabilistic model</a:t>
            </a:r>
            <a:endParaRPr lang="fr-FR" altLang="fr-FR" dirty="0"/>
          </a:p>
        </p:txBody>
      </p:sp>
      <p:sp>
        <p:nvSpPr>
          <p:cNvPr id="17415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507123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2 – Define the composed distribution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55284A-C633-4E4E-9114-C77B429E0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7" y="1840034"/>
            <a:ext cx="6315065" cy="216071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61C24189-C509-4334-8A59-C43ED3113748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428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536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EA698BC-03B9-4EED-B8D1-3C1F42EF1FF7}" type="slidenum">
              <a:rPr lang="fr-FR" altLang="fr-FR" sz="800" smtClean="0"/>
              <a:pPr eaLnBrk="1" hangingPunct="1"/>
              <a:t>28</a:t>
            </a:fld>
            <a:endParaRPr lang="fr-FR" altLang="fr-FR" sz="800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probabilistic model</a:t>
            </a:r>
            <a:endParaRPr lang="fr-FR" altLang="fr-FR" dirty="0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40485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2 bis – Define the correlation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023938" y="1658938"/>
            <a:ext cx="7996237" cy="37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If the variables are dependent, a copula can be added.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72DF85-555E-459B-903A-600C664BBB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7"/>
          <a:stretch/>
        </p:blipFill>
        <p:spPr>
          <a:xfrm>
            <a:off x="1111566" y="2352358"/>
            <a:ext cx="6920867" cy="1641304"/>
          </a:xfrm>
          <a:prstGeom prst="rect">
            <a:avLst/>
          </a:prstGeom>
        </p:spPr>
      </p:pic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8221FAC3-5054-4732-994D-554596DC8BF7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014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946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E33D131-2D59-4F78-8CE7-52D73BB59529}" type="slidenum">
              <a:rPr lang="fr-FR" altLang="fr-FR" sz="800" smtClean="0"/>
              <a:pPr eaLnBrk="1" hangingPunct="1"/>
              <a:t>29</a:t>
            </a:fld>
            <a:endParaRPr lang="fr-FR" altLang="fr-FR" sz="800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Propagation using MC simulations </a:t>
            </a:r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993775" y="1066800"/>
            <a:ext cx="345861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3 - Get input and output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4859A8-BECB-40FA-A52F-393091B9D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1803755"/>
            <a:ext cx="7686675" cy="140970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836B1FE4-667B-4D8E-BB2E-AFDF5DD09CCB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33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 of OpenTURNS</a:t>
            </a:r>
          </a:p>
          <a:p>
            <a:pPr lvl="1"/>
            <a:r>
              <a:rPr lang="en-US"/>
              <a:t>What is OpenTURNS?</a:t>
            </a:r>
          </a:p>
          <a:p>
            <a:pPr lvl="1"/>
            <a:r>
              <a:rPr lang="en-US"/>
              <a:t>Uncertainty methodology</a:t>
            </a:r>
          </a:p>
          <a:p>
            <a:pPr lvl="1"/>
            <a:r>
              <a:rPr lang="en-US"/>
              <a:t>OpenTURNS features</a:t>
            </a:r>
          </a:p>
          <a:p>
            <a:pPr lvl="1"/>
            <a:r>
              <a:rPr lang="en-US"/>
              <a:t>Uncertainty quantification with OpenTURNS</a:t>
            </a:r>
          </a:p>
          <a:p>
            <a:pPr lvl="1"/>
            <a:r>
              <a:rPr lang="en-US"/>
              <a:t>Innovations</a:t>
            </a:r>
          </a:p>
          <a:p>
            <a:r>
              <a:rPr lang="en-US"/>
              <a:t>Doc and Users</a:t>
            </a:r>
          </a:p>
          <a:p>
            <a:r>
              <a:rPr lang="en-US"/>
              <a:t>OT in pictures</a:t>
            </a:r>
          </a:p>
          <a:p>
            <a:r>
              <a:rPr lang="en-US"/>
              <a:t>OT in practice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C7AE8A38-BEF5-446A-ACCF-E4DB9DDAA70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163677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2150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47C74F96-56C3-48BC-8016-0B56597CF18A}" type="slidenum">
              <a:rPr lang="fr-FR" altLang="fr-FR" sz="800" smtClean="0"/>
              <a:pPr eaLnBrk="1" hangingPunct="1"/>
              <a:t>30</a:t>
            </a:fld>
            <a:endParaRPr lang="fr-FR" altLang="fr-FR" sz="800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Result of the MC simulation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993775" y="1066800"/>
            <a:ext cx="717918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Estimation of the 4 first moments of the displacement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913EEA-52CD-4FD6-B54A-31F243857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1531621"/>
            <a:ext cx="6886575" cy="203835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34FE2723-EEE9-412A-BCE7-CE19FDC9DE81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305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4C3F960B-17E3-4C17-A6F2-E99CD59CB1A6}" type="slidenum">
              <a:rPr lang="fr-FR" altLang="fr-FR" sz="800" smtClean="0"/>
              <a:pPr eaLnBrk="1" hangingPunct="1"/>
              <a:t>31</a:t>
            </a:fld>
            <a:endParaRPr lang="fr-FR" altLang="fr-FR" sz="8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Histogram and empirical CDF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390104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Graphs on the sample </a:t>
            </a:r>
            <a:r>
              <a:rPr lang="en-GB" altLang="fr-FR" sz="2000" dirty="0" err="1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DepMC</a:t>
            </a:r>
            <a:endParaRPr lang="en-GB" altLang="fr-FR" sz="20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397C93-A120-46C1-A260-D9205A273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6" y="1531621"/>
            <a:ext cx="5167244" cy="27134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339EA1-9AC8-47E1-B41E-B23B2841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93" y="1066800"/>
            <a:ext cx="3460047" cy="5190071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F912FB73-5362-45B1-92EF-CE1456CEEC8F}"/>
              </a:ext>
            </a:extLst>
          </p:cNvPr>
          <p:cNvSpPr txBox="1">
            <a:spLocks/>
          </p:cNvSpPr>
          <p:nvPr/>
        </p:nvSpPr>
        <p:spPr>
          <a:xfrm>
            <a:off x="1655763" y="6496050"/>
            <a:ext cx="5076825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 kern="120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G. Blondet – Maison de la simulation – May, 10-12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270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64" y="1421394"/>
            <a:ext cx="4391952" cy="45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Open TURNS?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79008" y="1031781"/>
            <a:ext cx="8229601" cy="4970463"/>
          </a:xfrm>
        </p:spPr>
        <p:txBody>
          <a:bodyPr/>
          <a:lstStyle/>
          <a:p>
            <a:pPr algn="just"/>
            <a:r>
              <a:rPr lang="en-US" sz="1800" dirty="0"/>
              <a:t>Partnership since 2005 between:</a:t>
            </a:r>
          </a:p>
          <a:p>
            <a:pPr marL="457200" lvl="1" indent="0" algn="just">
              <a:buNone/>
            </a:pPr>
            <a:r>
              <a:rPr lang="en-US" sz="1400" b="1" dirty="0">
                <a:solidFill>
                  <a:srgbClr val="00B050"/>
                </a:solidFill>
              </a:rPr>
              <a:t>EDF - R&amp;D	EADS - Innovation Works	Phimeca	             IMACS </a:t>
            </a:r>
            <a:r>
              <a:rPr lang="en-US" sz="1200" dirty="0"/>
              <a:t>(since 2014)</a:t>
            </a:r>
            <a:endParaRPr lang="en-US" sz="1400" dirty="0"/>
          </a:p>
          <a:p>
            <a:pPr lvl="1" algn="just"/>
            <a:endParaRPr lang="en-US" sz="1600" dirty="0"/>
          </a:p>
          <a:p>
            <a:pPr algn="just"/>
            <a:r>
              <a:rPr lang="en-US" sz="1800" b="1" dirty="0"/>
              <a:t>Open</a:t>
            </a:r>
            <a:r>
              <a:rPr lang="en-US" sz="1800" dirty="0"/>
              <a:t>-source initiative to </a:t>
            </a:r>
            <a:r>
              <a:rPr lang="en-US" sz="1800" b="1" dirty="0"/>
              <a:t>T</a:t>
            </a:r>
            <a:r>
              <a:rPr lang="en-US" sz="1800" dirty="0"/>
              <a:t>reat </a:t>
            </a:r>
            <a:r>
              <a:rPr lang="en-US" sz="1800" b="1" dirty="0"/>
              <a:t>U</a:t>
            </a:r>
            <a:r>
              <a:rPr lang="en-US" sz="1800" dirty="0"/>
              <a:t>ncertainties, </a:t>
            </a:r>
            <a:r>
              <a:rPr lang="en-US" sz="1800" b="1" dirty="0" err="1"/>
              <a:t>R</a:t>
            </a:r>
            <a:r>
              <a:rPr lang="en-US" sz="1800" dirty="0" err="1"/>
              <a:t>isks’</a:t>
            </a:r>
            <a:r>
              <a:rPr lang="en-US" sz="1800" b="1" dirty="0" err="1"/>
              <a:t>N</a:t>
            </a:r>
            <a:r>
              <a:rPr lang="en-US" sz="1800" dirty="0"/>
              <a:t> </a:t>
            </a:r>
            <a:r>
              <a:rPr lang="en-US" sz="1800" b="1" dirty="0"/>
              <a:t>S</a:t>
            </a:r>
            <a:r>
              <a:rPr lang="en-US" sz="1800" dirty="0"/>
              <a:t>tatistics</a:t>
            </a:r>
          </a:p>
          <a:p>
            <a:pPr lvl="1" algn="just"/>
            <a:r>
              <a:rPr lang="en-US" sz="1600" dirty="0"/>
              <a:t>Open-source platform for uncertainty treatment</a:t>
            </a:r>
          </a:p>
          <a:p>
            <a:pPr lvl="1" algn="just"/>
            <a:r>
              <a:rPr lang="en-US" sz="1600" b="1" dirty="0"/>
              <a:t>Uncertainty propagation </a:t>
            </a:r>
          </a:p>
          <a:p>
            <a:pPr lvl="1" algn="just"/>
            <a:r>
              <a:rPr lang="en-US" sz="1600" b="1" dirty="0"/>
              <a:t>Uncertainty quantification </a:t>
            </a:r>
            <a:r>
              <a:rPr lang="en-US" sz="1600" dirty="0"/>
              <a:t>and Uncertainty ranking</a:t>
            </a:r>
          </a:p>
          <a:p>
            <a:pPr lvl="1" algn="just"/>
            <a:r>
              <a:rPr lang="en-US" sz="1600" b="1" dirty="0"/>
              <a:t>Meta-model</a:t>
            </a:r>
            <a:r>
              <a:rPr lang="en-US" sz="1600" dirty="0"/>
              <a:t> building </a:t>
            </a:r>
          </a:p>
          <a:p>
            <a:pPr lvl="1" algn="just"/>
            <a:r>
              <a:rPr lang="en-US" sz="1600" dirty="0"/>
              <a:t>working on Unix/Linux platform and Windows (since 2010)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algn="just"/>
            <a:r>
              <a:rPr lang="en-US" sz="1800" dirty="0"/>
              <a:t>Open TURNS includes:</a:t>
            </a:r>
          </a:p>
          <a:p>
            <a:pPr lvl="1" algn="just"/>
            <a:r>
              <a:rPr lang="en-US" sz="1600" dirty="0"/>
              <a:t>C++ scientific library including the methods for performing uncertainties treatment (statistic, reliability, etc.);</a:t>
            </a:r>
          </a:p>
          <a:p>
            <a:pPr lvl="1" algn="just"/>
            <a:r>
              <a:rPr lang="en-US" sz="1600" dirty="0"/>
              <a:t>A python module : simplify your work with an interpreted language;</a:t>
            </a:r>
          </a:p>
          <a:p>
            <a:pPr lvl="1" algn="just"/>
            <a:r>
              <a:rPr lang="en-US" sz="1600" dirty="0"/>
              <a:t>A complete documentation;</a:t>
            </a:r>
          </a:p>
          <a:p>
            <a:pPr lvl="1" algn="just"/>
            <a:r>
              <a:rPr lang="en-US" sz="1600" dirty="0"/>
              <a:t>A website: http://openturns.github.io/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C3E24319-CE9C-4000-A8DB-2608CCBAD6A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297468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6" y="1058941"/>
            <a:ext cx="8229600" cy="1168444"/>
          </a:xfrm>
        </p:spPr>
        <p:txBody>
          <a:bodyPr/>
          <a:lstStyle/>
          <a:p>
            <a:r>
              <a:rPr lang="en-US" altLang="en-US" sz="1800" dirty="0"/>
              <a:t>Global Methodology of Treatment of Uncertainties </a:t>
            </a:r>
          </a:p>
          <a:p>
            <a:pPr lvl="1"/>
            <a:r>
              <a:rPr lang="en-US" altLang="en-US" sz="1600" dirty="0"/>
              <a:t>developed first at EDF R&amp;D in 1990 and then improved by contributions from other companies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869248" y="2194892"/>
            <a:ext cx="7831015" cy="4104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indent="0">
              <a:buNone/>
            </a:pPr>
            <a:endParaRPr lang="en-US" altLang="en-US" sz="1800" u="sng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altLang="en-US" sz="1800" u="sng" dirty="0">
                <a:solidFill>
                  <a:schemeClr val="tx1"/>
                </a:solidFill>
              </a:rPr>
              <a:t>Step A </a:t>
            </a:r>
            <a:r>
              <a:rPr lang="en-US" altLang="en-US" sz="1800" dirty="0">
                <a:solidFill>
                  <a:schemeClr val="tx1"/>
                </a:solidFill>
              </a:rPr>
              <a:t>: Study Specification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</a:rPr>
              <a:t>Uncertainty sources, model, variable of interest and criteria</a:t>
            </a:r>
          </a:p>
          <a:p>
            <a:pPr marL="57150" indent="0"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altLang="en-US" sz="1800" u="sng" dirty="0">
                <a:solidFill>
                  <a:schemeClr val="tx1"/>
                </a:solidFill>
              </a:rPr>
              <a:t>Step B </a:t>
            </a:r>
            <a:r>
              <a:rPr lang="en-US" altLang="en-US" sz="1800" dirty="0">
                <a:solidFill>
                  <a:schemeClr val="tx1"/>
                </a:solidFill>
              </a:rPr>
              <a:t>: Uncertainty Quantification 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</a:rPr>
              <a:t>Joint probability density function of the input uncertain parameters modeling</a:t>
            </a:r>
          </a:p>
          <a:p>
            <a:pPr marL="57150" indent="0"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altLang="en-US" sz="1800" u="sng" dirty="0">
                <a:solidFill>
                  <a:schemeClr val="tx1"/>
                </a:solidFill>
              </a:rPr>
              <a:t>Step C </a:t>
            </a:r>
            <a:r>
              <a:rPr lang="en-US" altLang="en-US" sz="1800" dirty="0">
                <a:solidFill>
                  <a:schemeClr val="tx1"/>
                </a:solidFill>
              </a:rPr>
              <a:t>: Uncertainty  Propagation 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</a:rPr>
              <a:t>Variable of interest uncertainty assessment</a:t>
            </a:r>
          </a:p>
          <a:p>
            <a:pPr marL="57150" indent="0"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altLang="en-US" sz="1800" u="sng" dirty="0">
                <a:solidFill>
                  <a:schemeClr val="tx1"/>
                </a:solidFill>
              </a:rPr>
              <a:t>Step C</a:t>
            </a:r>
            <a:r>
              <a:rPr lang="en-US" altLang="en-US" sz="1800" dirty="0">
                <a:solidFill>
                  <a:schemeClr val="tx1"/>
                </a:solidFill>
              </a:rPr>
              <a:t>’ : Uncertainty Ranking / sensitivity analysis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Uncertainty sources ranking with respect to their influence on the variable of interest uncertainty</a:t>
            </a:r>
          </a:p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methodology (1/2)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D6892DD6-782F-4A41-BE48-5DFBF8651E4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127924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methodology (2/2)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A2B8ED8-A1DF-47BB-9C66-F5A79C9F3574}"/>
              </a:ext>
            </a:extLst>
          </p:cNvPr>
          <p:cNvGrpSpPr/>
          <p:nvPr/>
        </p:nvGrpSpPr>
        <p:grpSpPr>
          <a:xfrm>
            <a:off x="1656000" y="4401138"/>
            <a:ext cx="6728575" cy="1850700"/>
            <a:chOff x="1642740" y="3825324"/>
            <a:chExt cx="6728575" cy="1850700"/>
          </a:xfrm>
        </p:grpSpPr>
        <p:sp>
          <p:nvSpPr>
            <p:cNvPr id="46" name="AutoShape 2"/>
            <p:cNvSpPr>
              <a:spLocks noChangeArrowheads="1"/>
            </p:cNvSpPr>
            <p:nvPr/>
          </p:nvSpPr>
          <p:spPr bwMode="auto">
            <a:xfrm>
              <a:off x="5612927" y="5208139"/>
              <a:ext cx="1869430" cy="448973"/>
            </a:xfrm>
            <a:prstGeom prst="roundRect">
              <a:avLst>
                <a:gd name="adj" fmla="val 11935"/>
              </a:avLst>
            </a:prstGeom>
            <a:solidFill>
              <a:schemeClr val="bg1"/>
            </a:solidFill>
            <a:ln w="25400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b="1" dirty="0" err="1">
                  <a:solidFill>
                    <a:srgbClr val="00B050"/>
                  </a:solidFill>
                  <a:latin typeface="Calibri" pitchFamily="34" charset="0"/>
                </a:rPr>
                <a:t>Decision</a:t>
              </a:r>
              <a:r>
                <a:rPr lang="fr-FR" altLang="fr-FR" sz="1200" b="1" dirty="0">
                  <a:solidFill>
                    <a:srgbClr val="00B050"/>
                  </a:solidFill>
                  <a:latin typeface="Calibri" pitchFamily="34" charset="0"/>
                </a:rPr>
                <a:t> </a:t>
              </a:r>
              <a:r>
                <a:rPr lang="fr-FR" altLang="fr-FR" sz="1200" b="1" dirty="0" err="1">
                  <a:solidFill>
                    <a:srgbClr val="00B050"/>
                  </a:solidFill>
                  <a:latin typeface="Calibri" pitchFamily="34" charset="0"/>
                </a:rPr>
                <a:t>criterion</a:t>
              </a:r>
              <a:endParaRPr lang="fr-FR" altLang="fr-FR" sz="1200" b="1" dirty="0">
                <a:solidFill>
                  <a:srgbClr val="00B050"/>
                </a:solidFill>
                <a:latin typeface="Calibri" pitchFamily="34" charset="0"/>
              </a:endParaRPr>
            </a:p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dirty="0">
                  <a:solidFill>
                    <a:srgbClr val="00B050"/>
                  </a:solidFill>
                  <a:latin typeface="Calibri" pitchFamily="34" charset="0"/>
                </a:rPr>
                <a:t>Ex: </a:t>
              </a:r>
              <a:r>
                <a:rPr lang="fr-FR" altLang="fr-FR" sz="1200" dirty="0" err="1">
                  <a:solidFill>
                    <a:srgbClr val="00B050"/>
                  </a:solidFill>
                  <a:latin typeface="Calibri" pitchFamily="34" charset="0"/>
                </a:rPr>
                <a:t>Probability</a:t>
              </a:r>
              <a:r>
                <a:rPr lang="fr-FR" altLang="fr-FR" sz="1200" dirty="0">
                  <a:solidFill>
                    <a:srgbClr val="00B050"/>
                  </a:solidFill>
                  <a:latin typeface="Calibri" pitchFamily="34" charset="0"/>
                </a:rPr>
                <a:t> &lt; 10</a:t>
              </a:r>
              <a:r>
                <a:rPr lang="fr-FR" altLang="fr-FR" sz="1200" baseline="30000" dirty="0">
                  <a:solidFill>
                    <a:srgbClr val="00B050"/>
                  </a:solidFill>
                  <a:latin typeface="Calibri" pitchFamily="34" charset="0"/>
                </a:rPr>
                <a:t>-b</a:t>
              </a:r>
              <a:endParaRPr lang="fr-FR" altLang="fr-FR" sz="1200" noProof="1">
                <a:solidFill>
                  <a:srgbClr val="00B050"/>
                </a:solidFill>
                <a:latin typeface="Calibri" pitchFamily="34" charset="0"/>
              </a:endParaRPr>
            </a:p>
          </p:txBody>
        </p:sp>
        <p:sp>
          <p:nvSpPr>
            <p:cNvPr id="47" name="AutoShape 3"/>
            <p:cNvSpPr>
              <a:spLocks noChangeArrowheads="1"/>
            </p:cNvSpPr>
            <p:nvPr/>
          </p:nvSpPr>
          <p:spPr bwMode="auto">
            <a:xfrm>
              <a:off x="1759048" y="5225810"/>
              <a:ext cx="1735117" cy="450214"/>
            </a:xfrm>
            <a:prstGeom prst="roundRect">
              <a:avLst>
                <a:gd name="adj" fmla="val 11935"/>
              </a:avLst>
            </a:prstGeom>
            <a:solidFill>
              <a:schemeClr val="bg1"/>
            </a:solidFill>
            <a:ln w="25400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b="1" dirty="0" err="1">
                  <a:solidFill>
                    <a:srgbClr val="00B050"/>
                  </a:solidFill>
                  <a:latin typeface="Calibri" pitchFamily="34" charset="0"/>
                </a:rPr>
                <a:t>Correcting</a:t>
              </a:r>
              <a:r>
                <a:rPr lang="fr-FR" altLang="fr-FR" sz="1200" b="1" dirty="0">
                  <a:solidFill>
                    <a:srgbClr val="00B050"/>
                  </a:solidFill>
                  <a:latin typeface="Calibri" pitchFamily="34" charset="0"/>
                </a:rPr>
                <a:t> model</a:t>
              </a:r>
              <a:endParaRPr lang="en-US" altLang="fr-FR" sz="1200" b="1" dirty="0">
                <a:solidFill>
                  <a:srgbClr val="00B050"/>
                </a:solidFill>
                <a:latin typeface="Calibri" pitchFamily="34" charset="0"/>
              </a:endParaRPr>
            </a:p>
          </p:txBody>
        </p:sp>
        <p:cxnSp>
          <p:nvCxnSpPr>
            <p:cNvPr id="48" name="AutoShape 4"/>
            <p:cNvCxnSpPr>
              <a:cxnSpLocks noChangeShapeType="1"/>
              <a:stCxn id="96" idx="2"/>
              <a:endCxn id="46" idx="3"/>
            </p:cNvCxnSpPr>
            <p:nvPr/>
          </p:nvCxnSpPr>
          <p:spPr bwMode="auto">
            <a:xfrm rot="5400000">
              <a:off x="7123185" y="4184496"/>
              <a:ext cx="1607302" cy="888958"/>
            </a:xfrm>
            <a:prstGeom prst="bentConnector2">
              <a:avLst/>
            </a:prstGeom>
            <a:noFill/>
            <a:ln w="25400">
              <a:solidFill>
                <a:srgbClr val="00B05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5"/>
            <p:cNvCxnSpPr>
              <a:cxnSpLocks noChangeShapeType="1"/>
              <a:stCxn id="47" idx="0"/>
            </p:cNvCxnSpPr>
            <p:nvPr/>
          </p:nvCxnSpPr>
          <p:spPr bwMode="auto">
            <a:xfrm flipV="1">
              <a:off x="2626607" y="4233474"/>
              <a:ext cx="5103" cy="992336"/>
            </a:xfrm>
            <a:prstGeom prst="straightConnector1">
              <a:avLst/>
            </a:prstGeom>
            <a:noFill/>
            <a:ln w="25400">
              <a:solidFill>
                <a:srgbClr val="00B05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6"/>
            <p:cNvCxnSpPr>
              <a:cxnSpLocks noChangeShapeType="1"/>
              <a:stCxn id="47" idx="1"/>
              <a:endCxn id="53" idx="2"/>
            </p:cNvCxnSpPr>
            <p:nvPr/>
          </p:nvCxnSpPr>
          <p:spPr bwMode="auto">
            <a:xfrm rot="10800000">
              <a:off x="1642740" y="4746001"/>
              <a:ext cx="116308" cy="704917"/>
            </a:xfrm>
            <a:prstGeom prst="bentConnector2">
              <a:avLst/>
            </a:prstGeom>
            <a:noFill/>
            <a:ln w="25400">
              <a:solidFill>
                <a:srgbClr val="00B05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7"/>
            <p:cNvCxnSpPr>
              <a:cxnSpLocks noChangeShapeType="1"/>
              <a:stCxn id="46" idx="1"/>
              <a:endCxn id="47" idx="3"/>
            </p:cNvCxnSpPr>
            <p:nvPr/>
          </p:nvCxnSpPr>
          <p:spPr bwMode="auto">
            <a:xfrm flipH="1">
              <a:off x="3494165" y="5432626"/>
              <a:ext cx="2118762" cy="18290"/>
            </a:xfrm>
            <a:prstGeom prst="straightConnector1">
              <a:avLst/>
            </a:prstGeom>
            <a:noFill/>
            <a:ln w="25400">
              <a:solidFill>
                <a:srgbClr val="00B05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673B263-9B23-4A60-B8D5-9EC9F1688067}"/>
              </a:ext>
            </a:extLst>
          </p:cNvPr>
          <p:cNvGrpSpPr/>
          <p:nvPr/>
        </p:nvGrpSpPr>
        <p:grpSpPr>
          <a:xfrm>
            <a:off x="2461882" y="2501467"/>
            <a:ext cx="6547709" cy="2262231"/>
            <a:chOff x="2448623" y="1925653"/>
            <a:chExt cx="6118136" cy="2262231"/>
          </a:xfrm>
        </p:grpSpPr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2448623" y="1925653"/>
              <a:ext cx="6118136" cy="2262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fr-FR" altLang="fr-FR" sz="1200">
                <a:solidFill>
                  <a:srgbClr val="808080"/>
                </a:solidFill>
                <a:latin typeface="Calibri" pitchFamily="34" charset="0"/>
              </a:endParaRPr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3895328" y="3085699"/>
              <a:ext cx="2040182" cy="503978"/>
            </a:xfrm>
            <a:prstGeom prst="roundRect">
              <a:avLst>
                <a:gd name="adj" fmla="val 11935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dirty="0">
                  <a:solidFill>
                    <a:srgbClr val="000000"/>
                  </a:solidFill>
                  <a:latin typeface="+mn-lt"/>
                  <a:cs typeface="+mn-cs"/>
                </a:rPr>
                <a:t>Real system</a:t>
              </a:r>
              <a:endParaRPr lang="fr-FR" sz="1200" dirty="0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f </a:t>
              </a:r>
              <a:r>
                <a:rPr lang="fr-FR" sz="1200" i="1" baseline="30000" dirty="0">
                  <a:solidFill>
                    <a:srgbClr val="808080"/>
                  </a:solidFill>
                  <a:latin typeface="+mn-lt"/>
                  <a:cs typeface="+mn-cs"/>
                </a:rPr>
                <a:t>R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(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  <a:endParaRPr lang="fr-FR" sz="1200" i="1" noProof="1">
                <a:solidFill>
                  <a:srgbClr val="808080"/>
                </a:solidFill>
                <a:latin typeface="+mn-lt"/>
                <a:cs typeface="+mn-cs"/>
              </a:endParaRP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2523309" y="2552062"/>
              <a:ext cx="1313483" cy="907372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pPr algn="ctr" defTabSz="1052513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Input variables</a:t>
              </a:r>
              <a:endParaRPr lang="fr-FR" sz="1200" dirty="0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defTabSz="10525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Variables : 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</a:p>
            <a:p>
              <a:pPr defTabSz="10525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200" dirty="0" err="1">
                  <a:solidFill>
                    <a:srgbClr val="808080"/>
                  </a:solidFill>
                  <a:latin typeface="+mn-lt"/>
                  <a:cs typeface="+mn-cs"/>
                </a:rPr>
                <a:t>Parameters</a:t>
              </a: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 :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 </a:t>
              </a:r>
              <a:r>
                <a:rPr lang="fr-FR" sz="1200" i="1" u="sng" dirty="0">
                  <a:solidFill>
                    <a:srgbClr val="808080"/>
                  </a:solidFill>
                  <a:latin typeface="Symbol" pitchFamily="18" charset="2"/>
                  <a:cs typeface="+mn-cs"/>
                </a:rPr>
                <a:t>q</a:t>
              </a:r>
              <a:endParaRPr lang="fr-FR" sz="1200" i="1" u="sng" noProof="1">
                <a:solidFill>
                  <a:srgbClr val="808080"/>
                </a:solidFill>
                <a:latin typeface="+mn-lt"/>
                <a:cs typeface="+mn-cs"/>
              </a:endParaRPr>
            </a:p>
            <a:p>
              <a:pPr defTabSz="10525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200" u="sng" dirty="0">
                <a:solidFill>
                  <a:srgbClr val="808080"/>
                </a:solidFill>
                <a:latin typeface="+mn-lt"/>
                <a:cs typeface="+mn-cs"/>
              </a:endParaRPr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6001183" y="2615985"/>
              <a:ext cx="1447687" cy="893740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Variables of </a:t>
              </a:r>
              <a:r>
                <a:rPr lang="fr-FR" sz="1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interest</a:t>
              </a:r>
              <a:endParaRPr lang="fr-FR" sz="1200" noProof="1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Y = f(</a:t>
              </a:r>
              <a:r>
                <a:rPr lang="fr-FR" sz="1200" i="1" u="sng" dirty="0" err="1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 err="1">
                  <a:solidFill>
                    <a:srgbClr val="808080"/>
                  </a:solidFill>
                  <a:latin typeface="+mn-lt"/>
                  <a:cs typeface="+mn-cs"/>
                </a:rPr>
                <a:t>,</a:t>
              </a:r>
              <a:r>
                <a:rPr lang="fr-FR" sz="1200" i="1" u="sng" dirty="0" err="1">
                  <a:solidFill>
                    <a:srgbClr val="808080"/>
                  </a:solidFill>
                  <a:latin typeface="Symbol" pitchFamily="18" charset="2"/>
                  <a:cs typeface="+mn-cs"/>
                </a:rPr>
                <a:t>q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Y </a:t>
              </a:r>
              <a:r>
                <a:rPr lang="fr-FR" sz="1200" i="1" baseline="30000" dirty="0">
                  <a:solidFill>
                    <a:srgbClr val="808080"/>
                  </a:solidFill>
                  <a:latin typeface="+mn-lt"/>
                  <a:cs typeface="+mn-cs"/>
                </a:rPr>
                <a:t>R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 = f </a:t>
              </a:r>
              <a:r>
                <a:rPr lang="fr-FR" sz="1200" i="1" baseline="30000" dirty="0">
                  <a:solidFill>
                    <a:srgbClr val="808080"/>
                  </a:solidFill>
                  <a:latin typeface="+mn-lt"/>
                  <a:cs typeface="+mn-cs"/>
                </a:rPr>
                <a:t>R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(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3566957" y="2044905"/>
              <a:ext cx="25828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latin typeface="Calibri" pitchFamily="34" charset="0"/>
                  <a:cs typeface="Arial" charset="0"/>
                </a:rPr>
                <a:t>Step A : Study specification</a:t>
              </a:r>
            </a:p>
          </p:txBody>
        </p:sp>
        <p:sp>
          <p:nvSpPr>
            <p:cNvPr id="72" name="AutoShape 35"/>
            <p:cNvSpPr>
              <a:spLocks noChangeArrowheads="1"/>
            </p:cNvSpPr>
            <p:nvPr/>
          </p:nvSpPr>
          <p:spPr bwMode="auto">
            <a:xfrm>
              <a:off x="3895328" y="2490347"/>
              <a:ext cx="2040182" cy="503978"/>
            </a:xfrm>
            <a:prstGeom prst="roundRect">
              <a:avLst>
                <a:gd name="adj" fmla="val 11935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dirty="0" err="1">
                  <a:solidFill>
                    <a:srgbClr val="000000"/>
                  </a:solidFill>
                  <a:latin typeface="+mn-lt"/>
                  <a:cs typeface="+mn-cs"/>
                </a:rPr>
                <a:t>Numerical</a:t>
              </a:r>
              <a:r>
                <a:rPr lang="fr-FR" sz="1200" b="1" dirty="0">
                  <a:solidFill>
                    <a:srgbClr val="000000"/>
                  </a:solidFill>
                  <a:latin typeface="+mn-lt"/>
                  <a:cs typeface="+mn-cs"/>
                </a:rPr>
                <a:t> model</a:t>
              </a:r>
              <a:endParaRPr lang="fr-FR" sz="1200" dirty="0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f(</a:t>
              </a:r>
              <a:r>
                <a:rPr lang="fr-FR" sz="1200" i="1" u="sng" dirty="0" err="1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 err="1">
                  <a:solidFill>
                    <a:srgbClr val="808080"/>
                  </a:solidFill>
                  <a:latin typeface="+mn-lt"/>
                  <a:cs typeface="+mn-cs"/>
                </a:rPr>
                <a:t>,</a:t>
              </a:r>
              <a:r>
                <a:rPr lang="fr-FR" sz="1200" i="1" u="sng" dirty="0" err="1">
                  <a:solidFill>
                    <a:srgbClr val="808080"/>
                  </a:solidFill>
                  <a:latin typeface="Symbol" pitchFamily="18" charset="2"/>
                  <a:cs typeface="+mn-cs"/>
                </a:rPr>
                <a:t>q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  <a:endParaRPr lang="fr-FR" sz="1200" i="1" noProof="1">
                <a:solidFill>
                  <a:srgbClr val="80808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4210705" y="4690522"/>
            <a:ext cx="98680" cy="18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altLang="fr-FR" sz="12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altLang="fr-FR" sz="1200">
              <a:solidFill>
                <a:srgbClr val="808080"/>
              </a:solidFill>
              <a:latin typeface="Calibri" pitchFamily="34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1639553" y="1463981"/>
            <a:ext cx="6201740" cy="0"/>
          </a:xfrm>
          <a:prstGeom prst="line">
            <a:avLst/>
          </a:prstGeom>
          <a:noFill/>
          <a:ln w="53975" cmpd="dbl">
            <a:solidFill>
              <a:srgbClr val="0000F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1655999" y="2190577"/>
            <a:ext cx="6216816" cy="0"/>
          </a:xfrm>
          <a:prstGeom prst="line">
            <a:avLst/>
          </a:prstGeom>
          <a:noFill/>
          <a:ln w="53975" cmpd="dbl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361516" y="1597075"/>
            <a:ext cx="2886884" cy="47625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FR" altLang="fr-FR" sz="1600" b="1" dirty="0" err="1">
                <a:solidFill>
                  <a:schemeClr val="tx2"/>
                </a:solidFill>
                <a:latin typeface="Calibri" pitchFamily="34" charset="0"/>
              </a:rPr>
              <a:t>Step</a:t>
            </a:r>
            <a:r>
              <a:rPr lang="fr-FR" altLang="fr-FR" sz="1600" b="1" dirty="0">
                <a:solidFill>
                  <a:schemeClr val="tx2"/>
                </a:solidFill>
                <a:latin typeface="Calibri" pitchFamily="34" charset="0"/>
              </a:rPr>
              <a:t> C : </a:t>
            </a:r>
            <a:r>
              <a:rPr lang="fr-FR" altLang="fr-FR" sz="1600" b="1" dirty="0" err="1">
                <a:solidFill>
                  <a:schemeClr val="tx2"/>
                </a:solidFill>
                <a:latin typeface="Calibri" pitchFamily="34" charset="0"/>
              </a:rPr>
              <a:t>Uncertainty</a:t>
            </a:r>
            <a:r>
              <a:rPr lang="fr-FR" altLang="fr-FR" sz="1600" b="1" dirty="0">
                <a:solidFill>
                  <a:schemeClr val="tx2"/>
                </a:solidFill>
                <a:latin typeface="Calibri" pitchFamily="34" charset="0"/>
              </a:rPr>
              <a:t> Propagation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361515" y="822956"/>
            <a:ext cx="2886885" cy="47685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 err="1">
                <a:solidFill>
                  <a:srgbClr val="0000FF"/>
                </a:solidFill>
                <a:latin typeface="+mn-lt"/>
                <a:cs typeface="+mn-cs"/>
              </a:rPr>
              <a:t>Step</a:t>
            </a:r>
            <a:r>
              <a:rPr lang="fr-FR" sz="1600" b="1" dirty="0">
                <a:solidFill>
                  <a:srgbClr val="0000FF"/>
                </a:solidFill>
                <a:latin typeface="+mn-lt"/>
                <a:cs typeface="+mn-cs"/>
              </a:rPr>
              <a:t> C’ : </a:t>
            </a:r>
            <a:r>
              <a:rPr lang="fr-FR" sz="1600" b="1" dirty="0" err="1">
                <a:solidFill>
                  <a:srgbClr val="0000FF"/>
                </a:solidFill>
                <a:latin typeface="+mn-lt"/>
                <a:cs typeface="+mn-cs"/>
              </a:rPr>
              <a:t>Sensitivity</a:t>
            </a:r>
            <a:r>
              <a:rPr lang="fr-FR" sz="1600" b="1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latin typeface="+mn-lt"/>
                <a:cs typeface="+mn-cs"/>
              </a:rPr>
              <a:t>analysis</a:t>
            </a:r>
            <a:endParaRPr lang="fr-FR" sz="1600" b="1" noProof="1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027D6197-62DB-4DE6-841B-AB6D7CCF13F8}"/>
              </a:ext>
            </a:extLst>
          </p:cNvPr>
          <p:cNvGrpSpPr/>
          <p:nvPr/>
        </p:nvGrpSpPr>
        <p:grpSpPr>
          <a:xfrm>
            <a:off x="910420" y="2608128"/>
            <a:ext cx="2334246" cy="2713686"/>
            <a:chOff x="910420" y="2608128"/>
            <a:chExt cx="2334246" cy="2713686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ED7CE3CB-5E4C-461E-A38C-CCAF0FD40D93}"/>
                </a:ext>
              </a:extLst>
            </p:cNvPr>
            <p:cNvGrpSpPr/>
            <p:nvPr/>
          </p:nvGrpSpPr>
          <p:grpSpPr>
            <a:xfrm>
              <a:off x="910420" y="2608128"/>
              <a:ext cx="2334246" cy="2713686"/>
              <a:chOff x="897160" y="2032314"/>
              <a:chExt cx="2334246" cy="2713686"/>
            </a:xfrm>
          </p:grpSpPr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897160" y="2032315"/>
                <a:ext cx="1491159" cy="2713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ts val="300"/>
                  </a:spcAft>
                </a:pPr>
                <a:r>
                  <a:rPr lang="fr-FR" altLang="fr-FR" sz="1600" b="1" dirty="0" err="1">
                    <a:solidFill>
                      <a:srgbClr val="FF9900"/>
                    </a:solidFill>
                    <a:latin typeface="Calibri" pitchFamily="34" charset="0"/>
                  </a:rPr>
                  <a:t>Step</a:t>
                </a:r>
                <a:r>
                  <a:rPr lang="fr-FR" altLang="fr-FR" sz="1600" b="1" dirty="0">
                    <a:solidFill>
                      <a:srgbClr val="FF9900"/>
                    </a:solidFill>
                    <a:latin typeface="Calibri" pitchFamily="34" charset="0"/>
                  </a:rPr>
                  <a:t> B :</a:t>
                </a:r>
              </a:p>
              <a:p>
                <a:pPr algn="ctr" eaLnBrk="1" hangingPunct="1">
                  <a:spcAft>
                    <a:spcPts val="300"/>
                  </a:spcAft>
                </a:pPr>
                <a:r>
                  <a:rPr lang="fr-FR" altLang="fr-FR" sz="1600" b="1" dirty="0" err="1">
                    <a:solidFill>
                      <a:srgbClr val="FF9900"/>
                    </a:solidFill>
                    <a:latin typeface="Calibri" pitchFamily="34" charset="0"/>
                  </a:rPr>
                  <a:t>Uncertainty</a:t>
                </a:r>
                <a:r>
                  <a:rPr lang="fr-FR" altLang="fr-FR" sz="1600" b="1" dirty="0">
                    <a:solidFill>
                      <a:srgbClr val="FF9900"/>
                    </a:solidFill>
                    <a:latin typeface="Calibri" pitchFamily="34" charset="0"/>
                  </a:rPr>
                  <a:t> quantification</a:t>
                </a:r>
              </a:p>
              <a:p>
                <a:pPr algn="ctr" eaLnBrk="1" hangingPunct="1">
                  <a:spcAft>
                    <a:spcPts val="300"/>
                  </a:spcAft>
                </a:pPr>
                <a:r>
                  <a:rPr lang="fr-FR" altLang="fr-FR" sz="1200" dirty="0" err="1">
                    <a:solidFill>
                      <a:srgbClr val="808080"/>
                    </a:solidFill>
                    <a:latin typeface="Calibri" pitchFamily="34" charset="0"/>
                  </a:rPr>
                  <a:t>Probabilistic</a:t>
                </a:r>
                <a:r>
                  <a:rPr lang="fr-FR" altLang="fr-FR" sz="1200" dirty="0">
                    <a:solidFill>
                      <a:srgbClr val="808080"/>
                    </a:solidFill>
                    <a:latin typeface="Calibri" pitchFamily="34" charset="0"/>
                  </a:rPr>
                  <a:t> model</a:t>
                </a:r>
              </a:p>
              <a:p>
                <a:pPr algn="ctr" eaLnBrk="1" hangingPunct="1">
                  <a:spcAft>
                    <a:spcPts val="300"/>
                  </a:spcAft>
                </a:pPr>
                <a:r>
                  <a:rPr lang="fr-FR" altLang="fr-FR" sz="1200" dirty="0">
                    <a:solidFill>
                      <a:srgbClr val="808080"/>
                    </a:solidFill>
                    <a:latin typeface="Calibri" pitchFamily="34" charset="0"/>
                  </a:rPr>
                  <a:t>(joint distribution)</a:t>
                </a:r>
              </a:p>
              <a:p>
                <a:pPr algn="ctr" eaLnBrk="1" hangingPunct="1">
                  <a:spcAft>
                    <a:spcPts val="300"/>
                  </a:spcAft>
                </a:pPr>
                <a:endParaRPr lang="fr-FR" altLang="fr-FR" sz="1200" dirty="0">
                  <a:solidFill>
                    <a:srgbClr val="808080"/>
                  </a:solidFill>
                  <a:latin typeface="Calibri" pitchFamily="34" charset="0"/>
                </a:endParaRPr>
              </a:p>
              <a:p>
                <a:pPr algn="ctr" eaLnBrk="1" hangingPunct="1">
                  <a:spcAft>
                    <a:spcPts val="300"/>
                  </a:spcAft>
                </a:pPr>
                <a:endParaRPr lang="fr-FR" altLang="fr-FR" sz="1200" dirty="0">
                  <a:solidFill>
                    <a:srgbClr val="808080"/>
                  </a:solidFill>
                  <a:latin typeface="Calibri" pitchFamily="34" charset="0"/>
                </a:endParaRPr>
              </a:p>
              <a:p>
                <a:pPr algn="ctr" eaLnBrk="1" hangingPunct="1">
                  <a:spcAft>
                    <a:spcPts val="300"/>
                  </a:spcAft>
                </a:pPr>
                <a:endParaRPr lang="en-US" altLang="fr-FR" sz="1200" dirty="0">
                  <a:solidFill>
                    <a:srgbClr val="808080"/>
                  </a:solidFill>
                  <a:latin typeface="Verdana" pitchFamily="34" charset="0"/>
                </a:endParaRPr>
              </a:p>
              <a:p>
                <a:pPr algn="ctr" eaLnBrk="1" hangingPunct="1">
                  <a:spcAft>
                    <a:spcPts val="300"/>
                  </a:spcAft>
                </a:pPr>
                <a:endParaRPr lang="en-US" altLang="fr-FR" sz="1200" dirty="0">
                  <a:solidFill>
                    <a:srgbClr val="808080"/>
                  </a:solidFill>
                  <a:latin typeface="Verdana" pitchFamily="34" charset="0"/>
                </a:endParaRPr>
              </a:p>
              <a:p>
                <a:pPr algn="ctr" eaLnBrk="1" hangingPunct="1">
                  <a:spcAft>
                    <a:spcPts val="300"/>
                  </a:spcAft>
                </a:pPr>
                <a:r>
                  <a:rPr lang="fr-FR" altLang="fr-FR" sz="1200" dirty="0">
                    <a:solidFill>
                      <a:srgbClr val="808080"/>
                    </a:solidFill>
                    <a:latin typeface="Calibri" pitchFamily="34" charset="0"/>
                  </a:rPr>
                  <a:t>Direct </a:t>
                </a:r>
                <a:r>
                  <a:rPr lang="fr-FR" altLang="fr-FR" sz="1200" dirty="0" err="1">
                    <a:solidFill>
                      <a:srgbClr val="808080"/>
                    </a:solidFill>
                    <a:latin typeface="Calibri" pitchFamily="34" charset="0"/>
                  </a:rPr>
                  <a:t>methods</a:t>
                </a:r>
                <a:r>
                  <a:rPr lang="fr-FR" altLang="fr-FR" sz="1200" dirty="0">
                    <a:solidFill>
                      <a:srgbClr val="808080"/>
                    </a:solidFill>
                    <a:latin typeface="Calibri" pitchFamily="34" charset="0"/>
                  </a:rPr>
                  <a:t>, </a:t>
                </a:r>
                <a:r>
                  <a:rPr lang="fr-FR" altLang="fr-FR" sz="1200" dirty="0" err="1">
                    <a:solidFill>
                      <a:srgbClr val="808080"/>
                    </a:solidFill>
                    <a:latin typeface="Calibri" pitchFamily="34" charset="0"/>
                  </a:rPr>
                  <a:t>statistics</a:t>
                </a:r>
                <a:r>
                  <a:rPr lang="fr-FR" altLang="fr-FR" sz="1200" dirty="0">
                    <a:solidFill>
                      <a:srgbClr val="808080"/>
                    </a:solidFill>
                    <a:latin typeface="Calibri" pitchFamily="34" charset="0"/>
                  </a:rPr>
                  <a:t>, expert </a:t>
                </a:r>
                <a:r>
                  <a:rPr lang="fr-FR" altLang="fr-FR" sz="1200" dirty="0" err="1">
                    <a:solidFill>
                      <a:srgbClr val="808080"/>
                    </a:solidFill>
                    <a:latin typeface="Calibri" pitchFamily="34" charset="0"/>
                  </a:rPr>
                  <a:t>assessment</a:t>
                </a:r>
                <a:endParaRPr lang="en-US" altLang="fr-FR" sz="1200" dirty="0">
                  <a:solidFill>
                    <a:srgbClr val="808080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81" name="Connecteur : en angle 80">
                <a:extLst>
                  <a:ext uri="{FF2B5EF4-FFF2-40B4-BE49-F238E27FC236}">
                    <a16:creationId xmlns:a16="http://schemas.microsoft.com/office/drawing/2014/main" id="{07FFD93B-9DA7-4F85-9302-69F357EF6917}"/>
                  </a:ext>
                </a:extLst>
              </p:cNvPr>
              <p:cNvCxnSpPr>
                <a:cxnSpLocks/>
                <a:stCxn id="53" idx="0"/>
                <a:endCxn id="55" idx="0"/>
              </p:cNvCxnSpPr>
              <p:nvPr/>
            </p:nvCxnSpPr>
            <p:spPr>
              <a:xfrm rot="16200000" flipH="1">
                <a:off x="2177199" y="1497855"/>
                <a:ext cx="519747" cy="1588666"/>
              </a:xfrm>
              <a:prstGeom prst="bentConnector3">
                <a:avLst>
                  <a:gd name="adj1" fmla="val -43983"/>
                </a:avLst>
              </a:prstGeom>
              <a:ln w="44450" cmpd="dbl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40"/>
            <p:cNvGrpSpPr>
              <a:grpSpLocks/>
            </p:cNvGrpSpPr>
            <p:nvPr/>
          </p:nvGrpSpPr>
          <p:grpSpPr bwMode="auto">
            <a:xfrm>
              <a:off x="1129708" y="3979855"/>
              <a:ext cx="1134816" cy="615169"/>
              <a:chOff x="228" y="1985"/>
              <a:chExt cx="828" cy="496"/>
            </a:xfrm>
          </p:grpSpPr>
          <p:grpSp>
            <p:nvGrpSpPr>
              <p:cNvPr id="77" name="Group 26"/>
              <p:cNvGrpSpPr>
                <a:grpSpLocks/>
              </p:cNvGrpSpPr>
              <p:nvPr/>
            </p:nvGrpSpPr>
            <p:grpSpPr bwMode="auto">
              <a:xfrm>
                <a:off x="228" y="1985"/>
                <a:ext cx="828" cy="131"/>
                <a:chOff x="180" y="2082"/>
                <a:chExt cx="828" cy="131"/>
              </a:xfrm>
            </p:grpSpPr>
            <p:graphicFrame>
              <p:nvGraphicFramePr>
                <p:cNvPr id="79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2265699"/>
                    </p:ext>
                  </p:extLst>
                </p:nvPr>
              </p:nvGraphicFramePr>
              <p:xfrm>
                <a:off x="180" y="2082"/>
                <a:ext cx="384" cy="1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Photo Editor Photo" r:id="rId3" imgW="7706801" imgH="2314286" progId="">
                        <p:embed/>
                      </p:oleObj>
                    </mc:Choice>
                    <mc:Fallback>
                      <p:oleObj name="Photo Editor Photo" r:id="rId3" imgW="7706801" imgH="2314286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" y="2082"/>
                              <a:ext cx="384" cy="1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0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45047134"/>
                    </p:ext>
                  </p:extLst>
                </p:nvPr>
              </p:nvGraphicFramePr>
              <p:xfrm>
                <a:off x="624" y="2082"/>
                <a:ext cx="384" cy="1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Photo Editor Photo" r:id="rId5" imgW="10278910" imgH="4982270" progId="">
                        <p:embed/>
                      </p:oleObj>
                    </mc:Choice>
                    <mc:Fallback>
                      <p:oleObj name="Photo Editor Photo" r:id="rId5" imgW="10278910" imgH="498227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2082"/>
                              <a:ext cx="384" cy="1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8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0809670"/>
                  </p:ext>
                </p:extLst>
              </p:nvPr>
            </p:nvGraphicFramePr>
            <p:xfrm>
              <a:off x="384" y="2194"/>
              <a:ext cx="43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Image bitmap" r:id="rId7" imgW="3448531" imgH="2285714" progId="PBrush">
                      <p:embed/>
                    </p:oleObj>
                  </mc:Choice>
                  <mc:Fallback>
                    <p:oleObj name="Image bitmap" r:id="rId7" imgW="3448531" imgH="2285714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194"/>
                            <a:ext cx="43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04069C0F-E934-490A-9FE4-F4A073D9A111}"/>
              </a:ext>
            </a:extLst>
          </p:cNvPr>
          <p:cNvGrpSpPr/>
          <p:nvPr/>
        </p:nvGrpSpPr>
        <p:grpSpPr>
          <a:xfrm>
            <a:off x="3244666" y="4035249"/>
            <a:ext cx="5055767" cy="1582913"/>
            <a:chOff x="3223244" y="3459435"/>
            <a:chExt cx="5055767" cy="1582913"/>
          </a:xfrm>
        </p:grpSpPr>
        <p:sp>
          <p:nvSpPr>
            <p:cNvPr id="69" name="AutoShape 30"/>
            <p:cNvSpPr>
              <a:spLocks noChangeArrowheads="1"/>
            </p:cNvSpPr>
            <p:nvPr/>
          </p:nvSpPr>
          <p:spPr bwMode="auto">
            <a:xfrm>
              <a:off x="6937671" y="4469841"/>
              <a:ext cx="1341340" cy="572507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Variables </a:t>
              </a:r>
              <a:r>
                <a:rPr lang="fr-FR" sz="1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observed</a:t>
              </a:r>
              <a:endParaRPr lang="fr-FR" sz="1200" noProof="1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i="1" dirty="0" err="1">
                  <a:solidFill>
                    <a:srgbClr val="808080"/>
                  </a:solidFill>
                  <a:latin typeface="+mn-lt"/>
                  <a:cs typeface="+mn-cs"/>
                </a:rPr>
                <a:t>Y</a:t>
              </a:r>
              <a:r>
                <a:rPr lang="fr-FR" sz="1200" baseline="-25000" dirty="0" err="1">
                  <a:solidFill>
                    <a:srgbClr val="808080"/>
                  </a:solidFill>
                  <a:latin typeface="+mn-lt"/>
                  <a:cs typeface="+mn-cs"/>
                </a:rPr>
                <a:t>obs</a:t>
              </a: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(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baseline="-25000" dirty="0">
                  <a:solidFill>
                    <a:srgbClr val="808080"/>
                  </a:solidFill>
                  <a:latin typeface="+mn-lt"/>
                  <a:cs typeface="+mn-cs"/>
                </a:rPr>
                <a:t>i</a:t>
              </a: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3590584" y="4378132"/>
              <a:ext cx="2979746" cy="2976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fr-FR" altLang="fr-FR" sz="1600" b="1" dirty="0" err="1">
                  <a:solidFill>
                    <a:schemeClr val="accent4"/>
                  </a:solidFill>
                  <a:latin typeface="Calibri" pitchFamily="34" charset="0"/>
                </a:rPr>
                <a:t>Step</a:t>
              </a:r>
              <a:r>
                <a:rPr lang="fr-FR" altLang="fr-FR" sz="1600" b="1" dirty="0">
                  <a:solidFill>
                    <a:schemeClr val="accent4"/>
                  </a:solidFill>
                  <a:latin typeface="Calibri" pitchFamily="34" charset="0"/>
                </a:rPr>
                <a:t> B’: Calibration / Validation</a:t>
              </a:r>
              <a:endParaRPr lang="fr-FR" altLang="fr-FR" sz="1600" noProof="1">
                <a:solidFill>
                  <a:schemeClr val="accent4"/>
                </a:solidFill>
                <a:latin typeface="Calibri" pitchFamily="34" charset="0"/>
              </a:endParaRPr>
            </a:p>
          </p:txBody>
        </p:sp>
        <p:cxnSp>
          <p:nvCxnSpPr>
            <p:cNvPr id="7" name="Connecteur : en angle 6">
              <a:extLst>
                <a:ext uri="{FF2B5EF4-FFF2-40B4-BE49-F238E27FC236}">
                  <a16:creationId xmlns:a16="http://schemas.microsoft.com/office/drawing/2014/main" id="{91B5CDF5-34E3-4770-9732-C89F43674D8D}"/>
                </a:ext>
              </a:extLst>
            </p:cNvPr>
            <p:cNvCxnSpPr>
              <a:cxnSpLocks/>
              <a:stCxn id="70" idx="1"/>
              <a:endCxn id="55" idx="2"/>
            </p:cNvCxnSpPr>
            <p:nvPr/>
          </p:nvCxnSpPr>
          <p:spPr>
            <a:xfrm rot="10800000">
              <a:off x="3223244" y="3459435"/>
              <a:ext cx="367340" cy="1067529"/>
            </a:xfrm>
            <a:prstGeom prst="bentConnector2">
              <a:avLst/>
            </a:prstGeom>
            <a:ln w="4445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 : en angle 82">
              <a:extLst>
                <a:ext uri="{FF2B5EF4-FFF2-40B4-BE49-F238E27FC236}">
                  <a16:creationId xmlns:a16="http://schemas.microsoft.com/office/drawing/2014/main" id="{6ADA33A2-0725-4F30-AAFC-61F1413E5268}"/>
                </a:ext>
              </a:extLst>
            </p:cNvPr>
            <p:cNvCxnSpPr>
              <a:cxnSpLocks/>
              <a:stCxn id="56" idx="2"/>
              <a:endCxn id="70" idx="3"/>
            </p:cNvCxnSpPr>
            <p:nvPr/>
          </p:nvCxnSpPr>
          <p:spPr>
            <a:xfrm rot="5400000">
              <a:off x="6285108" y="3794948"/>
              <a:ext cx="1017238" cy="446793"/>
            </a:xfrm>
            <a:prstGeom prst="bentConnector2">
              <a:avLst/>
            </a:prstGeom>
            <a:ln w="44450" cmpd="dbl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75F1B07F-CD3A-4253-9661-272DDB7E9958}"/>
                </a:ext>
              </a:extLst>
            </p:cNvPr>
            <p:cNvCxnSpPr>
              <a:cxnSpLocks/>
              <a:stCxn id="70" idx="0"/>
              <a:endCxn id="54" idx="2"/>
            </p:cNvCxnSpPr>
            <p:nvPr/>
          </p:nvCxnSpPr>
          <p:spPr>
            <a:xfrm flipV="1">
              <a:off x="5080457" y="3589677"/>
              <a:ext cx="1" cy="788455"/>
            </a:xfrm>
            <a:prstGeom prst="straightConnector1">
              <a:avLst/>
            </a:prstGeom>
            <a:ln w="4445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5F981DB-8D04-46DF-98B6-9F2B5EF8FCA3}"/>
              </a:ext>
            </a:extLst>
          </p:cNvPr>
          <p:cNvGrpSpPr/>
          <p:nvPr/>
        </p:nvGrpSpPr>
        <p:grpSpPr>
          <a:xfrm>
            <a:off x="7883496" y="3015460"/>
            <a:ext cx="1002157" cy="1385678"/>
            <a:chOff x="7883496" y="3015460"/>
            <a:chExt cx="1002157" cy="1385678"/>
          </a:xfrm>
        </p:grpSpPr>
        <p:sp>
          <p:nvSpPr>
            <p:cNvPr id="96" name="AutoShape 18">
              <a:extLst>
                <a:ext uri="{FF2B5EF4-FFF2-40B4-BE49-F238E27FC236}">
                  <a16:creationId xmlns:a16="http://schemas.microsoft.com/office/drawing/2014/main" id="{27098ECB-0C55-4B95-913C-4241F9040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496" y="3015460"/>
              <a:ext cx="1002157" cy="1385678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Quantity</a:t>
              </a:r>
              <a:r>
                <a:rPr lang="fr-FR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 of </a:t>
              </a:r>
              <a:r>
                <a:rPr lang="fr-FR" sz="1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interest</a:t>
              </a:r>
              <a:endParaRPr lang="fr-FR" sz="1200" b="1" noProof="1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Ex : variance, </a:t>
              </a:r>
              <a:r>
                <a:rPr lang="fr-FR" sz="1200" dirty="0" err="1">
                  <a:solidFill>
                    <a:srgbClr val="808080"/>
                  </a:solidFill>
                  <a:latin typeface="+mn-lt"/>
                  <a:cs typeface="+mn-cs"/>
                </a:rPr>
                <a:t>probability</a:t>
              </a:r>
              <a:endParaRPr lang="fr-FR" sz="1200" dirty="0">
                <a:solidFill>
                  <a:srgbClr val="80808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endParaRPr lang="fr-FR" sz="1200" dirty="0">
                <a:solidFill>
                  <a:srgbClr val="80808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endParaRPr lang="en-US" sz="1200" dirty="0">
                <a:solidFill>
                  <a:srgbClr val="808080"/>
                </a:solidFill>
                <a:latin typeface="Verdana" pitchFamily="34" charset="0"/>
                <a:cs typeface="+mn-cs"/>
              </a:endParaRPr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D054D900-7FBC-4996-8971-93B997CC38AF}"/>
                </a:ext>
              </a:extLst>
            </p:cNvPr>
            <p:cNvGrpSpPr/>
            <p:nvPr/>
          </p:nvGrpSpPr>
          <p:grpSpPr>
            <a:xfrm>
              <a:off x="8121049" y="4144658"/>
              <a:ext cx="527050" cy="251973"/>
              <a:chOff x="8300433" y="1507924"/>
              <a:chExt cx="527050" cy="251973"/>
            </a:xfrm>
          </p:grpSpPr>
          <p:graphicFrame>
            <p:nvGraphicFramePr>
              <p:cNvPr id="64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2344197"/>
                  </p:ext>
                </p:extLst>
              </p:nvPr>
            </p:nvGraphicFramePr>
            <p:xfrm>
              <a:off x="8300433" y="1507924"/>
              <a:ext cx="527050" cy="207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9" imgW="9476190" imgH="5191850" progId="">
                      <p:embed/>
                    </p:oleObj>
                  </mc:Choice>
                  <mc:Fallback>
                    <p:oleObj name="Photo Editor Photo" r:id="rId9" imgW="9476190" imgH="519185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00433" y="1507924"/>
                            <a:ext cx="527050" cy="207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8625139" y="1640832"/>
                <a:ext cx="197359" cy="1190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fr-FR" altLang="fr-FR" sz="1200">
                  <a:solidFill>
                    <a:srgbClr val="80808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61" name="Espace réservé de la date 3">
            <a:extLst>
              <a:ext uri="{FF2B5EF4-FFF2-40B4-BE49-F238E27FC236}">
                <a16:creationId xmlns:a16="http://schemas.microsoft.com/office/drawing/2014/main" id="{A90356F5-D62E-4A5C-A532-929CFF2E5E4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29595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OpenTURNS</a:t>
            </a:r>
            <a:r>
              <a:rPr lang="en-US" dirty="0"/>
              <a:t> features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7" y="1031782"/>
            <a:ext cx="8229600" cy="3630754"/>
          </a:xfrm>
        </p:spPr>
        <p:txBody>
          <a:bodyPr/>
          <a:lstStyle/>
          <a:p>
            <a:r>
              <a:rPr lang="en-US" sz="1800" dirty="0"/>
              <a:t>Code linked to </a:t>
            </a:r>
            <a:r>
              <a:rPr lang="en-US" sz="1800" dirty="0" err="1"/>
              <a:t>OpenTURNS</a:t>
            </a:r>
            <a:endParaRPr lang="en-US" sz="1800" dirty="0"/>
          </a:p>
          <a:p>
            <a:pPr lvl="1">
              <a:buClr>
                <a:schemeClr val="tx1"/>
              </a:buClr>
            </a:pPr>
            <a:r>
              <a:rPr lang="en-US" altLang="en-US" sz="1600" b="1" noProof="1"/>
              <a:t>Interfa</a:t>
            </a:r>
            <a:r>
              <a:rPr lang="en-US" altLang="en-US" sz="1600" b="1" dirty="0" err="1"/>
              <a:t>ce</a:t>
            </a:r>
            <a:r>
              <a:rPr lang="en-US" altLang="en-US" sz="1600" b="1" dirty="0"/>
              <a:t> with python functions</a:t>
            </a:r>
            <a:r>
              <a:rPr lang="en-US" altLang="en-US" sz="1600" b="1" noProof="1"/>
              <a:t> </a:t>
            </a:r>
            <a:r>
              <a:rPr lang="en-US" altLang="en-US" sz="1600" noProof="1">
                <a:sym typeface="Wingdings" panose="05000000000000000000" pitchFamily="2" charset="2"/>
              </a:rPr>
              <a:t> </a:t>
            </a:r>
            <a:r>
              <a:rPr lang="en-US" altLang="en-US" sz="1600" dirty="0"/>
              <a:t>to perform complex wrappers without compilation + parallelization functionalities</a:t>
            </a:r>
            <a:endParaRPr lang="en-US" altLang="en-US" sz="1600" noProof="1"/>
          </a:p>
          <a:p>
            <a:pPr lvl="1">
              <a:buClr>
                <a:schemeClr val="tx1"/>
              </a:buClr>
            </a:pPr>
            <a:r>
              <a:rPr lang="en-US" altLang="en-US" sz="1600" dirty="0"/>
              <a:t>Standard I</a:t>
            </a:r>
            <a:r>
              <a:rPr lang="en-US" altLang="en-US" sz="1600" noProof="1"/>
              <a:t>nterface </a:t>
            </a:r>
            <a:r>
              <a:rPr lang="en-US" altLang="en-US" sz="1600" dirty="0"/>
              <a:t>for the wrappers of any complexity </a:t>
            </a:r>
            <a:r>
              <a:rPr lang="en-US" altLang="en-US" sz="1600" noProof="1"/>
              <a:t>(</a:t>
            </a:r>
            <a:r>
              <a:rPr lang="en-US" altLang="en-US" sz="1600" dirty="0"/>
              <a:t>distributed </a:t>
            </a:r>
            <a:r>
              <a:rPr lang="en-US" altLang="en-US" sz="1600" noProof="1"/>
              <a:t>wrapper</a:t>
            </a:r>
            <a:r>
              <a:rPr lang="en-US" altLang="en-US" sz="1600" dirty="0"/>
              <a:t>, binary data</a:t>
            </a:r>
            <a:r>
              <a:rPr lang="en-US" altLang="en-US" sz="1600" noProof="1"/>
              <a:t>)</a:t>
            </a:r>
            <a:r>
              <a:rPr lang="en-US" altLang="en-US" sz="1600" dirty="0"/>
              <a:t> development requiring the development of an external wrapper</a:t>
            </a:r>
          </a:p>
          <a:p>
            <a:pPr lvl="1">
              <a:buClr>
                <a:schemeClr val="tx1"/>
              </a:buClr>
            </a:pPr>
            <a:r>
              <a:rPr lang="en-US" altLang="en-US" sz="1600" dirty="0" err="1"/>
              <a:t>SalomeMeca</a:t>
            </a:r>
            <a:r>
              <a:rPr lang="en-US" altLang="en-US" sz="1600" dirty="0"/>
              <a:t> compatible </a:t>
            </a:r>
            <a:r>
              <a:rPr lang="en-US" altLang="en-US" sz="1600" dirty="0">
                <a:sym typeface="Wingdings" panose="05000000000000000000" pitchFamily="2" charset="2"/>
              </a:rPr>
              <a:t></a:t>
            </a:r>
            <a:r>
              <a:rPr lang="en-US" altLang="en-US" sz="1600" dirty="0"/>
              <a:t> software including the 3 components to perform a mechanical and probabilistic data models coupling (linked to YACS)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GUI of </a:t>
            </a:r>
            <a:r>
              <a:rPr lang="en-US" sz="1600" dirty="0" err="1"/>
              <a:t>OpenTURNS</a:t>
            </a:r>
            <a:r>
              <a:rPr lang="en-US" sz="1600" dirty="0"/>
              <a:t> within </a:t>
            </a:r>
            <a:r>
              <a:rPr lang="en-US" sz="1600" dirty="0" err="1"/>
              <a:t>SalomeMeca</a:t>
            </a:r>
            <a:endParaRPr lang="en-US" sz="1600" dirty="0"/>
          </a:p>
          <a:p>
            <a:pPr lvl="1">
              <a:buClr>
                <a:schemeClr val="tx1"/>
              </a:buClr>
            </a:pPr>
            <a:endParaRPr lang="en-US" sz="16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257733" y="3520559"/>
            <a:ext cx="5031575" cy="2571667"/>
            <a:chOff x="2130425" y="2198688"/>
            <a:chExt cx="5661025" cy="3192462"/>
          </a:xfrm>
        </p:grpSpPr>
        <p:pic>
          <p:nvPicPr>
            <p:cNvPr id="20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25" y="3159125"/>
              <a:ext cx="1127125" cy="117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150" y="3468688"/>
              <a:ext cx="1498600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ag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250" y="2582863"/>
              <a:ext cx="2444750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lèche en arc 22"/>
            <p:cNvSpPr/>
            <p:nvPr/>
          </p:nvSpPr>
          <p:spPr bwMode="auto">
            <a:xfrm rot="19535963" flipH="1">
              <a:off x="3338513" y="2719388"/>
              <a:ext cx="1181100" cy="941387"/>
            </a:xfrm>
            <a:prstGeom prst="circularArrow">
              <a:avLst>
                <a:gd name="adj1" fmla="val 12500"/>
                <a:gd name="adj2" fmla="val 972892"/>
                <a:gd name="adj3" fmla="val 20457681"/>
                <a:gd name="adj4" fmla="val 14915394"/>
                <a:gd name="adj5" fmla="val 12500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4" name="Flèche en arc 23"/>
            <p:cNvSpPr/>
            <p:nvPr/>
          </p:nvSpPr>
          <p:spPr bwMode="auto">
            <a:xfrm rot="8735963" flipH="1">
              <a:off x="5219700" y="2835275"/>
              <a:ext cx="1181100" cy="941388"/>
            </a:xfrm>
            <a:prstGeom prst="circularArrow">
              <a:avLst>
                <a:gd name="adj1" fmla="val 12500"/>
                <a:gd name="adj2" fmla="val 972892"/>
                <a:gd name="adj3" fmla="val 20457681"/>
                <a:gd name="adj4" fmla="val 14915394"/>
                <a:gd name="adj5" fmla="val 12500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5" name="Flèche en arc 24"/>
            <p:cNvSpPr/>
            <p:nvPr/>
          </p:nvSpPr>
          <p:spPr bwMode="auto">
            <a:xfrm rot="12157597" flipH="1">
              <a:off x="3546475" y="3659188"/>
              <a:ext cx="1182688" cy="941387"/>
            </a:xfrm>
            <a:prstGeom prst="circularArrow">
              <a:avLst>
                <a:gd name="adj1" fmla="val 12500"/>
                <a:gd name="adj2" fmla="val 972892"/>
                <a:gd name="adj3" fmla="val 20457681"/>
                <a:gd name="adj4" fmla="val 12257381"/>
                <a:gd name="adj5" fmla="val 12500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130425" y="4019551"/>
              <a:ext cx="1470025" cy="84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342900" indent="-3429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marL="0" lvl="1" algn="just" eaLnBrk="1" hangingPunct="1">
                <a:lnSpc>
                  <a:spcPct val="12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i="1" dirty="0">
                  <a:solidFill>
                    <a:srgbClr val="00B050"/>
                  </a:solidFill>
                  <a:latin typeface="Arial" panose="020B0604020202020204" pitchFamily="34" charset="0"/>
                  <a:ea typeface="Lucida Sans Unicode" pitchFamily="34" charset="0"/>
                  <a:cs typeface="Arial" panose="020B0604020202020204" pitchFamily="34" charset="0"/>
                </a:rPr>
                <a:t>FE modeling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5127625" y="4274431"/>
              <a:ext cx="2663825" cy="46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marL="0" lvl="1" algn="just" eaLnBrk="1" hangingPunct="1">
                <a:lnSpc>
                  <a:spcPct val="12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i="1" dirty="0">
                  <a:solidFill>
                    <a:srgbClr val="00B050"/>
                  </a:solidFill>
                  <a:latin typeface="Arial" panose="020B0604020202020204" pitchFamily="34" charset="0"/>
                  <a:ea typeface="Lucida Sans Unicode" pitchFamily="34" charset="0"/>
                  <a:cs typeface="Arial" panose="020B0604020202020204" pitchFamily="34" charset="0"/>
                </a:rPr>
                <a:t>Probabilistic modeling</a:t>
              </a: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873625" y="2198688"/>
              <a:ext cx="2391639" cy="46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342900" indent="-3429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marL="0" lvl="1" eaLnBrk="1" hangingPunct="1">
                <a:lnSpc>
                  <a:spcPct val="12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i="1" dirty="0">
                  <a:solidFill>
                    <a:srgbClr val="00B050"/>
                  </a:solidFill>
                  <a:latin typeface="Arial" panose="020B0604020202020204" pitchFamily="34" charset="0"/>
                  <a:ea typeface="Lucida Sans Unicode" pitchFamily="34" charset="0"/>
                  <a:cs typeface="Arial" panose="020B0604020202020204" pitchFamily="34" charset="0"/>
                </a:rPr>
                <a:t>Mechanical modeling</a:t>
              </a:r>
            </a:p>
          </p:txBody>
        </p:sp>
        <p:pic>
          <p:nvPicPr>
            <p:cNvPr id="29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2393950"/>
              <a:ext cx="1160463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Imag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50" y="4670425"/>
              <a:ext cx="1160463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Imag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ABB72184-11A8-4B8F-9E52-585A9821F4A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279416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 with </a:t>
            </a:r>
            <a:r>
              <a:rPr lang="en-US" dirty="0" err="1"/>
              <a:t>OpenTURNS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957" y="968406"/>
                <a:ext cx="4870764" cy="5314699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altLang="en-US" sz="1600" dirty="0"/>
                  <a:t>Estimation from data :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Distribution fittings (parametric or not)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Validation Tests (quantitative or graphical)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Estimation of the dependence : copula, correlation coefficient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Regression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>
                  <a:buClr>
                    <a:schemeClr val="tx1"/>
                  </a:buClr>
                </a:pPr>
                <a:r>
                  <a:rPr lang="en-US" altLang="en-US" sz="1600" dirty="0"/>
                  <a:t>Analytical modeling of joint distributions of dimension </a:t>
                </a:r>
                <a14:m>
                  <m:oMath xmlns:m="http://schemas.openxmlformats.org/officeDocument/2006/math">
                    <m:r>
                      <a:rPr lang="en-US" altLang="en-US" sz="160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en-US" sz="1600" dirty="0"/>
                  <a:t> :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Combination Marginals + Copula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Parametric distributions of dimension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𝑛</m:t>
                    </m:r>
                  </m:oMath>
                </a14:m>
                <a:endParaRPr lang="fr-FR" altLang="en-US" dirty="0"/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Truncated distributions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Stochastic process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Non parametric distribution of dimension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en-US" dirty="0"/>
                  <a:t>: kernel fitting (n), </a:t>
                </a:r>
                <a:r>
                  <a:rPr lang="en-US" altLang="en-US" dirty="0" err="1"/>
                  <a:t>Sklar</a:t>
                </a:r>
                <a:r>
                  <a:rPr lang="en-US" altLang="en-US" dirty="0"/>
                  <a:t> Copula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Linear combination of PDF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Linear combination of random variables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Random sum of independent discrete variables according to a Poisson process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Etc.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sz="1000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957" y="968406"/>
                <a:ext cx="4870764" cy="5314699"/>
              </a:xfrm>
              <a:blipFill>
                <a:blip r:embed="rId2"/>
                <a:stretch>
                  <a:fillRect t="-3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5" descr="C:\Documents and Settings\anne\Mes documents\Cong-Stag-Cours\Congres\LCMS2011\images\contour2D_tul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50" y="1792587"/>
            <a:ext cx="3622101" cy="27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58F4D48-796E-49F4-AD43-BF8C5CA825A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79540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propagation with </a:t>
            </a:r>
            <a:r>
              <a:rPr lang="en-US" dirty="0" err="1"/>
              <a:t>OpenTURNS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7" y="968406"/>
            <a:ext cx="4870764" cy="531469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1600" dirty="0"/>
              <a:t>Sampling data: 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Random generator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Stratified design of experiment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Latin Hypercube Sampling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Low Discrepancy Sequence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Markov chain</a:t>
            </a:r>
          </a:p>
          <a:p>
            <a:pPr marL="457200" lvl="3" indent="0">
              <a:buClr>
                <a:schemeClr val="tx1"/>
              </a:buClr>
              <a:buNone/>
            </a:pPr>
            <a:endParaRPr lang="en-US" altLang="en-US" dirty="0"/>
          </a:p>
          <a:p>
            <a:pPr marL="457200" lvl="3" indent="0">
              <a:buClr>
                <a:schemeClr val="tx1"/>
              </a:buClr>
              <a:buNone/>
            </a:pPr>
            <a:endParaRPr lang="en-US" altLang="en-US" dirty="0"/>
          </a:p>
          <a:p>
            <a:pPr marL="457200" lvl="3" indent="0">
              <a:buClr>
                <a:schemeClr val="tx1"/>
              </a:buClr>
              <a:buNone/>
            </a:pPr>
            <a:endParaRPr lang="en-US" altLang="en-US" dirty="0"/>
          </a:p>
          <a:p>
            <a:pPr>
              <a:buClr>
                <a:schemeClr val="tx1"/>
              </a:buClr>
            </a:pPr>
            <a:r>
              <a:rPr lang="en-US" altLang="en-US" sz="1600" dirty="0"/>
              <a:t>Probability estimation:</a:t>
            </a:r>
            <a:endParaRPr lang="en-US" altLang="en-US" sz="1400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err="1"/>
              <a:t>Isoprobabilistic</a:t>
            </a:r>
            <a:r>
              <a:rPr lang="en-US" altLang="en-US" dirty="0"/>
              <a:t> transformation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FORM / SORM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Monte Carlo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Importance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Directional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Latin hypercube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Simulation algorithms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3490" name="Picture 2" descr="E:\Formation HPC et Incertitudes\sobol_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06" y="848413"/>
            <a:ext cx="2710349" cy="27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Documents and Settings\anne\Mes documents\Cong-Stag-Cours\Congres\LCMS2011\images\ImportanceSampl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13" y="3728444"/>
            <a:ext cx="2493533" cy="249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9F389465-5F93-4C75-92B7-3B566D1C974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655763" y="6496050"/>
            <a:ext cx="5076825" cy="361950"/>
          </a:xfrm>
        </p:spPr>
        <p:txBody>
          <a:bodyPr/>
          <a:lstStyle/>
          <a:p>
            <a:r>
              <a:rPr lang="fr-FR" dirty="0"/>
              <a:t>G. Blondet – Maison de la simulation – May, 10-12 2021</a:t>
            </a:r>
          </a:p>
        </p:txBody>
      </p:sp>
    </p:spTree>
    <p:extLst>
      <p:ext uri="{BB962C8B-B14F-4D97-AF65-F5344CB8AC3E}">
        <p14:creationId xmlns:p14="http://schemas.microsoft.com/office/powerpoint/2010/main" val="1388282918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1955</TotalTime>
  <Words>1800</Words>
  <Application>Microsoft Office PowerPoint</Application>
  <PresentationFormat>Affichage à l'écran (4:3)</PresentationFormat>
  <Paragraphs>362</Paragraphs>
  <Slides>32</Slides>
  <Notes>13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Cambria Math</vt:lpstr>
      <vt:lpstr>Lucida Sans</vt:lpstr>
      <vt:lpstr>Symbol</vt:lpstr>
      <vt:lpstr>Tahoma</vt:lpstr>
      <vt:lpstr>Times New Roman</vt:lpstr>
      <vt:lpstr>Verdana</vt:lpstr>
      <vt:lpstr>Wingdings</vt:lpstr>
      <vt:lpstr>PP-01-E (Présentations Phimeca)</vt:lpstr>
      <vt:lpstr>Phimeca (body)</vt:lpstr>
      <vt:lpstr>Photo Editor Photo</vt:lpstr>
      <vt:lpstr>Image bitmap</vt:lpstr>
      <vt:lpstr>Equation</vt:lpstr>
      <vt:lpstr>Présentation PowerPoint</vt:lpstr>
      <vt:lpstr>Outline</vt:lpstr>
      <vt:lpstr>Outline</vt:lpstr>
      <vt:lpstr>What is Open TURNS?</vt:lpstr>
      <vt:lpstr>Uncertainty methodology (1/2)</vt:lpstr>
      <vt:lpstr>Uncertainty methodology (2/2)</vt:lpstr>
      <vt:lpstr>OpenTURNS features</vt:lpstr>
      <vt:lpstr>Uncertainty quantification with OpenTURNS</vt:lpstr>
      <vt:lpstr>Uncertainty propagation with OpenTURNS</vt:lpstr>
      <vt:lpstr>Uncertainty ranking with OpenTURNS</vt:lpstr>
      <vt:lpstr>Innovative and recently implemented algorithms</vt:lpstr>
      <vt:lpstr>Outline</vt:lpstr>
      <vt:lpstr>OpenTURNS: Doc and Users</vt:lpstr>
      <vt:lpstr>OpenTURNS: Doc and Users</vt:lpstr>
      <vt:lpstr>Outline</vt:lpstr>
      <vt:lpstr>OpenTURNS in pictures</vt:lpstr>
      <vt:lpstr>OpenTURNS in pictures</vt:lpstr>
      <vt:lpstr>OpenTURNS in pictures</vt:lpstr>
      <vt:lpstr>Outline</vt:lpstr>
      <vt:lpstr>Présentation PowerPoint</vt:lpstr>
      <vt:lpstr>Présentation PowerPoint</vt:lpstr>
      <vt:lpstr>Présentation PowerPoint</vt:lpstr>
      <vt:lpstr>Example of uncertainty propagation</vt:lpstr>
      <vt:lpstr>Model function</vt:lpstr>
      <vt:lpstr>Defining the derivatives</vt:lpstr>
      <vt:lpstr>Defining the probabilistic model</vt:lpstr>
      <vt:lpstr>Defining the probabilistic model</vt:lpstr>
      <vt:lpstr>Defining the probabilistic model</vt:lpstr>
      <vt:lpstr>Propagation using MC simulations </vt:lpstr>
      <vt:lpstr>Result of the MC simulation</vt:lpstr>
      <vt:lpstr>Histogram and empirical CDF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180</cp:revision>
  <cp:lastPrinted>2012-06-08T12:37:26Z</cp:lastPrinted>
  <dcterms:created xsi:type="dcterms:W3CDTF">2014-04-18T09:47:39Z</dcterms:created>
  <dcterms:modified xsi:type="dcterms:W3CDTF">2021-03-25T08:47:13Z</dcterms:modified>
</cp:coreProperties>
</file>