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5"/>
  </p:notesMasterIdLst>
  <p:handoutMasterIdLst>
    <p:handoutMasterId r:id="rId36"/>
  </p:handoutMasterIdLst>
  <p:sldIdLst>
    <p:sldId id="256" r:id="rId3"/>
    <p:sldId id="406" r:id="rId4"/>
    <p:sldId id="407" r:id="rId5"/>
    <p:sldId id="370" r:id="rId6"/>
    <p:sldId id="371" r:id="rId7"/>
    <p:sldId id="372" r:id="rId8"/>
    <p:sldId id="373" r:id="rId9"/>
    <p:sldId id="374" r:id="rId10"/>
    <p:sldId id="411" r:id="rId11"/>
    <p:sldId id="412" r:id="rId12"/>
    <p:sldId id="375" r:id="rId13"/>
    <p:sldId id="408" r:id="rId14"/>
    <p:sldId id="377" r:id="rId15"/>
    <p:sldId id="379" r:id="rId16"/>
    <p:sldId id="409" r:id="rId17"/>
    <p:sldId id="380" r:id="rId18"/>
    <p:sldId id="381" r:id="rId19"/>
    <p:sldId id="382" r:id="rId20"/>
    <p:sldId id="410" r:id="rId21"/>
    <p:sldId id="413" r:id="rId22"/>
    <p:sldId id="414" r:id="rId23"/>
    <p:sldId id="415" r:id="rId24"/>
    <p:sldId id="429" r:id="rId25"/>
    <p:sldId id="416" r:id="rId26"/>
    <p:sldId id="417" r:id="rId27"/>
    <p:sldId id="419" r:id="rId28"/>
    <p:sldId id="421" r:id="rId29"/>
    <p:sldId id="423" r:id="rId30"/>
    <p:sldId id="425" r:id="rId31"/>
    <p:sldId id="427" r:id="rId32"/>
    <p:sldId id="430" r:id="rId33"/>
    <p:sldId id="428" r:id="rId34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7829" autoAdjust="0"/>
  </p:normalViewPr>
  <p:slideViewPr>
    <p:cSldViewPr snapToGrid="0">
      <p:cViewPr varScale="1">
        <p:scale>
          <a:sx n="89" d="100"/>
          <a:sy n="89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B9977352-174A-46AF-A25D-312A0A46D05A}" type="slidenum">
              <a:rPr lang="fr-FR" altLang="fr-FR" sz="1300">
                <a:latin typeface="Tahoma" pitchFamily="34" charset="0"/>
              </a:rPr>
              <a:pPr eaLnBrk="1" hangingPunct="1"/>
              <a:t>28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F9F3BA9-9BFA-41D3-9098-9EB1F2683C78}" type="slidenum">
              <a:rPr lang="fr-FR" altLang="fr-FR" sz="1300">
                <a:latin typeface="Tahoma" pitchFamily="34" charset="0"/>
              </a:rPr>
              <a:pPr eaLnBrk="1" hangingPunct="1"/>
              <a:t>29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CB0B3D42-09B5-4944-A8CA-B1CAB2F11A8E}" type="slidenum">
              <a:rPr lang="fr-FR" altLang="fr-FR" sz="1300">
                <a:latin typeface="Tahoma" pitchFamily="34" charset="0"/>
              </a:rPr>
              <a:pPr eaLnBrk="1" hangingPunct="1"/>
              <a:t>30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436A80C-CBF1-4B23-8A79-958F488B95DF}" type="slidenum">
              <a:rPr lang="fr-FR" altLang="fr-FR" sz="1300">
                <a:latin typeface="Tahoma" pitchFamily="34" charset="0"/>
              </a:rPr>
              <a:pPr eaLnBrk="1" hangingPunct="1"/>
              <a:t>31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0DCB7155-9292-498E-9FB1-7BEFDBB66B25}" type="slidenum">
              <a:rPr lang="fr-FR" altLang="fr-FR" sz="1300">
                <a:latin typeface="Tahoma" pitchFamily="34" charset="0"/>
              </a:rPr>
              <a:pPr eaLnBrk="1" hangingPunct="1"/>
              <a:t>20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3000" cy="371633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6" rIns="91433" bIns="45716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BC993EB0-2BD8-4134-9E51-C08D5113E671}" type="slidenum">
              <a:rPr lang="fr-FR" altLang="fr-FR" sz="1300">
                <a:latin typeface="Tahoma" pitchFamily="34" charset="0"/>
              </a:rPr>
              <a:pPr eaLnBrk="1" hangingPunct="1"/>
              <a:t>21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3000" cy="37163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6" rIns="91433" bIns="45716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7E4ADF07-1478-4E21-9AB4-DAB917EB8ABE}" type="slidenum">
              <a:rPr lang="fr-FR" altLang="fr-FR" sz="1300">
                <a:latin typeface="Tahoma" pitchFamily="34" charset="0"/>
              </a:rPr>
              <a:pPr eaLnBrk="1" hangingPunct="1"/>
              <a:t>22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5" tIns="45707" rIns="91415" bIns="45707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87FCFB79-3D07-43EF-86E2-FCC6AB31C60A}" type="slidenum">
              <a:rPr lang="fr-FR" altLang="fr-FR" sz="1300">
                <a:latin typeface="Tahoma" pitchFamily="34" charset="0"/>
              </a:rPr>
              <a:pPr eaLnBrk="1" hangingPunct="1"/>
              <a:t>23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3C4E513-C938-473A-958F-D131D13C46DD}" type="slidenum">
              <a:rPr lang="fr-FR" altLang="fr-FR" sz="1300">
                <a:latin typeface="Tahoma" pitchFamily="34" charset="0"/>
              </a:rPr>
              <a:pPr eaLnBrk="1" hangingPunct="1"/>
              <a:t>24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16E54422-E076-4AA4-B501-4189AB60338B}" type="slidenum">
              <a:rPr lang="fr-FR" altLang="fr-FR" sz="1300">
                <a:latin typeface="Tahoma" pitchFamily="34" charset="0"/>
              </a:rPr>
              <a:pPr eaLnBrk="1" hangingPunct="1"/>
              <a:t>25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73AEDDFE-90F2-45E1-A70F-7FB37CF6FF26}" type="slidenum">
              <a:rPr lang="fr-FR" altLang="fr-FR" sz="1300">
                <a:latin typeface="Tahoma" pitchFamily="34" charset="0"/>
              </a:rPr>
              <a:pPr eaLnBrk="1" hangingPunct="1"/>
              <a:t>26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1pPr>
            <a:lvl2pPr marL="717690" indent="-276035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2pPr>
            <a:lvl3pPr marL="110413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3pPr>
            <a:lvl4pPr marL="1545793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4pPr>
            <a:lvl5pPr marL="1987448" indent="-220828" defTabSz="956920" eaLnBrk="0" hangingPunct="0">
              <a:defRPr sz="1500">
                <a:solidFill>
                  <a:schemeClr val="tx1"/>
                </a:solidFill>
                <a:latin typeface="Lucida Sans" pitchFamily="34" charset="0"/>
              </a:defRPr>
            </a:lvl5pPr>
            <a:lvl6pPr marL="242910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6pPr>
            <a:lvl7pPr marL="287075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7pPr>
            <a:lvl8pPr marL="3312414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8pPr>
            <a:lvl9pPr marL="3754069" indent="-220828" defTabSz="95692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63E8149-34C4-4134-8849-341D65187550}" type="slidenum">
              <a:rPr lang="fr-FR" altLang="fr-FR" sz="1300">
                <a:latin typeface="Tahoma" pitchFamily="34" charset="0"/>
              </a:rPr>
              <a:pPr eaLnBrk="1" hangingPunct="1"/>
              <a:t>27</a:t>
            </a:fld>
            <a:endParaRPr lang="fr-FR" altLang="fr-FR" sz="1300">
              <a:latin typeface="Tahoma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54588" cy="37163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10" y="4720684"/>
            <a:ext cx="4983986" cy="43722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152400"/>
            <a:ext cx="7986713" cy="68421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3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HPC &amp; UQ – OpenTURNS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51BC2-6768-4B70-837F-9FB3E52B65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25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152400"/>
            <a:ext cx="7986713" cy="68421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HPC &amp; UQ – OpenTURNS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EB118-A4B8-42A2-AF5F-2570E5C1D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3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>
            <a:fillRect/>
          </a:stretch>
        </p:blipFill>
        <p:spPr bwMode="auto">
          <a:xfrm>
            <a:off x="835025" y="6226175"/>
            <a:ext cx="8308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3438" y="6483350"/>
            <a:ext cx="7689850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 pitchFamily="34" charset="0"/>
                <a:cs typeface="Arial" pitchFamily="34" charset="0"/>
              </a:rPr>
              <a:t>PP-01-D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903288" y="746125"/>
            <a:ext cx="8205787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86518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/>
        </p:blipFill>
        <p:spPr>
          <a:xfrm>
            <a:off x="6732240" y="6235200"/>
            <a:ext cx="2408058" cy="603454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-1112" y="6494145"/>
            <a:ext cx="8534401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068026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7200"/>
            <a:ext cx="165600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fr-FR" sz="900" b="1" dirty="0">
              <a:latin typeface="Lucida Sans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1656000" y="6495733"/>
            <a:ext cx="5076240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-1112" y="6495733"/>
            <a:ext cx="165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34076" y="5435600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7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users@openturns.or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0.jpe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openturn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3200" kern="120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Aft>
                <a:spcPts val="1200"/>
              </a:spcAft>
              <a:defRPr/>
            </a:pPr>
            <a:r>
              <a:rPr lang="en-US" dirty="0" err="1"/>
              <a:t>OpenTURNS</a:t>
            </a:r>
            <a:endParaRPr lang="en-US" dirty="0"/>
          </a:p>
          <a:p>
            <a:pPr lvl="0">
              <a:defRPr/>
            </a:pPr>
            <a:r>
              <a:rPr lang="en-US" sz="1600" dirty="0"/>
              <a:t>G. </a:t>
            </a:r>
            <a:r>
              <a:rPr lang="en-US" sz="1600" dirty="0" err="1"/>
              <a:t>Blondet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Phimeca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Engineering SA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31358" y="3823864"/>
            <a:ext cx="7346024" cy="11152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ct val="20000"/>
              </a:spcBef>
              <a:buSzPct val="70000"/>
              <a:buFontTx/>
              <a:buNone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‘HPC and Uncertainty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Treatment – Examples with Open TURNS and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</a:rPr>
              <a:t>Uranie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lang="en-US" sz="1600" dirty="0"/>
              <a:t>EDF – </a:t>
            </a:r>
            <a:r>
              <a:rPr lang="en-US" sz="1600" dirty="0" err="1"/>
              <a:t>Phimeca</a:t>
            </a:r>
            <a:r>
              <a:rPr lang="en-US" sz="1600" dirty="0"/>
              <a:t> – Airbus Group – IMACS – CEA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PRACE Advanced Training Center – May, 27-29 2019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5031014"/>
            <a:ext cx="1454902" cy="13084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67" y="5076437"/>
            <a:ext cx="1790176" cy="12175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67" y="23842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ranking with </a:t>
            </a:r>
            <a:r>
              <a:rPr lang="en-US" dirty="0" err="1"/>
              <a:t>OpenTURNS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7" y="968406"/>
            <a:ext cx="4722175" cy="531469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1600" dirty="0"/>
              <a:t>Ranking and sensitivity analysis: 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Importance factor from Taylor decomposition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Ranking from correlation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Sensitivity analysis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Importance factor from reliability methods</a:t>
            </a:r>
            <a:endParaRPr lang="en-US" altLang="en-US" dirty="0"/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000" dirty="0"/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000" dirty="0"/>
          </a:p>
          <a:p>
            <a:pPr>
              <a:buClr>
                <a:schemeClr val="tx1"/>
              </a:buClr>
            </a:pPr>
            <a:r>
              <a:rPr lang="en-US" altLang="en-US" sz="1600" dirty="0"/>
              <a:t>Tools 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Optimization algorithm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Response surface:</a:t>
            </a:r>
          </a:p>
          <a:p>
            <a:pPr marL="1257300" lvl="4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Parametric approximation</a:t>
            </a:r>
          </a:p>
          <a:p>
            <a:pPr marL="1257300" lvl="4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Functional chaos expansion</a:t>
            </a:r>
          </a:p>
          <a:p>
            <a:pPr marL="1257300" lvl="4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Kriging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Graph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000" dirty="0"/>
          </a:p>
          <a:p>
            <a:pPr>
              <a:buClr>
                <a:schemeClr val="tx1"/>
              </a:buClr>
            </a:pPr>
            <a:r>
              <a:rPr lang="en-US" altLang="en-US" sz="1600" dirty="0"/>
              <a:t>and Modules…</a:t>
            </a:r>
            <a:endParaRPr lang="en-US" altLang="en-US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4514" name="Picture 2" descr="E:\Formation HPC et Incertitudes\ImportanceFactorsDrawing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3" y="2017335"/>
            <a:ext cx="3537106" cy="265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5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Innovative and recently implemented algorithms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0904" y="986513"/>
            <a:ext cx="8229600" cy="4970463"/>
          </a:xfrm>
        </p:spPr>
        <p:txBody>
          <a:bodyPr/>
          <a:lstStyle/>
          <a:p>
            <a:pPr marL="342900" lvl="1" indent="-342900">
              <a:buClr>
                <a:schemeClr val="tx1"/>
              </a:buClr>
              <a:buBlip>
                <a:blip r:embed="rId2"/>
              </a:buBlip>
            </a:pPr>
            <a:r>
              <a:rPr lang="en-US" altLang="en-US" dirty="0">
                <a:solidFill>
                  <a:srgbClr val="333399"/>
                </a:solidFill>
              </a:rPr>
              <a:t>the most recent and efficient algorithms of non uniform distribution generation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Ziggurat method  (2005) for the normal distribution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sequential reject algorithm (1993) for the binomial distribution,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Tsang &amp; </a:t>
            </a:r>
            <a:r>
              <a:rPr lang="en-US" altLang="en-US" sz="1600" dirty="0" err="1"/>
              <a:t>Marsaglia</a:t>
            </a:r>
            <a:r>
              <a:rPr lang="en-US" altLang="en-US" sz="1600" dirty="0"/>
              <a:t> method (2000) for the gamma distribution, 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Lebrun algorithm (2012) for the </a:t>
            </a:r>
            <a:r>
              <a:rPr lang="en-US" altLang="en-US" sz="1600" dirty="0" err="1"/>
              <a:t>MultiNomial</a:t>
            </a:r>
            <a:r>
              <a:rPr lang="en-US" altLang="en-US" sz="1600" dirty="0"/>
              <a:t> distribution,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342900" lvl="1" indent="-342900">
              <a:buClr>
                <a:schemeClr val="tx1"/>
              </a:buClr>
              <a:buBlip>
                <a:blip r:embed="rId2"/>
              </a:buBlip>
            </a:pPr>
            <a:r>
              <a:rPr lang="en-US" altLang="en-US" dirty="0">
                <a:solidFill>
                  <a:srgbClr val="333399"/>
                </a:solidFill>
              </a:rPr>
              <a:t>the most recent algorithms for evaluating the CDF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 err="1"/>
              <a:t>Marsaglia</a:t>
            </a:r>
            <a:r>
              <a:rPr lang="en-US" altLang="en-US" sz="1600" dirty="0"/>
              <a:t> algorithm for the exact statistics of Kolmogorov (2003), 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Benton et </a:t>
            </a:r>
            <a:r>
              <a:rPr lang="en-US" altLang="en-US" sz="1600" dirty="0" err="1"/>
              <a:t>Krishnamoorthy</a:t>
            </a:r>
            <a:r>
              <a:rPr lang="en-US" altLang="en-US" sz="1600" dirty="0"/>
              <a:t> algorithm for the distributions non centered Student and non centered Chi2 (2003).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342900" lvl="1" indent="-342900">
              <a:buClr>
                <a:schemeClr val="tx1"/>
              </a:buClr>
              <a:buBlip>
                <a:blip r:embed="rId2"/>
              </a:buBlip>
            </a:pPr>
            <a:r>
              <a:rPr lang="en-US" altLang="en-US" dirty="0">
                <a:solidFill>
                  <a:srgbClr val="333399"/>
                </a:solidFill>
              </a:rPr>
              <a:t>PhD results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Sparse chaos expansion polynomials : G. </a:t>
            </a:r>
            <a:r>
              <a:rPr lang="en-US" altLang="en-US" sz="1600" dirty="0" err="1"/>
              <a:t>Blatman</a:t>
            </a:r>
            <a:r>
              <a:rPr lang="en-US" altLang="en-US" sz="1600" dirty="0"/>
              <a:t> (EDF/R&amp;D/MMC) (2010)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Accelerated simulation algorithm for the evaluation of low probabilities</a:t>
            </a:r>
            <a:r>
              <a:rPr lang="en-US" altLang="en-US" sz="1600" dirty="0">
                <a:sym typeface="Wingdings" pitchFamily="2" charset="2"/>
              </a:rPr>
              <a:t> : M. Munoz (EDF/R&amp;D/MRI) : (current </a:t>
            </a:r>
            <a:r>
              <a:rPr lang="en-US" altLang="en-US" sz="1600" dirty="0" err="1">
                <a:sym typeface="Wingdings" pitchFamily="2" charset="2"/>
              </a:rPr>
              <a:t>dev</a:t>
            </a:r>
            <a:r>
              <a:rPr lang="en-US" altLang="en-US" sz="1600" dirty="0">
                <a:sym typeface="Wingdings" pitchFamily="2" charset="2"/>
              </a:rPr>
              <a:t>)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Wingdings" pitchFamily="2" charset="2"/>
              </a:rPr>
              <a:t>Copulas for order statistics distributions: R. Lebrun (EADS) , Richard Fischer (EDF) (2013)</a:t>
            </a:r>
          </a:p>
          <a:p>
            <a:endParaRPr lang="en-US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5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4277" y="995567"/>
            <a:ext cx="8229600" cy="4970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Uncertainty methodology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features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Uncertainty quantification with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Innovations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: Doc and Users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pictures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practice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Open TURNS: Basics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OpenTURNS</a:t>
            </a:r>
            <a:r>
              <a:rPr lang="en-US" dirty="0"/>
              <a:t>: Doc and Users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6" y="1022727"/>
            <a:ext cx="8229600" cy="497046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Several guides intended for users 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Installation </a:t>
            </a:r>
            <a:r>
              <a:rPr lang="en-US" altLang="en-US" sz="1600" dirty="0"/>
              <a:t>: on windows, </a:t>
            </a:r>
            <a:r>
              <a:rPr lang="en-US" altLang="en-US" sz="1600" dirty="0" err="1"/>
              <a:t>linux</a:t>
            </a:r>
            <a:r>
              <a:rPr lang="en-US" altLang="en-US" sz="1600" dirty="0"/>
              <a:t>, from anaconda, from sources</a:t>
            </a:r>
            <a:endParaRPr lang="en-US" altLang="en-US" sz="1600" b="1" dirty="0"/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API Reference (Sphinx documentation)</a:t>
            </a:r>
            <a:r>
              <a:rPr lang="en-US" altLang="en-US" sz="1600" dirty="0"/>
              <a:t> : Python </a:t>
            </a:r>
            <a:r>
              <a:rPr lang="en-US" altLang="en-US" sz="1600" dirty="0" err="1"/>
              <a:t>docstring</a:t>
            </a:r>
            <a:r>
              <a:rPr lang="en-US" altLang="en-US" sz="1600" dirty="0"/>
              <a:t> of most of the objects, arguments and methods in </a:t>
            </a:r>
            <a:r>
              <a:rPr lang="en-US" altLang="en-US" sz="1600" dirty="0" err="1"/>
              <a:t>OpenTURNS</a:t>
            </a:r>
            <a:r>
              <a:rPr lang="en-US" altLang="en-US" sz="1600" dirty="0"/>
              <a:t> and available in HTML.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Examples Guide</a:t>
            </a:r>
            <a:r>
              <a:rPr lang="en-US" altLang="en-US" sz="1600" dirty="0"/>
              <a:t> : application of the whole Global Methodology on classical mechanical examples‏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Reference Guide</a:t>
            </a:r>
            <a:r>
              <a:rPr lang="en-US" altLang="en-US" sz="1600" dirty="0"/>
              <a:t> : Theory of the methods  implemented within </a:t>
            </a:r>
            <a:r>
              <a:rPr lang="en-US" altLang="en-US" sz="1600" dirty="0" err="1"/>
              <a:t>OpenTURNS</a:t>
            </a:r>
            <a:endParaRPr lang="en-US" altLang="en-US" sz="1600" dirty="0"/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b="1" dirty="0"/>
              <a:t>Contribute</a:t>
            </a:r>
            <a:r>
              <a:rPr lang="en-US" altLang="en-US" sz="1600" dirty="0"/>
              <a:t> : how to contribute to </a:t>
            </a:r>
            <a:r>
              <a:rPr lang="en-US" altLang="en-US" sz="1600" dirty="0" err="1"/>
              <a:t>OpenTURNS</a:t>
            </a:r>
            <a:r>
              <a:rPr lang="en-US" altLang="en-US" sz="1600" dirty="0"/>
              <a:t>, core code, modules …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r>
              <a:rPr lang="en-US" altLang="en-US" sz="1800" dirty="0">
                <a:solidFill>
                  <a:schemeClr val="tx1"/>
                </a:solidFill>
              </a:rPr>
              <a:t>… and a sympathetic community : 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Openturns.org : official web site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a particular page share to communicate about the software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/>
              <a:t>the annual Users Day</a:t>
            </a:r>
          </a:p>
          <a:p>
            <a:pPr marL="800100" lvl="3" indent="-34290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4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OpenTURNS</a:t>
            </a:r>
            <a:r>
              <a:rPr lang="en-US" dirty="0"/>
              <a:t>: Doc and Users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24689" y="1013673"/>
            <a:ext cx="8229600" cy="4970463"/>
          </a:xfrm>
        </p:spPr>
        <p:txBody>
          <a:bodyPr/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altLang="en-US" sz="1800" dirty="0"/>
              <a:t>Mailing list for users:  </a:t>
            </a:r>
            <a:r>
              <a:rPr lang="en-US" altLang="en-US" sz="1800" dirty="0">
                <a:hlinkClick r:id="rId2"/>
              </a:rPr>
              <a:t>users@openturns.org</a:t>
            </a:r>
            <a:r>
              <a:rPr lang="en-US" altLang="en-US" sz="1800" dirty="0"/>
              <a:t>:</a:t>
            </a:r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r>
              <a:rPr lang="en-US" altLang="en-US" sz="1600" dirty="0"/>
              <a:t>Ask any question relative to the installation and use of Open TURNS</a:t>
            </a:r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endParaRPr lang="en-US" altLang="en-US" sz="1600" dirty="0"/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altLang="en-US" sz="1800" dirty="0"/>
              <a:t>Bug tracking :</a:t>
            </a:r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r>
              <a:rPr lang="en-US" altLang="en-US" sz="1600" dirty="0"/>
              <a:t>http://trac.openturns.org/wiki</a:t>
            </a:r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r>
              <a:rPr lang="en-US" altLang="en-US" sz="1600" dirty="0"/>
              <a:t>Communication about the correction of already identified bugs in the </a:t>
            </a:r>
            <a:r>
              <a:rPr lang="en-US" altLang="en-US" sz="1600" dirty="0" err="1"/>
              <a:t>Trac</a:t>
            </a:r>
            <a:r>
              <a:rPr lang="en-US" altLang="en-US" sz="1600" dirty="0"/>
              <a:t> and the new ones.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4277" y="995567"/>
            <a:ext cx="8229600" cy="4970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Uncertainty methodology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features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Uncertainty quantification with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Innovations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Doc and Users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 in pictures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practice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Basics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OpenTURNS in </a:t>
            </a:r>
            <a:r>
              <a:rPr lang="fr-FR" dirty="0" err="1"/>
              <a:t>pictures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5" descr="C:\Documents and Settings\anne\Mes documents\Cong-Stag-Cours\Congres\LCMS2011\images\cob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10" y="3595311"/>
            <a:ext cx="2673350" cy="20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Documents and Settings\anne\Mes documents\Cong-Stag-Cours\Congres\LCMS2011\images\EventProbabilityIndexMarginalSensitivityDraw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7"/>
          <a:stretch/>
        </p:blipFill>
        <p:spPr bwMode="auto">
          <a:xfrm>
            <a:off x="504825" y="3749221"/>
            <a:ext cx="2844886" cy="20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Documents and Settings\anne\Mes documents\Cong-Stag-Cours\Congres\LCMS2011\images\contour2D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3" y="1027569"/>
            <a:ext cx="2678113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Documents and Settings\anne\Mes documents\Cong-Stag-Cours\Congres\LCMS2011\images\copula_estim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10" y="999010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Documents and Settings\anne\Mes documents\Cong-Stag-Cours\Congres\LCMS2011\images\ImportanceSampli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25" y="999010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pic>
        <p:nvPicPr>
          <p:cNvPr id="15" name="Picture 2" descr="E:\Formation HPC et Incertitudes\ImportanceFactorsDrawingFOR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55" y="3749221"/>
            <a:ext cx="2673264" cy="200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7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OpenTURNS in </a:t>
            </a:r>
            <a:r>
              <a:rPr lang="fr-FR" dirty="0" err="1"/>
              <a:t>pictures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4" descr="C:\Documents and Settings\anne\Mes documents\Cong-Stag-Cours\Congres\LCMS2011\images\linearRegression_residualGraphWro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04" y="917417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Documents and Settings\anne\Mes documents\Cong-Stag-Cours\Congres\LCMS2011\images\GumbelCopul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42" y="1040992"/>
            <a:ext cx="2678113" cy="2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Documents and Settings\anne\Mes documents\Cong-Stag-Cours\Congres\LCMS2011\images\PCE_JacobiPolynomials_Variable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04" y="3505200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Documents and Settings\anne\Mes documents\Cong-Stag-Cours\Congres\LCMS2011\images\Pai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04" y="3478213"/>
            <a:ext cx="2008187" cy="2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Documents and Settings\anne\Mes documents\Cong-Stag-Cours\Congres\LCMS2011\images\MonteCarloConverge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37" y="1044166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" descr="C:\Documents and Settings\anne\Mes documents\OpenTURNS-Presentations\OpenTURNS_Images\arma1D_predictio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37" y="3505200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OpenTURNS in </a:t>
            </a:r>
            <a:r>
              <a:rPr lang="fr-FR" dirty="0" err="1"/>
              <a:t>pictures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" name="Picture 4" descr="C:\Documents and Settings\anne\Mes documents\OpenTURNS-Presentations\OpenTURNS_Images\randomwalk2D_realiz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26" y="1054726"/>
            <a:ext cx="2673350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Documents and Settings\anne\Mes documents\OpenTURNS-Presentations\OpenTURNS_Images\whitenoise_realiza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26" y="3800194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Documents and Settings\anne\Mes documents\OpenTURNS-Presentations\OpenTURNS_Images\welchValid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47" y="1053138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Documents and Settings\anne\Mes documents\OPENTURNS-partenariat\EDF-EADS-Phimeca\2012-2013\JourneeUtilisateurs_11juin2013\slides\distribution_other_example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4" y="3754925"/>
            <a:ext cx="1976438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E:\Documents\Articles\OrderedStoch\Publi\src\copula_other_example_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4" y="1027567"/>
            <a:ext cx="1976438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" descr="E:\Incertitudes\OpenTURNS\GestionProjet\JU_6\Mesh\Th_25_transfor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13" y="3845460"/>
            <a:ext cx="2673350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4277" y="995567"/>
            <a:ext cx="8229600" cy="4970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Uncertainty methodology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features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Uncertainty quantification with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Innovations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Doc and Users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pictures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 in practice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 : Basics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4277" y="995567"/>
            <a:ext cx="8229600" cy="4970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 of </a:t>
            </a:r>
            <a:r>
              <a:rPr lang="en-US" dirty="0" err="1"/>
              <a:t>OpenTURNS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What is </a:t>
            </a:r>
            <a:r>
              <a:rPr lang="en-US" dirty="0" err="1"/>
              <a:t>OpenTURNS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Uncertainty methodology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Uncertainty quantification with </a:t>
            </a:r>
            <a:r>
              <a:rPr lang="en-US" dirty="0" err="1"/>
              <a:t>OpenTURNS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Innovations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: Doc and Users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 in pictures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 in practice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: Basics and example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2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32771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3277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6A4756E1-E185-402B-89F3-0BD737EBA3EA}" type="slidenum">
              <a:rPr lang="fr-FR" altLang="fr-FR" sz="800" smtClean="0"/>
              <a:pPr eaLnBrk="1" hangingPunct="1"/>
              <a:t>20</a:t>
            </a:fld>
            <a:endParaRPr lang="fr-FR" altLang="fr-FR" sz="800" dirty="0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889000" y="153988"/>
            <a:ext cx="79867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32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Basic commands in OT (1/3)</a:t>
            </a:r>
            <a:r>
              <a:rPr lang="ar-SA" altLang="fr-FR" sz="3200" dirty="0">
                <a:solidFill>
                  <a:srgbClr val="333399"/>
                </a:solidFill>
                <a:cs typeface="Arial" charset="0"/>
              </a:rPr>
              <a:t>‏</a:t>
            </a:r>
            <a:endParaRPr lang="en-GB" altLang="fr-FR" sz="3200" dirty="0">
              <a:solidFill>
                <a:srgbClr val="333399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889000" y="1733550"/>
            <a:ext cx="80978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openturns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		# import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openturns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module with an alias, here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</a:t>
            </a:r>
            <a:endParaRPr lang="en-US" sz="14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828675" y="1619250"/>
            <a:ext cx="8115300" cy="53975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1122363" y="2813050"/>
            <a:ext cx="6946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Mathematical objects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889000" y="3533775"/>
            <a:ext cx="8024813" cy="19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a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ot.Point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(3)		# Vector of 3 components of dimension 1</a:t>
            </a: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&gt; S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ot.Sample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(2, 3)  # Vector of 2 components of dimension 3</a:t>
            </a: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b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ot.Matrix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(5 ,7)			# Matrix with 5 rows and 7 columns</a:t>
            </a: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ot.Tensor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(3, 4, 5)			# Tensor à 3 rows, 4 columns et 5 pages</a:t>
            </a: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d[2, 1, 3] = -2.0				# assign the value -2 to the 3rd row, 2nd column and</a:t>
            </a: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								#4th page,  of the tensor d</a:t>
            </a:r>
          </a:p>
        </p:txBody>
      </p:sp>
      <p:sp>
        <p:nvSpPr>
          <p:cNvPr id="32778" name="Rectangle 7"/>
          <p:cNvSpPr>
            <a:spLocks noChangeArrowheads="1"/>
          </p:cNvSpPr>
          <p:nvPr/>
        </p:nvSpPr>
        <p:spPr bwMode="auto">
          <a:xfrm>
            <a:off x="828675" y="3419475"/>
            <a:ext cx="8115300" cy="2181225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9" name="Text Box 8"/>
          <p:cNvSpPr txBox="1">
            <a:spLocks noChangeArrowheads="1"/>
          </p:cNvSpPr>
          <p:nvPr/>
        </p:nvSpPr>
        <p:spPr bwMode="auto">
          <a:xfrm>
            <a:off x="1123950" y="1120775"/>
            <a:ext cx="6946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Importation of </a:t>
            </a:r>
            <a:r>
              <a:rPr lang="en-GB" altLang="fr-FR" sz="2000" dirty="0" err="1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OpenTURNS</a:t>
            </a: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 functionalities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6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3379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3379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3C7F58AE-7033-431B-BC43-9EA1A41C642A}" type="slidenum">
              <a:rPr lang="fr-FR" altLang="fr-FR" sz="800" smtClean="0"/>
              <a:pPr eaLnBrk="1" hangingPunct="1"/>
              <a:t>21</a:t>
            </a:fld>
            <a:endParaRPr lang="fr-FR" altLang="fr-FR" sz="800" dirty="0"/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889000" y="153988"/>
            <a:ext cx="79867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32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Basic commands in OT (2/3)</a:t>
            </a:r>
            <a:r>
              <a:rPr lang="ar-SA" altLang="fr-FR" sz="3200" dirty="0">
                <a:solidFill>
                  <a:srgbClr val="333399"/>
                </a:solidFill>
                <a:cs typeface="Arial" charset="0"/>
              </a:rPr>
              <a:t>‏</a:t>
            </a:r>
            <a:endParaRPr lang="en-GB" altLang="fr-FR" sz="3200" dirty="0">
              <a:solidFill>
                <a:srgbClr val="333399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1014413" y="1584325"/>
            <a:ext cx="7993062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1114425" y="1120775"/>
            <a:ext cx="6946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Methods</a:t>
            </a:r>
          </a:p>
        </p:txBody>
      </p: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890588" y="1733550"/>
            <a:ext cx="8024812" cy="443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a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ot.Point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(3)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a[0] = 2.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a[1] = -3.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a[2] = 5.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norm_a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a.norm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()							# Euclidean norm of the vector a</a:t>
            </a: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4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ot.SquareMatrix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(2)						# Squared matrix of order 2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mat[0, 0] = -2.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mat[0, 1] = 3.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mat[1, 0] = 0.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mat[1, 1] = 1.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det_mat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mat.computeDeterminant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()				# Determinant of the matrix mat</a:t>
            </a: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4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y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ot.Point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(2)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y[0] = 1.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y[1] = 5.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en-US" sz="1400" dirty="0">
                <a:solidFill>
                  <a:schemeClr val="accent3">
                    <a:lumMod val="6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x = </a:t>
            </a:r>
            <a:r>
              <a:rPr lang="en-US" sz="14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mat.solveLinearSystem</a:t>
            </a:r>
            <a: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(y)					# Solve the system mat*x=y</a:t>
            </a:r>
            <a:br>
              <a:rPr lang="en-US" sz="14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endParaRPr lang="en-US" sz="14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801" name="Rectangle 6"/>
          <p:cNvSpPr>
            <a:spLocks noChangeArrowheads="1"/>
          </p:cNvSpPr>
          <p:nvPr/>
        </p:nvSpPr>
        <p:spPr bwMode="auto">
          <a:xfrm>
            <a:off x="830263" y="1619250"/>
            <a:ext cx="8115300" cy="4306888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2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3481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3482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40200379-154F-4083-9228-55383A69D919}" type="slidenum">
              <a:rPr lang="fr-FR" altLang="fr-FR" sz="800" smtClean="0"/>
              <a:pPr eaLnBrk="1" hangingPunct="1"/>
              <a:t>22</a:t>
            </a:fld>
            <a:endParaRPr lang="fr-FR" altLang="fr-FR" sz="800" dirty="0"/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889000" y="153988"/>
            <a:ext cx="79867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32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Basic commands in OT (3/3)</a:t>
            </a:r>
            <a:r>
              <a:rPr lang="ar-SA" altLang="fr-FR" sz="3200" dirty="0">
                <a:solidFill>
                  <a:srgbClr val="333399"/>
                </a:solidFill>
                <a:cs typeface="Arial" charset="0"/>
              </a:rPr>
              <a:t>‏</a:t>
            </a:r>
            <a:endParaRPr lang="en-GB" altLang="fr-FR" sz="3200" dirty="0">
              <a:solidFill>
                <a:srgbClr val="333399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1014413" y="1584325"/>
            <a:ext cx="7993062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085850" y="1120775"/>
            <a:ext cx="69469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Methods</a:t>
            </a: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890588" y="1733550"/>
            <a:ext cx="80248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 = ot.SquareMatrix(2)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mat[0, 0] = -2.</a:t>
            </a:r>
            <a:br>
              <a:rPr lang="fr-FR" altLang="fr-FR" sz="1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fr-FR" altLang="fr-FR" sz="1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mat[0, 1] = 3.</a:t>
            </a:r>
            <a:br>
              <a:rPr lang="fr-FR" altLang="fr-FR" sz="1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fr-FR" altLang="fr-FR" sz="1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mat[1, 0] = 0.</a:t>
            </a:r>
            <a:br>
              <a:rPr lang="fr-FR" altLang="fr-FR" sz="1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</a:br>
            <a:r>
              <a:rPr lang="fr-FR" altLang="fr-FR" sz="1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mat[1, 1] = 1.</a:t>
            </a:r>
          </a:p>
          <a:p>
            <a:pPr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4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det_mat =</a:t>
            </a:r>
            <a:endParaRPr lang="fr-FR" altLang="fr-FR" sz="140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830263" y="1619250"/>
            <a:ext cx="8115300" cy="2087563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519113" y="4870450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400" b="1" dirty="0">
                <a:solidFill>
                  <a:srgbClr val="339966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Objet relative to the method</a:t>
            </a:r>
          </a:p>
        </p:txBody>
      </p:sp>
      <p:cxnSp>
        <p:nvCxnSpPr>
          <p:cNvPr id="34827" name="AutoShape 9"/>
          <p:cNvCxnSpPr>
            <a:cxnSpLocks noChangeShapeType="1"/>
            <a:stCxn id="34826" idx="0"/>
            <a:endCxn id="34834" idx="2"/>
          </p:cNvCxnSpPr>
          <p:nvPr/>
        </p:nvCxnSpPr>
        <p:spPr bwMode="auto">
          <a:xfrm rot="5400000" flipH="1" flipV="1">
            <a:off x="1479947" y="3604816"/>
            <a:ext cx="1492250" cy="1039019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1174750" y="6002338"/>
            <a:ext cx="3662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« . » between the objet and the method</a:t>
            </a:r>
          </a:p>
        </p:txBody>
      </p:sp>
      <p:cxnSp>
        <p:nvCxnSpPr>
          <p:cNvPr id="34829" name="AutoShape 11"/>
          <p:cNvCxnSpPr>
            <a:cxnSpLocks noChangeShapeType="1"/>
            <a:stCxn id="34828" idx="0"/>
            <a:endCxn id="34835" idx="2"/>
          </p:cNvCxnSpPr>
          <p:nvPr/>
        </p:nvCxnSpPr>
        <p:spPr bwMode="auto">
          <a:xfrm rot="5400000" flipH="1" flipV="1">
            <a:off x="1815703" y="4568429"/>
            <a:ext cx="2624138" cy="2436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116263" y="4865688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Name of the method:</a:t>
            </a:r>
            <a:b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</a:b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	- begins with a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a</a:t>
            </a: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lower case (</a:t>
            </a:r>
            <a:r>
              <a:rPr lang="en-US" altLang="en-US" sz="1400" b="1" i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compute</a:t>
            </a: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  <a:b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</a:b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	- if it is composed of several words the following begin with a capital (</a:t>
            </a:r>
            <a:r>
              <a:rPr lang="en-US" altLang="en-US" sz="1400" b="1" i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Determinant</a:t>
            </a: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4831" name="AutoShape 15"/>
          <p:cNvCxnSpPr>
            <a:cxnSpLocks noChangeShapeType="1"/>
            <a:stCxn id="34830" idx="0"/>
            <a:endCxn id="34836" idx="2"/>
          </p:cNvCxnSpPr>
          <p:nvPr/>
        </p:nvCxnSpPr>
        <p:spPr bwMode="auto">
          <a:xfrm rot="16200000" flipV="1">
            <a:off x="4783052" y="3688470"/>
            <a:ext cx="1490663" cy="86377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6173788" y="4221163"/>
            <a:ext cx="2943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sz="1400" b="1" dirty="0">
                <a:solidFill>
                  <a:srgbClr val="FF6600"/>
                </a:solidFill>
                <a:ea typeface="Lucida Sans Unicode" pitchFamily="34" charset="0"/>
                <a:cs typeface="Lucida Sans Unicode" pitchFamily="34" charset="0"/>
              </a:rPr>
              <a:t>« () » at the end of the method</a:t>
            </a:r>
          </a:p>
        </p:txBody>
      </p:sp>
      <p:cxnSp>
        <p:nvCxnSpPr>
          <p:cNvPr id="34833" name="AutoShape 18"/>
          <p:cNvCxnSpPr>
            <a:cxnSpLocks noChangeShapeType="1"/>
            <a:stCxn id="34832" idx="0"/>
            <a:endCxn id="34837" idx="2"/>
          </p:cNvCxnSpPr>
          <p:nvPr/>
        </p:nvCxnSpPr>
        <p:spPr bwMode="auto">
          <a:xfrm rot="16200000" flipV="1">
            <a:off x="6901484" y="3477245"/>
            <a:ext cx="846138" cy="64169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C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4" name="ZoneTexte 9"/>
          <p:cNvSpPr txBox="1">
            <a:spLocks noChangeArrowheads="1"/>
          </p:cNvSpPr>
          <p:nvPr/>
        </p:nvSpPr>
        <p:spPr bwMode="auto">
          <a:xfrm>
            <a:off x="2397125" y="2917825"/>
            <a:ext cx="696913" cy="460375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r" eaLnBrk="1" hangingPunct="1"/>
            <a:r>
              <a:rPr lang="fr-FR" altLang="fr-FR" sz="2400">
                <a:solidFill>
                  <a:srgbClr val="00B050"/>
                </a:solidFill>
              </a:rPr>
              <a:t>mat</a:t>
            </a:r>
          </a:p>
        </p:txBody>
      </p:sp>
      <p:sp>
        <p:nvSpPr>
          <p:cNvPr id="34835" name="ZoneTexte 11"/>
          <p:cNvSpPr txBox="1">
            <a:spLocks noChangeArrowheads="1"/>
          </p:cNvSpPr>
          <p:nvPr/>
        </p:nvSpPr>
        <p:spPr bwMode="auto">
          <a:xfrm>
            <a:off x="3114675" y="2917825"/>
            <a:ext cx="269875" cy="4603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2400"/>
              <a:t>.</a:t>
            </a:r>
          </a:p>
        </p:txBody>
      </p:sp>
      <p:sp>
        <p:nvSpPr>
          <p:cNvPr id="34836" name="ZoneTexte 12"/>
          <p:cNvSpPr txBox="1">
            <a:spLocks noChangeArrowheads="1"/>
          </p:cNvSpPr>
          <p:nvPr/>
        </p:nvSpPr>
        <p:spPr bwMode="auto">
          <a:xfrm>
            <a:off x="3421063" y="2914650"/>
            <a:ext cx="3350865" cy="46037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2400" dirty="0" err="1">
                <a:solidFill>
                  <a:srgbClr val="0070C0"/>
                </a:solidFill>
                <a:ea typeface="Lucida Sans Unicode" pitchFamily="34" charset="0"/>
                <a:cs typeface="Lucida Sans Unicode" pitchFamily="34" charset="0"/>
              </a:rPr>
              <a:t>computeDeterminant</a:t>
            </a:r>
            <a:endParaRPr lang="fr-FR" altLang="fr-FR" sz="2400" dirty="0">
              <a:solidFill>
                <a:srgbClr val="0070C0"/>
              </a:solidFill>
            </a:endParaRPr>
          </a:p>
        </p:txBody>
      </p:sp>
      <p:sp>
        <p:nvSpPr>
          <p:cNvPr id="34837" name="ZoneTexte 17"/>
          <p:cNvSpPr txBox="1">
            <a:spLocks noChangeArrowheads="1"/>
          </p:cNvSpPr>
          <p:nvPr/>
        </p:nvSpPr>
        <p:spPr bwMode="auto">
          <a:xfrm>
            <a:off x="6808441" y="2914650"/>
            <a:ext cx="390525" cy="460375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2400">
                <a:solidFill>
                  <a:srgbClr val="FFC000"/>
                </a:solidFill>
              </a:rPr>
              <a:t>()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21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717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205732D-F35B-4428-AF99-B212F001764D}" type="slidenum">
              <a:rPr lang="fr-FR" altLang="fr-FR" sz="800" smtClean="0"/>
              <a:pPr eaLnBrk="1" hangingPunct="1"/>
              <a:t>23</a:t>
            </a:fld>
            <a:endParaRPr lang="fr-FR" altLang="fr-FR" sz="800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Example of uncertainty propagation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873569" y="1360999"/>
            <a:ext cx="3794125" cy="1474787"/>
            <a:chOff x="2882900" y="1538288"/>
            <a:chExt cx="3794125" cy="1474787"/>
          </a:xfrm>
        </p:grpSpPr>
        <p:sp>
          <p:nvSpPr>
            <p:cNvPr id="7174" name="Rectangle 3"/>
            <p:cNvSpPr>
              <a:spLocks noChangeArrowheads="1"/>
            </p:cNvSpPr>
            <p:nvPr/>
          </p:nvSpPr>
          <p:spPr bwMode="auto">
            <a:xfrm>
              <a:off x="2981325" y="2286000"/>
              <a:ext cx="2768600" cy="258763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5" name="AutoShape 4"/>
            <p:cNvSpPr>
              <a:spLocks noChangeArrowheads="1"/>
            </p:cNvSpPr>
            <p:nvPr/>
          </p:nvSpPr>
          <p:spPr bwMode="auto">
            <a:xfrm>
              <a:off x="2882900" y="2547938"/>
              <a:ext cx="200025" cy="2111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6" name="AutoShape 5"/>
            <p:cNvSpPr>
              <a:spLocks noChangeArrowheads="1"/>
            </p:cNvSpPr>
            <p:nvPr/>
          </p:nvSpPr>
          <p:spPr bwMode="auto">
            <a:xfrm>
              <a:off x="5656263" y="2547938"/>
              <a:ext cx="200025" cy="2111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5637213" y="2759075"/>
              <a:ext cx="117475" cy="106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5753100" y="2759075"/>
              <a:ext cx="117475" cy="106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79" name="AutoShape 8"/>
            <p:cNvSpPr>
              <a:spLocks noChangeArrowheads="1"/>
            </p:cNvSpPr>
            <p:nvPr/>
          </p:nvSpPr>
          <p:spPr bwMode="auto">
            <a:xfrm>
              <a:off x="3013075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0" name="AutoShape 9"/>
            <p:cNvSpPr>
              <a:spLocks noChangeArrowheads="1"/>
            </p:cNvSpPr>
            <p:nvPr/>
          </p:nvSpPr>
          <p:spPr bwMode="auto">
            <a:xfrm>
              <a:off x="31575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1" name="AutoShape 10"/>
            <p:cNvSpPr>
              <a:spLocks noChangeArrowheads="1"/>
            </p:cNvSpPr>
            <p:nvPr/>
          </p:nvSpPr>
          <p:spPr bwMode="auto">
            <a:xfrm>
              <a:off x="3300413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2" name="AutoShape 11"/>
            <p:cNvSpPr>
              <a:spLocks noChangeArrowheads="1"/>
            </p:cNvSpPr>
            <p:nvPr/>
          </p:nvSpPr>
          <p:spPr bwMode="auto">
            <a:xfrm>
              <a:off x="3444875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3" name="AutoShape 12"/>
            <p:cNvSpPr>
              <a:spLocks noChangeArrowheads="1"/>
            </p:cNvSpPr>
            <p:nvPr/>
          </p:nvSpPr>
          <p:spPr bwMode="auto">
            <a:xfrm>
              <a:off x="35893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4" name="AutoShape 13"/>
            <p:cNvSpPr>
              <a:spLocks noChangeArrowheads="1"/>
            </p:cNvSpPr>
            <p:nvPr/>
          </p:nvSpPr>
          <p:spPr bwMode="auto">
            <a:xfrm>
              <a:off x="37338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5" name="AutoShape 14"/>
            <p:cNvSpPr>
              <a:spLocks noChangeArrowheads="1"/>
            </p:cNvSpPr>
            <p:nvPr/>
          </p:nvSpPr>
          <p:spPr bwMode="auto">
            <a:xfrm>
              <a:off x="3876675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6" name="AutoShape 15"/>
            <p:cNvSpPr>
              <a:spLocks noChangeArrowheads="1"/>
            </p:cNvSpPr>
            <p:nvPr/>
          </p:nvSpPr>
          <p:spPr bwMode="auto">
            <a:xfrm>
              <a:off x="40211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7" name="AutoShape 16"/>
            <p:cNvSpPr>
              <a:spLocks noChangeArrowheads="1"/>
            </p:cNvSpPr>
            <p:nvPr/>
          </p:nvSpPr>
          <p:spPr bwMode="auto">
            <a:xfrm>
              <a:off x="41656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8" name="AutoShape 17"/>
            <p:cNvSpPr>
              <a:spLocks noChangeArrowheads="1"/>
            </p:cNvSpPr>
            <p:nvPr/>
          </p:nvSpPr>
          <p:spPr bwMode="auto">
            <a:xfrm>
              <a:off x="4308475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89" name="AutoShape 18"/>
            <p:cNvSpPr>
              <a:spLocks noChangeArrowheads="1"/>
            </p:cNvSpPr>
            <p:nvPr/>
          </p:nvSpPr>
          <p:spPr bwMode="auto">
            <a:xfrm>
              <a:off x="44529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0" name="AutoShape 19"/>
            <p:cNvSpPr>
              <a:spLocks noChangeArrowheads="1"/>
            </p:cNvSpPr>
            <p:nvPr/>
          </p:nvSpPr>
          <p:spPr bwMode="auto">
            <a:xfrm>
              <a:off x="45974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1" name="AutoShape 20"/>
            <p:cNvSpPr>
              <a:spLocks noChangeArrowheads="1"/>
            </p:cNvSpPr>
            <p:nvPr/>
          </p:nvSpPr>
          <p:spPr bwMode="auto">
            <a:xfrm>
              <a:off x="4741863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2" name="AutoShape 21"/>
            <p:cNvSpPr>
              <a:spLocks noChangeArrowheads="1"/>
            </p:cNvSpPr>
            <p:nvPr/>
          </p:nvSpPr>
          <p:spPr bwMode="auto">
            <a:xfrm>
              <a:off x="48847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3" name="AutoShape 22"/>
            <p:cNvSpPr>
              <a:spLocks noChangeArrowheads="1"/>
            </p:cNvSpPr>
            <p:nvPr/>
          </p:nvSpPr>
          <p:spPr bwMode="auto">
            <a:xfrm>
              <a:off x="50292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4" name="AutoShape 23"/>
            <p:cNvSpPr>
              <a:spLocks noChangeArrowheads="1"/>
            </p:cNvSpPr>
            <p:nvPr/>
          </p:nvSpPr>
          <p:spPr bwMode="auto">
            <a:xfrm>
              <a:off x="5173663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5" name="AutoShape 24"/>
            <p:cNvSpPr>
              <a:spLocks noChangeArrowheads="1"/>
            </p:cNvSpPr>
            <p:nvPr/>
          </p:nvSpPr>
          <p:spPr bwMode="auto">
            <a:xfrm>
              <a:off x="5316538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6" name="AutoShape 25"/>
            <p:cNvSpPr>
              <a:spLocks noChangeArrowheads="1"/>
            </p:cNvSpPr>
            <p:nvPr/>
          </p:nvSpPr>
          <p:spPr bwMode="auto">
            <a:xfrm>
              <a:off x="5461000" y="1892300"/>
              <a:ext cx="115888" cy="381000"/>
            </a:xfrm>
            <a:prstGeom prst="downArrow">
              <a:avLst>
                <a:gd name="adj1" fmla="val 50000"/>
                <a:gd name="adj2" fmla="val 82191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7" name="AutoShape 26"/>
            <p:cNvSpPr>
              <a:spLocks noChangeArrowheads="1"/>
            </p:cNvSpPr>
            <p:nvPr/>
          </p:nvSpPr>
          <p:spPr bwMode="auto">
            <a:xfrm>
              <a:off x="5605463" y="1892300"/>
              <a:ext cx="115887" cy="381000"/>
            </a:xfrm>
            <a:prstGeom prst="downArrow">
              <a:avLst>
                <a:gd name="adj1" fmla="val 50000"/>
                <a:gd name="adj2" fmla="val 82192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7198" name="Line 27"/>
            <p:cNvSpPr>
              <a:spLocks noChangeShapeType="1"/>
            </p:cNvSpPr>
            <p:nvPr/>
          </p:nvSpPr>
          <p:spPr bwMode="auto">
            <a:xfrm flipV="1">
              <a:off x="2989263" y="2933700"/>
              <a:ext cx="2765425" cy="6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99" name="Text Box 28"/>
            <p:cNvSpPr txBox="1">
              <a:spLocks noChangeArrowheads="1"/>
            </p:cNvSpPr>
            <p:nvPr/>
          </p:nvSpPr>
          <p:spPr bwMode="auto">
            <a:xfrm>
              <a:off x="4192588" y="2617788"/>
              <a:ext cx="792162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000" i="1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rPr>
                <a:t>L</a:t>
              </a:r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5884863" y="2149475"/>
              <a:ext cx="792162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000" i="1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rPr>
                <a:t>E, I</a:t>
              </a:r>
            </a:p>
          </p:txBody>
        </p:sp>
        <p:sp>
          <p:nvSpPr>
            <p:cNvPr id="7201" name="Text Box 30"/>
            <p:cNvSpPr txBox="1">
              <a:spLocks noChangeArrowheads="1"/>
            </p:cNvSpPr>
            <p:nvPr/>
          </p:nvSpPr>
          <p:spPr bwMode="auto">
            <a:xfrm>
              <a:off x="4192588" y="1538288"/>
              <a:ext cx="792162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000" i="1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rPr>
                <a:t>p</a:t>
              </a:r>
            </a:p>
          </p:txBody>
        </p:sp>
      </p:grpSp>
      <p:sp>
        <p:nvSpPr>
          <p:cNvPr id="7202" name="Text Box 31"/>
          <p:cNvSpPr txBox="1">
            <a:spLocks noChangeArrowheads="1"/>
          </p:cNvSpPr>
          <p:nvPr/>
        </p:nvSpPr>
        <p:spPr bwMode="auto">
          <a:xfrm>
            <a:off x="992188" y="1066800"/>
            <a:ext cx="464483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4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Bending beam under uniform loading</a:t>
            </a: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992188" y="3064438"/>
            <a:ext cx="297771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4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Maximal displacement</a:t>
            </a:r>
          </a:p>
        </p:txBody>
      </p:sp>
      <p:graphicFrame>
        <p:nvGraphicFramePr>
          <p:cNvPr id="7204" name="Object 3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598189"/>
              </p:ext>
            </p:extLst>
          </p:nvPr>
        </p:nvGraphicFramePr>
        <p:xfrm>
          <a:off x="3351213" y="3526963"/>
          <a:ext cx="1506469" cy="64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5" imgW="977900" imgH="419100" progId="Equation.3">
                  <p:embed/>
                </p:oleObj>
              </mc:Choice>
              <mc:Fallback>
                <p:oleObj name="Equation" r:id="rId5" imgW="977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526963"/>
                        <a:ext cx="1506469" cy="64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992188" y="4283413"/>
            <a:ext cx="259459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4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Probabilistic model</a:t>
            </a:r>
          </a:p>
        </p:txBody>
      </p:sp>
      <p:graphicFrame>
        <p:nvGraphicFramePr>
          <p:cNvPr id="39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805760"/>
              </p:ext>
            </p:extLst>
          </p:nvPr>
        </p:nvGraphicFramePr>
        <p:xfrm>
          <a:off x="850392" y="4790131"/>
          <a:ext cx="7789755" cy="1371600"/>
        </p:xfrm>
        <a:graphic>
          <a:graphicData uri="http://schemas.openxmlformats.org/drawingml/2006/table">
            <a:tbl>
              <a:tblPr/>
              <a:tblGrid>
                <a:gridCol w="1678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692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parameter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Distribution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Standard Deviation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Length [mm]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Lognormal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Young modulus [</a:t>
                      </a:r>
                      <a:r>
                        <a:rPr kumimoji="0" lang="en-US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MPa</a:t>
                      </a: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Lognormal</a:t>
                      </a:r>
                      <a:endParaRPr kumimoji="0" lang="en-US" sz="12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Inertia [mm</a:t>
                      </a:r>
                      <a:r>
                        <a:rPr kumimoji="0" lang="en-US" sz="1200" b="0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Lognormal</a:t>
                      </a:r>
                      <a:endParaRPr kumimoji="0" lang="en-US" sz="12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Load [N/mm]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Lognormal</a:t>
                      </a:r>
                      <a:endParaRPr kumimoji="0" lang="en-US" sz="12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1" name="Imag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51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10243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024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CBBCBDE4-DED8-417B-814E-07C7232695A9}" type="slidenum">
              <a:rPr lang="fr-FR" altLang="fr-FR" sz="800" smtClean="0"/>
              <a:pPr eaLnBrk="1" hangingPunct="1"/>
              <a:t>24</a:t>
            </a:fld>
            <a:endParaRPr lang="fr-FR" altLang="fr-FR" sz="800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Model </a:t>
            </a:r>
            <a:r>
              <a:rPr lang="fr-FR" altLang="fr-FR" dirty="0" err="1"/>
              <a:t>function</a:t>
            </a:r>
            <a:endParaRPr lang="fr-FR" altLang="fr-FR" dirty="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100138" y="1066800"/>
            <a:ext cx="287191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Defining a Function</a:t>
            </a:r>
          </a:p>
        </p:txBody>
      </p:sp>
      <p:sp>
        <p:nvSpPr>
          <p:cNvPr id="10247" name="Text Box 3"/>
          <p:cNvSpPr txBox="1">
            <a:spLocks noChangeArrowheads="1"/>
          </p:cNvSpPr>
          <p:nvPr/>
        </p:nvSpPr>
        <p:spPr bwMode="auto">
          <a:xfrm>
            <a:off x="1196452" y="1469091"/>
            <a:ext cx="7813472" cy="420846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b="1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myfunction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ot.OpenTURNSPythonFunction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):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fr-FR" altLang="fr-FR" sz="1800" b="1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def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__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init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__(self):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			ot.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OpenTURNSPythonFunction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.__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init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__(self, 4, 1)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fr-FR" altLang="fr-FR" sz="1800" b="1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def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_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exec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(self, X):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			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dep_max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5.0 / 384.0 * X[3] * X[0] ** 4 / (X[1] * X[2])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			</a:t>
            </a:r>
            <a:r>
              <a:rPr lang="fr-FR" altLang="fr-FR" sz="1800" b="1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return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[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dep_max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]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depmax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ot.Function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myfunction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Arial" charset="0"/>
              </a:rPr>
              <a:t># ou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Arial" charset="0"/>
              </a:rPr>
              <a:t>Depmax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Arial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Arial" charset="0"/>
              </a:rPr>
              <a:t>ot.SymbolicFunction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Arial" charset="0"/>
              </a:rPr>
              <a:t>(['x1', 'x2', 'x3’, 'x4'],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Arial" charset="0"/>
              </a:rPr>
              <a:t>						['5. / 384 * x4 * x1 / (x2 * x3)'])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0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1126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12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2AB61BD-A97F-4AD3-A911-EAFB62CE2D4B}" type="slidenum">
              <a:rPr lang="fr-FR" altLang="fr-FR" sz="800" smtClean="0"/>
              <a:pPr eaLnBrk="1" hangingPunct="1"/>
              <a:t>25</a:t>
            </a:fld>
            <a:endParaRPr lang="fr-FR" altLang="fr-FR" sz="900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Defining the derivatives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100138" y="1066800"/>
            <a:ext cx="351331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Centered Finite difference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904875" y="1568450"/>
            <a:ext cx="7408863" cy="4790804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pas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ot.Point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(4)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pas[0] = 5.0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pas[1] = 30.0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pas[2] = 1.0e6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pas[3] = 0.01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myGradient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ot.CenteredFiniteDifferenceGradient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(pas,</a:t>
            </a:r>
            <a:b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</a:b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                                          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depmax.getEvaluation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())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myHessian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ot.CenteredFiniteDifferenceHessian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(pas,</a:t>
            </a:r>
            <a:b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</a:b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                                          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depmax.getEvaluation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depmax.setGradient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myGradient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depmax.setHessian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myHessian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56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1331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33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BF0FE6EF-FF9F-43E8-97C4-8BE91FF56092}" type="slidenum">
              <a:rPr lang="fr-FR" altLang="fr-FR" sz="800" smtClean="0"/>
              <a:pPr eaLnBrk="1" hangingPunct="1"/>
              <a:t>26</a:t>
            </a:fld>
            <a:endParaRPr lang="fr-FR" altLang="fr-FR" sz="800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Defining the probabilistic model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992188" y="1066800"/>
            <a:ext cx="321816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1 – Define the marginals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904875" y="1568450"/>
            <a:ext cx="6762750" cy="27971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moy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ot.Point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([5000.0, 300000, 1.0e9, 10.0])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et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ot.Point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([50.0, 4500.0, 1.0e8, 3.0])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binf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0.0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L1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ot.LogNormalMuSigma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moy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[0], et[0],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binf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).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getDistribution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L1.setName("L")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...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86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15363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536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EA698BC-03B9-4EED-B8D1-3C1F42EF1FF7}" type="slidenum">
              <a:rPr lang="fr-FR" altLang="fr-FR" sz="800" smtClean="0"/>
              <a:pPr eaLnBrk="1" hangingPunct="1"/>
              <a:t>27</a:t>
            </a:fld>
            <a:endParaRPr lang="fr-FR" altLang="fr-FR" sz="800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Defining the probabilistic model</a:t>
            </a:r>
            <a:endParaRPr lang="fr-FR" altLang="fr-FR" dirty="0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992188" y="1066800"/>
            <a:ext cx="330312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2 – Define the correlation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023938" y="1658938"/>
            <a:ext cx="7996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The variables are independent</a:t>
            </a: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			Use the independent copula.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096963" y="2584450"/>
            <a:ext cx="860425" cy="268288"/>
          </a:xfrm>
          <a:prstGeom prst="rightArrow">
            <a:avLst>
              <a:gd name="adj1" fmla="val 50000"/>
              <a:gd name="adj2" fmla="val 80177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5369" name="Text Box 5"/>
          <p:cNvSpPr txBox="1">
            <a:spLocks noChangeArrowheads="1"/>
          </p:cNvSpPr>
          <p:nvPr/>
        </p:nvSpPr>
        <p:spPr bwMode="auto">
          <a:xfrm>
            <a:off x="2566988" y="3792538"/>
            <a:ext cx="4823516" cy="42862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Copula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ot.IndependentCopula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(4)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14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1023938" y="1385888"/>
            <a:ext cx="7570787" cy="301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GB" altLang="fr-FR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 Collection of distributions:</a:t>
            </a: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GB" altLang="fr-FR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 Association of the collection and copula to create the composed distribution.</a:t>
            </a:r>
          </a:p>
        </p:txBody>
      </p:sp>
      <p:sp>
        <p:nvSpPr>
          <p:cNvPr id="17411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17412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74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8BB87D95-E304-403B-AAE8-9E2A19451753}" type="slidenum">
              <a:rPr lang="fr-FR" altLang="fr-FR" sz="800" smtClean="0"/>
              <a:pPr eaLnBrk="1" hangingPunct="1"/>
              <a:t>28</a:t>
            </a:fld>
            <a:endParaRPr lang="fr-FR" altLang="fr-FR" sz="800" dirty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Defining the probabilistic model</a:t>
            </a:r>
            <a:endParaRPr lang="fr-FR" altLang="fr-FR" dirty="0"/>
          </a:p>
        </p:txBody>
      </p:sp>
      <p:sp>
        <p:nvSpPr>
          <p:cNvPr id="17415" name="Text Box 3"/>
          <p:cNvSpPr txBox="1">
            <a:spLocks noChangeArrowheads="1"/>
          </p:cNvSpPr>
          <p:nvPr/>
        </p:nvSpPr>
        <p:spPr bwMode="auto">
          <a:xfrm>
            <a:off x="992188" y="1066800"/>
            <a:ext cx="459995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3 – Define the composed distribution</a:t>
            </a:r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1971675" y="2082800"/>
            <a:ext cx="5305425" cy="182222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Collection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ot.DistributionCollection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(4)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Collection[0]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ot.Distribution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(L1)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Collection[1]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ot.Distribution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(L2)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Collection[2]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ot.Distribution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(L3)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Collection[3]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ot.Distribution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(L4)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417" name="Text Box 5"/>
          <p:cNvSpPr txBox="1">
            <a:spLocks noChangeArrowheads="1"/>
          </p:cNvSpPr>
          <p:nvPr/>
        </p:nvSpPr>
        <p:spPr bwMode="auto">
          <a:xfrm>
            <a:off x="873125" y="4872038"/>
            <a:ext cx="7986713" cy="42068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Modelproba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ot.ComposedDistribution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(Collection, Copula)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8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023938" y="1962150"/>
            <a:ext cx="7570787" cy="21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GB" altLang="fr-FR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 Sampling of input values (here 1000 values)</a:t>
            </a:r>
            <a:r>
              <a:rPr lang="ar-SA" altLang="fr-FR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GB" altLang="fr-FR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 Evaluation of the output</a:t>
            </a:r>
          </a:p>
        </p:txBody>
      </p:sp>
      <p:sp>
        <p:nvSpPr>
          <p:cNvPr id="19459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19460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1946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E33D131-2D59-4F78-8CE7-52D73BB59529}" type="slidenum">
              <a:rPr lang="fr-FR" altLang="fr-FR" sz="800" smtClean="0"/>
              <a:pPr eaLnBrk="1" hangingPunct="1"/>
              <a:t>29</a:t>
            </a:fld>
            <a:endParaRPr lang="fr-FR" altLang="fr-FR" sz="800" dirty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Propagation using MC simulations </a:t>
            </a: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1971675" y="2659063"/>
            <a:ext cx="5114925" cy="36988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Input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Modelproba.getSample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(1000)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64" name="Text Box 5"/>
          <p:cNvSpPr txBox="1">
            <a:spLocks noChangeArrowheads="1"/>
          </p:cNvSpPr>
          <p:nvPr/>
        </p:nvSpPr>
        <p:spPr bwMode="auto">
          <a:xfrm>
            <a:off x="1971675" y="4243388"/>
            <a:ext cx="3105934" cy="38576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depmax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(Input)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993775" y="1066800"/>
            <a:ext cx="243590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Defining the DOE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4277" y="995567"/>
            <a:ext cx="8229600" cy="4970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 of </a:t>
            </a:r>
            <a:r>
              <a:rPr lang="en-US" dirty="0" err="1"/>
              <a:t>OpenTURNS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What is </a:t>
            </a:r>
            <a:r>
              <a:rPr lang="en-US" dirty="0" err="1"/>
              <a:t>OpenTURNS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Uncertainty methodology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OpenTURNS</a:t>
            </a:r>
            <a:r>
              <a:rPr lang="en-US" dirty="0"/>
              <a:t>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Uncertainty quantification with </a:t>
            </a:r>
            <a:r>
              <a:rPr lang="en-US" dirty="0" err="1"/>
              <a:t>OpenTURNS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Innovations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Doc and Users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pictures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practice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OpenTURNS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Basics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sp>
        <p:nvSpPr>
          <p:cNvPr id="2150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2150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47C74F96-56C3-48BC-8016-0B56597CF18A}" type="slidenum">
              <a:rPr lang="fr-FR" altLang="fr-FR" sz="800" smtClean="0"/>
              <a:pPr eaLnBrk="1" hangingPunct="1"/>
              <a:t>30</a:t>
            </a:fld>
            <a:endParaRPr lang="fr-FR" altLang="fr-FR" sz="800" dirty="0"/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1008063" y="1789113"/>
            <a:ext cx="7923212" cy="146208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Mean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DepMC.computeMean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Covariance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DepMC.computeCovariance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stdev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DepMC.computeStandardDeviationPerComponent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Skewness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DepMC.computeSkewnessPerComponent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Kurtosis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DepMC.computeKurtosisPerComponent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</a:t>
            </a:r>
            <a:r>
              <a:rPr lang="ar-SA" altLang="fr-FR" sz="1800" dirty="0">
                <a:latin typeface="Courier 10 Pitch" pitchFamily="1" charset="0"/>
                <a:cs typeface="Arial" charset="0"/>
              </a:rPr>
              <a:t>‏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Result of the MC simulation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993775" y="1066800"/>
            <a:ext cx="529405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Evaluation of the 4 first statistical moments</a:t>
            </a:r>
          </a:p>
        </p:txBody>
      </p:sp>
      <p:pic>
        <p:nvPicPr>
          <p:cNvPr id="21512" name="Picture 5" descr="M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357563"/>
            <a:ext cx="4513262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5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E:\Formation HPC et Incertitudes\CD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35" y="4055262"/>
            <a:ext cx="3220009" cy="24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E:\Formation HPC et Incertitudes\histo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9" y="4094163"/>
            <a:ext cx="3187701" cy="2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fr-FR" altLang="fr-FR" sz="800"/>
              <a:t>HPC &amp; UQ – OpenTURNS</a:t>
            </a:r>
            <a:endParaRPr lang="fr-FR" altLang="fr-FR" sz="800" dirty="0"/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4C3F960B-17E3-4C17-A6F2-E99CD59CB1A6}" type="slidenum">
              <a:rPr lang="fr-FR" altLang="fr-FR" sz="800" smtClean="0"/>
              <a:pPr eaLnBrk="1" hangingPunct="1"/>
              <a:t>31</a:t>
            </a:fld>
            <a:endParaRPr lang="fr-FR" altLang="fr-FR" sz="8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800" tIns="50400" rIns="100800" bIns="504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fr-FR" dirty="0"/>
              <a:t>Histogram and empirical CDF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992188" y="1066800"/>
            <a:ext cx="390104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255588" indent="-255588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55588" algn="l"/>
                <a:tab pos="703263" algn="l"/>
                <a:tab pos="1152525" algn="l"/>
                <a:tab pos="1601788" algn="l"/>
                <a:tab pos="2051050" algn="l"/>
                <a:tab pos="2500313" algn="l"/>
                <a:tab pos="2949575" algn="l"/>
                <a:tab pos="3398838" algn="l"/>
                <a:tab pos="3848100" algn="l"/>
                <a:tab pos="4297363" algn="l"/>
                <a:tab pos="4746625" algn="l"/>
                <a:tab pos="5195888" algn="l"/>
                <a:tab pos="5645150" algn="l"/>
                <a:tab pos="6094413" algn="l"/>
                <a:tab pos="6543675" algn="l"/>
                <a:tab pos="6992938" algn="l"/>
                <a:tab pos="7442200" algn="l"/>
                <a:tab pos="7891463" algn="l"/>
                <a:tab pos="8340725" algn="l"/>
                <a:tab pos="8789988" algn="l"/>
                <a:tab pos="923925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Blip>
                <a:blip r:embed="rId5"/>
              </a:buBlip>
            </a:pPr>
            <a:r>
              <a:rPr lang="en-GB" altLang="fr-FR" sz="2000" dirty="0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Graphs on the sample </a:t>
            </a:r>
            <a:r>
              <a:rPr lang="en-GB" altLang="fr-FR" sz="2000" dirty="0" err="1">
                <a:solidFill>
                  <a:srgbClr val="333399"/>
                </a:solidFill>
                <a:ea typeface="Lucida Sans Unicode" pitchFamily="34" charset="0"/>
                <a:cs typeface="Lucida Sans Unicode" pitchFamily="34" charset="0"/>
              </a:rPr>
              <a:t>DepMC</a:t>
            </a:r>
            <a:endParaRPr lang="en-GB" altLang="fr-FR" sz="2000" dirty="0">
              <a:solidFill>
                <a:srgbClr val="333399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990600" y="1568449"/>
            <a:ext cx="7986713" cy="268082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from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openturns.viewer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import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View</a:t>
            </a: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hist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ot.VisualTest.DrawHistogram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View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hist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,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bar_kwargs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={'label':'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'})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1800" dirty="0">
              <a:latin typeface="Courier 10 Pitch" pitchFamily="1" charset="0"/>
              <a:ea typeface="Lucida Sans Unicode" pitchFamily="34" charset="0"/>
              <a:cs typeface="Lucida Sans Unicode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CDF =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ot.VisualTest.DrawEmpiricalCDF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,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                		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DepMC.getMin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()[0] - 1.0,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DepMC.getMax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()[0] + 1.0)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View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(CDF, 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step_kwargs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={'label':'</a:t>
            </a:r>
            <a:r>
              <a:rPr lang="fr-FR" altLang="fr-FR" sz="1800" dirty="0" err="1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DepMC</a:t>
            </a:r>
            <a:r>
              <a:rPr lang="fr-FR" altLang="fr-FR" sz="1800" dirty="0">
                <a:latin typeface="Courier 10 Pitch" pitchFamily="1" charset="0"/>
                <a:ea typeface="Lucida Sans Unicode" pitchFamily="34" charset="0"/>
                <a:cs typeface="Lucida Sans Unicode" pitchFamily="34" charset="0"/>
              </a:rPr>
              <a:t>'})</a:t>
            </a:r>
          </a:p>
        </p:txBody>
      </p:sp>
      <p:sp>
        <p:nvSpPr>
          <p:cNvPr id="7177" name="Espace réservé de la date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1008063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fr-FR" sz="800" dirty="0"/>
              <a:t>G. Blondet – Maison de la simulation – May, 11-13 2020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0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64" y="1421394"/>
            <a:ext cx="4391952" cy="45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TURNS?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79008" y="1031781"/>
            <a:ext cx="8229601" cy="4970463"/>
          </a:xfrm>
        </p:spPr>
        <p:txBody>
          <a:bodyPr/>
          <a:lstStyle/>
          <a:p>
            <a:pPr algn="just"/>
            <a:r>
              <a:rPr lang="en-US" sz="1800" dirty="0"/>
              <a:t>Partnership since 2005 between:</a:t>
            </a:r>
          </a:p>
          <a:p>
            <a:pPr marL="457200" lvl="1" indent="0" algn="just">
              <a:buNone/>
            </a:pPr>
            <a:r>
              <a:rPr lang="en-US" sz="1400" b="1" dirty="0">
                <a:solidFill>
                  <a:srgbClr val="00B050"/>
                </a:solidFill>
              </a:rPr>
              <a:t>EDF - R&amp;D	EADS - Innovation Works	</a:t>
            </a:r>
            <a:r>
              <a:rPr lang="en-US" sz="1400" b="1" dirty="0" err="1">
                <a:solidFill>
                  <a:srgbClr val="00B050"/>
                </a:solidFill>
              </a:rPr>
              <a:t>Phimeca</a:t>
            </a:r>
            <a:r>
              <a:rPr lang="en-US" sz="1400" b="1" dirty="0">
                <a:solidFill>
                  <a:srgbClr val="00B050"/>
                </a:solidFill>
              </a:rPr>
              <a:t>	             IMACS </a:t>
            </a:r>
            <a:r>
              <a:rPr lang="en-US" sz="1200" dirty="0"/>
              <a:t>(since 2014)</a:t>
            </a:r>
            <a:endParaRPr lang="en-US" sz="1400" dirty="0"/>
          </a:p>
          <a:p>
            <a:pPr lvl="1" algn="just"/>
            <a:endParaRPr lang="en-US" sz="1600" dirty="0"/>
          </a:p>
          <a:p>
            <a:pPr algn="just"/>
            <a:r>
              <a:rPr lang="en-US" sz="1800" b="1" dirty="0">
                <a:solidFill>
                  <a:srgbClr val="FF0000"/>
                </a:solidFill>
              </a:rPr>
              <a:t>Open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source initiative to </a:t>
            </a:r>
            <a:r>
              <a:rPr lang="en-US" sz="1800" b="1" dirty="0">
                <a:solidFill>
                  <a:srgbClr val="FF0000"/>
                </a:solidFill>
              </a:rPr>
              <a:t>T</a:t>
            </a:r>
            <a:r>
              <a:rPr lang="en-US" sz="1800" dirty="0"/>
              <a:t>reat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Uncertainties, </a:t>
            </a:r>
            <a:r>
              <a:rPr lang="en-US" sz="1800" b="1" dirty="0" err="1">
                <a:solidFill>
                  <a:srgbClr val="FF0000"/>
                </a:solidFill>
              </a:rPr>
              <a:t>R</a:t>
            </a:r>
            <a:r>
              <a:rPr lang="en-US" sz="1800" dirty="0" err="1"/>
              <a:t>isks’</a:t>
            </a:r>
            <a:r>
              <a:rPr lang="en-US" sz="1800" b="1" dirty="0" err="1">
                <a:solidFill>
                  <a:srgbClr val="FF0000"/>
                </a:solidFill>
              </a:rPr>
              <a:t>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dirty="0"/>
              <a:t>tatistics</a:t>
            </a:r>
          </a:p>
          <a:p>
            <a:pPr lvl="1" algn="just"/>
            <a:r>
              <a:rPr lang="en-US" sz="1600" dirty="0"/>
              <a:t>An open source platform dedicated to uncertainty treatment in support of probabilistic methods</a:t>
            </a:r>
          </a:p>
          <a:p>
            <a:pPr lvl="1" algn="just"/>
            <a:r>
              <a:rPr lang="en-US" sz="1600" b="1" dirty="0"/>
              <a:t>Uncertainty propagation </a:t>
            </a:r>
            <a:r>
              <a:rPr lang="en-US" sz="1600" dirty="0"/>
              <a:t>through a model up to a variable of interest</a:t>
            </a:r>
          </a:p>
          <a:p>
            <a:pPr lvl="1" algn="just"/>
            <a:r>
              <a:rPr lang="en-US" sz="1600" b="1" dirty="0"/>
              <a:t>Uncertainty quantification </a:t>
            </a:r>
            <a:r>
              <a:rPr lang="en-US" sz="1600" dirty="0"/>
              <a:t>and Uncertainty ranking</a:t>
            </a:r>
          </a:p>
          <a:p>
            <a:pPr lvl="1" algn="just"/>
            <a:r>
              <a:rPr lang="en-US" sz="1600" b="1" dirty="0"/>
              <a:t>Meta-model</a:t>
            </a:r>
            <a:r>
              <a:rPr lang="en-US" sz="1600" dirty="0"/>
              <a:t> building </a:t>
            </a:r>
          </a:p>
          <a:p>
            <a:pPr lvl="1" algn="just"/>
            <a:r>
              <a:rPr lang="en-US" sz="1600" dirty="0"/>
              <a:t>working on Unix/Linux platform and Windows (since 2010)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algn="just"/>
            <a:r>
              <a:rPr lang="en-US" sz="1800" dirty="0"/>
              <a:t>Open TURNS includes:</a:t>
            </a:r>
          </a:p>
          <a:p>
            <a:pPr lvl="1" algn="just"/>
            <a:r>
              <a:rPr lang="en-US" sz="1600" dirty="0"/>
              <a:t>C++ scientific library including the methods for performing uncertainties treatment (statistic, reliability, etc.);</a:t>
            </a:r>
          </a:p>
          <a:p>
            <a:pPr lvl="1" algn="just"/>
            <a:r>
              <a:rPr lang="en-US" sz="1600" dirty="0"/>
              <a:t>A python module allowing to define in a simple manner the models in an interpreted language;</a:t>
            </a:r>
          </a:p>
          <a:p>
            <a:pPr lvl="1" algn="just"/>
            <a:r>
              <a:rPr lang="en-US" sz="1600" dirty="0"/>
              <a:t>A complete documentation;</a:t>
            </a:r>
          </a:p>
          <a:p>
            <a:pPr lvl="1" algn="just"/>
            <a:r>
              <a:rPr lang="en-US" sz="1600" dirty="0"/>
              <a:t>A website: </a:t>
            </a:r>
            <a:r>
              <a:rPr lang="en-US" sz="1600" dirty="0">
                <a:hlinkClick r:id="rId2"/>
              </a:rPr>
              <a:t>www.openturns.org</a:t>
            </a:r>
            <a:r>
              <a:rPr lang="en-US" sz="1600" dirty="0"/>
              <a:t>.</a:t>
            </a:r>
          </a:p>
          <a:p>
            <a:pPr marL="457200" lvl="1" indent="0" algn="just">
              <a:buNone/>
            </a:pPr>
            <a:endParaRPr lang="en-US" sz="1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6" y="1058941"/>
            <a:ext cx="8229600" cy="4680956"/>
          </a:xfrm>
        </p:spPr>
        <p:txBody>
          <a:bodyPr/>
          <a:lstStyle/>
          <a:p>
            <a:r>
              <a:rPr lang="en-US" altLang="en-US" sz="1800" dirty="0"/>
              <a:t>Global Methodology of Treatment of Uncertainties </a:t>
            </a:r>
          </a:p>
          <a:p>
            <a:pPr lvl="1"/>
            <a:r>
              <a:rPr lang="en-US" altLang="en-US" sz="1600" dirty="0"/>
              <a:t>developed first at EDF R&amp;D in 1990 and then improved by contributions from other companies</a:t>
            </a:r>
          </a:p>
          <a:p>
            <a:pPr marL="57150" indent="0">
              <a:buNone/>
            </a:pPr>
            <a:endParaRPr lang="en-US" altLang="en-US" sz="1400" b="1" u="sng" dirty="0">
              <a:solidFill>
                <a:srgbClr val="FF0000"/>
              </a:solidFill>
            </a:endParaRPr>
          </a:p>
          <a:p>
            <a:pPr marL="57150" indent="0" algn="ctr">
              <a:buNone/>
            </a:pPr>
            <a:r>
              <a:rPr lang="en-US" altLang="en-US" sz="1600" b="1" u="sng" dirty="0">
                <a:solidFill>
                  <a:srgbClr val="FF0000"/>
                </a:solidFill>
              </a:rPr>
              <a:t>Step A </a:t>
            </a:r>
            <a:r>
              <a:rPr lang="en-US" altLang="en-US" sz="1600" dirty="0">
                <a:solidFill>
                  <a:srgbClr val="FF0000"/>
                </a:solidFill>
              </a:rPr>
              <a:t>: </a:t>
            </a:r>
            <a:r>
              <a:rPr lang="en-US" altLang="en-US" sz="1600" i="1" dirty="0">
                <a:solidFill>
                  <a:srgbClr val="FF0000"/>
                </a:solidFill>
              </a:rPr>
              <a:t>Study Specification</a:t>
            </a:r>
          </a:p>
          <a:p>
            <a:pPr marL="57150" indent="0" algn="ctr">
              <a:buNone/>
            </a:pPr>
            <a:r>
              <a:rPr lang="en-US" altLang="en-US" sz="1600" dirty="0"/>
              <a:t>Uncertainty sources, model, variable of interest and criteria</a:t>
            </a:r>
          </a:p>
          <a:p>
            <a:pPr marL="57150" indent="0" algn="ctr">
              <a:buNone/>
            </a:pPr>
            <a:endParaRPr lang="en-US" altLang="en-US" sz="1600" dirty="0"/>
          </a:p>
          <a:p>
            <a:pPr marL="57150" indent="0" algn="ctr">
              <a:buNone/>
            </a:pPr>
            <a:r>
              <a:rPr lang="en-US" altLang="en-US" sz="1600" b="1" u="sng" dirty="0">
                <a:solidFill>
                  <a:srgbClr val="FF0000"/>
                </a:solidFill>
              </a:rPr>
              <a:t>Step B</a:t>
            </a:r>
            <a:r>
              <a:rPr lang="en-US" altLang="en-US" sz="1600" dirty="0">
                <a:solidFill>
                  <a:srgbClr val="FF0000"/>
                </a:solidFill>
              </a:rPr>
              <a:t> : </a:t>
            </a:r>
            <a:r>
              <a:rPr lang="en-US" altLang="en-US" sz="1600" i="1" dirty="0">
                <a:solidFill>
                  <a:srgbClr val="FF0000"/>
                </a:solidFill>
              </a:rPr>
              <a:t>Uncertainty Quantification </a:t>
            </a:r>
          </a:p>
          <a:p>
            <a:pPr marL="57150" indent="0" algn="ctr">
              <a:buNone/>
            </a:pPr>
            <a:r>
              <a:rPr lang="en-US" altLang="en-US" sz="1600" dirty="0"/>
              <a:t>Joint probability density function of the input uncertain parameters modeling</a:t>
            </a:r>
          </a:p>
          <a:p>
            <a:pPr marL="57150" indent="0" algn="ctr">
              <a:buNone/>
            </a:pPr>
            <a:endParaRPr lang="en-US" altLang="en-US" sz="1600" dirty="0"/>
          </a:p>
          <a:p>
            <a:pPr marL="57150" indent="0" algn="ctr">
              <a:buNone/>
            </a:pPr>
            <a:r>
              <a:rPr lang="en-US" altLang="en-US" sz="1600" b="1" u="sng" dirty="0">
                <a:solidFill>
                  <a:srgbClr val="FF0000"/>
                </a:solidFill>
              </a:rPr>
              <a:t>Step C</a:t>
            </a:r>
            <a:r>
              <a:rPr lang="en-US" altLang="en-US" sz="1600" dirty="0">
                <a:solidFill>
                  <a:srgbClr val="FF0000"/>
                </a:solidFill>
              </a:rPr>
              <a:t> : </a:t>
            </a:r>
            <a:r>
              <a:rPr lang="en-US" altLang="en-US" sz="1600" i="1" dirty="0">
                <a:solidFill>
                  <a:srgbClr val="FF0000"/>
                </a:solidFill>
              </a:rPr>
              <a:t>Uncertainty  Propagation </a:t>
            </a:r>
            <a:endParaRPr lang="en-US" altLang="en-US" sz="1600" dirty="0"/>
          </a:p>
          <a:p>
            <a:pPr marL="57150" indent="0" algn="ctr">
              <a:buNone/>
            </a:pPr>
            <a:r>
              <a:rPr lang="en-US" altLang="en-US" sz="1600" dirty="0"/>
              <a:t>Variable of interest uncertainty assessment</a:t>
            </a:r>
          </a:p>
          <a:p>
            <a:pPr marL="57150" indent="0" algn="ctr">
              <a:buNone/>
            </a:pPr>
            <a:endParaRPr lang="en-US" altLang="en-US" sz="1600" dirty="0"/>
          </a:p>
          <a:p>
            <a:pPr marL="57150" indent="0" algn="ctr">
              <a:buNone/>
            </a:pPr>
            <a:r>
              <a:rPr lang="en-US" altLang="en-US" sz="1600" b="1" u="sng" dirty="0">
                <a:solidFill>
                  <a:srgbClr val="FF0000"/>
                </a:solidFill>
              </a:rPr>
              <a:t>Step C’</a:t>
            </a:r>
            <a:r>
              <a:rPr lang="en-US" altLang="en-US" sz="1600" dirty="0">
                <a:solidFill>
                  <a:srgbClr val="FF0000"/>
                </a:solidFill>
              </a:rPr>
              <a:t> : </a:t>
            </a:r>
            <a:r>
              <a:rPr lang="en-US" altLang="en-US" sz="1600" i="1" dirty="0">
                <a:solidFill>
                  <a:srgbClr val="FF0000"/>
                </a:solidFill>
              </a:rPr>
              <a:t>Uncertainty Ranking / sensitivity analysis</a:t>
            </a:r>
            <a:endParaRPr lang="en-US" altLang="en-US" sz="1600" dirty="0"/>
          </a:p>
          <a:p>
            <a:pPr marL="57150" indent="0" algn="ctr">
              <a:buNone/>
            </a:pPr>
            <a:r>
              <a:rPr lang="en-US" altLang="en-US" sz="1600" dirty="0"/>
              <a:t>Uncertainty sources ranking with respect to their influence on the variable of interest uncertainty</a:t>
            </a:r>
          </a:p>
          <a:p>
            <a:pPr lvl="1"/>
            <a:endParaRPr lang="en-US" altLang="en-US" sz="1600" dirty="0"/>
          </a:p>
          <a:p>
            <a:pPr lvl="1"/>
            <a:endParaRPr lang="en-US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06582" y="2082297"/>
            <a:ext cx="8311081" cy="3612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methodology (1/2)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methodology (2/2)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  <p:grpSp>
        <p:nvGrpSpPr>
          <p:cNvPr id="45" name="Groupe 39"/>
          <p:cNvGrpSpPr>
            <a:grpSpLocks noChangeAspect="1"/>
          </p:cNvGrpSpPr>
          <p:nvPr/>
        </p:nvGrpSpPr>
        <p:grpSpPr bwMode="auto">
          <a:xfrm>
            <a:off x="897160" y="1032667"/>
            <a:ext cx="7669599" cy="5176838"/>
            <a:chOff x="107950" y="115888"/>
            <a:chExt cx="8883650" cy="6626225"/>
          </a:xfrm>
        </p:grpSpPr>
        <p:sp>
          <p:nvSpPr>
            <p:cNvPr id="46" name="AutoShape 2"/>
            <p:cNvSpPr>
              <a:spLocks noChangeArrowheads="1"/>
            </p:cNvSpPr>
            <p:nvPr/>
          </p:nvSpPr>
          <p:spPr bwMode="auto">
            <a:xfrm>
              <a:off x="5580063" y="6165850"/>
              <a:ext cx="2165350" cy="574675"/>
            </a:xfrm>
            <a:prstGeom prst="roundRect">
              <a:avLst>
                <a:gd name="adj" fmla="val 11935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E5FFE5"/>
                </a:gs>
                <a:gs pos="100000">
                  <a:srgbClr val="CCFFCC"/>
                </a:gs>
              </a:gsLst>
              <a:lin ang="5400000" scaled="1"/>
            </a:gradFill>
            <a:ln w="25400">
              <a:solidFill>
                <a:srgbClr val="339966"/>
              </a:solidFill>
              <a:prstDash val="dash"/>
              <a:round/>
              <a:headEnd/>
              <a:tailEnd/>
            </a:ln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b="1" dirty="0" err="1">
                  <a:solidFill>
                    <a:srgbClr val="009999"/>
                  </a:solidFill>
                  <a:latin typeface="Calibri" pitchFamily="34" charset="0"/>
                </a:rPr>
                <a:t>Decision</a:t>
              </a:r>
              <a:r>
                <a:rPr lang="fr-FR" altLang="fr-FR" sz="1200" b="1" dirty="0">
                  <a:solidFill>
                    <a:srgbClr val="009999"/>
                  </a:solidFill>
                  <a:latin typeface="Calibri" pitchFamily="34" charset="0"/>
                </a:rPr>
                <a:t> </a:t>
              </a:r>
              <a:r>
                <a:rPr lang="fr-FR" altLang="fr-FR" sz="1200" b="1" dirty="0" err="1">
                  <a:solidFill>
                    <a:srgbClr val="009999"/>
                  </a:solidFill>
                  <a:latin typeface="Calibri" pitchFamily="34" charset="0"/>
                </a:rPr>
                <a:t>criterion</a:t>
              </a:r>
              <a:endParaRPr lang="fr-FR" altLang="fr-FR" sz="1200" b="1" dirty="0">
                <a:solidFill>
                  <a:srgbClr val="009999"/>
                </a:solidFill>
                <a:latin typeface="Calibri" pitchFamily="34" charset="0"/>
              </a:endParaRPr>
            </a:p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dirty="0">
                  <a:solidFill>
                    <a:srgbClr val="009999"/>
                  </a:solidFill>
                  <a:latin typeface="Calibri" pitchFamily="34" charset="0"/>
                </a:rPr>
                <a:t>Ex: </a:t>
              </a:r>
              <a:r>
                <a:rPr lang="fr-FR" altLang="fr-FR" sz="1200" dirty="0" err="1">
                  <a:solidFill>
                    <a:srgbClr val="009999"/>
                  </a:solidFill>
                  <a:latin typeface="Calibri" pitchFamily="34" charset="0"/>
                </a:rPr>
                <a:t>Probability</a:t>
              </a:r>
              <a:r>
                <a:rPr lang="fr-FR" altLang="fr-FR" sz="1200" dirty="0">
                  <a:solidFill>
                    <a:srgbClr val="009999"/>
                  </a:solidFill>
                  <a:latin typeface="Calibri" pitchFamily="34" charset="0"/>
                </a:rPr>
                <a:t> &lt; 10</a:t>
              </a:r>
              <a:r>
                <a:rPr lang="fr-FR" altLang="fr-FR" sz="1200" baseline="30000" dirty="0">
                  <a:solidFill>
                    <a:srgbClr val="009999"/>
                  </a:solidFill>
                  <a:latin typeface="Calibri" pitchFamily="34" charset="0"/>
                </a:rPr>
                <a:t>-b</a:t>
              </a:r>
              <a:endParaRPr lang="fr-FR" altLang="fr-FR" sz="1200" noProof="1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sp>
          <p:nvSpPr>
            <p:cNvPr id="47" name="AutoShape 3"/>
            <p:cNvSpPr>
              <a:spLocks noChangeArrowheads="1"/>
            </p:cNvSpPr>
            <p:nvPr/>
          </p:nvSpPr>
          <p:spPr bwMode="auto">
            <a:xfrm>
              <a:off x="1692275" y="6165850"/>
              <a:ext cx="2009775" cy="576263"/>
            </a:xfrm>
            <a:prstGeom prst="roundRect">
              <a:avLst>
                <a:gd name="adj" fmla="val 11935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F5FFF5"/>
                </a:gs>
                <a:gs pos="100000">
                  <a:srgbClr val="CCFFCC"/>
                </a:gs>
              </a:gsLst>
              <a:lin ang="5400000" scaled="1"/>
            </a:gradFill>
            <a:ln w="25400">
              <a:solidFill>
                <a:srgbClr val="339966"/>
              </a:solidFill>
              <a:prstDash val="dash"/>
              <a:round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b="1" dirty="0" err="1">
                  <a:solidFill>
                    <a:srgbClr val="009999"/>
                  </a:solidFill>
                  <a:latin typeface="Calibri" pitchFamily="34" charset="0"/>
                </a:rPr>
                <a:t>Correcting</a:t>
              </a:r>
              <a:r>
                <a:rPr lang="fr-FR" altLang="fr-FR" sz="1200" b="1" dirty="0">
                  <a:solidFill>
                    <a:srgbClr val="009999"/>
                  </a:solidFill>
                  <a:latin typeface="Calibri" pitchFamily="34" charset="0"/>
                </a:rPr>
                <a:t> model</a:t>
              </a:r>
              <a:endParaRPr lang="en-US" altLang="fr-FR" sz="1200" dirty="0">
                <a:solidFill>
                  <a:srgbClr val="009999"/>
                </a:solidFill>
                <a:latin typeface="Calibri" pitchFamily="34" charset="0"/>
              </a:endParaRPr>
            </a:p>
          </p:txBody>
        </p:sp>
        <p:cxnSp>
          <p:nvCxnSpPr>
            <p:cNvPr id="48" name="AutoShape 4"/>
            <p:cNvCxnSpPr>
              <a:cxnSpLocks noChangeShapeType="1"/>
              <a:endCxn id="46" idx="3"/>
            </p:cNvCxnSpPr>
            <p:nvPr/>
          </p:nvCxnSpPr>
          <p:spPr bwMode="auto">
            <a:xfrm rot="5400000">
              <a:off x="6694488" y="4637088"/>
              <a:ext cx="2879725" cy="752475"/>
            </a:xfrm>
            <a:prstGeom prst="bentConnector2">
              <a:avLst/>
            </a:prstGeom>
            <a:noFill/>
            <a:ln w="25400">
              <a:solidFill>
                <a:srgbClr val="3399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5"/>
            <p:cNvCxnSpPr>
              <a:cxnSpLocks noChangeShapeType="1"/>
            </p:cNvCxnSpPr>
            <p:nvPr/>
          </p:nvCxnSpPr>
          <p:spPr bwMode="auto">
            <a:xfrm flipV="1">
              <a:off x="2195736" y="4149080"/>
              <a:ext cx="0" cy="2016224"/>
            </a:xfrm>
            <a:prstGeom prst="straightConnector1">
              <a:avLst/>
            </a:prstGeom>
            <a:noFill/>
            <a:ln w="25400">
              <a:solidFill>
                <a:srgbClr val="3399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6"/>
            <p:cNvCxnSpPr>
              <a:cxnSpLocks noChangeShapeType="1"/>
              <a:stCxn id="47" idx="1"/>
              <a:endCxn id="53" idx="2"/>
            </p:cNvCxnSpPr>
            <p:nvPr/>
          </p:nvCxnSpPr>
          <p:spPr bwMode="auto">
            <a:xfrm rot="10800000">
              <a:off x="971550" y="4881563"/>
              <a:ext cx="708025" cy="1573212"/>
            </a:xfrm>
            <a:prstGeom prst="bentConnector2">
              <a:avLst/>
            </a:prstGeom>
            <a:noFill/>
            <a:ln w="25400">
              <a:solidFill>
                <a:srgbClr val="3399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7"/>
            <p:cNvCxnSpPr>
              <a:cxnSpLocks noChangeShapeType="1"/>
              <a:stCxn id="46" idx="1"/>
              <a:endCxn id="47" idx="3"/>
            </p:cNvCxnSpPr>
            <p:nvPr/>
          </p:nvCxnSpPr>
          <p:spPr bwMode="auto">
            <a:xfrm flipH="1">
              <a:off x="3714750" y="6453188"/>
              <a:ext cx="1852613" cy="1587"/>
            </a:xfrm>
            <a:prstGeom prst="straightConnector1">
              <a:avLst/>
            </a:prstGeom>
            <a:noFill/>
            <a:ln w="25400">
              <a:solidFill>
                <a:srgbClr val="3399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905000" y="1258888"/>
              <a:ext cx="7086600" cy="289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fr-FR" altLang="fr-FR" sz="1200">
                <a:solidFill>
                  <a:srgbClr val="808080"/>
                </a:solidFill>
                <a:latin typeface="Calibri" pitchFamily="34" charset="0"/>
              </a:endParaRP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107950" y="1395413"/>
              <a:ext cx="1727200" cy="3473450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D4"/>
                </a:gs>
                <a:gs pos="100000">
                  <a:srgbClr val="FFFF99"/>
                </a:gs>
              </a:gsLst>
              <a:lin ang="5400000" scaled="1"/>
            </a:gra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lang="fr-FR" altLang="fr-FR" sz="1600" b="1" dirty="0" err="1">
                  <a:solidFill>
                    <a:srgbClr val="FF9900"/>
                  </a:solidFill>
                  <a:latin typeface="Calibri" pitchFamily="34" charset="0"/>
                </a:rPr>
                <a:t>Step</a:t>
              </a:r>
              <a:r>
                <a:rPr lang="fr-FR" altLang="fr-FR" sz="1600" b="1" dirty="0">
                  <a:solidFill>
                    <a:srgbClr val="FF9900"/>
                  </a:solidFill>
                  <a:latin typeface="Calibri" pitchFamily="34" charset="0"/>
                </a:rPr>
                <a:t> B :</a:t>
              </a:r>
            </a:p>
            <a:p>
              <a:pPr algn="ctr" eaLnBrk="1" hangingPunct="1">
                <a:spcAft>
                  <a:spcPts val="300"/>
                </a:spcAft>
              </a:pPr>
              <a:r>
                <a:rPr lang="fr-FR" altLang="fr-FR" sz="1600" b="1" dirty="0" err="1">
                  <a:solidFill>
                    <a:srgbClr val="FF9900"/>
                  </a:solidFill>
                  <a:latin typeface="Calibri" pitchFamily="34" charset="0"/>
                </a:rPr>
                <a:t>Uncertainty</a:t>
              </a:r>
              <a:r>
                <a:rPr lang="fr-FR" altLang="fr-FR" sz="1600" b="1" dirty="0">
                  <a:solidFill>
                    <a:srgbClr val="FF9900"/>
                  </a:solidFill>
                  <a:latin typeface="Calibri" pitchFamily="34" charset="0"/>
                </a:rPr>
                <a:t> quantification</a:t>
              </a:r>
            </a:p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dirty="0" err="1">
                  <a:solidFill>
                    <a:srgbClr val="808080"/>
                  </a:solidFill>
                  <a:latin typeface="Calibri" pitchFamily="34" charset="0"/>
                </a:rPr>
                <a:t>Probabilistic</a:t>
              </a:r>
              <a:r>
                <a:rPr lang="fr-FR" altLang="fr-FR" sz="1200" dirty="0">
                  <a:solidFill>
                    <a:srgbClr val="808080"/>
                  </a:solidFill>
                  <a:latin typeface="Calibri" pitchFamily="34" charset="0"/>
                </a:rPr>
                <a:t> model</a:t>
              </a:r>
            </a:p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dirty="0">
                  <a:solidFill>
                    <a:srgbClr val="808080"/>
                  </a:solidFill>
                  <a:latin typeface="Calibri" pitchFamily="34" charset="0"/>
                </a:rPr>
                <a:t>(joint distribution)</a:t>
              </a:r>
            </a:p>
            <a:p>
              <a:pPr algn="ctr" eaLnBrk="1" hangingPunct="1">
                <a:spcAft>
                  <a:spcPts val="300"/>
                </a:spcAft>
              </a:pPr>
              <a:endParaRPr lang="fr-FR" altLang="fr-FR" sz="1200" dirty="0">
                <a:solidFill>
                  <a:srgbClr val="808080"/>
                </a:solidFill>
                <a:latin typeface="Calibri" pitchFamily="34" charset="0"/>
              </a:endParaRPr>
            </a:p>
            <a:p>
              <a:pPr algn="ctr" eaLnBrk="1" hangingPunct="1">
                <a:spcAft>
                  <a:spcPts val="300"/>
                </a:spcAft>
              </a:pPr>
              <a:endParaRPr lang="fr-FR" altLang="fr-FR" sz="1200" dirty="0">
                <a:solidFill>
                  <a:srgbClr val="808080"/>
                </a:solidFill>
                <a:latin typeface="Calibri" pitchFamily="34" charset="0"/>
              </a:endParaRPr>
            </a:p>
            <a:p>
              <a:pPr algn="ctr" eaLnBrk="1" hangingPunct="1">
                <a:spcAft>
                  <a:spcPts val="300"/>
                </a:spcAft>
              </a:pPr>
              <a:endParaRPr lang="en-US" altLang="fr-FR" sz="1200" dirty="0">
                <a:solidFill>
                  <a:srgbClr val="808080"/>
                </a:solidFill>
                <a:latin typeface="Verdana" pitchFamily="34" charset="0"/>
              </a:endParaRPr>
            </a:p>
            <a:p>
              <a:pPr algn="ctr" eaLnBrk="1" hangingPunct="1">
                <a:spcAft>
                  <a:spcPts val="300"/>
                </a:spcAft>
              </a:pPr>
              <a:endParaRPr lang="en-US" altLang="fr-FR" sz="1200" dirty="0">
                <a:solidFill>
                  <a:srgbClr val="808080"/>
                </a:solidFill>
                <a:latin typeface="Verdana" pitchFamily="34" charset="0"/>
              </a:endParaRPr>
            </a:p>
            <a:p>
              <a:pPr algn="ctr" eaLnBrk="1" hangingPunct="1">
                <a:spcAft>
                  <a:spcPts val="300"/>
                </a:spcAft>
              </a:pPr>
              <a:r>
                <a:rPr lang="fr-FR" altLang="fr-FR" sz="1200" dirty="0">
                  <a:solidFill>
                    <a:srgbClr val="808080"/>
                  </a:solidFill>
                  <a:latin typeface="Calibri" pitchFamily="34" charset="0"/>
                </a:rPr>
                <a:t>Direct </a:t>
              </a:r>
              <a:r>
                <a:rPr lang="fr-FR" altLang="fr-FR" sz="1200" dirty="0" err="1">
                  <a:solidFill>
                    <a:srgbClr val="808080"/>
                  </a:solidFill>
                  <a:latin typeface="Calibri" pitchFamily="34" charset="0"/>
                </a:rPr>
                <a:t>methods</a:t>
              </a:r>
              <a:r>
                <a:rPr lang="fr-FR" altLang="fr-FR" sz="1200" dirty="0">
                  <a:solidFill>
                    <a:srgbClr val="808080"/>
                  </a:solidFill>
                  <a:latin typeface="Calibri" pitchFamily="34" charset="0"/>
                </a:rPr>
                <a:t>, </a:t>
              </a:r>
              <a:r>
                <a:rPr lang="fr-FR" altLang="fr-FR" sz="1200" dirty="0" err="1">
                  <a:solidFill>
                    <a:srgbClr val="808080"/>
                  </a:solidFill>
                  <a:latin typeface="Calibri" pitchFamily="34" charset="0"/>
                </a:rPr>
                <a:t>statistics</a:t>
              </a:r>
              <a:r>
                <a:rPr lang="fr-FR" altLang="fr-FR" sz="1200" dirty="0">
                  <a:solidFill>
                    <a:srgbClr val="808080"/>
                  </a:solidFill>
                  <a:latin typeface="Calibri" pitchFamily="34" charset="0"/>
                </a:rPr>
                <a:t>, expert </a:t>
              </a:r>
              <a:r>
                <a:rPr lang="fr-FR" altLang="fr-FR" sz="1200" dirty="0" err="1">
                  <a:solidFill>
                    <a:srgbClr val="808080"/>
                  </a:solidFill>
                  <a:latin typeface="Calibri" pitchFamily="34" charset="0"/>
                </a:rPr>
                <a:t>assessment</a:t>
              </a:r>
              <a:endParaRPr lang="en-US" altLang="fr-FR" sz="1200" dirty="0">
                <a:solidFill>
                  <a:srgbClr val="808080"/>
                </a:solidFill>
                <a:latin typeface="Verdana" pitchFamily="34" charset="0"/>
              </a:endParaRPr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3580710" y="2743718"/>
              <a:ext cx="2363130" cy="645079"/>
            </a:xfrm>
            <a:prstGeom prst="roundRect">
              <a:avLst>
                <a:gd name="adj" fmla="val 11935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lIns="36000" tIns="36000" rIns="36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Real system</a:t>
              </a:r>
              <a:endParaRPr lang="fr-FR" sz="12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f </a:t>
              </a:r>
              <a:r>
                <a:rPr lang="fr-FR" sz="1200" i="1" baseline="30000" dirty="0">
                  <a:solidFill>
                    <a:srgbClr val="808080"/>
                  </a:solidFill>
                  <a:latin typeface="+mn-lt"/>
                  <a:cs typeface="+mn-cs"/>
                </a:rPr>
                <a:t>R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(</a:t>
              </a:r>
              <a:r>
                <a:rPr lang="fr-FR" sz="1200" i="1" u="sng" dirty="0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  <a:endParaRPr lang="fr-FR" sz="1200" i="1" noProof="1">
                <a:solidFill>
                  <a:srgbClr val="808080"/>
                </a:solidFill>
                <a:latin typeface="+mn-lt"/>
                <a:cs typeface="+mn-cs"/>
              </a:endParaRP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1991508" y="2119131"/>
              <a:ext cx="1521399" cy="1044504"/>
            </a:xfrm>
            <a:prstGeom prst="roundRect">
              <a:avLst>
                <a:gd name="adj" fmla="val 11884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lIns="36000" tIns="36000" rIns="36000" bIns="36000" anchor="ctr">
              <a:spAutoFit/>
            </a:bodyPr>
            <a:lstStyle/>
            <a:p>
              <a:pPr algn="ctr" defTabSz="1052513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Input variables</a:t>
              </a:r>
              <a:endParaRPr lang="fr-FR" sz="1200" dirty="0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defTabSz="10525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Variables : </a:t>
              </a:r>
              <a:r>
                <a:rPr lang="fr-FR" sz="1200" i="1" u="sng" dirty="0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</a:p>
            <a:p>
              <a:pPr defTabSz="10525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200" dirty="0" err="1">
                  <a:solidFill>
                    <a:srgbClr val="808080"/>
                  </a:solidFill>
                  <a:latin typeface="+mn-lt"/>
                  <a:cs typeface="+mn-cs"/>
                </a:rPr>
                <a:t>Parameters</a:t>
              </a: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 :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 </a:t>
              </a:r>
              <a:r>
                <a:rPr lang="fr-FR" sz="1200" i="1" u="sng" dirty="0">
                  <a:solidFill>
                    <a:srgbClr val="808080"/>
                  </a:solidFill>
                  <a:latin typeface="Symbol" pitchFamily="18" charset="2"/>
                  <a:cs typeface="+mn-cs"/>
                </a:rPr>
                <a:t>q</a:t>
              </a:r>
              <a:endParaRPr lang="fr-FR" sz="1200" i="1" u="sng" noProof="1">
                <a:solidFill>
                  <a:srgbClr val="808080"/>
                </a:solidFill>
                <a:latin typeface="+mn-lt"/>
                <a:cs typeface="+mn-cs"/>
              </a:endParaRPr>
            </a:p>
            <a:p>
              <a:pPr defTabSz="10525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200" u="sng" dirty="0">
                <a:solidFill>
                  <a:srgbClr val="808080"/>
                </a:solidFill>
                <a:latin typeface="+mn-lt"/>
                <a:cs typeface="+mn-cs"/>
              </a:endParaRPr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6019909" y="2142496"/>
              <a:ext cx="1676847" cy="1143965"/>
            </a:xfrm>
            <a:prstGeom prst="roundRect">
              <a:avLst>
                <a:gd name="adj" fmla="val 11884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lIns="36000" tIns="36000" rIns="36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i="1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Variables of </a:t>
              </a:r>
              <a:r>
                <a:rPr lang="fr-FR" sz="1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interest</a:t>
              </a:r>
              <a:endParaRPr lang="fr-FR" sz="1200" i="1" noProof="1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Y = f(</a:t>
              </a:r>
              <a:r>
                <a:rPr lang="fr-FR" sz="1200" i="1" u="sng" dirty="0" err="1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dirty="0" err="1">
                  <a:solidFill>
                    <a:srgbClr val="808080"/>
                  </a:solidFill>
                  <a:latin typeface="+mn-lt"/>
                  <a:cs typeface="+mn-cs"/>
                </a:rPr>
                <a:t>,</a:t>
              </a:r>
              <a:r>
                <a:rPr lang="fr-FR" sz="1200" i="1" u="sng" dirty="0" err="1">
                  <a:solidFill>
                    <a:srgbClr val="808080"/>
                  </a:solidFill>
                  <a:latin typeface="Symbol" pitchFamily="18" charset="2"/>
                  <a:cs typeface="+mn-cs"/>
                </a:rPr>
                <a:t>q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Y </a:t>
              </a:r>
              <a:r>
                <a:rPr lang="fr-FR" sz="1200" i="1" baseline="30000" dirty="0">
                  <a:solidFill>
                    <a:srgbClr val="808080"/>
                  </a:solidFill>
                  <a:latin typeface="+mn-lt"/>
                  <a:cs typeface="+mn-cs"/>
                </a:rPr>
                <a:t>R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 = f </a:t>
              </a:r>
              <a:r>
                <a:rPr lang="fr-FR" sz="1200" i="1" baseline="30000" dirty="0">
                  <a:solidFill>
                    <a:srgbClr val="808080"/>
                  </a:solidFill>
                  <a:latin typeface="+mn-lt"/>
                  <a:cs typeface="+mn-cs"/>
                </a:rPr>
                <a:t>R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(</a:t>
              </a:r>
              <a:r>
                <a:rPr lang="fr-FR" sz="1200" i="1" u="sng" dirty="0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3930650" y="4060825"/>
              <a:ext cx="114300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fr-FR" altLang="fr-FR" sz="1200">
                  <a:solidFill>
                    <a:srgbClr val="000000"/>
                  </a:solidFill>
                  <a:latin typeface="Calibri" pitchFamily="34" charset="0"/>
                </a:rPr>
                <a:t> </a:t>
              </a:r>
              <a:endParaRPr lang="en-US" altLang="fr-FR" sz="1200">
                <a:solidFill>
                  <a:srgbClr val="808080"/>
                </a:solidFill>
                <a:latin typeface="Calibri" pitchFamily="34" charset="0"/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1219200" y="5257800"/>
              <a:ext cx="7183438" cy="0"/>
            </a:xfrm>
            <a:prstGeom prst="line">
              <a:avLst/>
            </a:prstGeom>
            <a:noFill/>
            <a:ln w="53975" cmpd="dbl">
              <a:solidFill>
                <a:srgbClr val="0000FF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219200" y="877888"/>
              <a:ext cx="7200900" cy="0"/>
            </a:xfrm>
            <a:prstGeom prst="line">
              <a:avLst/>
            </a:prstGeom>
            <a:noFill/>
            <a:ln w="53975" cmpd="dbl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3200360" y="1411528"/>
              <a:ext cx="4266533" cy="389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Step A : Study specification</a:t>
              </a:r>
            </a:p>
          </p:txBody>
        </p:sp>
        <p:sp>
          <p:nvSpPr>
            <p:cNvPr id="61" name="AutoShape 18"/>
            <p:cNvSpPr>
              <a:spLocks noChangeArrowheads="1"/>
            </p:cNvSpPr>
            <p:nvPr/>
          </p:nvSpPr>
          <p:spPr bwMode="auto">
            <a:xfrm>
              <a:off x="7772826" y="1893967"/>
              <a:ext cx="1066634" cy="1801836"/>
            </a:xfrm>
            <a:prstGeom prst="roundRect">
              <a:avLst>
                <a:gd name="adj" fmla="val 11884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lIns="36000" tIns="36000" rIns="36000" bIns="3600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Quantity</a:t>
              </a:r>
              <a:r>
                <a:rPr lang="fr-FR" sz="1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 of </a:t>
              </a:r>
              <a:r>
                <a:rPr lang="fr-FR" sz="1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interest</a:t>
              </a:r>
              <a:endParaRPr lang="fr-FR" sz="1200" b="1" i="1" noProof="1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Ex : variance, </a:t>
              </a:r>
              <a:r>
                <a:rPr lang="fr-FR" sz="1200" dirty="0" err="1">
                  <a:solidFill>
                    <a:srgbClr val="808080"/>
                  </a:solidFill>
                  <a:latin typeface="+mn-lt"/>
                  <a:cs typeface="+mn-cs"/>
                </a:rPr>
                <a:t>probability</a:t>
              </a:r>
              <a:endParaRPr lang="fr-FR" sz="1200" dirty="0">
                <a:solidFill>
                  <a:srgbClr val="80808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endParaRPr lang="fr-FR" sz="1200" dirty="0">
                <a:solidFill>
                  <a:srgbClr val="80808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endParaRPr lang="en-US" sz="1200" dirty="0">
                <a:solidFill>
                  <a:srgbClr val="80808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200400" y="115888"/>
              <a:ext cx="3733800" cy="609600"/>
            </a:xfrm>
            <a:prstGeom prst="rect">
              <a:avLst/>
            </a:prstGeom>
            <a:gradFill rotWithShape="0">
              <a:gsLst>
                <a:gs pos="0">
                  <a:srgbClr val="FFCC99"/>
                </a:gs>
                <a:gs pos="50000">
                  <a:srgbClr val="FFF3E6"/>
                </a:gs>
                <a:gs pos="100000">
                  <a:srgbClr val="FFCC99"/>
                </a:gs>
              </a:gsLst>
              <a:lin ang="5400000" scaled="1"/>
            </a:gra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fr-FR" altLang="fr-FR" sz="1600" b="1" dirty="0" err="1">
                  <a:solidFill>
                    <a:srgbClr val="FF0000"/>
                  </a:solidFill>
                  <a:latin typeface="Calibri" pitchFamily="34" charset="0"/>
                </a:rPr>
                <a:t>Step</a:t>
              </a:r>
              <a:r>
                <a:rPr lang="fr-FR" altLang="fr-FR" sz="1600" b="1" dirty="0">
                  <a:solidFill>
                    <a:srgbClr val="FF0000"/>
                  </a:solidFill>
                  <a:latin typeface="Calibri" pitchFamily="34" charset="0"/>
                </a:rPr>
                <a:t> C : </a:t>
              </a:r>
              <a:r>
                <a:rPr lang="fr-FR" altLang="fr-FR" sz="1600" b="1" dirty="0" err="1">
                  <a:solidFill>
                    <a:srgbClr val="FF0000"/>
                  </a:solidFill>
                  <a:latin typeface="Calibri" pitchFamily="34" charset="0"/>
                </a:rPr>
                <a:t>Uncertainty</a:t>
              </a:r>
              <a:r>
                <a:rPr lang="fr-FR" altLang="fr-FR" sz="1600" b="1" dirty="0">
                  <a:solidFill>
                    <a:srgbClr val="FF0000"/>
                  </a:solidFill>
                  <a:latin typeface="Calibri" pitchFamily="34" charset="0"/>
                </a:rPr>
                <a:t> Propagation</a:t>
              </a:r>
              <a:endParaRPr lang="fr-FR" altLang="fr-FR" sz="1600" b="1" dirty="0">
                <a:solidFill>
                  <a:srgbClr val="808080"/>
                </a:solidFill>
                <a:latin typeface="Calibri" pitchFamily="34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972150" y="5333172"/>
              <a:ext cx="3962253" cy="61035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27451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 b="1" dirty="0" err="1">
                  <a:solidFill>
                    <a:srgbClr val="0000FF"/>
                  </a:solidFill>
                  <a:latin typeface="+mn-lt"/>
                  <a:cs typeface="+mn-cs"/>
                </a:rPr>
                <a:t>Step</a:t>
              </a:r>
              <a:r>
                <a:rPr lang="fr-FR" sz="1600" b="1" dirty="0">
                  <a:solidFill>
                    <a:srgbClr val="0000FF"/>
                  </a:solidFill>
                  <a:latin typeface="+mn-lt"/>
                  <a:cs typeface="+mn-cs"/>
                </a:rPr>
                <a:t> C’ : </a:t>
              </a:r>
              <a:r>
                <a:rPr lang="fr-FR" sz="1600" b="1" dirty="0" err="1">
                  <a:solidFill>
                    <a:srgbClr val="0000FF"/>
                  </a:solidFill>
                  <a:latin typeface="+mn-lt"/>
                  <a:cs typeface="+mn-cs"/>
                </a:rPr>
                <a:t>Sensitivity</a:t>
              </a:r>
              <a:r>
                <a:rPr lang="fr-FR" sz="1600" b="1" dirty="0">
                  <a:solidFill>
                    <a:srgbClr val="0000FF"/>
                  </a:solidFill>
                  <a:latin typeface="+mn-lt"/>
                  <a:cs typeface="+mn-cs"/>
                </a:rPr>
                <a:t> </a:t>
              </a:r>
              <a:r>
                <a:rPr lang="fr-FR" sz="1600" b="1" dirty="0" err="1">
                  <a:solidFill>
                    <a:srgbClr val="0000FF"/>
                  </a:solidFill>
                  <a:latin typeface="+mn-lt"/>
                  <a:cs typeface="+mn-cs"/>
                </a:rPr>
                <a:t>analysis</a:t>
              </a:r>
              <a:endParaRPr lang="fr-FR" sz="1600" b="1" noProof="1">
                <a:solidFill>
                  <a:srgbClr val="0000FF"/>
                </a:solidFill>
                <a:latin typeface="+mn-lt"/>
                <a:cs typeface="+mn-cs"/>
              </a:endParaRPr>
            </a:p>
          </p:txBody>
        </p:sp>
        <p:graphicFrame>
          <p:nvGraphicFramePr>
            <p:cNvPr id="6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943553"/>
                </p:ext>
              </p:extLst>
            </p:nvPr>
          </p:nvGraphicFramePr>
          <p:xfrm>
            <a:off x="8077016" y="3307085"/>
            <a:ext cx="610479" cy="266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8" name="Photo Editor Photo" r:id="rId4" imgW="9476190" imgH="5191850" progId="">
                    <p:embed/>
                  </p:oleObj>
                </mc:Choice>
                <mc:Fallback>
                  <p:oleObj name="Photo Editor Photo" r:id="rId4" imgW="9476190" imgH="519185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016" y="3307085"/>
                          <a:ext cx="610479" cy="266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2667000" y="1182688"/>
              <a:ext cx="0" cy="914400"/>
            </a:xfrm>
            <a:prstGeom prst="line">
              <a:avLst/>
            </a:prstGeom>
            <a:noFill/>
            <a:ln w="53975" cmpd="dbl">
              <a:solidFill>
                <a:srgbClr val="FF99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838200" y="1182688"/>
              <a:ext cx="1828800" cy="0"/>
            </a:xfrm>
            <a:prstGeom prst="line">
              <a:avLst/>
            </a:prstGeom>
            <a:noFill/>
            <a:ln w="53975" cmpd="dbl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 flipV="1">
              <a:off x="838200" y="1182688"/>
              <a:ext cx="0" cy="228600"/>
            </a:xfrm>
            <a:prstGeom prst="line">
              <a:avLst/>
            </a:prstGeom>
            <a:noFill/>
            <a:ln w="53975" cmpd="dbl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8458200" y="3466590"/>
              <a:ext cx="2286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fr-FR" altLang="fr-FR" sz="1200">
                <a:solidFill>
                  <a:srgbClr val="808080"/>
                </a:solidFill>
                <a:latin typeface="Calibri" pitchFamily="34" charset="0"/>
              </a:endParaRPr>
            </a:p>
          </p:txBody>
        </p:sp>
        <p:sp>
          <p:nvSpPr>
            <p:cNvPr id="69" name="AutoShape 30"/>
            <p:cNvSpPr>
              <a:spLocks noChangeArrowheads="1"/>
            </p:cNvSpPr>
            <p:nvPr/>
          </p:nvSpPr>
          <p:spPr bwMode="auto">
            <a:xfrm>
              <a:off x="7466893" y="4267786"/>
              <a:ext cx="937645" cy="732795"/>
            </a:xfrm>
            <a:prstGeom prst="roundRect">
              <a:avLst>
                <a:gd name="adj" fmla="val 11884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lIns="36000" tIns="36000" rIns="36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i="1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Variables </a:t>
              </a:r>
              <a:r>
                <a:rPr lang="fr-FR" sz="1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observed</a:t>
              </a:r>
              <a:endParaRPr lang="fr-FR" sz="1200" i="1" noProof="1">
                <a:solidFill>
                  <a:srgbClr val="000000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fr-FR" sz="1200" i="1" dirty="0" err="1">
                  <a:solidFill>
                    <a:srgbClr val="808080"/>
                  </a:solidFill>
                  <a:latin typeface="+mn-lt"/>
                  <a:cs typeface="+mn-cs"/>
                </a:rPr>
                <a:t>Y</a:t>
              </a:r>
              <a:r>
                <a:rPr lang="fr-FR" sz="1200" baseline="-25000" dirty="0" err="1">
                  <a:solidFill>
                    <a:srgbClr val="808080"/>
                  </a:solidFill>
                  <a:latin typeface="+mn-lt"/>
                  <a:cs typeface="+mn-cs"/>
                </a:rPr>
                <a:t>obs</a:t>
              </a: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(</a:t>
              </a:r>
              <a:r>
                <a:rPr lang="fr-FR" sz="1200" i="1" u="sng" dirty="0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baseline="-25000" dirty="0">
                  <a:solidFill>
                    <a:srgbClr val="808080"/>
                  </a:solidFill>
                  <a:latin typeface="+mn-lt"/>
                  <a:cs typeface="+mn-cs"/>
                </a:rPr>
                <a:t>i</a:t>
              </a:r>
              <a:r>
                <a:rPr lang="fr-FR" sz="1200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2819400" y="4495800"/>
              <a:ext cx="4540250" cy="3810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50000">
                  <a:srgbClr val="FFFFFF"/>
                </a:gs>
                <a:gs pos="100000">
                  <a:srgbClr val="CCCCFF"/>
                </a:gs>
              </a:gsLst>
              <a:lin ang="5400000" scaled="1"/>
            </a:gradFill>
            <a:ln w="25400">
              <a:solidFill>
                <a:srgbClr val="99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fr-FR" altLang="fr-FR" sz="1600" b="1" dirty="0" err="1">
                  <a:solidFill>
                    <a:srgbClr val="FF9900"/>
                  </a:solidFill>
                  <a:latin typeface="Calibri" pitchFamily="34" charset="0"/>
                </a:rPr>
                <a:t>Step</a:t>
              </a:r>
              <a:r>
                <a:rPr lang="fr-FR" altLang="fr-FR" sz="1600" b="1" dirty="0">
                  <a:solidFill>
                    <a:srgbClr val="FF9900"/>
                  </a:solidFill>
                  <a:latin typeface="Calibri" pitchFamily="34" charset="0"/>
                </a:rPr>
                <a:t> B’: Calibration / Validation</a:t>
              </a:r>
              <a:endParaRPr lang="fr-FR" altLang="fr-FR" sz="1600" noProof="1">
                <a:solidFill>
                  <a:srgbClr val="808080"/>
                </a:solidFill>
                <a:latin typeface="Calibri" pitchFamily="34" charset="0"/>
              </a:endParaRPr>
            </a:p>
          </p:txBody>
        </p:sp>
        <p:sp>
          <p:nvSpPr>
            <p:cNvPr id="71" name="Line 33"/>
            <p:cNvSpPr>
              <a:spLocks noChangeShapeType="1"/>
            </p:cNvSpPr>
            <p:nvPr/>
          </p:nvSpPr>
          <p:spPr bwMode="auto">
            <a:xfrm flipV="1">
              <a:off x="2438400" y="4724400"/>
              <a:ext cx="381000" cy="0"/>
            </a:xfrm>
            <a:prstGeom prst="line">
              <a:avLst/>
            </a:prstGeom>
            <a:noFill/>
            <a:ln w="53975" cmpd="dbl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AutoShape 35"/>
            <p:cNvSpPr>
              <a:spLocks noChangeArrowheads="1"/>
            </p:cNvSpPr>
            <p:nvPr/>
          </p:nvSpPr>
          <p:spPr bwMode="auto">
            <a:xfrm>
              <a:off x="3580710" y="1981683"/>
              <a:ext cx="2363130" cy="645080"/>
            </a:xfrm>
            <a:prstGeom prst="roundRect">
              <a:avLst>
                <a:gd name="adj" fmla="val 11935"/>
              </a:avLst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lIns="36000" tIns="36000" rIns="36000" bIns="360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b="1" i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Numerical</a:t>
              </a:r>
              <a:r>
                <a:rPr lang="fr-FR" sz="1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cs typeface="+mn-cs"/>
                </a:rPr>
                <a:t> model</a:t>
              </a:r>
              <a:endParaRPr lang="fr-FR" sz="12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f(</a:t>
              </a:r>
              <a:r>
                <a:rPr lang="fr-FR" sz="1200" i="1" u="sng" dirty="0" err="1">
                  <a:solidFill>
                    <a:srgbClr val="808080"/>
                  </a:solidFill>
                  <a:latin typeface="+mn-lt"/>
                  <a:cs typeface="+mn-cs"/>
                </a:rPr>
                <a:t>x</a:t>
              </a:r>
              <a:r>
                <a:rPr lang="fr-FR" sz="1200" i="1" dirty="0" err="1">
                  <a:solidFill>
                    <a:srgbClr val="808080"/>
                  </a:solidFill>
                  <a:latin typeface="+mn-lt"/>
                  <a:cs typeface="+mn-cs"/>
                </a:rPr>
                <a:t>,</a:t>
              </a:r>
              <a:r>
                <a:rPr lang="fr-FR" sz="1200" i="1" u="sng" dirty="0" err="1">
                  <a:solidFill>
                    <a:srgbClr val="808080"/>
                  </a:solidFill>
                  <a:latin typeface="Symbol" pitchFamily="18" charset="2"/>
                  <a:cs typeface="+mn-cs"/>
                </a:rPr>
                <a:t>q</a:t>
              </a:r>
              <a:r>
                <a:rPr lang="fr-FR" sz="1200" i="1" dirty="0">
                  <a:solidFill>
                    <a:srgbClr val="808080"/>
                  </a:solidFill>
                  <a:latin typeface="+mn-lt"/>
                  <a:cs typeface="+mn-cs"/>
                </a:rPr>
                <a:t>)</a:t>
              </a:r>
              <a:endParaRPr lang="fr-FR" sz="1200" i="1" noProof="1">
                <a:solidFill>
                  <a:srgbClr val="808080"/>
                </a:solidFill>
                <a:latin typeface="+mn-lt"/>
                <a:cs typeface="+mn-cs"/>
              </a:endParaRPr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 flipH="1" flipV="1">
              <a:off x="5334000" y="3429000"/>
              <a:ext cx="0" cy="1066800"/>
            </a:xfrm>
            <a:prstGeom prst="line">
              <a:avLst/>
            </a:prstGeom>
            <a:noFill/>
            <a:ln w="53975" cmpd="dbl">
              <a:solidFill>
                <a:srgbClr val="FF99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2438400" y="3352800"/>
              <a:ext cx="0" cy="1371600"/>
            </a:xfrm>
            <a:prstGeom prst="line">
              <a:avLst/>
            </a:prstGeom>
            <a:noFill/>
            <a:ln w="53975" cmpd="dbl">
              <a:solidFill>
                <a:srgbClr val="FF99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Line 38"/>
            <p:cNvSpPr>
              <a:spLocks noChangeShapeType="1"/>
            </p:cNvSpPr>
            <p:nvPr/>
          </p:nvSpPr>
          <p:spPr bwMode="auto">
            <a:xfrm flipH="1" flipV="1">
              <a:off x="7010400" y="3505200"/>
              <a:ext cx="0" cy="990600"/>
            </a:xfrm>
            <a:prstGeom prst="line">
              <a:avLst/>
            </a:prstGeom>
            <a:noFill/>
            <a:ln w="53975" cmpd="dbl">
              <a:solidFill>
                <a:srgbClr val="969696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76" name="Group 40"/>
            <p:cNvGrpSpPr>
              <a:grpSpLocks/>
            </p:cNvGrpSpPr>
            <p:nvPr/>
          </p:nvGrpSpPr>
          <p:grpSpPr bwMode="auto">
            <a:xfrm>
              <a:off x="361950" y="3151189"/>
              <a:ext cx="1314450" cy="787401"/>
              <a:chOff x="228" y="1985"/>
              <a:chExt cx="828" cy="496"/>
            </a:xfrm>
          </p:grpSpPr>
          <p:grpSp>
            <p:nvGrpSpPr>
              <p:cNvPr id="77" name="Group 26"/>
              <p:cNvGrpSpPr>
                <a:grpSpLocks/>
              </p:cNvGrpSpPr>
              <p:nvPr/>
            </p:nvGrpSpPr>
            <p:grpSpPr bwMode="auto">
              <a:xfrm>
                <a:off x="228" y="1985"/>
                <a:ext cx="828" cy="131"/>
                <a:chOff x="180" y="2082"/>
                <a:chExt cx="828" cy="131"/>
              </a:xfrm>
            </p:grpSpPr>
            <p:graphicFrame>
              <p:nvGraphicFramePr>
                <p:cNvPr id="79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2265699"/>
                    </p:ext>
                  </p:extLst>
                </p:nvPr>
              </p:nvGraphicFramePr>
              <p:xfrm>
                <a:off x="180" y="2082"/>
                <a:ext cx="384" cy="1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39" name="Photo Editor Photo" r:id="rId6" imgW="7706801" imgH="2314286" progId="">
                        <p:embed/>
                      </p:oleObj>
                    </mc:Choice>
                    <mc:Fallback>
                      <p:oleObj name="Photo Editor Photo" r:id="rId6" imgW="7706801" imgH="2314286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" y="2082"/>
                              <a:ext cx="384" cy="1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0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45047134"/>
                    </p:ext>
                  </p:extLst>
                </p:nvPr>
              </p:nvGraphicFramePr>
              <p:xfrm>
                <a:off x="624" y="2082"/>
                <a:ext cx="384" cy="1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40" name="Photo Editor Photo" r:id="rId8" imgW="10278910" imgH="4982270" progId="">
                        <p:embed/>
                      </p:oleObj>
                    </mc:Choice>
                    <mc:Fallback>
                      <p:oleObj name="Photo Editor Photo" r:id="rId8" imgW="10278910" imgH="498227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" y="2082"/>
                              <a:ext cx="384" cy="1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8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0809670"/>
                  </p:ext>
                </p:extLst>
              </p:nvPr>
            </p:nvGraphicFramePr>
            <p:xfrm>
              <a:off x="384" y="2194"/>
              <a:ext cx="43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1" name="Image bitmap" r:id="rId10" imgW="3448531" imgH="2285714" progId="PBrush">
                      <p:embed/>
                    </p:oleObj>
                  </mc:Choice>
                  <mc:Fallback>
                    <p:oleObj name="Image bitmap" r:id="rId10" imgW="3448531" imgH="2285714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194"/>
                            <a:ext cx="43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95950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OpenTURNS</a:t>
            </a:r>
            <a:r>
              <a:rPr lang="en-US" dirty="0"/>
              <a:t> features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7" y="1031782"/>
            <a:ext cx="8229600" cy="3630754"/>
          </a:xfrm>
        </p:spPr>
        <p:txBody>
          <a:bodyPr/>
          <a:lstStyle/>
          <a:p>
            <a:r>
              <a:rPr lang="en-US" sz="1800" dirty="0"/>
              <a:t>Code linked to </a:t>
            </a:r>
            <a:r>
              <a:rPr lang="en-US" sz="1800" dirty="0" err="1"/>
              <a:t>OpenTURNS</a:t>
            </a:r>
            <a:endParaRPr lang="en-US" sz="1800" dirty="0"/>
          </a:p>
          <a:p>
            <a:pPr lvl="1">
              <a:buClr>
                <a:schemeClr val="tx1"/>
              </a:buClr>
            </a:pPr>
            <a:r>
              <a:rPr lang="en-US" altLang="en-US" sz="1600" b="1" noProof="1"/>
              <a:t>Interfa</a:t>
            </a:r>
            <a:r>
              <a:rPr lang="en-US" altLang="en-US" sz="1600" b="1" dirty="0" err="1"/>
              <a:t>ce</a:t>
            </a:r>
            <a:r>
              <a:rPr lang="en-US" altLang="en-US" sz="1600" b="1" dirty="0"/>
              <a:t> with python functions</a:t>
            </a:r>
            <a:r>
              <a:rPr lang="en-US" altLang="en-US" sz="1600" b="1" noProof="1"/>
              <a:t> </a:t>
            </a:r>
            <a:r>
              <a:rPr lang="en-US" altLang="en-US" sz="1600" noProof="1">
                <a:sym typeface="Wingdings" panose="05000000000000000000" pitchFamily="2" charset="2"/>
              </a:rPr>
              <a:t> </a:t>
            </a:r>
            <a:r>
              <a:rPr lang="en-US" altLang="en-US" sz="1600" dirty="0"/>
              <a:t>to perform complex wrappers without compilation + parallelization functionalities</a:t>
            </a:r>
            <a:endParaRPr lang="en-US" altLang="en-US" sz="1600" noProof="1"/>
          </a:p>
          <a:p>
            <a:pPr lvl="1">
              <a:buClr>
                <a:schemeClr val="tx1"/>
              </a:buClr>
            </a:pPr>
            <a:r>
              <a:rPr lang="en-US" altLang="en-US" sz="1600" dirty="0"/>
              <a:t>Standard I</a:t>
            </a:r>
            <a:r>
              <a:rPr lang="en-US" altLang="en-US" sz="1600" noProof="1"/>
              <a:t>nterface </a:t>
            </a:r>
            <a:r>
              <a:rPr lang="en-US" altLang="en-US" sz="1600" dirty="0"/>
              <a:t>for the wrappers of any complexity </a:t>
            </a:r>
            <a:r>
              <a:rPr lang="en-US" altLang="en-US" sz="1600" noProof="1"/>
              <a:t>(</a:t>
            </a:r>
            <a:r>
              <a:rPr lang="en-US" altLang="en-US" sz="1600" dirty="0"/>
              <a:t>distributed </a:t>
            </a:r>
            <a:r>
              <a:rPr lang="en-US" altLang="en-US" sz="1600" noProof="1"/>
              <a:t>wrapper</a:t>
            </a:r>
            <a:r>
              <a:rPr lang="en-US" altLang="en-US" sz="1600" dirty="0"/>
              <a:t>, binary data</a:t>
            </a:r>
            <a:r>
              <a:rPr lang="en-US" altLang="en-US" sz="1600" noProof="1"/>
              <a:t>)</a:t>
            </a:r>
            <a:r>
              <a:rPr lang="en-US" altLang="en-US" sz="1600" dirty="0"/>
              <a:t> development requiring the development of an external wrapper</a:t>
            </a:r>
          </a:p>
          <a:p>
            <a:pPr lvl="1">
              <a:buClr>
                <a:schemeClr val="tx1"/>
              </a:buClr>
            </a:pPr>
            <a:r>
              <a:rPr lang="en-US" altLang="en-US" sz="1600" dirty="0" err="1"/>
              <a:t>SalomeMeca</a:t>
            </a:r>
            <a:r>
              <a:rPr lang="en-US" altLang="en-US" sz="1600" dirty="0"/>
              <a:t> compatible </a:t>
            </a:r>
            <a:r>
              <a:rPr lang="en-US" altLang="en-US" sz="1600" dirty="0">
                <a:sym typeface="Wingdings" panose="05000000000000000000" pitchFamily="2" charset="2"/>
              </a:rPr>
              <a:t></a:t>
            </a:r>
            <a:r>
              <a:rPr lang="en-US" altLang="en-US" sz="1600" dirty="0"/>
              <a:t> software including the 3 components to perform a mechanical and probabilistic data models coupling (linked to YACS)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GUI of </a:t>
            </a:r>
            <a:r>
              <a:rPr lang="en-US" sz="1600" dirty="0" err="1"/>
              <a:t>OpenTURNS</a:t>
            </a:r>
            <a:r>
              <a:rPr lang="en-US" sz="1600" dirty="0"/>
              <a:t> within </a:t>
            </a:r>
            <a:r>
              <a:rPr lang="en-US" sz="1600" dirty="0" err="1"/>
              <a:t>SalomeMeca</a:t>
            </a:r>
            <a:endParaRPr lang="en-US" sz="1600" dirty="0"/>
          </a:p>
          <a:p>
            <a:pPr lvl="1">
              <a:buClr>
                <a:schemeClr val="tx1"/>
              </a:buClr>
            </a:pPr>
            <a:endParaRPr lang="en-US" sz="1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257733" y="3520559"/>
            <a:ext cx="5031575" cy="2571667"/>
            <a:chOff x="2130425" y="2198688"/>
            <a:chExt cx="5661025" cy="3192462"/>
          </a:xfrm>
        </p:grpSpPr>
        <p:pic>
          <p:nvPicPr>
            <p:cNvPr id="20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25" y="3159125"/>
              <a:ext cx="1127125" cy="117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Imag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150" y="3468688"/>
              <a:ext cx="1498600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Imag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250" y="2582863"/>
              <a:ext cx="2444750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lèche en arc 22"/>
            <p:cNvSpPr/>
            <p:nvPr/>
          </p:nvSpPr>
          <p:spPr bwMode="auto">
            <a:xfrm rot="19535963" flipH="1">
              <a:off x="3338513" y="2719388"/>
              <a:ext cx="1181100" cy="941387"/>
            </a:xfrm>
            <a:prstGeom prst="circularArrow">
              <a:avLst>
                <a:gd name="adj1" fmla="val 12500"/>
                <a:gd name="adj2" fmla="val 972892"/>
                <a:gd name="adj3" fmla="val 20457681"/>
                <a:gd name="adj4" fmla="val 14915394"/>
                <a:gd name="adj5" fmla="val 12500"/>
              </a:avLst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4" name="Flèche en arc 23"/>
            <p:cNvSpPr/>
            <p:nvPr/>
          </p:nvSpPr>
          <p:spPr bwMode="auto">
            <a:xfrm rot="8735963" flipH="1">
              <a:off x="5219700" y="2835275"/>
              <a:ext cx="1181100" cy="941388"/>
            </a:xfrm>
            <a:prstGeom prst="circularArrow">
              <a:avLst>
                <a:gd name="adj1" fmla="val 12500"/>
                <a:gd name="adj2" fmla="val 972892"/>
                <a:gd name="adj3" fmla="val 20457681"/>
                <a:gd name="adj4" fmla="val 14915394"/>
                <a:gd name="adj5" fmla="val 12500"/>
              </a:avLst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5" name="Flèche en arc 24"/>
            <p:cNvSpPr/>
            <p:nvPr/>
          </p:nvSpPr>
          <p:spPr bwMode="auto">
            <a:xfrm rot="12157597" flipH="1">
              <a:off x="3546475" y="3659188"/>
              <a:ext cx="1182688" cy="941387"/>
            </a:xfrm>
            <a:prstGeom prst="circularArrow">
              <a:avLst>
                <a:gd name="adj1" fmla="val 12500"/>
                <a:gd name="adj2" fmla="val 972892"/>
                <a:gd name="adj3" fmla="val 20457681"/>
                <a:gd name="adj4" fmla="val 12257381"/>
                <a:gd name="adj5" fmla="val 12500"/>
              </a:avLst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130425" y="4019551"/>
              <a:ext cx="1470025" cy="84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342900" indent="-3429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marL="0" lvl="1" algn="just" eaLnBrk="1" hangingPunct="1">
                <a:lnSpc>
                  <a:spcPct val="12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i="1" dirty="0">
                  <a:solidFill>
                    <a:srgbClr val="00B050"/>
                  </a:solidFill>
                  <a:latin typeface="Arial" panose="020B0604020202020204" pitchFamily="34" charset="0"/>
                  <a:ea typeface="Lucida Sans Unicode" pitchFamily="34" charset="0"/>
                  <a:cs typeface="Arial" panose="020B0604020202020204" pitchFamily="34" charset="0"/>
                </a:rPr>
                <a:t>FE modeling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5127625" y="4274431"/>
              <a:ext cx="2663825" cy="461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marL="0" lvl="1" algn="just" eaLnBrk="1" hangingPunct="1">
                <a:lnSpc>
                  <a:spcPct val="12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i="1" dirty="0">
                  <a:solidFill>
                    <a:srgbClr val="00B050"/>
                  </a:solidFill>
                  <a:latin typeface="Arial" panose="020B0604020202020204" pitchFamily="34" charset="0"/>
                  <a:ea typeface="Lucida Sans Unicode" pitchFamily="34" charset="0"/>
                  <a:cs typeface="Arial" panose="020B0604020202020204" pitchFamily="34" charset="0"/>
                </a:rPr>
                <a:t>Probabilistic modeling</a:t>
              </a: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873625" y="2198688"/>
              <a:ext cx="2391639" cy="461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342900" indent="-3429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marL="0" lvl="1" eaLnBrk="1" hangingPunct="1">
                <a:lnSpc>
                  <a:spcPct val="12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i="1" dirty="0">
                  <a:solidFill>
                    <a:srgbClr val="00B050"/>
                  </a:solidFill>
                  <a:latin typeface="Arial" panose="020B0604020202020204" pitchFamily="34" charset="0"/>
                  <a:ea typeface="Lucida Sans Unicode" pitchFamily="34" charset="0"/>
                  <a:cs typeface="Arial" panose="020B0604020202020204" pitchFamily="34" charset="0"/>
                </a:rPr>
                <a:t>Mechanical modeling</a:t>
              </a:r>
            </a:p>
          </p:txBody>
        </p:sp>
        <p:pic>
          <p:nvPicPr>
            <p:cNvPr id="29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2393950"/>
              <a:ext cx="1160463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Imag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50" y="4670425"/>
              <a:ext cx="1160463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Imag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3" y="90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6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 with </a:t>
            </a:r>
            <a:r>
              <a:rPr lang="en-US" dirty="0" err="1"/>
              <a:t>OpenTURNS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957" y="968406"/>
                <a:ext cx="4870764" cy="5314699"/>
              </a:xfrm>
            </p:spPr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altLang="en-US" sz="1600" dirty="0"/>
                  <a:t>Estimation from data : 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Distribution fittings (parametric or not)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Validation Tests (quantitative or graphical)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Estimation of the dependence : copula, correlation coefficient 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Regression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>
                  <a:buClr>
                    <a:schemeClr val="tx1"/>
                  </a:buClr>
                </a:pPr>
                <a:r>
                  <a:rPr lang="en-US" altLang="en-US" sz="1600" dirty="0"/>
                  <a:t>Analytical modeling of joint distributions of dimension </a:t>
                </a:r>
                <a14:m>
                  <m:oMath xmlns:m="http://schemas.openxmlformats.org/officeDocument/2006/math">
                    <m:r>
                      <a:rPr lang="en-US" altLang="en-US" sz="160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en-US" sz="1600" dirty="0"/>
                  <a:t> : 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Combination Marginals + Copula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Parametric distributions of dimension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en-US" dirty="0"/>
                  <a:t> (normal,  student...)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Truncated distributions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Stochastic process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Non parametric distribution of dimension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en-US" dirty="0"/>
                  <a:t>: kernel fitting (n), </a:t>
                </a:r>
                <a:r>
                  <a:rPr lang="en-US" altLang="en-US" dirty="0" err="1"/>
                  <a:t>Sklar</a:t>
                </a:r>
                <a:r>
                  <a:rPr lang="en-US" altLang="en-US" dirty="0"/>
                  <a:t> Copula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Linear combination of PDF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Linear combination of random variables 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Random sum of independent discrete variables according to a Poisson process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Etc.</a:t>
                </a:r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8001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altLang="en-US" sz="10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957" y="968406"/>
                <a:ext cx="4870764" cy="5314699"/>
              </a:xfrm>
              <a:blipFill rotWithShape="1">
                <a:blip r:embed="rId2"/>
                <a:stretch>
                  <a:fillRect t="-344" b="-10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5" descr="C:\Documents and Settings\anne\Mes documents\Cong-Stag-Cours\Congres\LCMS2011\images\contour2D_tul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50" y="1792587"/>
            <a:ext cx="3622101" cy="27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0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propagation with </a:t>
            </a:r>
            <a:r>
              <a:rPr lang="en-US" dirty="0" err="1"/>
              <a:t>OpenTURNS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957" y="968406"/>
            <a:ext cx="4870764" cy="531469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1600" dirty="0"/>
              <a:t>Sampling data: </a:t>
            </a:r>
          </a:p>
          <a:p>
            <a:pPr marL="811213" lvl="1" indent="-354013">
              <a:buClr>
                <a:schemeClr val="tx1"/>
              </a:buClr>
            </a:pPr>
            <a:r>
              <a:rPr lang="en-US" altLang="en-US" sz="1400" dirty="0"/>
              <a:t>Random generator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Stratified design of experiment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Latin Hypercube Sampling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Low Discrepancy Sequence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Markov chain</a:t>
            </a:r>
          </a:p>
          <a:p>
            <a:pPr marL="457200" lvl="3" indent="0">
              <a:buClr>
                <a:schemeClr val="tx1"/>
              </a:buClr>
              <a:buNone/>
            </a:pPr>
            <a:endParaRPr lang="en-US" altLang="en-US" dirty="0"/>
          </a:p>
          <a:p>
            <a:pPr marL="457200" lvl="3" indent="0">
              <a:buClr>
                <a:schemeClr val="tx1"/>
              </a:buClr>
              <a:buNone/>
            </a:pPr>
            <a:endParaRPr lang="en-US" altLang="en-US" dirty="0"/>
          </a:p>
          <a:p>
            <a:pPr marL="457200" lvl="3" indent="0">
              <a:buClr>
                <a:schemeClr val="tx1"/>
              </a:buClr>
              <a:buNone/>
            </a:pPr>
            <a:endParaRPr lang="en-US" altLang="en-US" dirty="0"/>
          </a:p>
          <a:p>
            <a:pPr>
              <a:buClr>
                <a:schemeClr val="tx1"/>
              </a:buClr>
            </a:pPr>
            <a:r>
              <a:rPr lang="en-US" altLang="en-US" sz="1600" dirty="0"/>
              <a:t>Probability estimation:</a:t>
            </a:r>
            <a:endParaRPr lang="en-US" altLang="en-US" sz="1400" dirty="0"/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 err="1"/>
              <a:t>Isoprobabilistic</a:t>
            </a:r>
            <a:r>
              <a:rPr lang="en-US" altLang="en-US" dirty="0"/>
              <a:t> transformation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FORM / SORM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Monte Carlo simulation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Importance simulation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Directional simulation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Latin hypercube simulation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Simulation algorithms</a:t>
            </a:r>
          </a:p>
          <a:p>
            <a:pPr marL="8001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– OpenTURNS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3490" name="Picture 2" descr="E:\Formation HPC et Incertitudes\sobol_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06" y="848413"/>
            <a:ext cx="2710349" cy="27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Documents and Settings\anne\Mes documents\Cong-Stag-Cours\Congres\LCMS2011\images\ImportanceSampl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13" y="3728444"/>
            <a:ext cx="2493533" cy="249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282918"/>
      </p:ext>
    </p:extLst>
  </p:cSld>
  <p:clrMapOvr>
    <a:masterClrMapping/>
  </p:clrMapOvr>
</p:sld>
</file>

<file path=ppt/theme/theme1.xml><?xml version="1.0" encoding="utf-8"?>
<a:theme xmlns:a="http://schemas.openxmlformats.org/drawingml/2006/main" name="PP-01-E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PP-01-E (Présentations Phimeca)</Template>
  <TotalTime>1740</TotalTime>
  <Words>2856</Words>
  <Application>Microsoft Office PowerPoint</Application>
  <PresentationFormat>Affichage à l'écran (4:3)</PresentationFormat>
  <Paragraphs>476</Paragraphs>
  <Slides>32</Slides>
  <Notes>13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32</vt:i4>
      </vt:variant>
    </vt:vector>
  </HeadingPairs>
  <TitlesOfParts>
    <vt:vector size="47" baseType="lpstr">
      <vt:lpstr>Arial</vt:lpstr>
      <vt:lpstr>Calibri</vt:lpstr>
      <vt:lpstr>Cambria Math</vt:lpstr>
      <vt:lpstr>Courier 10 Pitch</vt:lpstr>
      <vt:lpstr>Lucida Sans</vt:lpstr>
      <vt:lpstr>Symbol</vt:lpstr>
      <vt:lpstr>Tahoma</vt:lpstr>
      <vt:lpstr>Times New Roman</vt:lpstr>
      <vt:lpstr>Verdana</vt:lpstr>
      <vt:lpstr>Wingdings</vt:lpstr>
      <vt:lpstr>PP-01-E (Présentations Phimeca)</vt:lpstr>
      <vt:lpstr>Phimeca (body)</vt:lpstr>
      <vt:lpstr>Photo Editor Photo</vt:lpstr>
      <vt:lpstr>Image bitmap</vt:lpstr>
      <vt:lpstr>Equation</vt:lpstr>
      <vt:lpstr>Présentation PowerPoint</vt:lpstr>
      <vt:lpstr>Outline</vt:lpstr>
      <vt:lpstr>Outline</vt:lpstr>
      <vt:lpstr>What is Open TURNS?</vt:lpstr>
      <vt:lpstr>Uncertainty methodology (1/2)</vt:lpstr>
      <vt:lpstr>Uncertainty methodology (2/2)</vt:lpstr>
      <vt:lpstr>OpenTURNS features</vt:lpstr>
      <vt:lpstr>Uncertainty quantification with OpenTURNS</vt:lpstr>
      <vt:lpstr>Uncertainty propagation with OpenTURNS</vt:lpstr>
      <vt:lpstr>Uncertainty ranking with OpenTURNS</vt:lpstr>
      <vt:lpstr>Innovative and recently implemented algorithms</vt:lpstr>
      <vt:lpstr>Outline</vt:lpstr>
      <vt:lpstr>OpenTURNS: Doc and Users</vt:lpstr>
      <vt:lpstr>OpenTURNS: Doc and Users</vt:lpstr>
      <vt:lpstr>Outline</vt:lpstr>
      <vt:lpstr>OpenTURNS in pictures</vt:lpstr>
      <vt:lpstr>OpenTURNS in pictures</vt:lpstr>
      <vt:lpstr>OpenTURNS in pictures</vt:lpstr>
      <vt:lpstr>Outline</vt:lpstr>
      <vt:lpstr>Présentation PowerPoint</vt:lpstr>
      <vt:lpstr>Présentation PowerPoint</vt:lpstr>
      <vt:lpstr>Présentation PowerPoint</vt:lpstr>
      <vt:lpstr>Example of uncertainty propagation</vt:lpstr>
      <vt:lpstr>Model function</vt:lpstr>
      <vt:lpstr>Defining the derivatives</vt:lpstr>
      <vt:lpstr>Defining the probabilistic model</vt:lpstr>
      <vt:lpstr>Defining the probabilistic model</vt:lpstr>
      <vt:lpstr>Defining the probabilistic model</vt:lpstr>
      <vt:lpstr>Propagation using MC simulations </vt:lpstr>
      <vt:lpstr>Result of the MC simulation</vt:lpstr>
      <vt:lpstr>Histogram and empirical CDF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Marcilhac</dc:creator>
  <cp:lastModifiedBy>Gaetan Blondet</cp:lastModifiedBy>
  <cp:revision>159</cp:revision>
  <cp:lastPrinted>2012-06-08T12:37:26Z</cp:lastPrinted>
  <dcterms:created xsi:type="dcterms:W3CDTF">2014-04-18T09:47:39Z</dcterms:created>
  <dcterms:modified xsi:type="dcterms:W3CDTF">2020-01-29T22:34:12Z</dcterms:modified>
</cp:coreProperties>
</file>