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33"/>
  </p:notesMasterIdLst>
  <p:handoutMasterIdLst>
    <p:handoutMasterId r:id="rId34"/>
  </p:handoutMasterIdLst>
  <p:sldIdLst>
    <p:sldId id="256" r:id="rId3"/>
    <p:sldId id="257" r:id="rId4"/>
    <p:sldId id="258" r:id="rId5"/>
    <p:sldId id="365" r:id="rId6"/>
    <p:sldId id="259" r:id="rId7"/>
    <p:sldId id="370" r:id="rId8"/>
    <p:sldId id="266" r:id="rId9"/>
    <p:sldId id="267" r:id="rId10"/>
    <p:sldId id="369" r:id="rId11"/>
    <p:sldId id="366" r:id="rId12"/>
    <p:sldId id="269" r:id="rId13"/>
    <p:sldId id="271" r:id="rId14"/>
    <p:sldId id="371" r:id="rId15"/>
    <p:sldId id="372" r:id="rId16"/>
    <p:sldId id="36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368" r:id="rId26"/>
    <p:sldId id="374" r:id="rId27"/>
    <p:sldId id="295" r:id="rId28"/>
    <p:sldId id="296" r:id="rId29"/>
    <p:sldId id="297" r:id="rId30"/>
    <p:sldId id="309" r:id="rId31"/>
    <p:sldId id="302" r:id="rId32"/>
  </p:sldIdLst>
  <p:sldSz cx="9144000" cy="6858000" type="screen4x3"/>
  <p:notesSz cx="6805613" cy="99393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922" autoAdjust="0"/>
  </p:normalViewPr>
  <p:slideViewPr>
    <p:cSldViewPr snapToGrid="0">
      <p:cViewPr varScale="1">
        <p:scale>
          <a:sx n="88" d="100"/>
          <a:sy n="88" d="100"/>
        </p:scale>
        <p:origin x="147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-3000" y="-9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A459B-061D-459B-9BE4-1A6E1C5C94D5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91551-3496-4C34-BBEE-3A1084D96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28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459CD-CCE2-4CD3-ABB1-F28FA6F9DF4D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3B8B7-BCAB-4381-B54B-00430C2EB7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579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3B8B7-BCAB-4381-B54B-00430C2EB71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3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himeca (cover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6775" y="2254250"/>
            <a:ext cx="7675190" cy="14700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809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imeca (body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766354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914400" y="1212850"/>
            <a:ext cx="8229600" cy="4970463"/>
          </a:xfrm>
          <a:prstGeom prst="rect">
            <a:avLst/>
          </a:prstGeom>
        </p:spPr>
        <p:txBody>
          <a:bodyPr/>
          <a:lstStyle>
            <a:lvl1pPr>
              <a:buSzPct val="100000"/>
              <a:defRPr sz="2000">
                <a:solidFill>
                  <a:srgbClr val="333399"/>
                </a:solidFill>
                <a:latin typeface="Arial" pitchFamily="34" charset="0"/>
                <a:cs typeface="Arial" pitchFamily="34" charset="0"/>
              </a:defRPr>
            </a:lvl1pPr>
            <a:lvl2pPr>
              <a:buSzPct val="100000"/>
              <a:defRPr sz="1800">
                <a:latin typeface="Arial" pitchFamily="34" charset="0"/>
                <a:cs typeface="Arial" pitchFamily="34" charset="0"/>
              </a:defRPr>
            </a:lvl2pPr>
            <a:lvl3pPr>
              <a:buSzPct val="100000"/>
              <a:defRPr sz="1600">
                <a:latin typeface="Arial" pitchFamily="34" charset="0"/>
                <a:cs typeface="Arial" pitchFamily="34" charset="0"/>
              </a:defRPr>
            </a:lvl3pPr>
            <a:lvl4pPr>
              <a:buSzPct val="100000"/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42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84"/>
          <a:stretch>
            <a:fillRect/>
          </a:stretch>
        </p:blipFill>
        <p:spPr bwMode="auto">
          <a:xfrm>
            <a:off x="1588" y="0"/>
            <a:ext cx="9142412" cy="609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1148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"/>
          <a:stretch>
            <a:fillRect/>
          </a:stretch>
        </p:blipFill>
        <p:spPr bwMode="auto">
          <a:xfrm>
            <a:off x="835025" y="6226175"/>
            <a:ext cx="8308975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78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833438" y="6483350"/>
            <a:ext cx="7689850" cy="1588"/>
          </a:xfrm>
          <a:prstGeom prst="line">
            <a:avLst/>
          </a:prstGeom>
          <a:noFill/>
          <a:ln w="28440">
            <a:solidFill>
              <a:srgbClr val="D8E4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63017" y="6509249"/>
            <a:ext cx="2487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Arial" pitchFamily="34" charset="0"/>
                <a:cs typeface="Arial" pitchFamily="34" charset="0"/>
              </a:rPr>
              <a:t>PP-01-D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678363" y="1758950"/>
            <a:ext cx="369844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i="1" dirty="0">
                <a:solidFill>
                  <a:srgbClr val="0873A8"/>
                </a:solidFill>
                <a:latin typeface="Arial" pitchFamily="34" charset="0"/>
                <a:cs typeface="Arial" pitchFamily="34" charset="0"/>
              </a:rPr>
              <a:t>… solutions for </a:t>
            </a:r>
            <a:r>
              <a:rPr lang="fr-FR" i="1" dirty="0" err="1">
                <a:solidFill>
                  <a:srgbClr val="0873A8"/>
                </a:solidFill>
                <a:latin typeface="Arial" pitchFamily="34" charset="0"/>
                <a:cs typeface="Arial" pitchFamily="34" charset="0"/>
              </a:rPr>
              <a:t>robust</a:t>
            </a:r>
            <a:r>
              <a:rPr lang="fr-FR" i="1" dirty="0">
                <a:solidFill>
                  <a:srgbClr val="0873A8"/>
                </a:solidFill>
                <a:latin typeface="Arial" pitchFamily="34" charset="0"/>
                <a:cs typeface="Arial" pitchFamily="34" charset="0"/>
              </a:rPr>
              <a:t> engineering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18" y="6187036"/>
            <a:ext cx="641699" cy="59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9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just" defTabSz="914400" rtl="0" eaLnBrk="1" latinLnBrk="0" hangingPunct="1">
        <a:spcBef>
          <a:spcPct val="0"/>
        </a:spcBef>
        <a:buNone/>
        <a:defRPr lang="fr-FR" sz="3200" kern="1200" dirty="0" smtClean="0">
          <a:solidFill>
            <a:srgbClr val="333399"/>
          </a:solidFill>
          <a:latin typeface="Lucida Sans" pitchFamily="34" charset="0"/>
          <a:ea typeface="+mj-ea"/>
          <a:cs typeface="+mj-cs"/>
        </a:defRPr>
      </a:lvl1pPr>
    </p:titleStyle>
    <p:bodyStyle>
      <a:lvl1pPr marL="342900" indent="-342900" algn="just" defTabSz="914400" rtl="0" eaLnBrk="1" latinLnBrk="0" hangingPunct="1">
        <a:spcBef>
          <a:spcPct val="20000"/>
        </a:spcBef>
        <a:buSzPct val="70000"/>
        <a:buFontTx/>
        <a:buBlip>
          <a:blip r:embed="rId6"/>
        </a:buBlip>
        <a:defRPr sz="32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just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just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just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just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6"/>
          <p:cNvSpPr>
            <a:spLocks noChangeShapeType="1"/>
          </p:cNvSpPr>
          <p:nvPr/>
        </p:nvSpPr>
        <p:spPr bwMode="auto">
          <a:xfrm flipV="1">
            <a:off x="903288" y="746125"/>
            <a:ext cx="8205787" cy="19050"/>
          </a:xfrm>
          <a:prstGeom prst="line">
            <a:avLst/>
          </a:prstGeom>
          <a:noFill/>
          <a:ln w="28440">
            <a:solidFill>
              <a:srgbClr val="D8E4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" y="0"/>
            <a:ext cx="865188" cy="580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02"/>
          <a:stretch/>
        </p:blipFill>
        <p:spPr>
          <a:xfrm>
            <a:off x="6732240" y="6235200"/>
            <a:ext cx="2408058" cy="603454"/>
          </a:xfrm>
          <a:prstGeom prst="rect">
            <a:avLst/>
          </a:prstGeom>
        </p:spPr>
      </p:pic>
      <p:sp>
        <p:nvSpPr>
          <p:cNvPr id="22" name="Line 9"/>
          <p:cNvSpPr>
            <a:spLocks noChangeShapeType="1"/>
          </p:cNvSpPr>
          <p:nvPr/>
        </p:nvSpPr>
        <p:spPr bwMode="auto">
          <a:xfrm>
            <a:off x="-1112" y="6494145"/>
            <a:ext cx="8534401" cy="1588"/>
          </a:xfrm>
          <a:prstGeom prst="line">
            <a:avLst/>
          </a:prstGeom>
          <a:noFill/>
          <a:ln w="28440">
            <a:solidFill>
              <a:srgbClr val="D8E4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 rot="16200000">
            <a:off x="-525546" y="5068026"/>
            <a:ext cx="1266991" cy="2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buFont typeface="Lucida Sans" pitchFamily="34" charset="0"/>
              <a:buNone/>
            </a:pPr>
            <a:r>
              <a:rPr lang="en-US" sz="800" dirty="0">
                <a:latin typeface="Arial" pitchFamily="34" charset="0"/>
                <a:cs typeface="Arial" pitchFamily="34" charset="0"/>
              </a:rPr>
              <a:t>© Phimeca Engineering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0" y="6487200"/>
            <a:ext cx="1656000" cy="370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endParaRPr lang="fr-FR" sz="900" b="1" dirty="0">
              <a:latin typeface="Lucida Sans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>
          <a:xfrm>
            <a:off x="1656000" y="6495733"/>
            <a:ext cx="5076240" cy="362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3"/>
          </p:nvPr>
        </p:nvSpPr>
        <p:spPr>
          <a:xfrm>
            <a:off x="-1112" y="6495733"/>
            <a:ext cx="1657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134076" y="5435600"/>
            <a:ext cx="4668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2A18EED-B584-4CAF-8042-CE579E238CD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77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/>
  <p:txStyles>
    <p:titleStyle>
      <a:lvl1pPr algn="just" defTabSz="914400" rtl="0" eaLnBrk="1" latinLnBrk="0" hangingPunct="1">
        <a:spcBef>
          <a:spcPct val="0"/>
        </a:spcBef>
        <a:buNone/>
        <a:defRPr lang="fr-FR" sz="3200" kern="1200" dirty="0" smtClean="0">
          <a:solidFill>
            <a:srgbClr val="333399"/>
          </a:solidFill>
          <a:latin typeface="Lucida San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70000"/>
        <a:buFontTx/>
        <a:buBlip>
          <a:blip r:embed="rId5"/>
        </a:buBlip>
        <a:defRPr sz="32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1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16" Type="http://schemas.openxmlformats.org/officeDocument/2006/relationships/image" Target="../media/image30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4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7.png"/><Relationship Id="rId21" Type="http://schemas.openxmlformats.org/officeDocument/2006/relationships/image" Target="../media/image3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4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6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5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1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jpeg"/><Relationship Id="rId5" Type="http://schemas.openxmlformats.org/officeDocument/2006/relationships/image" Target="../media/image11.emf"/><Relationship Id="rId4" Type="http://schemas.openxmlformats.org/officeDocument/2006/relationships/image" Target="../media/image4.png"/><Relationship Id="rId9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58.sv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76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63.svg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9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5.png"/><Relationship Id="rId7" Type="http://schemas.openxmlformats.org/officeDocument/2006/relationships/image" Target="../media/image6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93.png"/><Relationship Id="rId4" Type="http://schemas.openxmlformats.org/officeDocument/2006/relationships/image" Target="../media/image9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59.jpeg"/><Relationship Id="rId7" Type="http://schemas.openxmlformats.org/officeDocument/2006/relationships/image" Target="../media/image9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866775" y="2254250"/>
            <a:ext cx="7675190" cy="1470025"/>
          </a:xfrm>
          <a:prstGeom prst="rect">
            <a:avLst/>
          </a:prstGeom>
        </p:spPr>
        <p:txBody>
          <a:bodyPr anchor="ctr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 lang="fr-FR" sz="3200" kern="1200">
                <a:solidFill>
                  <a:srgbClr val="3333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>
              <a:spcAft>
                <a:spcPts val="1200"/>
              </a:spcAft>
              <a:defRPr/>
            </a:pPr>
            <a:r>
              <a:rPr lang="en-US" dirty="0"/>
              <a:t>Probability theory basics</a:t>
            </a:r>
          </a:p>
          <a:p>
            <a:pPr lvl="0">
              <a:defRPr/>
            </a:pPr>
            <a:r>
              <a:rPr lang="en-US" sz="1600" noProof="0" dirty="0" err="1"/>
              <a:t>Gaëtan</a:t>
            </a:r>
            <a:r>
              <a:rPr lang="en-US" sz="1600" noProof="0" dirty="0"/>
              <a:t> </a:t>
            </a:r>
            <a:r>
              <a:rPr lang="en-US" sz="1600" noProof="0" dirty="0" err="1"/>
              <a:t>Blondet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Phimeca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 Engineering SA</a:t>
            </a:r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1031358" y="3823864"/>
            <a:ext cx="7346024" cy="1115290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spcBef>
                <a:spcPct val="20000"/>
              </a:spcBef>
              <a:buSzPct val="70000"/>
              <a:buFontTx/>
              <a:buNone/>
              <a:defRPr sz="24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70000"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‘HPC and Uncertainty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</a:rPr>
              <a:t> Treatment – Examples with Open TURNS and </a:t>
            </a:r>
            <a:r>
              <a:rPr kumimoji="0" lang="en-US" sz="1600" b="0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</a:rPr>
              <a:t>Uranie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</a:rPr>
              <a:t>’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600" dirty="0"/>
              <a:t>EDF – </a:t>
            </a:r>
            <a:r>
              <a:rPr lang="en-US" sz="1600" dirty="0" err="1"/>
              <a:t>Phimeca</a:t>
            </a:r>
            <a:r>
              <a:rPr lang="en-US" sz="1600" dirty="0"/>
              <a:t> – Airbus Group – IMACS – CEA</a:t>
            </a:r>
            <a:endParaRPr kumimoji="0" lang="en-US" sz="16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600" dirty="0"/>
              <a:t>PRACE Advanced Training Center – May, 12-14 2020</a:t>
            </a:r>
            <a:endParaRPr kumimoji="0" lang="en-US" sz="16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152" y="5031014"/>
            <a:ext cx="1454902" cy="130842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167" y="5076437"/>
            <a:ext cx="1790176" cy="121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00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59218" y="861976"/>
            <a:ext cx="8378456" cy="5389968"/>
          </a:xfrm>
        </p:spPr>
        <p:txBody>
          <a:bodyPr/>
          <a:lstStyle/>
          <a:p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General definitions</a:t>
            </a:r>
          </a:p>
          <a:p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800" dirty="0"/>
              <a:t>Random variables</a:t>
            </a:r>
          </a:p>
          <a:p>
            <a:pPr lvl="1"/>
            <a:r>
              <a:rPr lang="fr-FR" sz="1600" dirty="0" err="1"/>
              <a:t>Definitions</a:t>
            </a:r>
            <a:endParaRPr lang="fr-FR" sz="1600" dirty="0"/>
          </a:p>
          <a:p>
            <a:pPr lvl="1"/>
            <a:r>
              <a:rPr lang="fr-FR" sz="1600" dirty="0"/>
              <a:t>Cumulative distribution </a:t>
            </a:r>
            <a:r>
              <a:rPr lang="fr-FR" sz="1600" dirty="0" err="1"/>
              <a:t>function</a:t>
            </a:r>
            <a:r>
              <a:rPr lang="fr-FR" sz="1600" dirty="0"/>
              <a:t> and </a:t>
            </a:r>
            <a:r>
              <a:rPr lang="fr-FR" sz="1600" dirty="0" err="1"/>
              <a:t>probability</a:t>
            </a:r>
            <a:r>
              <a:rPr lang="fr-FR" sz="1600" dirty="0"/>
              <a:t> </a:t>
            </a:r>
            <a:r>
              <a:rPr lang="fr-FR" sz="1600" dirty="0" err="1"/>
              <a:t>density</a:t>
            </a:r>
            <a:r>
              <a:rPr lang="fr-FR" sz="1600" dirty="0"/>
              <a:t> </a:t>
            </a:r>
            <a:r>
              <a:rPr lang="fr-FR" sz="1600" dirty="0" err="1"/>
              <a:t>function</a:t>
            </a:r>
            <a:endParaRPr lang="fr-FR" sz="1600" dirty="0"/>
          </a:p>
          <a:p>
            <a:pPr lvl="1"/>
            <a:r>
              <a:rPr lang="fr-FR" sz="1600" dirty="0"/>
              <a:t>Moments</a:t>
            </a:r>
          </a:p>
          <a:p>
            <a:pPr lvl="1"/>
            <a:r>
              <a:rPr lang="fr-FR" sz="1600" dirty="0"/>
              <a:t>Confidence </a:t>
            </a:r>
            <a:r>
              <a:rPr lang="fr-FR" sz="1600" dirty="0" err="1"/>
              <a:t>intervals</a:t>
            </a:r>
            <a:r>
              <a:rPr lang="fr-FR" sz="1600" dirty="0"/>
              <a:t> (CI)</a:t>
            </a:r>
            <a:endParaRPr lang="en-US" sz="1600" dirty="0"/>
          </a:p>
          <a:p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Random vectors</a:t>
            </a:r>
          </a:p>
          <a:p>
            <a:pPr lvl="1"/>
            <a:r>
              <a:rPr lang="fr-FR" sz="1600" dirty="0" err="1">
                <a:solidFill>
                  <a:schemeClr val="bg1">
                    <a:lumMod val="75000"/>
                  </a:schemeClr>
                </a:solidFill>
              </a:rPr>
              <a:t>Definitions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Moments</a:t>
            </a:r>
          </a:p>
          <a:p>
            <a:pPr lvl="1"/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Copulas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180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28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69851" y="1042724"/>
                <a:ext cx="8229600" cy="5262383"/>
              </a:xfrm>
            </p:spPr>
            <p:txBody>
              <a:bodyPr/>
              <a:lstStyle/>
              <a:p>
                <a:r>
                  <a:rPr lang="en-US" dirty="0"/>
                  <a:t>Definition</a:t>
                </a:r>
                <a:endParaRPr lang="en-US" sz="1800" dirty="0"/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</a:rPr>
                  <a:t>A random variable (</a:t>
                </a:r>
                <a:r>
                  <a:rPr lang="en-US" dirty="0" err="1">
                    <a:solidFill>
                      <a:srgbClr val="000000"/>
                    </a:solidFill>
                  </a:rPr>
                  <a:t>r.v.</a:t>
                </a:r>
                <a:r>
                  <a:rPr lang="en-US" dirty="0">
                    <a:solidFill>
                      <a:srgbClr val="00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𝑋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is a </a:t>
                </a:r>
                <a:r>
                  <a:rPr lang="en-US" dirty="0"/>
                  <a:t>measurable function</a:t>
                </a:r>
              </a:p>
              <a:p>
                <a:pPr lvl="1"/>
                <a:endParaRPr lang="en-US" dirty="0"/>
              </a:p>
              <a:p>
                <a:pPr marL="1257300" lvl="3" indent="0">
                  <a:spcAft>
                    <a:spcPts val="600"/>
                  </a:spcAft>
                  <a:buClr>
                    <a:srgbClr val="000000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  :</m:t>
                            </m:r>
                            <m:r>
                              <m:rPr>
                                <m:sty m:val="p"/>
                              </m:rPr>
                              <a:rPr lang="en-US" sz="1800" i="1">
                                <a:latin typeface="Cambria Math"/>
                              </a:rPr>
                              <m:t>Ω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 ⟶</m:t>
                            </m:r>
                            <m:sSub>
                              <m:sSubPr>
                                <m:ctrlPr>
                                  <a:rPr lang="fr-F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</a:rPr>
                                  <m:t>𝒟</m:t>
                                </m:r>
                              </m:e>
                              <m:sub>
                                <m:r>
                                  <a:rPr lang="fr-FR" sz="1800" i="1">
                                    <a:latin typeface="Cambria Math"/>
                                  </a:rPr>
                                  <m:t>𝑋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sz="1800" i="1">
                                <a:latin typeface="Cambria Math"/>
                              </a:rPr>
                              <m:t>                 </m:t>
                            </m:r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𝜔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  ⟼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𝜔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sz="1800" i="1" dirty="0">
                  <a:latin typeface="Cambria Math"/>
                </a:endParaRPr>
              </a:p>
              <a:p>
                <a:pPr marL="1257300" lvl="3" indent="0">
                  <a:spcAft>
                    <a:spcPts val="600"/>
                  </a:spcAft>
                  <a:buClr>
                    <a:srgbClr val="000000"/>
                  </a:buClr>
                  <a:buNone/>
                  <a:defRPr/>
                </a:pPr>
                <a:endParaRPr lang="en-US" sz="1800" dirty="0"/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</a:rPr>
                  <a:t>Can be discrete </a:t>
                </a:r>
                <a14:m>
                  <m:oMath xmlns:m="http://schemas.openxmlformats.org/officeDocument/2006/math">
                    <m:r>
                      <a:rPr lang="fr-FR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) or continuous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69851" y="1042724"/>
                <a:ext cx="8229600" cy="5262383"/>
              </a:xfrm>
              <a:blipFill>
                <a:blip r:embed="rId2"/>
                <a:stretch>
                  <a:fillRect t="-4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75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69849" y="1042725"/>
            <a:ext cx="4962599" cy="5162018"/>
          </a:xfrm>
        </p:spPr>
        <p:txBody>
          <a:bodyPr/>
          <a:lstStyle/>
          <a:p>
            <a:r>
              <a:rPr lang="en-US" dirty="0"/>
              <a:t>Probability Density Function (PDF)</a:t>
            </a:r>
          </a:p>
          <a:p>
            <a:pPr lvl="1"/>
            <a:r>
              <a:rPr lang="en-US" dirty="0"/>
              <a:t>Discrete: probability mass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Continuous: probability density function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variables</a:t>
            </a:r>
            <a:endParaRPr lang="en-US" dirty="0"/>
          </a:p>
        </p:txBody>
      </p: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9DCB790F-ED82-4228-9B62-01C41255894D}"/>
              </a:ext>
            </a:extLst>
          </p:cNvPr>
          <p:cNvGrpSpPr/>
          <p:nvPr/>
        </p:nvGrpSpPr>
        <p:grpSpPr>
          <a:xfrm>
            <a:off x="5602730" y="4354031"/>
            <a:ext cx="3587732" cy="1690818"/>
            <a:chOff x="5524500" y="1423988"/>
            <a:chExt cx="3587732" cy="1690818"/>
          </a:xfrm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6824663" y="1966913"/>
              <a:ext cx="136525" cy="900112"/>
            </a:xfrm>
            <a:custGeom>
              <a:avLst/>
              <a:gdLst>
                <a:gd name="T0" fmla="*/ 0 w 10000"/>
                <a:gd name="T1" fmla="*/ 0 h 10000"/>
                <a:gd name="T2" fmla="*/ 0 w 10000"/>
                <a:gd name="T3" fmla="*/ 2147483647 h 10000"/>
                <a:gd name="T4" fmla="*/ 2147483647 w 10000"/>
                <a:gd name="T5" fmla="*/ 2147483647 h 10000"/>
                <a:gd name="T6" fmla="*/ 2147483647 w 10000"/>
                <a:gd name="T7" fmla="*/ 2147483647 h 10000"/>
                <a:gd name="T8" fmla="*/ 0 w 10000"/>
                <a:gd name="T9" fmla="*/ 0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0" h="10000">
                  <a:moveTo>
                    <a:pt x="0" y="0"/>
                  </a:moveTo>
                  <a:lnTo>
                    <a:pt x="0" y="10000"/>
                  </a:lnTo>
                  <a:lnTo>
                    <a:pt x="10000" y="9912"/>
                  </a:lnTo>
                  <a:lnTo>
                    <a:pt x="10000" y="1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195"/>
              </a:srgbClr>
            </a:solidFill>
            <a:ln w="952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5532438" y="2865438"/>
              <a:ext cx="2673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4" name="Line 11"/>
            <p:cNvSpPr>
              <a:spLocks noChangeAspect="1" noChangeShapeType="1"/>
            </p:cNvSpPr>
            <p:nvPr/>
          </p:nvSpPr>
          <p:spPr bwMode="auto">
            <a:xfrm rot="16200000">
              <a:off x="5492750" y="2306638"/>
              <a:ext cx="15017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bject 34"/>
                <p:cNvSpPr txBox="1"/>
                <p:nvPr/>
              </p:nvSpPr>
              <p:spPr bwMode="auto">
                <a:xfrm>
                  <a:off x="5632450" y="1423988"/>
                  <a:ext cx="592138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6" name="Object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32450" y="1423988"/>
                  <a:ext cx="592138" cy="323850"/>
                </a:xfrm>
                <a:prstGeom prst="rect">
                  <a:avLst/>
                </a:prstGeom>
                <a:blipFill>
                  <a:blip r:embed="rId5"/>
                  <a:stretch>
                    <a:fillRect b="-943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bject 35"/>
                <p:cNvSpPr txBox="1"/>
                <p:nvPr/>
              </p:nvSpPr>
              <p:spPr bwMode="auto">
                <a:xfrm>
                  <a:off x="8098956" y="2836863"/>
                  <a:ext cx="190500" cy="2095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fr-FR" sz="1500" dirty="0"/>
                </a:p>
              </p:txBody>
            </p:sp>
          </mc:Choice>
          <mc:Fallback xmlns="">
            <p:sp>
              <p:nvSpPr>
                <p:cNvPr id="37" name="Object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98956" y="2836863"/>
                  <a:ext cx="190500" cy="209550"/>
                </a:xfrm>
                <a:prstGeom prst="rect">
                  <a:avLst/>
                </a:prstGeom>
                <a:blipFill>
                  <a:blip r:embed="rId6"/>
                  <a:stretch>
                    <a:fillRect r="-29032" b="-28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bject 41"/>
                <p:cNvSpPr txBox="1"/>
                <p:nvPr/>
              </p:nvSpPr>
              <p:spPr bwMode="auto">
                <a:xfrm>
                  <a:off x="6658270" y="2841910"/>
                  <a:ext cx="145202" cy="2248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fr-FR" sz="1500" dirty="0"/>
                </a:p>
              </p:txBody>
            </p:sp>
          </mc:Choice>
          <mc:Fallback xmlns="">
            <p:sp>
              <p:nvSpPr>
                <p:cNvPr id="38" name="Object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58270" y="2841910"/>
                  <a:ext cx="145202" cy="224856"/>
                </a:xfrm>
                <a:prstGeom prst="rect">
                  <a:avLst/>
                </a:prstGeom>
                <a:blipFill>
                  <a:blip r:embed="rId7"/>
                  <a:stretch>
                    <a:fillRect r="-54167" b="-2162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bject 42"/>
                <p:cNvSpPr txBox="1"/>
                <p:nvPr/>
              </p:nvSpPr>
              <p:spPr bwMode="auto">
                <a:xfrm>
                  <a:off x="6899337" y="2848106"/>
                  <a:ext cx="812797" cy="266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oMath>
                    </m:oMathPara>
                  </a14:m>
                  <a:endParaRPr lang="fr-FR" sz="1500" dirty="0"/>
                </a:p>
              </p:txBody>
            </p:sp>
          </mc:Choice>
          <mc:Fallback xmlns="">
            <p:sp>
              <p:nvSpPr>
                <p:cNvPr id="39" name="Object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99337" y="2848106"/>
                  <a:ext cx="812797" cy="266700"/>
                </a:xfrm>
                <a:prstGeom prst="rect">
                  <a:avLst/>
                </a:prstGeom>
                <a:blipFill>
                  <a:blip r:embed="rId8"/>
                  <a:stretch>
                    <a:fillRect b="-90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bjet 4"/>
                <p:cNvSpPr txBox="1"/>
                <p:nvPr/>
              </p:nvSpPr>
              <p:spPr bwMode="auto">
                <a:xfrm>
                  <a:off x="7461232" y="1958393"/>
                  <a:ext cx="1651000" cy="342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fr-FR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0" name="Objet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61232" y="1958393"/>
                  <a:ext cx="1651000" cy="3429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Line 37"/>
            <p:cNvSpPr>
              <a:spLocks noChangeShapeType="1"/>
            </p:cNvSpPr>
            <p:nvPr/>
          </p:nvSpPr>
          <p:spPr bwMode="auto">
            <a:xfrm flipH="1">
              <a:off x="6869112" y="2178518"/>
              <a:ext cx="515919" cy="328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45" name="Forme libre 10"/>
            <p:cNvSpPr>
              <a:spLocks/>
            </p:cNvSpPr>
            <p:nvPr/>
          </p:nvSpPr>
          <p:spPr bwMode="auto">
            <a:xfrm>
              <a:off x="5524500" y="1744663"/>
              <a:ext cx="2568575" cy="1128712"/>
            </a:xfrm>
            <a:custGeom>
              <a:avLst/>
              <a:gdLst>
                <a:gd name="T0" fmla="*/ 0 w 2567940"/>
                <a:gd name="T1" fmla="*/ 1141135 h 1127762"/>
                <a:gd name="T2" fmla="*/ 1016974 w 2567940"/>
                <a:gd name="T3" fmla="*/ 2 h 1127762"/>
                <a:gd name="T4" fmla="*/ 2576844 w 2567940"/>
                <a:gd name="T5" fmla="*/ 1133425 h 11277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67940" h="1127762">
                  <a:moveTo>
                    <a:pt x="0" y="1127762"/>
                  </a:moveTo>
                  <a:cubicBezTo>
                    <a:pt x="706437" y="1121412"/>
                    <a:pt x="717550" y="68582"/>
                    <a:pt x="1013460" y="2"/>
                  </a:cubicBezTo>
                  <a:cubicBezTo>
                    <a:pt x="1441450" y="-1268"/>
                    <a:pt x="1520190" y="1115380"/>
                    <a:pt x="2567940" y="1120142"/>
                  </a:cubicBezTo>
                </a:path>
              </a:pathLst>
            </a:custGeom>
            <a:noFill/>
            <a:ln w="19050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Objet 11"/>
                <p:cNvSpPr txBox="1"/>
                <p:nvPr/>
              </p:nvSpPr>
              <p:spPr bwMode="auto">
                <a:xfrm>
                  <a:off x="6026944" y="2803656"/>
                  <a:ext cx="127000" cy="17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1500" dirty="0"/>
                </a:p>
              </p:txBody>
            </p:sp>
          </mc:Choice>
          <mc:Fallback xmlns="">
            <p:sp>
              <p:nvSpPr>
                <p:cNvPr id="46" name="Objet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26944" y="2803656"/>
                  <a:ext cx="127000" cy="177800"/>
                </a:xfrm>
                <a:prstGeom prst="rect">
                  <a:avLst/>
                </a:prstGeom>
                <a:blipFill>
                  <a:blip r:embed="rId10"/>
                  <a:stretch>
                    <a:fillRect r="-85714" b="-6206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831C8CE6-A37A-4215-89EC-78070CF1C327}"/>
              </a:ext>
            </a:extLst>
          </p:cNvPr>
          <p:cNvGrpSpPr/>
          <p:nvPr/>
        </p:nvGrpSpPr>
        <p:grpSpPr>
          <a:xfrm>
            <a:off x="5455085" y="1844469"/>
            <a:ext cx="3196430" cy="1705631"/>
            <a:chOff x="831851" y="1442382"/>
            <a:chExt cx="3196430" cy="1705631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277938" y="1527175"/>
              <a:ext cx="2673350" cy="1501775"/>
              <a:chOff x="642" y="689"/>
              <a:chExt cx="1684" cy="946"/>
            </a:xfrm>
          </p:grpSpPr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>
                <a:off x="642" y="1514"/>
                <a:ext cx="16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fr-FR"/>
              </a:p>
            </p:txBody>
          </p:sp>
          <p:sp>
            <p:nvSpPr>
              <p:cNvPr id="11" name="Line 9"/>
              <p:cNvSpPr>
                <a:spLocks noChangeAspect="1" noChangeShapeType="1"/>
              </p:cNvSpPr>
              <p:nvPr/>
            </p:nvSpPr>
            <p:spPr bwMode="auto">
              <a:xfrm rot="-5400000">
                <a:off x="267" y="1162"/>
                <a:ext cx="9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fr-FR"/>
              </a:p>
            </p:txBody>
          </p:sp>
        </p:grp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755775" y="2593975"/>
              <a:ext cx="0" cy="28733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miter lim="800000"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030413" y="2017713"/>
              <a:ext cx="0" cy="86360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miter lim="800000"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387600" y="2017713"/>
              <a:ext cx="0" cy="86360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miter lim="800000"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127375" y="2593975"/>
              <a:ext cx="0" cy="28733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miter lim="800000"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bject 16"/>
                <p:cNvSpPr txBox="1"/>
                <p:nvPr/>
              </p:nvSpPr>
              <p:spPr bwMode="auto">
                <a:xfrm>
                  <a:off x="831851" y="1442382"/>
                  <a:ext cx="611188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" name="Object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31851" y="1442382"/>
                  <a:ext cx="611188" cy="323850"/>
                </a:xfrm>
                <a:prstGeom prst="rect">
                  <a:avLst/>
                </a:prstGeom>
                <a:blipFill>
                  <a:blip r:embed="rId11"/>
                  <a:stretch>
                    <a:fillRect b="-377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bject 17"/>
                <p:cNvSpPr txBox="1"/>
                <p:nvPr/>
              </p:nvSpPr>
              <p:spPr bwMode="auto">
                <a:xfrm>
                  <a:off x="3837781" y="2786724"/>
                  <a:ext cx="190500" cy="2095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fr-FR" sz="1500" i="1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" name="Object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37781" y="2786724"/>
                  <a:ext cx="190500" cy="209550"/>
                </a:xfrm>
                <a:prstGeom prst="rect">
                  <a:avLst/>
                </a:prstGeom>
                <a:blipFill>
                  <a:blip r:embed="rId12"/>
                  <a:stretch>
                    <a:fillRect r="-29032" b="-314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bject 18"/>
                <p:cNvSpPr txBox="1"/>
                <p:nvPr/>
              </p:nvSpPr>
              <p:spPr bwMode="auto">
                <a:xfrm>
                  <a:off x="1639888" y="2806700"/>
                  <a:ext cx="228600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8" name="Object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39888" y="2806700"/>
                  <a:ext cx="228600" cy="323850"/>
                </a:xfrm>
                <a:prstGeom prst="rect">
                  <a:avLst/>
                </a:prstGeom>
                <a:blipFill>
                  <a:blip r:embed="rId13"/>
                  <a:stretch>
                    <a:fillRect r="-3783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bject 19"/>
                <p:cNvSpPr txBox="1"/>
                <p:nvPr/>
              </p:nvSpPr>
              <p:spPr bwMode="auto">
                <a:xfrm>
                  <a:off x="1914525" y="2805113"/>
                  <a:ext cx="247650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9" name="Object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14525" y="2805113"/>
                  <a:ext cx="247650" cy="323850"/>
                </a:xfrm>
                <a:prstGeom prst="rect">
                  <a:avLst/>
                </a:prstGeom>
                <a:blipFill>
                  <a:blip r:embed="rId14"/>
                  <a:stretch>
                    <a:fillRect r="-2926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bject 20"/>
                <p:cNvSpPr txBox="1"/>
                <p:nvPr/>
              </p:nvSpPr>
              <p:spPr bwMode="auto">
                <a:xfrm>
                  <a:off x="2270125" y="2805113"/>
                  <a:ext cx="247650" cy="342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0" name="Object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70125" y="2805113"/>
                  <a:ext cx="247650" cy="342900"/>
                </a:xfrm>
                <a:prstGeom prst="rect">
                  <a:avLst/>
                </a:prstGeom>
                <a:blipFill>
                  <a:blip r:embed="rId15"/>
                  <a:stretch>
                    <a:fillRect r="-2926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bject 21"/>
                <p:cNvSpPr txBox="1"/>
                <p:nvPr/>
              </p:nvSpPr>
              <p:spPr bwMode="auto">
                <a:xfrm>
                  <a:off x="2503488" y="2806700"/>
                  <a:ext cx="247650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1" name="Object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03488" y="2806700"/>
                  <a:ext cx="247650" cy="323850"/>
                </a:xfrm>
                <a:prstGeom prst="rect">
                  <a:avLst/>
                </a:prstGeom>
                <a:blipFill>
                  <a:blip r:embed="rId16"/>
                  <a:stretch>
                    <a:fillRect r="-3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bject 22"/>
                <p:cNvSpPr txBox="1"/>
                <p:nvPr/>
              </p:nvSpPr>
              <p:spPr bwMode="auto">
                <a:xfrm>
                  <a:off x="3006725" y="2805113"/>
                  <a:ext cx="247650" cy="342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2" name="Object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06725" y="2805113"/>
                  <a:ext cx="247650" cy="342900"/>
                </a:xfrm>
                <a:prstGeom prst="rect">
                  <a:avLst/>
                </a:prstGeom>
                <a:blipFill>
                  <a:blip r:embed="rId17"/>
                  <a:stretch>
                    <a:fillRect r="-2926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Line 32"/>
            <p:cNvSpPr>
              <a:spLocks noChangeShapeType="1"/>
            </p:cNvSpPr>
            <p:nvPr/>
          </p:nvSpPr>
          <p:spPr bwMode="auto">
            <a:xfrm>
              <a:off x="2622550" y="2306638"/>
              <a:ext cx="0" cy="57626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miter lim="800000"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4" name="Line 37"/>
            <p:cNvSpPr>
              <a:spLocks noChangeShapeType="1"/>
            </p:cNvSpPr>
            <p:nvPr/>
          </p:nvSpPr>
          <p:spPr bwMode="auto">
            <a:xfrm flipH="1">
              <a:off x="2649537" y="2046648"/>
              <a:ext cx="247651" cy="2504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bjet 12"/>
                <p:cNvSpPr txBox="1"/>
                <p:nvPr/>
              </p:nvSpPr>
              <p:spPr bwMode="auto">
                <a:xfrm>
                  <a:off x="1198675" y="2785548"/>
                  <a:ext cx="188118" cy="297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1500" dirty="0"/>
                </a:p>
              </p:txBody>
            </p:sp>
          </mc:Choice>
          <mc:Fallback xmlns="">
            <p:sp>
              <p:nvSpPr>
                <p:cNvPr id="27" name="Objet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98675" y="2785548"/>
                  <a:ext cx="188118" cy="297518"/>
                </a:xfrm>
                <a:prstGeom prst="rect">
                  <a:avLst/>
                </a:prstGeom>
                <a:blipFill>
                  <a:blip r:embed="rId18"/>
                  <a:stretch>
                    <a:fillRect r="-4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/>
                <p:cNvSpPr txBox="1"/>
                <p:nvPr/>
              </p:nvSpPr>
              <p:spPr>
                <a:xfrm>
                  <a:off x="2810084" y="1778204"/>
                  <a:ext cx="10046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/>
                          </a:rPr>
                          <m:t>ℙ</m:t>
                        </m:r>
                        <m:r>
                          <a:rPr lang="fr-FR" sz="1400" b="0" i="1" smtClean="0">
                            <a:latin typeface="Cambria Math"/>
                          </a:rPr>
                          <m:t>[</m:t>
                        </m:r>
                        <m:r>
                          <a:rPr lang="fr-FR" sz="1400" b="0" i="1" smtClean="0">
                            <a:latin typeface="Cambria Math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8" name="ZoneTexte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0084" y="1778204"/>
                  <a:ext cx="1004634" cy="307777"/>
                </a:xfrm>
                <a:prstGeom prst="rect">
                  <a:avLst/>
                </a:prstGeom>
                <a:blipFill>
                  <a:blip r:embed="rId19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914400" y="1856845"/>
                <a:ext cx="2167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ℙ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856845"/>
                <a:ext cx="2167196" cy="369332"/>
              </a:xfrm>
              <a:prstGeom prst="rect">
                <a:avLst/>
              </a:prstGeom>
              <a:blipFill>
                <a:blip r:embed="rId2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914400" y="4386761"/>
                <a:ext cx="2814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dx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ℙ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dx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86761"/>
                <a:ext cx="2814168" cy="369332"/>
              </a:xfrm>
              <a:prstGeom prst="rect">
                <a:avLst/>
              </a:prstGeom>
              <a:blipFill>
                <a:blip r:embed="rId2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Tableau 8">
                <a:extLst>
                  <a:ext uri="{FF2B5EF4-FFF2-40B4-BE49-F238E27FC236}">
                    <a16:creationId xmlns:a16="http://schemas.microsoft.com/office/drawing/2014/main" id="{8F59DB25-E0E3-4C3E-8FF0-50D3752B53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2766674"/>
                  </p:ext>
                </p:extLst>
              </p:nvPr>
            </p:nvGraphicFramePr>
            <p:xfrm>
              <a:off x="661379" y="2378260"/>
              <a:ext cx="2489769" cy="108585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489769">
                      <a:extLst>
                        <a:ext uri="{9D8B030D-6E8A-4147-A177-3AD203B41FA5}">
                          <a16:colId xmlns:a16="http://schemas.microsoft.com/office/drawing/2014/main" val="8693889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fr-FR" sz="16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sSub>
                                  <m:sSubPr>
                                    <m:ctrlP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sz="16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sSub>
                                  <m:sSubPr>
                                    <m:ctrlP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FR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fr-FR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fr-FR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3170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fr-F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fr-F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fr-F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fr-F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fr-FR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30151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Tableau 8">
                <a:extLst>
                  <a:ext uri="{FF2B5EF4-FFF2-40B4-BE49-F238E27FC236}">
                    <a16:creationId xmlns:a16="http://schemas.microsoft.com/office/drawing/2014/main" id="{8F59DB25-E0E3-4C3E-8FF0-50D3752B53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2766674"/>
                  </p:ext>
                </p:extLst>
              </p:nvPr>
            </p:nvGraphicFramePr>
            <p:xfrm>
              <a:off x="661379" y="2378260"/>
              <a:ext cx="2489769" cy="108585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489769">
                      <a:extLst>
                        <a:ext uri="{9D8B030D-6E8A-4147-A177-3AD203B41FA5}">
                          <a16:colId xmlns:a16="http://schemas.microsoft.com/office/drawing/2014/main" val="8693889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b="-1934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3170285"/>
                      </a:ext>
                    </a:extLst>
                  </a:tr>
                  <a:tr h="71501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t="-5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0151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au 8">
                <a:extLst>
                  <a:ext uri="{FF2B5EF4-FFF2-40B4-BE49-F238E27FC236}">
                    <a16:creationId xmlns:a16="http://schemas.microsoft.com/office/drawing/2014/main" id="{C1F50A23-571B-44BE-97F2-8621752AA0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8907760"/>
                  </p:ext>
                </p:extLst>
              </p:nvPr>
            </p:nvGraphicFramePr>
            <p:xfrm>
              <a:off x="914401" y="4928857"/>
              <a:ext cx="2167196" cy="110312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167196">
                      <a:extLst>
                        <a:ext uri="{9D8B030D-6E8A-4147-A177-3AD203B41FA5}">
                          <a16:colId xmlns:a16="http://schemas.microsoft.com/office/drawing/2014/main" val="8693889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fr-FR" sz="16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fr-FR" sz="16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sz="16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sz="16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fr-FR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fr-FR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3170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limLoc m:val="undOvr"/>
                                    <m:supHide m:val="on"/>
                                    <m:ctrlPr>
                                      <a:rPr lang="fr-FR" sz="16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𝕏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fr-FR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fr-FR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fr-FR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 </m:t>
                                    </m:r>
                                  </m:e>
                                </m:nary>
                                <m:r>
                                  <m:rPr>
                                    <m:sty m:val="p"/>
                                  </m:rPr>
                                  <a:rPr lang="fr-FR" sz="16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fr-FR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30151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au 8">
                <a:extLst>
                  <a:ext uri="{FF2B5EF4-FFF2-40B4-BE49-F238E27FC236}">
                    <a16:creationId xmlns:a16="http://schemas.microsoft.com/office/drawing/2014/main" id="{C1F50A23-571B-44BE-97F2-8621752AA0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8907760"/>
                  </p:ext>
                </p:extLst>
              </p:nvPr>
            </p:nvGraphicFramePr>
            <p:xfrm>
              <a:off x="914401" y="4928857"/>
              <a:ext cx="2167196" cy="110312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167196">
                      <a:extLst>
                        <a:ext uri="{9D8B030D-6E8A-4147-A177-3AD203B41FA5}">
                          <a16:colId xmlns:a16="http://schemas.microsoft.com/office/drawing/2014/main" val="8693889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b="-1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3170285"/>
                      </a:ext>
                    </a:extLst>
                  </a:tr>
                  <a:tr h="73228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t="-50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0151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70802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variables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69849" y="1042725"/>
            <a:ext cx="4962599" cy="5162018"/>
          </a:xfrm>
        </p:spPr>
        <p:txBody>
          <a:bodyPr/>
          <a:lstStyle/>
          <a:p>
            <a:r>
              <a:rPr lang="en-US" dirty="0"/>
              <a:t>Cumulative Distribution Function (CDF)</a:t>
            </a:r>
            <a:endParaRPr lang="en-US" sz="1800" dirty="0"/>
          </a:p>
          <a:p>
            <a:pPr lvl="1"/>
            <a:r>
              <a:rPr lang="en-US" dirty="0"/>
              <a:t>Discrete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Continuous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>
          <a:xfrm>
            <a:off x="4968949" y="1025001"/>
            <a:ext cx="3923414" cy="52623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rgbClr val="3333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10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100000"/>
              <a:buFont typeface="Wingdings" pitchFamily="2" charset="2"/>
              <a:buChar char="Ø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F22DE961-1CCE-49BA-B664-18B81C8B248A}"/>
              </a:ext>
            </a:extLst>
          </p:cNvPr>
          <p:cNvGrpSpPr/>
          <p:nvPr/>
        </p:nvGrpSpPr>
        <p:grpSpPr>
          <a:xfrm>
            <a:off x="5739708" y="1619283"/>
            <a:ext cx="3236912" cy="1947862"/>
            <a:chOff x="820738" y="4208463"/>
            <a:chExt cx="3236912" cy="1947862"/>
          </a:xfrm>
        </p:grpSpPr>
        <p:grpSp>
          <p:nvGrpSpPr>
            <p:cNvPr id="52" name="Group 29">
              <a:extLst>
                <a:ext uri="{FF2B5EF4-FFF2-40B4-BE49-F238E27FC236}">
                  <a16:creationId xmlns:a16="http://schemas.microsoft.com/office/drawing/2014/main" id="{AC1E8759-E8ED-4E81-8206-EF00108640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6350" y="4535488"/>
              <a:ext cx="2673350" cy="1501775"/>
              <a:chOff x="642" y="689"/>
              <a:chExt cx="1684" cy="946"/>
            </a:xfrm>
          </p:grpSpPr>
          <p:sp>
            <p:nvSpPr>
              <p:cNvPr id="83" name="Line 30">
                <a:extLst>
                  <a:ext uri="{FF2B5EF4-FFF2-40B4-BE49-F238E27FC236}">
                    <a16:creationId xmlns:a16="http://schemas.microsoft.com/office/drawing/2014/main" id="{EDF4FFEC-08E3-4E26-89DA-151B4FFB8F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2" y="1514"/>
                <a:ext cx="16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fr-FR"/>
              </a:p>
            </p:txBody>
          </p:sp>
          <p:sp>
            <p:nvSpPr>
              <p:cNvPr id="85" name="Line 31">
                <a:extLst>
                  <a:ext uri="{FF2B5EF4-FFF2-40B4-BE49-F238E27FC236}">
                    <a16:creationId xmlns:a16="http://schemas.microsoft.com/office/drawing/2014/main" id="{E2D28CB7-7662-4F28-82A9-7CB5546A14F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-5400000">
                <a:off x="267" y="1162"/>
                <a:ext cx="9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fr-F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bject 32">
                  <a:extLst>
                    <a:ext uri="{FF2B5EF4-FFF2-40B4-BE49-F238E27FC236}">
                      <a16:creationId xmlns:a16="http://schemas.microsoft.com/office/drawing/2014/main" id="{07F1BC74-90FE-4B3C-845E-CCC115B48442}"/>
                    </a:ext>
                  </a:extLst>
                </p:cNvPr>
                <p:cNvSpPr txBox="1"/>
                <p:nvPr/>
              </p:nvSpPr>
              <p:spPr bwMode="auto">
                <a:xfrm>
                  <a:off x="820738" y="4208463"/>
                  <a:ext cx="592137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fr-FR"/>
                </a:p>
              </p:txBody>
            </p:sp>
          </mc:Choice>
          <mc:Fallback xmlns="">
            <p:sp>
              <p:nvSpPr>
                <p:cNvPr id="53" name="Object 32">
                  <a:extLst>
                    <a:ext uri="{FF2B5EF4-FFF2-40B4-BE49-F238E27FC236}">
                      <a16:creationId xmlns:a16="http://schemas.microsoft.com/office/drawing/2014/main" id="{07F1BC74-90FE-4B3C-845E-CCC115B484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0738" y="4208463"/>
                  <a:ext cx="592137" cy="3238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bject 33">
                  <a:extLst>
                    <a:ext uri="{FF2B5EF4-FFF2-40B4-BE49-F238E27FC236}">
                      <a16:creationId xmlns:a16="http://schemas.microsoft.com/office/drawing/2014/main" id="{8932995F-BD2E-4D0B-9CC8-E5109F42771E}"/>
                    </a:ext>
                  </a:extLst>
                </p:cNvPr>
                <p:cNvSpPr txBox="1"/>
                <p:nvPr/>
              </p:nvSpPr>
              <p:spPr bwMode="auto">
                <a:xfrm>
                  <a:off x="1638300" y="5815013"/>
                  <a:ext cx="228600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/>
                </a:p>
              </p:txBody>
            </p:sp>
          </mc:Choice>
          <mc:Fallback xmlns="">
            <p:sp>
              <p:nvSpPr>
                <p:cNvPr id="54" name="Object 33">
                  <a:extLst>
                    <a:ext uri="{FF2B5EF4-FFF2-40B4-BE49-F238E27FC236}">
                      <a16:creationId xmlns:a16="http://schemas.microsoft.com/office/drawing/2014/main" id="{8932995F-BD2E-4D0B-9CC8-E5109F427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38300" y="5815013"/>
                  <a:ext cx="228600" cy="323850"/>
                </a:xfrm>
                <a:prstGeom prst="rect">
                  <a:avLst/>
                </a:prstGeom>
                <a:blipFill>
                  <a:blip r:embed="rId4"/>
                  <a:stretch>
                    <a:fillRect r="-3684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bject 34">
                  <a:extLst>
                    <a:ext uri="{FF2B5EF4-FFF2-40B4-BE49-F238E27FC236}">
                      <a16:creationId xmlns:a16="http://schemas.microsoft.com/office/drawing/2014/main" id="{79000131-2AC0-4758-BA6E-F78CF7D216C5}"/>
                    </a:ext>
                  </a:extLst>
                </p:cNvPr>
                <p:cNvSpPr txBox="1"/>
                <p:nvPr/>
              </p:nvSpPr>
              <p:spPr bwMode="auto">
                <a:xfrm>
                  <a:off x="1912938" y="5813425"/>
                  <a:ext cx="247650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/>
                </a:p>
              </p:txBody>
            </p:sp>
          </mc:Choice>
          <mc:Fallback xmlns="">
            <p:sp>
              <p:nvSpPr>
                <p:cNvPr id="55" name="Object 34">
                  <a:extLst>
                    <a:ext uri="{FF2B5EF4-FFF2-40B4-BE49-F238E27FC236}">
                      <a16:creationId xmlns:a16="http://schemas.microsoft.com/office/drawing/2014/main" id="{79000131-2AC0-4758-BA6E-F78CF7D216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12938" y="5813425"/>
                  <a:ext cx="247650" cy="323850"/>
                </a:xfrm>
                <a:prstGeom prst="rect">
                  <a:avLst/>
                </a:prstGeom>
                <a:blipFill>
                  <a:blip r:embed="rId5"/>
                  <a:stretch>
                    <a:fillRect r="-2926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bject 35">
                  <a:extLst>
                    <a:ext uri="{FF2B5EF4-FFF2-40B4-BE49-F238E27FC236}">
                      <a16:creationId xmlns:a16="http://schemas.microsoft.com/office/drawing/2014/main" id="{C7E6037B-5414-4AE1-9828-F33223EB37B4}"/>
                    </a:ext>
                  </a:extLst>
                </p:cNvPr>
                <p:cNvSpPr txBox="1"/>
                <p:nvPr/>
              </p:nvSpPr>
              <p:spPr bwMode="auto">
                <a:xfrm>
                  <a:off x="2268538" y="5813425"/>
                  <a:ext cx="247650" cy="342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fr-FR"/>
                </a:p>
              </p:txBody>
            </p:sp>
          </mc:Choice>
          <mc:Fallback xmlns="">
            <p:sp>
              <p:nvSpPr>
                <p:cNvPr id="56" name="Object 35">
                  <a:extLst>
                    <a:ext uri="{FF2B5EF4-FFF2-40B4-BE49-F238E27FC236}">
                      <a16:creationId xmlns:a16="http://schemas.microsoft.com/office/drawing/2014/main" id="{C7E6037B-5414-4AE1-9828-F33223EB37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68538" y="5813425"/>
                  <a:ext cx="247650" cy="342900"/>
                </a:xfrm>
                <a:prstGeom prst="rect">
                  <a:avLst/>
                </a:prstGeom>
                <a:blipFill>
                  <a:blip r:embed="rId6"/>
                  <a:stretch>
                    <a:fillRect r="-3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bject 36">
                  <a:extLst>
                    <a:ext uri="{FF2B5EF4-FFF2-40B4-BE49-F238E27FC236}">
                      <a16:creationId xmlns:a16="http://schemas.microsoft.com/office/drawing/2014/main" id="{B9C2CAC7-D979-4DAF-A9B4-4F3C0AA38138}"/>
                    </a:ext>
                  </a:extLst>
                </p:cNvPr>
                <p:cNvSpPr txBox="1"/>
                <p:nvPr/>
              </p:nvSpPr>
              <p:spPr bwMode="auto">
                <a:xfrm>
                  <a:off x="2501900" y="5815013"/>
                  <a:ext cx="247650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fr-FR"/>
                </a:p>
              </p:txBody>
            </p:sp>
          </mc:Choice>
          <mc:Fallback xmlns="">
            <p:sp>
              <p:nvSpPr>
                <p:cNvPr id="57" name="Object 36">
                  <a:extLst>
                    <a:ext uri="{FF2B5EF4-FFF2-40B4-BE49-F238E27FC236}">
                      <a16:creationId xmlns:a16="http://schemas.microsoft.com/office/drawing/2014/main" id="{B9C2CAC7-D979-4DAF-A9B4-4F3C0AA381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01900" y="5815013"/>
                  <a:ext cx="247650" cy="323850"/>
                </a:xfrm>
                <a:prstGeom prst="rect">
                  <a:avLst/>
                </a:prstGeom>
                <a:blipFill>
                  <a:blip r:embed="rId7"/>
                  <a:stretch>
                    <a:fillRect r="-3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Object 37">
                  <a:extLst>
                    <a:ext uri="{FF2B5EF4-FFF2-40B4-BE49-F238E27FC236}">
                      <a16:creationId xmlns:a16="http://schemas.microsoft.com/office/drawing/2014/main" id="{7CA22D6B-C0B5-4F64-982D-A6E77329C027}"/>
                    </a:ext>
                  </a:extLst>
                </p:cNvPr>
                <p:cNvSpPr txBox="1"/>
                <p:nvPr/>
              </p:nvSpPr>
              <p:spPr bwMode="auto">
                <a:xfrm>
                  <a:off x="3005138" y="5813425"/>
                  <a:ext cx="247650" cy="342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fr-FR"/>
                </a:p>
              </p:txBody>
            </p:sp>
          </mc:Choice>
          <mc:Fallback xmlns="">
            <p:sp>
              <p:nvSpPr>
                <p:cNvPr id="58" name="Object 37">
                  <a:extLst>
                    <a:ext uri="{FF2B5EF4-FFF2-40B4-BE49-F238E27FC236}">
                      <a16:creationId xmlns:a16="http://schemas.microsoft.com/office/drawing/2014/main" id="{7CA22D6B-C0B5-4F64-982D-A6E77329C0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05138" y="5813425"/>
                  <a:ext cx="247650" cy="342900"/>
                </a:xfrm>
                <a:prstGeom prst="rect">
                  <a:avLst/>
                </a:prstGeom>
                <a:blipFill>
                  <a:blip r:embed="rId8"/>
                  <a:stretch>
                    <a:fillRect r="-2926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Line 38">
              <a:extLst>
                <a:ext uri="{FF2B5EF4-FFF2-40B4-BE49-F238E27FC236}">
                  <a16:creationId xmlns:a16="http://schemas.microsoft.com/office/drawing/2014/main" id="{A5C35BAE-4674-479F-B5BE-A47B8AD7F2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5138" y="5735638"/>
              <a:ext cx="0" cy="107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60" name="Line 39">
              <a:extLst>
                <a:ext uri="{FF2B5EF4-FFF2-40B4-BE49-F238E27FC236}">
                  <a16:creationId xmlns:a16="http://schemas.microsoft.com/office/drawing/2014/main" id="{AE964381-2100-4B88-9D70-3844D606D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4538" y="5416550"/>
              <a:ext cx="0" cy="431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61" name="Line 40">
              <a:extLst>
                <a:ext uri="{FF2B5EF4-FFF2-40B4-BE49-F238E27FC236}">
                  <a16:creationId xmlns:a16="http://schemas.microsoft.com/office/drawing/2014/main" id="{0E208425-351E-452E-8FFD-1D3073F9F7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6963" y="5078413"/>
              <a:ext cx="0" cy="7556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62" name="Line 41">
              <a:extLst>
                <a:ext uri="{FF2B5EF4-FFF2-40B4-BE49-F238E27FC236}">
                  <a16:creationId xmlns:a16="http://schemas.microsoft.com/office/drawing/2014/main" id="{0103F1A9-9BAB-49F3-9418-E8FA0132D2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7625" y="4891088"/>
              <a:ext cx="0" cy="9715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63" name="Line 42">
              <a:extLst>
                <a:ext uri="{FF2B5EF4-FFF2-40B4-BE49-F238E27FC236}">
                  <a16:creationId xmlns:a16="http://schemas.microsoft.com/office/drawing/2014/main" id="{CDEDA950-E037-431D-87DA-A8AB57F431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1025" y="4759325"/>
              <a:ext cx="0" cy="1079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64" name="Line 43">
              <a:extLst>
                <a:ext uri="{FF2B5EF4-FFF2-40B4-BE49-F238E27FC236}">
                  <a16:creationId xmlns:a16="http://schemas.microsoft.com/office/drawing/2014/main" id="{73EC8F49-D6D3-4D91-9554-22CA3DBB7C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1877219" y="5588794"/>
              <a:ext cx="0" cy="28733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miter lim="800000"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65" name="Line 44">
              <a:extLst>
                <a:ext uri="{FF2B5EF4-FFF2-40B4-BE49-F238E27FC236}">
                  <a16:creationId xmlns:a16="http://schemas.microsoft.com/office/drawing/2014/main" id="{A4BA3E61-ACF9-4C54-8478-7B7BAEDDEA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2199482" y="5231606"/>
              <a:ext cx="0" cy="373063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miter lim="800000"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66" name="Line 45">
              <a:extLst>
                <a:ext uri="{FF2B5EF4-FFF2-40B4-BE49-F238E27FC236}">
                  <a16:creationId xmlns:a16="http://schemas.microsoft.com/office/drawing/2014/main" id="{6CBB7FD5-BB21-4985-9880-70D207119A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2481263" y="4959350"/>
              <a:ext cx="0" cy="23495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miter lim="800000"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67" name="Line 46">
              <a:extLst>
                <a:ext uri="{FF2B5EF4-FFF2-40B4-BE49-F238E27FC236}">
                  <a16:creationId xmlns:a16="http://schemas.microsoft.com/office/drawing/2014/main" id="{A6241766-6C90-47E5-9F1F-86D7645A95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2847975" y="4598988"/>
              <a:ext cx="0" cy="52070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miter lim="800000"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68" name="Line 47">
              <a:extLst>
                <a:ext uri="{FF2B5EF4-FFF2-40B4-BE49-F238E27FC236}">
                  <a16:creationId xmlns:a16="http://schemas.microsoft.com/office/drawing/2014/main" id="{A432A118-09D8-4FA2-84D7-F5F10A1FF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7000" y="5734050"/>
              <a:ext cx="69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69" name="Line 48">
              <a:extLst>
                <a:ext uri="{FF2B5EF4-FFF2-40B4-BE49-F238E27FC236}">
                  <a16:creationId xmlns:a16="http://schemas.microsoft.com/office/drawing/2014/main" id="{13760923-13B6-485E-B5E1-492CDC9F5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238" y="5418138"/>
              <a:ext cx="69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70" name="Line 49">
              <a:extLst>
                <a:ext uri="{FF2B5EF4-FFF2-40B4-BE49-F238E27FC236}">
                  <a16:creationId xmlns:a16="http://schemas.microsoft.com/office/drawing/2014/main" id="{A3B4A7EC-D5AF-48E9-B721-017F7D3BF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7475" y="5076825"/>
              <a:ext cx="69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71" name="Line 50">
              <a:extLst>
                <a:ext uri="{FF2B5EF4-FFF2-40B4-BE49-F238E27FC236}">
                  <a16:creationId xmlns:a16="http://schemas.microsoft.com/office/drawing/2014/main" id="{651AA7FE-CC88-4E50-AA68-D3501AE3A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5413" y="4862513"/>
              <a:ext cx="69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72" name="Line 51">
              <a:extLst>
                <a:ext uri="{FF2B5EF4-FFF2-40B4-BE49-F238E27FC236}">
                  <a16:creationId xmlns:a16="http://schemas.microsoft.com/office/drawing/2014/main" id="{BF65011B-C647-418F-A420-518C64D8B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7000" y="4756150"/>
              <a:ext cx="69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Object 52">
                  <a:extLst>
                    <a:ext uri="{FF2B5EF4-FFF2-40B4-BE49-F238E27FC236}">
                      <a16:creationId xmlns:a16="http://schemas.microsoft.com/office/drawing/2014/main" id="{67D852C9-F9FE-4F43-8E09-85039227406B}"/>
                    </a:ext>
                  </a:extLst>
                </p:cNvPr>
                <p:cNvSpPr txBox="1"/>
                <p:nvPr/>
              </p:nvSpPr>
              <p:spPr bwMode="auto">
                <a:xfrm>
                  <a:off x="1104901" y="5643089"/>
                  <a:ext cx="312738" cy="17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1/10</m:t>
                        </m:r>
                      </m:oMath>
                    </m:oMathPara>
                  </a14:m>
                  <a:endParaRPr lang="fr-FR" sz="400" dirty="0"/>
                </a:p>
              </p:txBody>
            </p:sp>
          </mc:Choice>
          <mc:Fallback xmlns="">
            <p:sp>
              <p:nvSpPr>
                <p:cNvPr id="73" name="Object 52">
                  <a:extLst>
                    <a:ext uri="{FF2B5EF4-FFF2-40B4-BE49-F238E27FC236}">
                      <a16:creationId xmlns:a16="http://schemas.microsoft.com/office/drawing/2014/main" id="{67D852C9-F9FE-4F43-8E09-8503922740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4901" y="5643089"/>
                  <a:ext cx="312738" cy="1778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Object 53">
                  <a:extLst>
                    <a:ext uri="{FF2B5EF4-FFF2-40B4-BE49-F238E27FC236}">
                      <a16:creationId xmlns:a16="http://schemas.microsoft.com/office/drawing/2014/main" id="{064AA958-DD27-4E78-9DA5-567CEF7A96FD}"/>
                    </a:ext>
                  </a:extLst>
                </p:cNvPr>
                <p:cNvSpPr txBox="1"/>
                <p:nvPr/>
              </p:nvSpPr>
              <p:spPr bwMode="auto">
                <a:xfrm>
                  <a:off x="1123180" y="5328922"/>
                  <a:ext cx="315096" cy="17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4/10</m:t>
                        </m:r>
                      </m:oMath>
                    </m:oMathPara>
                  </a14:m>
                  <a:endParaRPr lang="fr-FR" sz="400" dirty="0"/>
                </a:p>
              </p:txBody>
            </p:sp>
          </mc:Choice>
          <mc:Fallback xmlns="">
            <p:sp>
              <p:nvSpPr>
                <p:cNvPr id="74" name="Object 53">
                  <a:extLst>
                    <a:ext uri="{FF2B5EF4-FFF2-40B4-BE49-F238E27FC236}">
                      <a16:creationId xmlns:a16="http://schemas.microsoft.com/office/drawing/2014/main" id="{064AA958-DD27-4E78-9DA5-567CEF7A96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23180" y="5328922"/>
                  <a:ext cx="315096" cy="1778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Object 54">
                  <a:extLst>
                    <a:ext uri="{FF2B5EF4-FFF2-40B4-BE49-F238E27FC236}">
                      <a16:creationId xmlns:a16="http://schemas.microsoft.com/office/drawing/2014/main" id="{5BA9EA01-8389-421E-974D-DF4A0D0CE2B7}"/>
                    </a:ext>
                  </a:extLst>
                </p:cNvPr>
                <p:cNvSpPr txBox="1"/>
                <p:nvPr/>
              </p:nvSpPr>
              <p:spPr bwMode="auto">
                <a:xfrm>
                  <a:off x="1114425" y="4987132"/>
                  <a:ext cx="311150" cy="17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7/10</m:t>
                        </m:r>
                      </m:oMath>
                    </m:oMathPara>
                  </a14:m>
                  <a:endParaRPr lang="fr-FR" sz="400" dirty="0"/>
                </a:p>
              </p:txBody>
            </p:sp>
          </mc:Choice>
          <mc:Fallback xmlns="">
            <p:sp>
              <p:nvSpPr>
                <p:cNvPr id="75" name="Object 54">
                  <a:extLst>
                    <a:ext uri="{FF2B5EF4-FFF2-40B4-BE49-F238E27FC236}">
                      <a16:creationId xmlns:a16="http://schemas.microsoft.com/office/drawing/2014/main" id="{5BA9EA01-8389-421E-974D-DF4A0D0CE2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14425" y="4987132"/>
                  <a:ext cx="311150" cy="1778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Object 55">
                  <a:extLst>
                    <a:ext uri="{FF2B5EF4-FFF2-40B4-BE49-F238E27FC236}">
                      <a16:creationId xmlns:a16="http://schemas.microsoft.com/office/drawing/2014/main" id="{B806C4A1-0634-454D-9A3F-D4435A02536D}"/>
                    </a:ext>
                  </a:extLst>
                </p:cNvPr>
                <p:cNvSpPr txBox="1"/>
                <p:nvPr/>
              </p:nvSpPr>
              <p:spPr bwMode="auto">
                <a:xfrm>
                  <a:off x="1108075" y="4794252"/>
                  <a:ext cx="311150" cy="17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9/10</m:t>
                        </m:r>
                      </m:oMath>
                    </m:oMathPara>
                  </a14:m>
                  <a:endParaRPr lang="fr-FR" sz="400" dirty="0"/>
                </a:p>
              </p:txBody>
            </p:sp>
          </mc:Choice>
          <mc:Fallback xmlns="">
            <p:sp>
              <p:nvSpPr>
                <p:cNvPr id="76" name="Object 55">
                  <a:extLst>
                    <a:ext uri="{FF2B5EF4-FFF2-40B4-BE49-F238E27FC236}">
                      <a16:creationId xmlns:a16="http://schemas.microsoft.com/office/drawing/2014/main" id="{B806C4A1-0634-454D-9A3F-D4435A0253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8075" y="4794252"/>
                  <a:ext cx="311150" cy="1778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Object 56">
                  <a:extLst>
                    <a:ext uri="{FF2B5EF4-FFF2-40B4-BE49-F238E27FC236}">
                      <a16:creationId xmlns:a16="http://schemas.microsoft.com/office/drawing/2014/main" id="{31969ACC-A8CF-423A-9AE4-3EB224B12378}"/>
                    </a:ext>
                  </a:extLst>
                </p:cNvPr>
                <p:cNvSpPr txBox="1"/>
                <p:nvPr/>
              </p:nvSpPr>
              <p:spPr bwMode="auto">
                <a:xfrm>
                  <a:off x="1143000" y="4571528"/>
                  <a:ext cx="203200" cy="165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15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1500" dirty="0"/>
                </a:p>
              </p:txBody>
            </p:sp>
          </mc:Choice>
          <mc:Fallback xmlns="">
            <p:sp>
              <p:nvSpPr>
                <p:cNvPr id="77" name="Object 56">
                  <a:extLst>
                    <a:ext uri="{FF2B5EF4-FFF2-40B4-BE49-F238E27FC236}">
                      <a16:creationId xmlns:a16="http://schemas.microsoft.com/office/drawing/2014/main" id="{31969ACC-A8CF-423A-9AE4-3EB224B123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43000" y="4571528"/>
                  <a:ext cx="203200" cy="165100"/>
                </a:xfrm>
                <a:prstGeom prst="rect">
                  <a:avLst/>
                </a:prstGeom>
                <a:blipFill>
                  <a:blip r:embed="rId13"/>
                  <a:stretch>
                    <a:fillRect r="-30303" b="-7407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Line 57">
              <a:extLst>
                <a:ext uri="{FF2B5EF4-FFF2-40B4-BE49-F238E27FC236}">
                  <a16:creationId xmlns:a16="http://schemas.microsoft.com/office/drawing/2014/main" id="{9428EBA4-FF43-4ED5-B65A-7EA5CE4A5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3988" y="4756150"/>
              <a:ext cx="16986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79" name="Line 78">
              <a:extLst>
                <a:ext uri="{FF2B5EF4-FFF2-40B4-BE49-F238E27FC236}">
                  <a16:creationId xmlns:a16="http://schemas.microsoft.com/office/drawing/2014/main" id="{93A7DCEF-D98A-44DC-9385-87283B5282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3379788" y="4497388"/>
              <a:ext cx="0" cy="52070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miter lim="800000"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Objet 5">
                  <a:extLst>
                    <a:ext uri="{FF2B5EF4-FFF2-40B4-BE49-F238E27FC236}">
                      <a16:creationId xmlns:a16="http://schemas.microsoft.com/office/drawing/2014/main" id="{0BF3BC34-E1F2-4D1D-A1A5-0BECB19B332A}"/>
                    </a:ext>
                  </a:extLst>
                </p:cNvPr>
                <p:cNvSpPr txBox="1"/>
                <p:nvPr/>
              </p:nvSpPr>
              <p:spPr bwMode="auto">
                <a:xfrm>
                  <a:off x="1231106" y="5807075"/>
                  <a:ext cx="127000" cy="17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1500" dirty="0"/>
                </a:p>
              </p:txBody>
            </p:sp>
          </mc:Choice>
          <mc:Fallback xmlns="">
            <p:sp>
              <p:nvSpPr>
                <p:cNvPr id="80" name="Objet 5">
                  <a:extLst>
                    <a:ext uri="{FF2B5EF4-FFF2-40B4-BE49-F238E27FC236}">
                      <a16:creationId xmlns:a16="http://schemas.microsoft.com/office/drawing/2014/main" id="{0BF3BC34-E1F2-4D1D-A1A5-0BECB19B33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31106" y="5807075"/>
                  <a:ext cx="127000" cy="177800"/>
                </a:xfrm>
                <a:prstGeom prst="rect">
                  <a:avLst/>
                </a:prstGeom>
                <a:blipFill>
                  <a:blip r:embed="rId14"/>
                  <a:stretch>
                    <a:fillRect r="-85714" b="-6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Objet 2">
                  <a:extLst>
                    <a:ext uri="{FF2B5EF4-FFF2-40B4-BE49-F238E27FC236}">
                      <a16:creationId xmlns:a16="http://schemas.microsoft.com/office/drawing/2014/main" id="{B6E53F20-EF35-424D-B959-E0B80625A90B}"/>
                    </a:ext>
                  </a:extLst>
                </p:cNvPr>
                <p:cNvSpPr txBox="1"/>
                <p:nvPr/>
              </p:nvSpPr>
              <p:spPr bwMode="auto">
                <a:xfrm>
                  <a:off x="3867150" y="5846445"/>
                  <a:ext cx="190500" cy="2095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fr-FR" sz="1500" dirty="0"/>
                </a:p>
              </p:txBody>
            </p:sp>
          </mc:Choice>
          <mc:Fallback xmlns="">
            <p:sp>
              <p:nvSpPr>
                <p:cNvPr id="81" name="Objet 2">
                  <a:extLst>
                    <a:ext uri="{FF2B5EF4-FFF2-40B4-BE49-F238E27FC236}">
                      <a16:creationId xmlns:a16="http://schemas.microsoft.com/office/drawing/2014/main" id="{B6E53F20-EF35-424D-B959-E0B80625A9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67150" y="5846445"/>
                  <a:ext cx="190500" cy="209550"/>
                </a:xfrm>
                <a:prstGeom prst="rect">
                  <a:avLst/>
                </a:prstGeom>
                <a:blipFill>
                  <a:blip r:embed="rId15"/>
                  <a:stretch>
                    <a:fillRect r="-29032" b="-2941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CAF10E21-7AEC-4599-8D06-8FCBD1D1D050}"/>
              </a:ext>
            </a:extLst>
          </p:cNvPr>
          <p:cNvGrpSpPr/>
          <p:nvPr/>
        </p:nvGrpSpPr>
        <p:grpSpPr>
          <a:xfrm>
            <a:off x="6023871" y="4249769"/>
            <a:ext cx="2838847" cy="1771650"/>
            <a:chOff x="5524500" y="4475163"/>
            <a:chExt cx="2838847" cy="1771650"/>
          </a:xfrm>
        </p:grpSpPr>
        <p:sp>
          <p:nvSpPr>
            <p:cNvPr id="88" name="Line 67">
              <a:extLst>
                <a:ext uri="{FF2B5EF4-FFF2-40B4-BE49-F238E27FC236}">
                  <a16:creationId xmlns:a16="http://schemas.microsoft.com/office/drawing/2014/main" id="{D167ED2A-3549-4379-91E3-63145FB5A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76888" y="6024563"/>
              <a:ext cx="2673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89" name="Line 68">
              <a:extLst>
                <a:ext uri="{FF2B5EF4-FFF2-40B4-BE49-F238E27FC236}">
                  <a16:creationId xmlns:a16="http://schemas.microsoft.com/office/drawing/2014/main" id="{43154DC4-7859-47B1-8B78-4F89E92A8DF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>
              <a:off x="5492750" y="5464176"/>
              <a:ext cx="15017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Object 69">
                  <a:extLst>
                    <a:ext uri="{FF2B5EF4-FFF2-40B4-BE49-F238E27FC236}">
                      <a16:creationId xmlns:a16="http://schemas.microsoft.com/office/drawing/2014/main" id="{CE1B6901-E4A7-4006-ACDC-53441CA17EBC}"/>
                    </a:ext>
                  </a:extLst>
                </p:cNvPr>
                <p:cNvSpPr txBox="1"/>
                <p:nvPr/>
              </p:nvSpPr>
              <p:spPr bwMode="auto">
                <a:xfrm>
                  <a:off x="5568950" y="4475163"/>
                  <a:ext cx="592138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fr-FR"/>
                </a:p>
              </p:txBody>
            </p:sp>
          </mc:Choice>
          <mc:Fallback xmlns="">
            <p:sp>
              <p:nvSpPr>
                <p:cNvPr id="90" name="Object 69">
                  <a:extLst>
                    <a:ext uri="{FF2B5EF4-FFF2-40B4-BE49-F238E27FC236}">
                      <a16:creationId xmlns:a16="http://schemas.microsoft.com/office/drawing/2014/main" id="{CE1B6901-E4A7-4006-ACDC-53441CA17E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68950" y="4475163"/>
                  <a:ext cx="592138" cy="32385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Object 70">
                  <a:extLst>
                    <a:ext uri="{FF2B5EF4-FFF2-40B4-BE49-F238E27FC236}">
                      <a16:creationId xmlns:a16="http://schemas.microsoft.com/office/drawing/2014/main" id="{C1AE78CB-7539-41D6-8B7A-DB41703CA5F6}"/>
                    </a:ext>
                  </a:extLst>
                </p:cNvPr>
                <p:cNvSpPr txBox="1"/>
                <p:nvPr/>
              </p:nvSpPr>
              <p:spPr bwMode="auto">
                <a:xfrm>
                  <a:off x="6065043" y="4903788"/>
                  <a:ext cx="88900" cy="165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1500" dirty="0"/>
                </a:p>
              </p:txBody>
            </p:sp>
          </mc:Choice>
          <mc:Fallback xmlns="">
            <p:sp>
              <p:nvSpPr>
                <p:cNvPr id="91" name="Object 70">
                  <a:extLst>
                    <a:ext uri="{FF2B5EF4-FFF2-40B4-BE49-F238E27FC236}">
                      <a16:creationId xmlns:a16="http://schemas.microsoft.com/office/drawing/2014/main" id="{C1AE78CB-7539-41D6-8B7A-DB41703CA5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65043" y="4903788"/>
                  <a:ext cx="88900" cy="165100"/>
                </a:xfrm>
                <a:prstGeom prst="rect">
                  <a:avLst/>
                </a:prstGeom>
                <a:blipFill>
                  <a:blip r:embed="rId17"/>
                  <a:stretch>
                    <a:fillRect l="-20000" r="-140000" b="-7777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Line 71">
              <a:extLst>
                <a:ext uri="{FF2B5EF4-FFF2-40B4-BE49-F238E27FC236}">
                  <a16:creationId xmlns:a16="http://schemas.microsoft.com/office/drawing/2014/main" id="{F0B29655-9507-407B-85F7-0DD33FC0248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746750" y="4935538"/>
              <a:ext cx="2519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Object 74">
                  <a:extLst>
                    <a:ext uri="{FF2B5EF4-FFF2-40B4-BE49-F238E27FC236}">
                      <a16:creationId xmlns:a16="http://schemas.microsoft.com/office/drawing/2014/main" id="{97A9381B-6E84-489B-8674-808EE3BDD643}"/>
                    </a:ext>
                  </a:extLst>
                </p:cNvPr>
                <p:cNvSpPr txBox="1"/>
                <p:nvPr/>
              </p:nvSpPr>
              <p:spPr bwMode="auto">
                <a:xfrm>
                  <a:off x="6950075" y="6037263"/>
                  <a:ext cx="190500" cy="2095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fr-FR" sz="1500" dirty="0"/>
                </a:p>
              </p:txBody>
            </p:sp>
          </mc:Choice>
          <mc:Fallback xmlns="">
            <p:sp>
              <p:nvSpPr>
                <p:cNvPr id="93" name="Object 74">
                  <a:extLst>
                    <a:ext uri="{FF2B5EF4-FFF2-40B4-BE49-F238E27FC236}">
                      <a16:creationId xmlns:a16="http://schemas.microsoft.com/office/drawing/2014/main" id="{97A9381B-6E84-489B-8674-808EE3BDD6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50075" y="6037263"/>
                  <a:ext cx="190500" cy="209550"/>
                </a:xfrm>
                <a:prstGeom prst="rect">
                  <a:avLst/>
                </a:prstGeom>
                <a:blipFill>
                  <a:blip r:embed="rId18"/>
                  <a:stretch>
                    <a:fillRect r="-25000" b="-3235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Line 76">
              <a:extLst>
                <a:ext uri="{FF2B5EF4-FFF2-40B4-BE49-F238E27FC236}">
                  <a16:creationId xmlns:a16="http://schemas.microsoft.com/office/drawing/2014/main" id="{D7C0CECA-755F-4E89-887E-244685055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0088" y="5222875"/>
              <a:ext cx="0" cy="8080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Object 77">
                  <a:extLst>
                    <a:ext uri="{FF2B5EF4-FFF2-40B4-BE49-F238E27FC236}">
                      <a16:creationId xmlns:a16="http://schemas.microsoft.com/office/drawing/2014/main" id="{85F9ACCD-EBDC-4BA9-86D4-F1E4B1A696A5}"/>
                    </a:ext>
                  </a:extLst>
                </p:cNvPr>
                <p:cNvSpPr txBox="1"/>
                <p:nvPr/>
              </p:nvSpPr>
              <p:spPr bwMode="auto">
                <a:xfrm>
                  <a:off x="8172847" y="5984875"/>
                  <a:ext cx="190500" cy="2095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fr-FR" sz="1500" dirty="0"/>
                </a:p>
              </p:txBody>
            </p:sp>
          </mc:Choice>
          <mc:Fallback xmlns="">
            <p:sp>
              <p:nvSpPr>
                <p:cNvPr id="95" name="Object 77">
                  <a:extLst>
                    <a:ext uri="{FF2B5EF4-FFF2-40B4-BE49-F238E27FC236}">
                      <a16:creationId xmlns:a16="http://schemas.microsoft.com/office/drawing/2014/main" id="{85F9ACCD-EBDC-4BA9-86D4-F1E4B1A696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172847" y="5984875"/>
                  <a:ext cx="190500" cy="209550"/>
                </a:xfrm>
                <a:prstGeom prst="rect">
                  <a:avLst/>
                </a:prstGeom>
                <a:blipFill>
                  <a:blip r:embed="rId19"/>
                  <a:stretch>
                    <a:fillRect r="-29032" b="-2941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Forme libre 91">
              <a:extLst>
                <a:ext uri="{FF2B5EF4-FFF2-40B4-BE49-F238E27FC236}">
                  <a16:creationId xmlns:a16="http://schemas.microsoft.com/office/drawing/2014/main" id="{AC0B9065-655F-4ABA-8A70-B3428416C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500" y="4938713"/>
              <a:ext cx="2698750" cy="1081087"/>
            </a:xfrm>
            <a:custGeom>
              <a:avLst/>
              <a:gdLst>
                <a:gd name="T0" fmla="*/ 0 w 2698568"/>
                <a:gd name="T1" fmla="*/ 1086287 h 1080688"/>
                <a:gd name="T2" fmla="*/ 1252242 w 2698568"/>
                <a:gd name="T3" fmla="*/ 508258 h 1080688"/>
                <a:gd name="T4" fmla="*/ 2701116 w 2698568"/>
                <a:gd name="T5" fmla="*/ 47 h 10806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98568" h="1080688">
                  <a:moveTo>
                    <a:pt x="0" y="1080688"/>
                  </a:moveTo>
                  <a:cubicBezTo>
                    <a:pt x="706437" y="1074338"/>
                    <a:pt x="1059647" y="654060"/>
                    <a:pt x="1251066" y="505638"/>
                  </a:cubicBezTo>
                  <a:cubicBezTo>
                    <a:pt x="1442485" y="357216"/>
                    <a:pt x="1650818" y="-4715"/>
                    <a:pt x="2698568" y="47"/>
                  </a:cubicBezTo>
                </a:path>
              </a:pathLst>
            </a:custGeom>
            <a:noFill/>
            <a:ln w="19050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Objet 3">
                  <a:extLst>
                    <a:ext uri="{FF2B5EF4-FFF2-40B4-BE49-F238E27FC236}">
                      <a16:creationId xmlns:a16="http://schemas.microsoft.com/office/drawing/2014/main" id="{51625CF3-E911-4A32-8FB1-C92F6B533AA4}"/>
                    </a:ext>
                  </a:extLst>
                </p:cNvPr>
                <p:cNvSpPr txBox="1"/>
                <p:nvPr/>
              </p:nvSpPr>
              <p:spPr bwMode="auto">
                <a:xfrm>
                  <a:off x="6026943" y="5973604"/>
                  <a:ext cx="127000" cy="17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1500"/>
                </a:p>
              </p:txBody>
            </p:sp>
          </mc:Choice>
          <mc:Fallback xmlns="">
            <p:sp>
              <p:nvSpPr>
                <p:cNvPr id="97" name="Objet 3">
                  <a:extLst>
                    <a:ext uri="{FF2B5EF4-FFF2-40B4-BE49-F238E27FC236}">
                      <a16:creationId xmlns:a16="http://schemas.microsoft.com/office/drawing/2014/main" id="{51625CF3-E911-4A32-8FB1-C92F6B533A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26943" y="5973604"/>
                  <a:ext cx="127000" cy="177800"/>
                </a:xfrm>
                <a:prstGeom prst="rect">
                  <a:avLst/>
                </a:prstGeom>
                <a:blipFill>
                  <a:blip r:embed="rId20"/>
                  <a:stretch>
                    <a:fillRect l="-4762" r="-80952" b="-6206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BD0CB9ED-D0E1-456E-90D1-DE1DF87CD5A5}"/>
                  </a:ext>
                </a:extLst>
              </p:cNvPr>
              <p:cNvSpPr txBox="1"/>
              <p:nvPr/>
            </p:nvSpPr>
            <p:spPr>
              <a:xfrm>
                <a:off x="1194539" y="1747082"/>
                <a:ext cx="3339184" cy="800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BD0CB9ED-D0E1-456E-90D1-DE1DF87CD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539" y="1747082"/>
                <a:ext cx="3339184" cy="8007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637E1D6A-00AC-4A1B-B1C9-8EA3EF570279}"/>
                  </a:ext>
                </a:extLst>
              </p:cNvPr>
              <p:cNvSpPr txBox="1"/>
              <p:nvPr/>
            </p:nvSpPr>
            <p:spPr>
              <a:xfrm>
                <a:off x="1061747" y="4310187"/>
                <a:ext cx="3471976" cy="690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p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fr-FR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dx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637E1D6A-00AC-4A1B-B1C9-8EA3EF570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747" y="4310187"/>
                <a:ext cx="3471976" cy="69083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9CAE211-0E2A-4FFE-8CA0-112B7893FE8E}"/>
                  </a:ext>
                </a:extLst>
              </p:cNvPr>
              <p:cNvSpPr/>
              <p:nvPr/>
            </p:nvSpPr>
            <p:spPr>
              <a:xfrm>
                <a:off x="917673" y="5055829"/>
                <a:ext cx="2021469" cy="570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60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1600"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60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fr-FR" sz="16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sz="160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9CAE211-0E2A-4FFE-8CA0-112B7893F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73" y="5055829"/>
                <a:ext cx="2021469" cy="57022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au 8">
                <a:extLst>
                  <a:ext uri="{FF2B5EF4-FFF2-40B4-BE49-F238E27FC236}">
                    <a16:creationId xmlns:a16="http://schemas.microsoft.com/office/drawing/2014/main" id="{8088EFD3-9637-452B-855A-F5B2261C74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0744046"/>
                  </p:ext>
                </p:extLst>
              </p:nvPr>
            </p:nvGraphicFramePr>
            <p:xfrm>
              <a:off x="872094" y="2424733"/>
              <a:ext cx="2489769" cy="87960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489769">
                      <a:extLst>
                        <a:ext uri="{9D8B030D-6E8A-4147-A177-3AD203B41FA5}">
                          <a16:colId xmlns:a16="http://schemas.microsoft.com/office/drawing/2014/main" val="8693889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limLow>
                                  <m:limLowPr>
                                    <m:ctrlPr>
                                      <a:rPr lang="fr-FR" sz="16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𝑙𝑖𝑚</m:t>
                                    </m:r>
                                  </m:e>
                                  <m:lim>
                                    <m:func>
                                      <m:funcPr>
                                        <m:ctrlPr>
                                          <a:rPr lang="fr-FR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fr-FR" sz="16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sz="16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fr-FR" sz="16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sup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𝒟</m:t>
                                            </m:r>
                                          </m:e>
                                          <m:sub>
                                            <m:r>
                                              <a:rPr lang="fr-FR"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lim>
                                </m:limLow>
                                <m:sSub>
                                  <m:sSubPr>
                                    <m:ctrlP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fr-FR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fr-FR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3170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limLow>
                                  <m:limLowPr>
                                    <m:ctrlPr>
                                      <a:rPr lang="fr-FR" sz="16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𝑙𝑖𝑚</m:t>
                                    </m:r>
                                  </m:e>
                                  <m:lim>
                                    <m:func>
                                      <m:funcPr>
                                        <m:ctrlPr>
                                          <a:rPr lang="fr-FR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fr-FR" sz="16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sz="16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fr-FR" sz="16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inf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𝒟</m:t>
                                            </m:r>
                                          </m:e>
                                          <m:sub>
                                            <m:r>
                                              <a:rPr lang="fr-FR"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lim>
                                </m:limLow>
                                <m:sSub>
                                  <m:sSubPr>
                                    <m:ctrlP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fr-FR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fr-FR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30151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au 8">
                <a:extLst>
                  <a:ext uri="{FF2B5EF4-FFF2-40B4-BE49-F238E27FC236}">
                    <a16:creationId xmlns:a16="http://schemas.microsoft.com/office/drawing/2014/main" id="{8088EFD3-9637-452B-855A-F5B2261C74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0744046"/>
                  </p:ext>
                </p:extLst>
              </p:nvPr>
            </p:nvGraphicFramePr>
            <p:xfrm>
              <a:off x="872094" y="2424733"/>
              <a:ext cx="2489769" cy="87960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489769">
                      <a:extLst>
                        <a:ext uri="{9D8B030D-6E8A-4147-A177-3AD203B41FA5}">
                          <a16:colId xmlns:a16="http://schemas.microsoft.com/office/drawing/2014/main" val="869388913"/>
                        </a:ext>
                      </a:extLst>
                    </a:gridCol>
                  </a:tblGrid>
                  <a:tr h="44018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4"/>
                          <a:stretch>
                            <a:fillRect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3170285"/>
                      </a:ext>
                    </a:extLst>
                  </a:tr>
                  <a:tr h="43942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4"/>
                          <a:stretch>
                            <a:fillRect t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0151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36114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69849" y="1042725"/>
                <a:ext cx="4962599" cy="5162018"/>
              </a:xfrm>
            </p:spPr>
            <p:txBody>
              <a:bodyPr/>
              <a:lstStyle/>
              <a:p>
                <a:r>
                  <a:rPr lang="en-US" dirty="0"/>
                  <a:t>Cumulative Distribution Function (CDF)</a:t>
                </a:r>
                <a:endParaRPr lang="en-US" sz="1800" dirty="0"/>
              </a:p>
              <a:p>
                <a:pPr lvl="1"/>
                <a:r>
                  <a:rPr lang="en-US" dirty="0"/>
                  <a:t>Discrete: </a:t>
                </a:r>
                <a:r>
                  <a:rPr lang="fr-FR" dirty="0" err="1"/>
                  <a:t>Sum</a:t>
                </a:r>
                <a:r>
                  <a:rPr lang="fr-FR" dirty="0"/>
                  <a:t> of 2 </a:t>
                </a:r>
                <a:r>
                  <a:rPr lang="fr-FR" dirty="0" err="1"/>
                  <a:t>dice</a:t>
                </a:r>
                <a:r>
                  <a:rPr lang="fr-FR" dirty="0"/>
                  <a:t>: </a:t>
                </a:r>
                <a:r>
                  <a:rPr lang="el-GR" dirty="0">
                    <a:latin typeface="Times New Roman" pitchFamily="18" charset="0"/>
                    <a:cs typeface="Times New Roman" pitchFamily="18" charset="0"/>
                  </a:rPr>
                  <a:t>Ω</a:t>
                </a:r>
                <a:r>
                  <a:rPr lang="fr-FR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l-GR" dirty="0">
                    <a:latin typeface="Times New Roman" pitchFamily="18" charset="0"/>
                    <a:cs typeface="Times New Roman" pitchFamily="18" charset="0"/>
                  </a:rPr>
                  <a:t>→</a:t>
                </a:r>
                <a:r>
                  <a:rPr lang="fr-FR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dirty="0"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{2,…,12}</a:t>
                </a:r>
                <a:endParaRPr lang="fr-FR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Continuous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fr-FR" dirty="0">
                    <a:solidFill>
                      <a:schemeClr val="tx1"/>
                    </a:solidFill>
                  </a:rPr>
                  <a:t>Wind speed: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fr-FR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⟶</m:t>
                    </m:r>
                    <m:sSup>
                      <m:sSupPr>
                        <m:ctrlPr>
                          <a:rPr lang="fr-F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fr-FR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fr-FR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fr-FR" baseline="30000" dirty="0">
                  <a:solidFill>
                    <a:srgbClr val="000000"/>
                  </a:solidFill>
                </a:endParaRP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69849" y="1042725"/>
                <a:ext cx="4962599" cy="5162018"/>
              </a:xfrm>
              <a:blipFill>
                <a:blip r:embed="rId3"/>
                <a:stretch>
                  <a:fillRect t="-472" r="-86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texte 2"/>
          <p:cNvSpPr txBox="1">
            <a:spLocks/>
          </p:cNvSpPr>
          <p:nvPr/>
        </p:nvSpPr>
        <p:spPr>
          <a:xfrm>
            <a:off x="4968949" y="1025001"/>
            <a:ext cx="3923414" cy="52623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 kern="1200">
                <a:solidFill>
                  <a:srgbClr val="3333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10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100000"/>
              <a:buFont typeface="Wingdings" pitchFamily="2" charset="2"/>
              <a:buChar char="Ø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2" name="Picture 5">
            <a:extLst>
              <a:ext uri="{FF2B5EF4-FFF2-40B4-BE49-F238E27FC236}">
                <a16:creationId xmlns:a16="http://schemas.microsoft.com/office/drawing/2014/main" id="{A65E57D5-06B7-447F-B881-147560D8E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07" y="1806114"/>
            <a:ext cx="3712787" cy="2307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7" descr="Anemometre testoon">
            <a:extLst>
              <a:ext uri="{FF2B5EF4-FFF2-40B4-BE49-F238E27FC236}">
                <a16:creationId xmlns:a16="http://schemas.microsoft.com/office/drawing/2014/main" id="{423C6D6E-2DFF-4534-9402-4C5FFFB6F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317" y="3944130"/>
            <a:ext cx="1390834" cy="2343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6" name="Objet 85">
            <a:extLst>
              <a:ext uri="{FF2B5EF4-FFF2-40B4-BE49-F238E27FC236}">
                <a16:creationId xmlns:a16="http://schemas.microsoft.com/office/drawing/2014/main" id="{D80B0FB4-8F1C-4473-BE06-D0638FBF09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887779"/>
              </p:ext>
            </p:extLst>
          </p:nvPr>
        </p:nvGraphicFramePr>
        <p:xfrm>
          <a:off x="1324856" y="4584171"/>
          <a:ext cx="3440039" cy="1908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3" name="Graphique" r:id="rId7" imgW="5276888" imgH="3114561" progId="Excel.Chart.8">
                  <p:embed/>
                </p:oleObj>
              </mc:Choice>
              <mc:Fallback>
                <p:oleObj name="Graphique" r:id="rId7" imgW="5276888" imgH="3114561" progId="Excel.Chart.8">
                  <p:embed/>
                  <p:pic>
                    <p:nvPicPr>
                      <p:cNvPr id="13" name="Obje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524" t="5664" r="2728" b="5318"/>
                      <a:stretch>
                        <a:fillRect/>
                      </a:stretch>
                    </p:blipFill>
                    <p:spPr bwMode="auto">
                      <a:xfrm>
                        <a:off x="1324856" y="4584171"/>
                        <a:ext cx="3440039" cy="19087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Image 9" descr="Une image contenant télécommande, noir, télévision, contrôle&#10;&#10;Description générée automatiquement">
            <a:extLst>
              <a:ext uri="{FF2B5EF4-FFF2-40B4-BE49-F238E27FC236}">
                <a16:creationId xmlns:a16="http://schemas.microsoft.com/office/drawing/2014/main" id="{0D7726A5-0E65-4B86-B1D5-9F50F8F904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385" y="1125537"/>
            <a:ext cx="1695978" cy="159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57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69851" y="1042724"/>
                <a:ext cx="8229600" cy="5262383"/>
              </a:xfrm>
            </p:spPr>
            <p:txBody>
              <a:bodyPr/>
              <a:lstStyle/>
              <a:p>
                <a:r>
                  <a:rPr lang="en-US" dirty="0"/>
                  <a:t>Sum of 2 independent random variables</a:t>
                </a:r>
              </a:p>
              <a:p>
                <a:pPr marL="457200" lvl="1" indent="0">
                  <a:buNone/>
                </a:pPr>
                <a:r>
                  <a:rPr lang="en-US" dirty="0"/>
                  <a:t>Let S the sum of two independent continuous </a:t>
                </a:r>
                <a:r>
                  <a:rPr lang="en-US" dirty="0" err="1"/>
                  <a:t>r.v.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 :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𝑆</m:t>
                      </m:r>
                      <m:r>
                        <a:rPr lang="en-US" i="1" smtClean="0">
                          <a:latin typeface="Cambria Math"/>
                        </a:rPr>
                        <m:t> =</m:t>
                      </m:r>
                      <m:r>
                        <a:rPr lang="en-US" i="1" smtClean="0">
                          <a:latin typeface="Cambria Math"/>
                        </a:rPr>
                        <m:t>𝑋</m:t>
                      </m:r>
                      <m:r>
                        <a:rPr lang="en-US" i="1" smtClean="0">
                          <a:latin typeface="Cambria Math"/>
                        </a:rPr>
                        <m:t> + </m:t>
                      </m:r>
                      <m:r>
                        <a:rPr lang="en-US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The P.D.F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convolution</a:t>
                </a:r>
                <a:r>
                  <a:rPr lang="en-US" dirty="0"/>
                  <a:t> of the two separate P.D.F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sz="1800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d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69851" y="1042724"/>
                <a:ext cx="8229600" cy="5262383"/>
              </a:xfrm>
              <a:blipFill>
                <a:blip r:embed="rId2"/>
                <a:stretch>
                  <a:fillRect t="-4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t 7"/>
              <p:cNvSpPr txBox="1"/>
              <p:nvPr/>
            </p:nvSpPr>
            <p:spPr bwMode="auto">
              <a:xfrm>
                <a:off x="3841186" y="3192417"/>
                <a:ext cx="1436882" cy="405343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bje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41186" y="3192417"/>
                <a:ext cx="1436882" cy="405343"/>
              </a:xfrm>
              <a:prstGeom prst="rect">
                <a:avLst/>
              </a:prstGeom>
              <a:blipFill>
                <a:blip r:embed="rId3"/>
                <a:stretch>
                  <a:fillRect l="-417"/>
                </a:stretch>
              </a:blipFill>
              <a:ln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7" name="Graphique 16" descr="Engrenage">
            <a:extLst>
              <a:ext uri="{FF2B5EF4-FFF2-40B4-BE49-F238E27FC236}">
                <a16:creationId xmlns:a16="http://schemas.microsoft.com/office/drawing/2014/main" id="{B1B84884-4C66-4C15-98FA-1936E94C1C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8923" y="5627295"/>
            <a:ext cx="626281" cy="6262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21F9DDED-36E7-47AB-BBC6-6CA884364B28}"/>
                  </a:ext>
                </a:extLst>
              </p:cNvPr>
              <p:cNvSpPr txBox="1"/>
              <p:nvPr/>
            </p:nvSpPr>
            <p:spPr>
              <a:xfrm>
                <a:off x="5464162" y="5678826"/>
                <a:ext cx="3380860" cy="5232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lvl="1" algn="ctr"/>
                <a:r>
                  <a:rPr lang="en-US" sz="1400" dirty="0">
                    <a:latin typeface="Arial" pitchFamily="34" charset="0"/>
                    <a:cs typeface="Arial" pitchFamily="34" charset="0"/>
                  </a:rPr>
                  <a:t>The convolution is commutative: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fr-F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fr-F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fr-F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fr-F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fr-F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21F9DDED-36E7-47AB-BBC6-6CA884364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162" y="5678826"/>
                <a:ext cx="3380860" cy="523220"/>
              </a:xfrm>
              <a:prstGeom prst="rect">
                <a:avLst/>
              </a:prstGeom>
              <a:blipFill>
                <a:blip r:embed="rId6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219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69851" y="1042724"/>
                <a:ext cx="8229600" cy="5262383"/>
              </a:xfrm>
            </p:spPr>
            <p:txBody>
              <a:bodyPr/>
              <a:lstStyle/>
              <a:p>
                <a:r>
                  <a:rPr lang="en-US" dirty="0"/>
                  <a:t>Theorem of « composition of laws » </a:t>
                </a:r>
              </a:p>
              <a:p>
                <a:pPr marL="457200" lvl="1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be a continuous </a:t>
                </a:r>
                <a:r>
                  <a:rPr lang="en-US" dirty="0" err="1"/>
                  <a:t>r.v.</a:t>
                </a:r>
                <a:r>
                  <a:rPr lang="en-US" dirty="0"/>
                  <a:t> and φ a continuously differentiable strictly monotonic function. </a:t>
                </a:r>
              </a:p>
              <a:p>
                <a:pPr marL="457200" lvl="1" indent="0">
                  <a:buNone/>
                </a:pPr>
                <a:r>
                  <a:rPr lang="en-US" dirty="0"/>
                  <a:t>Then, the P.D.F.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𝑌</m:t>
                    </m:r>
                    <m:r>
                      <a:rPr lang="en-US" i="1" smtClean="0">
                        <a:latin typeface="Cambria Math"/>
                      </a:rPr>
                      <m:t> = </m:t>
                    </m:r>
                    <m:r>
                      <a:rPr lang="en-US" i="1">
                        <a:latin typeface="Cambria Math"/>
                      </a:rPr>
                      <m:t>𝜑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spcAft>
                    <a:spcPts val="600"/>
                  </a:spcAft>
                  <a:buClr>
                    <a:srgbClr val="000000"/>
                  </a:buClr>
                  <a:buFont typeface="Arial" pitchFamily="34" charset="0"/>
                  <a:buChar char="•"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69851" y="1042724"/>
                <a:ext cx="8229600" cy="5262383"/>
              </a:xfrm>
              <a:blipFill>
                <a:blip r:embed="rId2"/>
                <a:stretch>
                  <a:fillRect t="-4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t 6"/>
              <p:cNvSpPr txBox="1"/>
              <p:nvPr/>
            </p:nvSpPr>
            <p:spPr bwMode="auto">
              <a:xfrm>
                <a:off x="3586254" y="2616993"/>
                <a:ext cx="2179545" cy="6731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FR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fr-FR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bje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6254" y="2616993"/>
                <a:ext cx="2179545" cy="673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space réservé de la date 1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02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variables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69851" y="1042724"/>
            <a:ext cx="8229600" cy="5262383"/>
          </a:xfrm>
        </p:spPr>
        <p:txBody>
          <a:bodyPr/>
          <a:lstStyle/>
          <a:p>
            <a:r>
              <a:rPr lang="en-US" dirty="0"/>
              <a:t>Characterization of a random variable</a:t>
            </a:r>
          </a:p>
          <a:p>
            <a:pPr algn="just">
              <a:spcAft>
                <a:spcPts val="600"/>
              </a:spcAft>
              <a:buClr>
                <a:srgbClr val="000000"/>
              </a:buClr>
              <a:buSzPct val="170000"/>
              <a:buNone/>
            </a:pPr>
            <a:r>
              <a:rPr lang="en-US" sz="18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  <a:sym typeface="Wingdings" pitchFamily="2" charset="2"/>
              </a:rPr>
              <a:t>A probability distribution is characterized by its </a:t>
            </a:r>
            <a:r>
              <a:rPr lang="en-US" sz="1800" b="1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  <a:sym typeface="Wingdings" pitchFamily="2" charset="2"/>
              </a:rPr>
              <a:t>moments</a:t>
            </a:r>
            <a:r>
              <a:rPr lang="en-US" sz="18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  <a:sym typeface="Wingdings" pitchFamily="2" charset="2"/>
              </a:rPr>
              <a:t> :</a:t>
            </a:r>
          </a:p>
          <a:p>
            <a:pPr lvl="1" algn="just">
              <a:spcAft>
                <a:spcPts val="60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dirty="0">
                <a:ea typeface="Lucida Sans Unicode" pitchFamily="34" charset="0"/>
                <a:cs typeface="Lucida Sans Unicode" pitchFamily="34" charset="0"/>
              </a:rPr>
              <a:t>central value</a:t>
            </a:r>
          </a:p>
          <a:p>
            <a:pPr lvl="1" algn="just">
              <a:spcAft>
                <a:spcPts val="60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dirty="0">
                <a:ea typeface="Lucida Sans Unicode" pitchFamily="34" charset="0"/>
                <a:cs typeface="Lucida Sans Unicode" pitchFamily="34" charset="0"/>
              </a:rPr>
              <a:t>dispersion</a:t>
            </a:r>
          </a:p>
          <a:p>
            <a:pPr lvl="1" algn="just">
              <a:spcAft>
                <a:spcPts val="60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dirty="0">
                <a:ea typeface="Lucida Sans Unicode" pitchFamily="34" charset="0"/>
                <a:cs typeface="Lucida Sans Unicode" pitchFamily="34" charset="0"/>
              </a:rPr>
              <a:t>shape (asymmetry, shift, etc.)</a:t>
            </a:r>
          </a:p>
          <a:p>
            <a:pPr lvl="1" algn="just">
              <a:spcAft>
                <a:spcPts val="600"/>
              </a:spcAft>
              <a:buClr>
                <a:srgbClr val="000000"/>
              </a:buClr>
              <a:buFont typeface="Arial" charset="0"/>
              <a:buChar char="•"/>
            </a:pPr>
            <a:endParaRPr lang="en-US" sz="1600" dirty="0">
              <a:ea typeface="Lucida Sans Unicode" pitchFamily="34" charset="0"/>
              <a:cs typeface="Lucida Sans Unicode" pitchFamily="34" charset="0"/>
            </a:endParaRPr>
          </a:p>
          <a:p>
            <a:pPr lvl="1" algn="just">
              <a:spcAft>
                <a:spcPts val="600"/>
              </a:spcAft>
              <a:buClr>
                <a:srgbClr val="000000"/>
              </a:buClr>
              <a:buFont typeface="Arial" charset="0"/>
              <a:buChar char="•"/>
            </a:pPr>
            <a:endParaRPr lang="en-US" sz="1600" dirty="0">
              <a:ea typeface="Lucida Sans Unicode" pitchFamily="34" charset="0"/>
              <a:cs typeface="Lucida Sans Unicode" pitchFamily="34" charset="0"/>
            </a:endParaRPr>
          </a:p>
          <a:p>
            <a:pPr lvl="1" algn="just">
              <a:spcAft>
                <a:spcPts val="600"/>
              </a:spcAft>
              <a:buClr>
                <a:srgbClr val="000000"/>
              </a:buClr>
              <a:buFont typeface="Arial" charset="0"/>
              <a:buChar char="•"/>
            </a:pPr>
            <a:endParaRPr lang="en-US" sz="1600" dirty="0">
              <a:ea typeface="Lucida Sans Unicode" pitchFamily="34" charset="0"/>
              <a:cs typeface="Lucida Sans Unicode" pitchFamily="34" charset="0"/>
            </a:endParaRPr>
          </a:p>
          <a:p>
            <a:pPr lvl="1" algn="just">
              <a:spcAft>
                <a:spcPts val="600"/>
              </a:spcAft>
              <a:buClr>
                <a:srgbClr val="000000"/>
              </a:buClr>
              <a:buFont typeface="Arial" charset="0"/>
              <a:buChar char="•"/>
            </a:pPr>
            <a:endParaRPr lang="en-US" sz="1600" dirty="0">
              <a:ea typeface="Lucida Sans Unicode" pitchFamily="34" charset="0"/>
              <a:cs typeface="Lucida Sans Unicode" pitchFamily="34" charset="0"/>
            </a:endParaRPr>
          </a:p>
          <a:p>
            <a:pPr lvl="1" algn="just">
              <a:spcAft>
                <a:spcPts val="600"/>
              </a:spcAft>
              <a:buClr>
                <a:srgbClr val="000000"/>
              </a:buClr>
              <a:buFont typeface="Arial" charset="0"/>
              <a:buChar char="•"/>
            </a:pPr>
            <a:endParaRPr lang="en-US" sz="1600" dirty="0">
              <a:ea typeface="Lucida Sans Unicode" pitchFamily="34" charset="0"/>
              <a:cs typeface="Lucida Sans Unicode" pitchFamily="34" charset="0"/>
            </a:endParaRPr>
          </a:p>
          <a:p>
            <a:pPr marL="57150" indent="0" algn="just">
              <a:spcAft>
                <a:spcPts val="600"/>
              </a:spcAft>
              <a:buClr>
                <a:srgbClr val="000000"/>
              </a:buClr>
              <a:buNone/>
            </a:pPr>
            <a:endParaRPr lang="en-US" sz="1800" dirty="0">
              <a:solidFill>
                <a:srgbClr val="000000"/>
              </a:solidFill>
              <a:ea typeface="Lucida Sans Unicode" pitchFamily="34" charset="0"/>
              <a:cs typeface="Lucida Sans Unicode" pitchFamily="34" charset="0"/>
            </a:endParaRPr>
          </a:p>
          <a:p>
            <a:pPr marL="57150" indent="0" algn="just">
              <a:spcAft>
                <a:spcPts val="600"/>
              </a:spcAft>
              <a:buClr>
                <a:srgbClr val="000000"/>
              </a:buClr>
              <a:buNone/>
            </a:pPr>
            <a:endParaRPr lang="en-US" sz="1800" dirty="0">
              <a:solidFill>
                <a:srgbClr val="000000"/>
              </a:solidFill>
              <a:ea typeface="Lucida Sans Unicode" pitchFamily="34" charset="0"/>
              <a:cs typeface="Lucida Sans Unicode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1A1F5296-DDDF-47E5-AB16-730CA3146164}"/>
              </a:ext>
            </a:extLst>
          </p:cNvPr>
          <p:cNvGrpSpPr/>
          <p:nvPr/>
        </p:nvGrpSpPr>
        <p:grpSpPr>
          <a:xfrm>
            <a:off x="2097880" y="3429000"/>
            <a:ext cx="5862640" cy="2581275"/>
            <a:chOff x="1785935" y="3044825"/>
            <a:chExt cx="5862640" cy="2581275"/>
          </a:xfrm>
        </p:grpSpPr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2224088" y="5416550"/>
              <a:ext cx="52339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8" name="Line 11"/>
            <p:cNvSpPr>
              <a:spLocks noChangeAspect="1" noChangeShapeType="1"/>
            </p:cNvSpPr>
            <p:nvPr/>
          </p:nvSpPr>
          <p:spPr bwMode="auto">
            <a:xfrm rot="16200000">
              <a:off x="1196975" y="4400550"/>
              <a:ext cx="2362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bject 35"/>
                <p:cNvSpPr txBox="1"/>
                <p:nvPr/>
              </p:nvSpPr>
              <p:spPr bwMode="auto">
                <a:xfrm>
                  <a:off x="7458075" y="5416550"/>
                  <a:ext cx="190500" cy="2095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fr-FR" sz="1500"/>
                </a:p>
              </p:txBody>
            </p:sp>
          </mc:Choice>
          <mc:Fallback xmlns="">
            <p:sp>
              <p:nvSpPr>
                <p:cNvPr id="9" name="Object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58075" y="5416550"/>
                  <a:ext cx="190500" cy="209550"/>
                </a:xfrm>
                <a:prstGeom prst="rect">
                  <a:avLst/>
                </a:prstGeom>
                <a:blipFill>
                  <a:blip r:embed="rId2"/>
                  <a:stretch>
                    <a:fillRect r="-29032" b="-2941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Forme libre 10"/>
            <p:cNvSpPr>
              <a:spLocks/>
            </p:cNvSpPr>
            <p:nvPr/>
          </p:nvSpPr>
          <p:spPr bwMode="auto">
            <a:xfrm>
              <a:off x="2378075" y="3530600"/>
              <a:ext cx="4918075" cy="1887538"/>
            </a:xfrm>
            <a:custGeom>
              <a:avLst/>
              <a:gdLst>
                <a:gd name="T0" fmla="*/ 0 w 2567940"/>
                <a:gd name="T1" fmla="*/ 2147483647 h 1127762"/>
                <a:gd name="T2" fmla="*/ 2147483647 w 2567940"/>
                <a:gd name="T3" fmla="*/ 3821 h 1127762"/>
                <a:gd name="T4" fmla="*/ 2147483647 w 2567940"/>
                <a:gd name="T5" fmla="*/ 2147483647 h 11277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67940" h="1127762">
                  <a:moveTo>
                    <a:pt x="0" y="1127762"/>
                  </a:moveTo>
                  <a:cubicBezTo>
                    <a:pt x="706437" y="1121412"/>
                    <a:pt x="717550" y="68582"/>
                    <a:pt x="1013460" y="2"/>
                  </a:cubicBezTo>
                  <a:cubicBezTo>
                    <a:pt x="1441450" y="-1268"/>
                    <a:pt x="1520190" y="1115380"/>
                    <a:pt x="2567940" y="1120142"/>
                  </a:cubicBezTo>
                </a:path>
              </a:pathLst>
            </a:custGeom>
            <a:noFill/>
            <a:ln w="19050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bjet 1"/>
                <p:cNvSpPr txBox="1"/>
                <p:nvPr/>
              </p:nvSpPr>
              <p:spPr bwMode="auto">
                <a:xfrm>
                  <a:off x="1785935" y="3133140"/>
                  <a:ext cx="592138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Objet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5935" y="3133140"/>
                  <a:ext cx="592138" cy="323850"/>
                </a:xfrm>
                <a:prstGeom prst="rect">
                  <a:avLst/>
                </a:prstGeom>
                <a:blipFill>
                  <a:blip r:embed="rId3"/>
                  <a:stretch>
                    <a:fillRect b="-943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Line 76"/>
            <p:cNvSpPr>
              <a:spLocks noChangeShapeType="1"/>
            </p:cNvSpPr>
            <p:nvPr/>
          </p:nvSpPr>
          <p:spPr bwMode="auto">
            <a:xfrm>
              <a:off x="4535488" y="3219450"/>
              <a:ext cx="0" cy="2198688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prstDash val="dash"/>
              <a:miter lim="800000"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4562475" y="3044825"/>
              <a:ext cx="15055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i="1" dirty="0">
                  <a:solidFill>
                    <a:srgbClr val="A50021"/>
                  </a:solidFill>
                  <a:ea typeface="Lucida Sans Unicode" pitchFamily="34" charset="0"/>
                  <a:cs typeface="Lucida Sans Unicode" pitchFamily="34" charset="0"/>
                </a:rPr>
                <a:t>Centrale value</a:t>
              </a:r>
              <a:endParaRPr lang="fr-FR" dirty="0"/>
            </a:p>
          </p:txBody>
        </p:sp>
        <p:sp>
          <p:nvSpPr>
            <p:cNvPr id="14" name="Line 76"/>
            <p:cNvSpPr>
              <a:spLocks noChangeShapeType="1"/>
            </p:cNvSpPr>
            <p:nvPr/>
          </p:nvSpPr>
          <p:spPr bwMode="auto">
            <a:xfrm flipH="1">
              <a:off x="3554413" y="4681538"/>
              <a:ext cx="19986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5680075" y="4513263"/>
              <a:ext cx="120650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i="1" dirty="0">
                  <a:solidFill>
                    <a:srgbClr val="A50021"/>
                  </a:solidFill>
                  <a:ea typeface="Lucida Sans Unicode" pitchFamily="34" charset="0"/>
                  <a:cs typeface="Lucida Sans Unicode" pitchFamily="34" charset="0"/>
                </a:rPr>
                <a:t>dispersion</a:t>
              </a:r>
              <a:endParaRPr lang="fr-FR" dirty="0"/>
            </a:p>
          </p:txBody>
        </p:sp>
        <p:sp>
          <p:nvSpPr>
            <p:cNvPr id="16" name="Line 76"/>
            <p:cNvSpPr>
              <a:spLocks noChangeShapeType="1"/>
            </p:cNvSpPr>
            <p:nvPr/>
          </p:nvSpPr>
          <p:spPr bwMode="auto">
            <a:xfrm>
              <a:off x="4316413" y="3219450"/>
              <a:ext cx="0" cy="21986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3503613" y="3286125"/>
              <a:ext cx="74251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i="1" dirty="0" err="1">
                  <a:solidFill>
                    <a:srgbClr val="A50021"/>
                  </a:solidFill>
                  <a:ea typeface="Lucida Sans Unicode" pitchFamily="34" charset="0"/>
                  <a:cs typeface="Lucida Sans Unicode" pitchFamily="34" charset="0"/>
                </a:rPr>
                <a:t>shape</a:t>
              </a:r>
              <a:endParaRPr lang="fr-FR" dirty="0"/>
            </a:p>
          </p:txBody>
        </p:sp>
        <p:sp>
          <p:nvSpPr>
            <p:cNvPr id="18" name="Line 76"/>
            <p:cNvSpPr>
              <a:spLocks noChangeShapeType="1"/>
            </p:cNvSpPr>
            <p:nvPr/>
          </p:nvSpPr>
          <p:spPr bwMode="auto">
            <a:xfrm flipH="1">
              <a:off x="4324350" y="3455988"/>
              <a:ext cx="211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  <p:sp>
        <p:nvSpPr>
          <p:cNvPr id="19" name="Espace réservé de la date 1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02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69851" y="1042724"/>
                <a:ext cx="8229600" cy="3661039"/>
              </a:xfrm>
            </p:spPr>
            <p:txBody>
              <a:bodyPr/>
              <a:lstStyle/>
              <a:p>
                <a:r>
                  <a:rPr lang="en-US" dirty="0"/>
                  <a:t>Expected value (mean)</a:t>
                </a:r>
              </a:p>
              <a:p>
                <a:pPr lvl="1"/>
                <a:endParaRPr lang="en-US" dirty="0">
                  <a:solidFill>
                    <a:srgbClr val="000000"/>
                  </a:solidFill>
                  <a:ea typeface="Lucida Sans Unicode" pitchFamily="34" charset="0"/>
                  <a:cs typeface="Lucida Sans Unicode" pitchFamily="34" charset="0"/>
                </a:endParaRP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ea typeface="Lucida Sans Unicode" pitchFamily="34" charset="0"/>
                    <a:cs typeface="Lucida Sans Unicode" pitchFamily="34" charset="0"/>
                  </a:rPr>
                  <a:t>Case of </a:t>
                </a:r>
                <a:r>
                  <a:rPr lang="en-US" dirty="0">
                    <a:ea typeface="Lucida Sans Unicode" pitchFamily="34" charset="0"/>
                    <a:cs typeface="Lucida Sans Unicode" pitchFamily="34" charset="0"/>
                  </a:rPr>
                  <a:t>discrete random variables: </a:t>
                </a:r>
              </a:p>
              <a:p>
                <a:pPr marL="342900" lvl="1" indent="-342900">
                  <a:buBlip>
                    <a:blip r:embed="rId2"/>
                  </a:buBlip>
                </a:pPr>
                <a:endParaRPr lang="en-US" i="1" dirty="0">
                  <a:solidFill>
                    <a:srgbClr val="C00000"/>
                  </a:solidFill>
                  <a:ea typeface="Lucida Sans Unicode" pitchFamily="34" charset="0"/>
                  <a:cs typeface="Lucida Sans Unicode" pitchFamily="34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333399"/>
                          </a:solidFill>
                          <a:latin typeface="Cambria Math"/>
                          <a:ea typeface="Lucida Sans Unicode" pitchFamily="34" charset="0"/>
                          <a:cs typeface="Lucida Sans Unicode" pitchFamily="34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ea typeface="Lucida Sans Unicode" pitchFamily="34" charset="0"/>
                              <a:cs typeface="Lucida Sans Unicode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333399"/>
                              </a:solidFill>
                              <a:latin typeface="Cambria Math"/>
                              <a:ea typeface="Lucida Sans Unicode" pitchFamily="34" charset="0"/>
                              <a:cs typeface="Lucida Sans Unicode" pitchFamily="34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333399"/>
                          </a:solidFill>
                          <a:latin typeface="Cambria Math"/>
                          <a:ea typeface="Lucida Sans Unicode" pitchFamily="34" charset="0"/>
                          <a:cs typeface="Lucida Sans Unicode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Lucida Sans Unicode" pitchFamily="34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  <a:cs typeface="Lucida Sans Unicode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333399"/>
                                  </a:solidFill>
                                  <a:latin typeface="Cambria Math"/>
                                  <a:cs typeface="Lucida Sans Unicode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333399"/>
                                  </a:solidFill>
                                  <a:latin typeface="Cambria Math"/>
                                  <a:cs typeface="Lucida Sans Unicode" pitchFamily="34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  <a:cs typeface="Lucida Sans Unicode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333399"/>
                                  </a:solidFill>
                                  <a:latin typeface="Cambria Math"/>
                                  <a:cs typeface="Lucida Sans Unicode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333399"/>
                                  </a:solidFill>
                                  <a:latin typeface="Cambria Math"/>
                                  <a:cs typeface="Lucida Sans Unicode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  <a:cs typeface="Lucida Sans Unicode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333399"/>
                                  </a:solidFill>
                                  <a:latin typeface="Cambria Math"/>
                                  <a:cs typeface="Lucida Sans Unicode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333399"/>
                                  </a:solidFill>
                                  <a:latin typeface="Cambria Math"/>
                                  <a:cs typeface="Lucida Sans Unicode" pitchFamily="34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333399"/>
                              </a:solidFill>
                              <a:latin typeface="Cambria Math"/>
                              <a:cs typeface="Lucida Sans Unicode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  <a:cs typeface="Lucida Sans Unicode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333399"/>
                                  </a:solidFill>
                                  <a:latin typeface="Cambria Math"/>
                                  <a:cs typeface="Lucida Sans Unicode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333399"/>
                                  </a:solidFill>
                                  <a:latin typeface="Cambria Math"/>
                                  <a:cs typeface="Lucida Sans Unicode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333399"/>
                              </a:solidFill>
                              <a:latin typeface="Cambria Math"/>
                              <a:cs typeface="Lucida Sans Unicode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000000"/>
                  </a:solidFill>
                  <a:ea typeface="Lucida Sans Unicode" pitchFamily="34" charset="0"/>
                  <a:cs typeface="Lucida Sans Unicode" pitchFamily="34" charset="0"/>
                </a:endParaRPr>
              </a:p>
              <a:p>
                <a:pPr marL="0" lvl="1" indent="0">
                  <a:buNone/>
                </a:pPr>
                <a:endParaRPr lang="en-US" dirty="0">
                  <a:solidFill>
                    <a:srgbClr val="000000"/>
                  </a:solidFill>
                  <a:ea typeface="Lucida Sans Unicode" pitchFamily="34" charset="0"/>
                  <a:cs typeface="Lucida Sans Unicode" pitchFamily="34" charset="0"/>
                </a:endParaRPr>
              </a:p>
              <a:p>
                <a:pPr marL="0" lvl="1" indent="0">
                  <a:buNone/>
                </a:pPr>
                <a:endParaRPr lang="en-US" dirty="0">
                  <a:solidFill>
                    <a:srgbClr val="000000"/>
                  </a:solidFill>
                  <a:ea typeface="Lucida Sans Unicode" pitchFamily="34" charset="0"/>
                  <a:cs typeface="Lucida Sans Unicode" pitchFamily="34" charset="0"/>
                </a:endParaRP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cs typeface="Lucida Sans Unicode" pitchFamily="34" charset="0"/>
                  </a:rPr>
                  <a:t>Case of continuous random variables: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69851" y="1042724"/>
                <a:ext cx="8229600" cy="3661039"/>
              </a:xfrm>
              <a:blipFill>
                <a:blip r:embed="rId3"/>
                <a:stretch>
                  <a:fillRect t="-6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5893493" y="2565466"/>
            <a:ext cx="19543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fr-FR" sz="1400" i="1" dirty="0">
                <a:solidFill>
                  <a:srgbClr val="333399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(if the </a:t>
            </a:r>
            <a:r>
              <a:rPr lang="fr-FR" sz="1400" i="1" dirty="0" err="1">
                <a:solidFill>
                  <a:srgbClr val="333399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sum</a:t>
            </a:r>
            <a:r>
              <a:rPr lang="fr-FR" sz="1400" i="1" dirty="0">
                <a:solidFill>
                  <a:srgbClr val="333399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converges)</a:t>
            </a:r>
            <a:endParaRPr lang="fr-FR" sz="1400" i="1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5893493" y="4798458"/>
            <a:ext cx="22028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i="1" dirty="0">
                <a:solidFill>
                  <a:srgbClr val="333399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(if the integral converges)</a:t>
            </a:r>
            <a:endParaRPr lang="en-US" sz="1400" i="1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596646" y="4431661"/>
                <a:ext cx="2296847" cy="9513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rgbClr val="333399"/>
                          </a:solidFill>
                          <a:latin typeface="Cambria Math"/>
                          <a:ea typeface="Lucida Sans Unicode" pitchFamily="34" charset="0"/>
                          <a:cs typeface="Lucida Sans Unicode" pitchFamily="34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ea typeface="Lucida Sans Unicode" pitchFamily="34" charset="0"/>
                              <a:cs typeface="Lucida Sans Unicode" pitchFamily="34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333399"/>
                              </a:solidFill>
                              <a:latin typeface="Cambria Math"/>
                              <a:ea typeface="Lucida Sans Unicode" pitchFamily="34" charset="0"/>
                              <a:cs typeface="Lucida Sans Unicode" pitchFamily="34" charset="0"/>
                            </a:rPr>
                            <m:t>𝑋</m:t>
                          </m:r>
                        </m:e>
                      </m:d>
                      <m:r>
                        <a:rPr lang="fr-FR" i="1">
                          <a:solidFill>
                            <a:srgbClr val="333399"/>
                          </a:solidFill>
                          <a:latin typeface="Cambria Math"/>
                          <a:ea typeface="Lucida Sans Unicode" pitchFamily="34" charset="0"/>
                          <a:cs typeface="Lucida Sans Unicode" pitchFamily="34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fr-FR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Lucida Sans Unicode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FR" b="0" i="1" smtClean="0">
                              <a:solidFill>
                                <a:srgbClr val="333399"/>
                              </a:solidFill>
                              <a:latin typeface="Cambria Math"/>
                              <a:cs typeface="Lucida Sans Unicode" pitchFamily="34" charset="0"/>
                            </a:rPr>
                            <m:t>𝑥</m:t>
                          </m:r>
                          <m:r>
                            <a:rPr lang="fr-FR" b="0" i="1" smtClean="0">
                              <a:solidFill>
                                <a:srgbClr val="333399"/>
                              </a:solidFill>
                              <a:latin typeface="Cambria Math"/>
                              <a:cs typeface="Lucida Sans Unicode" pitchFamily="34" charset="0"/>
                            </a:rPr>
                            <m:t>∈</m:t>
                          </m:r>
                          <m:r>
                            <a:rPr lang="fr-FR" b="0" i="1" smtClean="0">
                              <a:solidFill>
                                <a:srgbClr val="333399"/>
                              </a:solidFill>
                              <a:latin typeface="Cambria Math"/>
                              <a:cs typeface="Lucida Sans Unicode" pitchFamily="34" charset="0"/>
                            </a:rPr>
                            <m:t>𝕏</m:t>
                          </m:r>
                        </m:sub>
                        <m:sup/>
                        <m:e>
                          <m:r>
                            <a:rPr lang="fr-FR" b="0" i="1" smtClean="0">
                              <a:solidFill>
                                <a:srgbClr val="333399"/>
                              </a:solidFill>
                              <a:latin typeface="Cambria Math"/>
                              <a:cs typeface="Lucida Sans Unicode" pitchFamily="34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  <a:cs typeface="Lucida Sans Unicode" pitchFamily="34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333399"/>
                                  </a:solidFill>
                                  <a:latin typeface="Cambria Math"/>
                                  <a:cs typeface="Lucida Sans Unicode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333399"/>
                                  </a:solidFill>
                                  <a:latin typeface="Cambria Math"/>
                                  <a:cs typeface="Lucida Sans Unicode" pitchFamily="34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fr-FR" b="0" i="1" smtClea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  <a:cs typeface="Lucida Sans Unicode" pitchFamily="34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rgbClr val="333399"/>
                                  </a:solidFill>
                                  <a:latin typeface="Cambria Math"/>
                                  <a:cs typeface="Lucida Sans Unicode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fr-FR" b="0" i="0" smtClean="0">
                              <a:solidFill>
                                <a:srgbClr val="333399"/>
                              </a:solidFill>
                              <a:latin typeface="Cambria Math"/>
                              <a:cs typeface="Lucida Sans Unicode" pitchFamily="34" charset="0"/>
                            </a:rPr>
                            <m:t>d</m:t>
                          </m:r>
                          <m:r>
                            <a:rPr lang="fr-FR" b="0" i="1" smtClean="0">
                              <a:solidFill>
                                <a:srgbClr val="333399"/>
                              </a:solidFill>
                              <a:latin typeface="Cambria Math"/>
                              <a:cs typeface="Lucida Sans Unicode" pitchFamily="34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646" y="4431661"/>
                <a:ext cx="2296847" cy="9513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02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69851" y="1042725"/>
                <a:ext cx="8229600" cy="4401146"/>
              </a:xfrm>
            </p:spPr>
            <p:txBody>
              <a:bodyPr/>
              <a:lstStyle/>
              <a:p>
                <a:r>
                  <a:rPr lang="en-US" dirty="0"/>
                  <a:t>Expected value (properties)</a:t>
                </a:r>
              </a:p>
              <a:p>
                <a:pPr marL="0" indent="0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buNone/>
                  <a:defRPr/>
                </a:pPr>
                <a:endParaRPr lang="en-US" sz="1800" dirty="0">
                  <a:solidFill>
                    <a:srgbClr val="000000"/>
                  </a:solidFill>
                  <a:ea typeface="Lucida Sans Unicode" pitchFamily="34" charset="0"/>
                  <a:cs typeface="Lucida Sans Unicode" pitchFamily="34" charset="0"/>
                </a:endParaRPr>
              </a:p>
              <a:p>
                <a:pPr marL="0" indent="0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buNone/>
                  <a:defRPr/>
                </a:pPr>
                <a:r>
                  <a:rPr lang="en-US" sz="1800" dirty="0">
                    <a:solidFill>
                      <a:srgbClr val="000000"/>
                    </a:solidFill>
                    <a:cs typeface="Lucida Sans Unicode" pitchFamily="34" charset="0"/>
                  </a:rPr>
                  <a:t>Given X and Y, two </a:t>
                </a:r>
                <a:r>
                  <a:rPr lang="en-US" sz="1800" dirty="0" err="1">
                    <a:solidFill>
                      <a:srgbClr val="000000"/>
                    </a:solidFill>
                    <a:cs typeface="Lucida Sans Unicode" pitchFamily="34" charset="0"/>
                  </a:rPr>
                  <a:t>r.v.</a:t>
                </a:r>
                <a:r>
                  <a:rPr lang="en-US" sz="1800" dirty="0">
                    <a:solidFill>
                      <a:srgbClr val="000000"/>
                    </a:solidFill>
                    <a:cs typeface="Lucida Sans Unicode" pitchFamily="34" charset="0"/>
                  </a:rPr>
                  <a:t> and a and b two reals.</a:t>
                </a:r>
              </a:p>
              <a:p>
                <a:pPr lvl="1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defRPr/>
                </a:pPr>
                <a:r>
                  <a:rPr lang="en-US" dirty="0">
                    <a:ea typeface="Lucida Sans Unicode" pitchFamily="34" charset="0"/>
                    <a:cs typeface="Lucida Sans Unicode" pitchFamily="34" charset="0"/>
                  </a:rPr>
                  <a:t>Linearity : </a:t>
                </a:r>
                <a:r>
                  <a:rPr lang="en-US" dirty="0">
                    <a:solidFill>
                      <a:srgbClr val="000000"/>
                    </a:solidFill>
                    <a:ea typeface="Lucida Sans Unicode" pitchFamily="34" charset="0"/>
                    <a:cs typeface="Lucida Sans Unicode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rgbClr val="333399"/>
                        </a:solidFill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fr-FR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rgbClr val="333399"/>
                            </a:solidFill>
                            <a:latin typeface="Cambria Math"/>
                          </a:rPr>
                          <m:t>𝑎𝑋</m:t>
                        </m:r>
                        <m:r>
                          <a:rPr lang="fr-FR" i="1">
                            <a:solidFill>
                              <a:srgbClr val="333399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fr-FR" i="1">
                            <a:solidFill>
                              <a:srgbClr val="333399"/>
                            </a:solidFill>
                            <a:latin typeface="Cambria Math"/>
                          </a:rPr>
                          <m:t>𝑏𝑌</m:t>
                        </m:r>
                      </m:e>
                    </m:d>
                    <m:r>
                      <a:rPr lang="fr-FR" i="1">
                        <a:solidFill>
                          <a:srgbClr val="333399"/>
                        </a:solidFill>
                        <a:latin typeface="Cambria Math"/>
                      </a:rPr>
                      <m:t>=</m:t>
                    </m:r>
                    <m:r>
                      <a:rPr lang="fr-FR" i="1">
                        <a:solidFill>
                          <a:srgbClr val="333399"/>
                        </a:solidFill>
                        <a:latin typeface="Cambria Math"/>
                      </a:rPr>
                      <m:t>𝑎</m:t>
                    </m:r>
                    <m:r>
                      <a:rPr lang="fr-FR" i="1">
                        <a:solidFill>
                          <a:srgbClr val="333399"/>
                        </a:solidFill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fr-FR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rgbClr val="333399"/>
                            </a:solidFill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fr-FR" i="1">
                        <a:solidFill>
                          <a:srgbClr val="333399"/>
                        </a:solidFill>
                        <a:latin typeface="Cambria Math"/>
                      </a:rPr>
                      <m:t>+</m:t>
                    </m:r>
                    <m:r>
                      <a:rPr lang="fr-FR" i="1">
                        <a:solidFill>
                          <a:srgbClr val="333399"/>
                        </a:solidFill>
                        <a:latin typeface="Cambria Math"/>
                      </a:rPr>
                      <m:t>𝑏</m:t>
                    </m:r>
                    <m:r>
                      <a:rPr lang="fr-FR" i="1">
                        <a:solidFill>
                          <a:srgbClr val="333399"/>
                        </a:solidFill>
                        <a:latin typeface="Cambria Math"/>
                      </a:rPr>
                      <m:t>𝔼</m:t>
                    </m:r>
                    <m:r>
                      <a:rPr lang="fr-FR" i="1">
                        <a:solidFill>
                          <a:srgbClr val="333399"/>
                        </a:solidFill>
                        <a:latin typeface="Cambria Math"/>
                      </a:rPr>
                      <m:t>[</m:t>
                    </m:r>
                    <m:r>
                      <a:rPr lang="fr-FR" i="1">
                        <a:solidFill>
                          <a:srgbClr val="333399"/>
                        </a:solidFill>
                        <a:latin typeface="Cambria Math"/>
                      </a:rPr>
                      <m:t>𝑌</m:t>
                    </m:r>
                    <m:r>
                      <a:rPr lang="fr-FR" i="1">
                        <a:solidFill>
                          <a:srgbClr val="333399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dirty="0">
                  <a:solidFill>
                    <a:srgbClr val="333399"/>
                  </a:solidFill>
                </a:endParaRPr>
              </a:p>
              <a:p>
                <a:pPr lvl="1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defRPr/>
                </a:pPr>
                <a:endParaRPr lang="en-US" dirty="0">
                  <a:solidFill>
                    <a:srgbClr val="000000"/>
                  </a:solidFill>
                  <a:ea typeface="Lucida Sans Unicode" pitchFamily="34" charset="0"/>
                  <a:cs typeface="Lucida Sans Unicode" pitchFamily="34" charset="0"/>
                </a:endParaRPr>
              </a:p>
              <a:p>
                <a:pPr marL="457200" lvl="1" indent="0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buNone/>
                  <a:defRPr/>
                </a:pPr>
                <a:endParaRPr lang="en-US" dirty="0">
                  <a:solidFill>
                    <a:srgbClr val="000000"/>
                  </a:solidFill>
                  <a:ea typeface="Lucida Sans Unicode" pitchFamily="34" charset="0"/>
                  <a:cs typeface="Lucida Sans Unicode" pitchFamily="34" charset="0"/>
                </a:endParaRPr>
              </a:p>
              <a:p>
                <a:pPr lvl="1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defRPr/>
                </a:pPr>
                <a:r>
                  <a:rPr lang="en-US" dirty="0">
                    <a:solidFill>
                      <a:srgbClr val="000000"/>
                    </a:solidFill>
                    <a:cs typeface="Lucida Sans Unicode" pitchFamily="34" charset="0"/>
                  </a:rPr>
                  <a:t>only if X and Y are independent: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rgbClr val="333399"/>
                        </a:solidFill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fr-FR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rgbClr val="333399"/>
                            </a:solidFill>
                            <a:latin typeface="Cambria Math"/>
                          </a:rPr>
                          <m:t>𝑋𝑌</m:t>
                        </m:r>
                      </m:e>
                    </m:d>
                    <m:r>
                      <a:rPr lang="fr-FR" b="0" i="1" smtClean="0">
                        <a:solidFill>
                          <a:srgbClr val="333399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fr-FR" i="1">
                        <a:solidFill>
                          <a:srgbClr val="333399"/>
                        </a:solidFill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fr-FR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rgbClr val="333399"/>
                            </a:solidFill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fr-FR" i="1">
                        <a:solidFill>
                          <a:srgbClr val="333399"/>
                        </a:solidFill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fr-FR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rgbClr val="333399"/>
                            </a:solidFill>
                            <a:latin typeface="Cambria Math"/>
                          </a:rPr>
                          <m:t>𝑌</m:t>
                        </m:r>
                      </m:e>
                    </m:d>
                  </m:oMath>
                </a14:m>
                <a:endParaRPr lang="en-US" dirty="0">
                  <a:solidFill>
                    <a:srgbClr val="000000"/>
                  </a:solidFill>
                  <a:cs typeface="Lucida Sans Unicode" pitchFamily="34" charset="0"/>
                </a:endParaRPr>
              </a:p>
              <a:p>
                <a:pPr lvl="1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defRPr/>
                </a:pPr>
                <a:endParaRPr lang="en-US" dirty="0">
                  <a:solidFill>
                    <a:srgbClr val="000000"/>
                  </a:solidFill>
                  <a:ea typeface="Lucida Sans Unicode" pitchFamily="34" charset="0"/>
                  <a:cs typeface="Lucida Sans Unicode" pitchFamily="34" charset="0"/>
                </a:endParaRPr>
              </a:p>
              <a:p>
                <a:pPr lvl="1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defRPr/>
                </a:pPr>
                <a:endParaRPr lang="en-US" dirty="0">
                  <a:solidFill>
                    <a:srgbClr val="000000"/>
                  </a:solidFill>
                  <a:ea typeface="Lucida Sans Unicode" pitchFamily="34" charset="0"/>
                  <a:cs typeface="Lucida Sans Unicode" pitchFamily="34" charset="0"/>
                </a:endParaRPr>
              </a:p>
              <a:p>
                <a:pPr marL="342900" lvl="1" indent="-342900">
                  <a:spcAft>
                    <a:spcPts val="600"/>
                  </a:spcAft>
                  <a:buClr>
                    <a:srgbClr val="000000"/>
                  </a:buClr>
                  <a:buBlip>
                    <a:blip r:embed="rId2"/>
                  </a:buBlip>
                  <a:defRPr/>
                </a:pPr>
                <a:r>
                  <a:rPr lang="en-US" sz="2000" dirty="0">
                    <a:solidFill>
                      <a:srgbClr val="333399"/>
                    </a:solidFill>
                  </a:rPr>
                  <a:t>Moments of order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333399"/>
                        </a:solidFill>
                        <a:latin typeface="Cambria Math"/>
                      </a:rPr>
                      <m:t>𝑟</m:t>
                    </m:r>
                    <m:r>
                      <a:rPr lang="fr-FR" sz="2000" b="0" i="1" smtClean="0">
                        <a:solidFill>
                          <a:srgbClr val="333399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>
                  <a:solidFill>
                    <a:srgbClr val="000000"/>
                  </a:solidFill>
                  <a:ea typeface="Lucida Sans Unicode" pitchFamily="34" charset="0"/>
                  <a:cs typeface="Lucida Sans Unicode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69851" y="1042725"/>
                <a:ext cx="8229600" cy="4401146"/>
              </a:xfrm>
              <a:blipFill>
                <a:blip r:embed="rId3"/>
                <a:stretch>
                  <a:fillRect l="-667" t="-5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2572443" y="4776417"/>
                <a:ext cx="1366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𝑋</m:t>
                          </m:r>
                        </m:sub>
                        <m:sup>
                          <m:r>
                            <a:rPr lang="fr-FR" b="0" i="1" smtClean="0">
                              <a:latin typeface="Cambria Math"/>
                            </a:rPr>
                            <m:t>𝑟</m:t>
                          </m:r>
                        </m:sup>
                      </m:sSubSup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latin typeface="Cambria Math"/>
                        </a:rPr>
                        <m:t>𝔼</m:t>
                      </m:r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fr-FR" b="0" i="1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  <m:r>
                        <a:rPr lang="fr-F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443" y="4776417"/>
                <a:ext cx="136678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2572443" y="5216958"/>
                <a:ext cx="2865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𝑐𝑒𝑛𝑡𝑒𝑟𝑒𝑑</m:t>
                          </m:r>
                        </m:sub>
                        <m:sup>
                          <m:r>
                            <a:rPr lang="fr-FR" b="0" i="1" smtClean="0">
                              <a:latin typeface="Cambria Math"/>
                            </a:rPr>
                            <m:t>𝑟</m:t>
                          </m:r>
                        </m:sup>
                      </m:sSubSup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latin typeface="Cambria Math"/>
                        </a:rPr>
                        <m:t>𝔼</m:t>
                      </m:r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fr-FR" b="0" i="1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  <m:r>
                        <a:rPr lang="fr-F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443" y="5216958"/>
                <a:ext cx="2865976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2572443" y="5595589"/>
                <a:ext cx="4089709" cy="708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𝑐𝑒𝑛𝑡𝑒𝑟𝑒𝑑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𝑠𝑡𝑎𝑛𝑑𝑎𝑟𝑑𝑖𝑧𝑒𝑑</m:t>
                          </m:r>
                        </m:sub>
                        <m:sup>
                          <m:r>
                            <a:rPr lang="fr-FR" b="0" i="1" smtClean="0">
                              <a:latin typeface="Cambria Math"/>
                            </a:rPr>
                            <m:t>𝑟</m:t>
                          </m:r>
                        </m:sup>
                      </m:sSubSup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latin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  <m:r>
                                        <a:rPr lang="fr-FR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 smtClean="0">
                                              <a:latin typeface="Cambria Math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𝑟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𝑋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𝑟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443" y="5595589"/>
                <a:ext cx="4089709" cy="7087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0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Motivation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914400" y="898188"/>
            <a:ext cx="8050695" cy="5375868"/>
          </a:xfrm>
        </p:spPr>
        <p:txBody>
          <a:bodyPr/>
          <a:lstStyle/>
          <a:p>
            <a:r>
              <a:rPr lang="en-US" sz="1800" dirty="0"/>
              <a:t>Uncertainty includes variability, randomness and lack-of-knowledge.</a:t>
            </a:r>
          </a:p>
          <a:p>
            <a:pPr marL="0" indent="0">
              <a:buNone/>
            </a:pPr>
            <a:endParaRPr lang="en-US" sz="1800" dirty="0"/>
          </a:p>
          <a:p>
            <a:pPr lvl="1"/>
            <a:r>
              <a:rPr lang="en-US" sz="1600" dirty="0">
                <a:solidFill>
                  <a:srgbClr val="C00000"/>
                </a:solidFill>
              </a:rPr>
              <a:t>Aleatory </a:t>
            </a:r>
            <a:r>
              <a:rPr lang="en-US" sz="1600" dirty="0"/>
              <a:t>uncertainty</a:t>
            </a:r>
          </a:p>
          <a:p>
            <a:pPr lvl="2"/>
            <a:r>
              <a:rPr lang="en-US" sz="1400" dirty="0"/>
              <a:t>Lack of control over environmental variability and test settings, errors made during testing.</a:t>
            </a:r>
          </a:p>
          <a:p>
            <a:pPr lvl="2"/>
            <a:r>
              <a:rPr lang="en-US" sz="1400" dirty="0"/>
              <a:t>Can be better characterized but cannot be reduced with more measurements or simulations.</a:t>
            </a:r>
          </a:p>
          <a:p>
            <a:pPr marL="914400" lvl="2" indent="0">
              <a:buNone/>
            </a:pPr>
            <a:endParaRPr lang="en-US" sz="1400" dirty="0"/>
          </a:p>
          <a:p>
            <a:pPr lvl="1"/>
            <a:r>
              <a:rPr lang="en-US" sz="1600" dirty="0">
                <a:solidFill>
                  <a:srgbClr val="C00000"/>
                </a:solidFill>
              </a:rPr>
              <a:t>Epistemic</a:t>
            </a:r>
            <a:r>
              <a:rPr lang="en-US" sz="1600" b="1" dirty="0"/>
              <a:t> </a:t>
            </a:r>
            <a:r>
              <a:rPr lang="en-US" sz="1600" dirty="0"/>
              <a:t>uncertainty</a:t>
            </a:r>
          </a:p>
          <a:p>
            <a:pPr lvl="2"/>
            <a:r>
              <a:rPr lang="en-US" sz="1400" dirty="0"/>
              <a:t>Lack-of-knowledge and assumptions made during testing and modeling.</a:t>
            </a:r>
          </a:p>
          <a:p>
            <a:pPr lvl="2"/>
            <a:r>
              <a:rPr lang="en-US" sz="1400" dirty="0"/>
              <a:t>Can be reduced by collecting more information and evidence.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i="1" dirty="0"/>
          </a:p>
          <a:p>
            <a:pPr marL="0" indent="0">
              <a:buNone/>
            </a:pPr>
            <a:endParaRPr lang="en-US" sz="1400" i="1" dirty="0"/>
          </a:p>
          <a:p>
            <a:pPr marL="0" indent="0">
              <a:buNone/>
            </a:pPr>
            <a:endParaRPr lang="en-US" sz="1400" i="1" dirty="0"/>
          </a:p>
          <a:p>
            <a:pPr marL="0" indent="0">
              <a:buNone/>
            </a:pPr>
            <a:endParaRPr lang="en-US" sz="1400" i="1" dirty="0"/>
          </a:p>
          <a:p>
            <a:pPr marL="0" indent="0">
              <a:buNone/>
            </a:pPr>
            <a:endParaRPr lang="en-US" sz="1400" i="1" dirty="0"/>
          </a:p>
          <a:p>
            <a:pPr marL="0" indent="0">
              <a:buNone/>
            </a:pPr>
            <a:r>
              <a:rPr lang="en-US" sz="1400" b="1" i="1" dirty="0"/>
              <a:t>Note:</a:t>
            </a:r>
            <a:r>
              <a:rPr lang="en-US" sz="1400" i="1" dirty="0"/>
              <a:t> Other theories have been developed to represent epistemic uncertainty such as Imprecise Theory (IP), Possibility theory, Fuzzy sets and fuzzy logic.</a:t>
            </a:r>
          </a:p>
          <a:p>
            <a:pPr lvl="1"/>
            <a:endParaRPr lang="en-US" sz="16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Rectangle à coins arrondis 1"/>
          <p:cNvSpPr/>
          <p:nvPr/>
        </p:nvSpPr>
        <p:spPr>
          <a:xfrm>
            <a:off x="1485835" y="4221229"/>
            <a:ext cx="6172330" cy="7150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These sources of uncertainty can be modeled thanks to probability theory</a:t>
            </a:r>
          </a:p>
        </p:txBody>
      </p:sp>
    </p:spTree>
    <p:extLst>
      <p:ext uri="{BB962C8B-B14F-4D97-AF65-F5344CB8AC3E}">
        <p14:creationId xmlns:p14="http://schemas.microsoft.com/office/powerpoint/2010/main" val="462396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69851" y="1042724"/>
                <a:ext cx="8229600" cy="5262383"/>
              </a:xfrm>
            </p:spPr>
            <p:txBody>
              <a:bodyPr/>
              <a:lstStyle/>
              <a:p>
                <a:r>
                  <a:rPr lang="en-US" dirty="0"/>
                  <a:t>r = 1 : Expected value (mean)</a:t>
                </a:r>
              </a:p>
              <a:p>
                <a:pPr>
                  <a:spcAft>
                    <a:spcPts val="600"/>
                  </a:spcAft>
                  <a:defRPr/>
                </a:pPr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  <a:defRPr/>
                </a:pPr>
                <a:endParaRPr lang="en-US" dirty="0"/>
              </a:p>
              <a:p>
                <a:pPr>
                  <a:spcAft>
                    <a:spcPts val="600"/>
                  </a:spcAft>
                  <a:defRPr/>
                </a:pPr>
                <a:r>
                  <a:rPr lang="en-US" dirty="0"/>
                  <a:t>r = 2 : Variance</a:t>
                </a:r>
              </a:p>
              <a:p>
                <a:pPr marL="457200" lvl="1" indent="0">
                  <a:spcAft>
                    <a:spcPts val="600"/>
                  </a:spcAft>
                  <a:buNone/>
                  <a:defRPr/>
                </a:pPr>
                <a:r>
                  <a:rPr lang="en-US" dirty="0">
                    <a:sym typeface="Wingdings" pitchFamily="2" charset="2"/>
                  </a:rPr>
                  <a:t>Dispersion around the mean</a:t>
                </a:r>
                <a:endParaRPr lang="en-US" dirty="0"/>
              </a:p>
              <a:p>
                <a:pPr>
                  <a:spcAft>
                    <a:spcPts val="600"/>
                  </a:spcAft>
                  <a:defRPr/>
                </a:pPr>
                <a:endParaRPr lang="en-US" sz="1800" dirty="0"/>
              </a:p>
              <a:p>
                <a:pPr>
                  <a:spcAft>
                    <a:spcPts val="600"/>
                  </a:spcAft>
                  <a:defRPr/>
                </a:pPr>
                <a:endParaRPr lang="en-US" sz="1800" dirty="0"/>
              </a:p>
              <a:p>
                <a:pPr lvl="1">
                  <a:spcAft>
                    <a:spcPts val="600"/>
                  </a:spcAft>
                  <a:defRPr/>
                </a:pPr>
                <a:endParaRPr lang="en-US" sz="1600" dirty="0"/>
              </a:p>
              <a:p>
                <a:pPr lvl="1">
                  <a:spcAft>
                    <a:spcPts val="600"/>
                  </a:spcAft>
                  <a:defRPr/>
                </a:pPr>
                <a:r>
                  <a:rPr lang="en-US" dirty="0"/>
                  <a:t>Coefficient of variation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fr-FR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fr-FR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fr-FR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fr-FR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fr-FR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fr-FR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,    </m:t>
                    </m:r>
                    <m:sSub>
                      <m:sSubPr>
                        <m:ctrlP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fr-FR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69851" y="1042724"/>
                <a:ext cx="8229600" cy="5262383"/>
              </a:xfrm>
              <a:blipFill>
                <a:blip r:embed="rId2"/>
                <a:stretch>
                  <a:fillRect t="-4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463262" y="3598226"/>
            <a:ext cx="285206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fr-FR" sz="1400" i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(if </a:t>
            </a:r>
            <a:r>
              <a:rPr lang="fr-FR" sz="1400" i="1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fr-FR" sz="1400" i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i="1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exists</a:t>
            </a:r>
            <a:r>
              <a:rPr lang="fr-FR" sz="1400" i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i="1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cf</a:t>
            </a:r>
            <a:r>
              <a:rPr lang="fr-FR" sz="1400" i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Cauchy distribution)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3333576" y="1655397"/>
                <a:ext cx="2129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𝑋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333399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solidFill>
                            <a:srgbClr val="333399"/>
                          </a:solidFill>
                          <a:latin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fr-FR" b="0" i="1" smtClean="0">
                          <a:solidFill>
                            <a:srgbClr val="333399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solidFill>
                            <a:srgbClr val="333399"/>
                          </a:solidFill>
                          <a:latin typeface="Cambria Math"/>
                        </a:rPr>
                        <m:t>𝔼</m:t>
                      </m:r>
                      <m:r>
                        <a:rPr lang="fr-FR" b="0" i="1" smtClean="0">
                          <a:solidFill>
                            <a:srgbClr val="333399"/>
                          </a:solidFill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solidFill>
                            <a:srgbClr val="333399"/>
                          </a:solidFill>
                          <a:latin typeface="Cambria Math"/>
                        </a:rPr>
                        <m:t>𝑋</m:t>
                      </m:r>
                      <m:r>
                        <a:rPr lang="fr-FR" b="0" i="1" smtClean="0">
                          <a:solidFill>
                            <a:srgbClr val="333399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333399"/>
                  </a:solidFill>
                </a:endParaRPr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576" y="1655397"/>
                <a:ext cx="2129686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3212778" y="3188310"/>
                <a:ext cx="3143745" cy="373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b="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𝑋</m:t>
                          </m:r>
                        </m:sub>
                        <m:sup>
                          <m:r>
                            <a:rPr lang="fr-FR" b="0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fr-FR" b="0" i="1" smtClean="0">
                          <a:solidFill>
                            <a:srgbClr val="333399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333399"/>
                          </a:solidFill>
                          <a:latin typeface="Cambria Math"/>
                        </a:rPr>
                        <m:t>Var</m:t>
                      </m:r>
                      <m:r>
                        <a:rPr lang="fr-FR" b="0" i="1" smtClean="0">
                          <a:solidFill>
                            <a:srgbClr val="333399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333399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solidFill>
                            <a:srgbClr val="333399"/>
                          </a:solidFill>
                          <a:latin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b="0" i="1" smtClean="0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fr-FR" b="0" i="1" smtClean="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b="0" i="1" smtClean="0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333399"/>
                  </a:solidFill>
                </a:endParaRPr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778" y="3188310"/>
                <a:ext cx="3143745" cy="373179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02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22"/>
              <p:cNvSpPr txBox="1">
                <a:spLocks noChangeArrowheads="1"/>
              </p:cNvSpPr>
              <p:nvPr/>
            </p:nvSpPr>
            <p:spPr bwMode="auto">
              <a:xfrm>
                <a:off x="904875" y="1009650"/>
                <a:ext cx="7772400" cy="47351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66700" indent="-26670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9pPr>
              </a:lstStyle>
              <a:p>
                <a:pPr eaLnBrk="1" hangingPunct="1">
                  <a:spcAft>
                    <a:spcPts val="600"/>
                  </a:spcAft>
                  <a:buFontTx/>
                  <a:buBlip>
                    <a:blip r:embed="rId2"/>
                  </a:buBlip>
                  <a:defRPr/>
                </a:pPr>
                <a:r>
                  <a:rPr lang="en-US" sz="2000" dirty="0">
                    <a:solidFill>
                      <a:srgbClr val="33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Properties of variance</a:t>
                </a:r>
              </a:p>
              <a:p>
                <a:pPr lvl="1" eaLnBrk="1" hangingPunct="1">
                  <a:spcBef>
                    <a:spcPct val="20000"/>
                  </a:spcBef>
                  <a:spcAft>
                    <a:spcPts val="600"/>
                  </a:spcAft>
                  <a:buSzPct val="100000"/>
                  <a:buFont typeface="Arial" pitchFamily="34" charset="0"/>
                  <a:buChar char="•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latin typeface="Arial" pitchFamily="34" charset="0"/>
                    <a:cs typeface="Lucida Sans Unicode" pitchFamily="34" charset="0"/>
                  </a:rPr>
                  <a:t>non-linear</a:t>
                </a:r>
              </a:p>
              <a:p>
                <a:pPr lvl="1" eaLnBrk="1" hangingPunct="1">
                  <a:spcBef>
                    <a:spcPct val="20000"/>
                  </a:spcBef>
                  <a:spcAft>
                    <a:spcPts val="600"/>
                  </a:spcAft>
                  <a:buSzPct val="100000"/>
                  <a:buFont typeface="Arial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fr-FR" sz="1800" i="1">
                        <a:solidFill>
                          <a:srgbClr val="0000A0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fr-FR" sz="1800" i="1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fr-FR" sz="1800" i="1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1800" i="1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fr-FR" sz="1800" i="1">
                        <a:solidFill>
                          <a:srgbClr val="000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800" i="1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i="1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fr-FR" sz="1800" i="1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fr-FR" sz="1800">
                        <a:solidFill>
                          <a:srgbClr val="0000A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fr-FR" sz="1800" i="1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fr-FR" sz="1800" dirty="0"/>
              </a:p>
              <a:p>
                <a:pPr lvl="1" eaLnBrk="1" hangingPunct="1">
                  <a:spcBef>
                    <a:spcPct val="20000"/>
                  </a:spcBef>
                  <a:spcAft>
                    <a:spcPts val="600"/>
                  </a:spcAft>
                  <a:buSzPct val="100000"/>
                  <a:buFont typeface="Arial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fr-FR" sz="1800" i="1">
                        <a:solidFill>
                          <a:srgbClr val="333399"/>
                        </a:solidFill>
                        <a:latin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fr-FR" sz="18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>
                            <a:solidFill>
                              <a:srgbClr val="333399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fr-FR" sz="1800" i="1">
                            <a:solidFill>
                              <a:srgbClr val="333399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fr-FR" sz="1800" i="1">
                            <a:solidFill>
                              <a:srgbClr val="333399"/>
                            </a:solidFill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fr-FR" sz="1800" i="1">
                        <a:solidFill>
                          <a:srgbClr val="333399"/>
                        </a:solidFill>
                        <a:latin typeface="Cambria Math"/>
                      </a:rPr>
                      <m:t>=</m:t>
                    </m:r>
                    <m:r>
                      <a:rPr lang="fr-FR" sz="1800" i="1">
                        <a:solidFill>
                          <a:srgbClr val="333399"/>
                        </a:solidFill>
                        <a:latin typeface="Cambria Math"/>
                      </a:rPr>
                      <m:t>𝑣𝑎𝑟</m:t>
                    </m:r>
                    <m:d>
                      <m:dPr>
                        <m:begChr m:val="["/>
                        <m:endChr m:val="]"/>
                        <m:ctrlPr>
                          <a:rPr lang="fr-FR" sz="18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>
                            <a:solidFill>
                              <a:srgbClr val="333399"/>
                            </a:solidFill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fr-FR" sz="1800" i="1">
                        <a:solidFill>
                          <a:srgbClr val="333399"/>
                        </a:solidFill>
                        <a:latin typeface="Cambria Math"/>
                      </a:rPr>
                      <m:t>+</m:t>
                    </m:r>
                    <m:r>
                      <a:rPr lang="fr-FR" sz="1800" i="1">
                        <a:solidFill>
                          <a:srgbClr val="333399"/>
                        </a:solidFill>
                        <a:latin typeface="Cambria Math"/>
                      </a:rPr>
                      <m:t>𝑉𝑎𝑟</m:t>
                    </m:r>
                    <m:r>
                      <a:rPr lang="fr-FR" sz="1800" i="1">
                        <a:solidFill>
                          <a:srgbClr val="333399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fr-FR" sz="18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>
                            <a:solidFill>
                              <a:srgbClr val="333399"/>
                            </a:solidFill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fr-FR" sz="1800" i="1">
                        <a:solidFill>
                          <a:srgbClr val="333399"/>
                        </a:solidFill>
                        <a:latin typeface="Cambria Math"/>
                      </a:rPr>
                      <m:t>+2</m:t>
                    </m:r>
                    <m:r>
                      <a:rPr lang="fr-FR" sz="1800" i="1">
                        <a:solidFill>
                          <a:srgbClr val="333399"/>
                        </a:solidFill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fr-FR" sz="18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>
                            <a:solidFill>
                              <a:srgbClr val="333399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fr-FR" sz="1800" i="1">
                            <a:solidFill>
                              <a:srgbClr val="333399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fr-FR" sz="1800" i="1">
                            <a:solidFill>
                              <a:srgbClr val="333399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fr-FR" sz="1800" i="1">
                                <a:solidFill>
                                  <a:srgbClr val="33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solidFill>
                                  <a:srgbClr val="333399"/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fr-FR" sz="1800" i="1">
                                <a:solidFill>
                                  <a:srgbClr val="333399"/>
                                </a:solidFill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  <m:r>
                          <a:rPr lang="fr-FR" sz="1800" i="1">
                            <a:solidFill>
                              <a:srgbClr val="333399"/>
                            </a:solidFill>
                            <a:latin typeface="Cambria Math"/>
                          </a:rPr>
                          <m:t>)(</m:t>
                        </m:r>
                        <m:r>
                          <a:rPr lang="fr-FR" sz="1800" i="1">
                            <a:solidFill>
                              <a:srgbClr val="333399"/>
                            </a:solidFill>
                            <a:latin typeface="Cambria Math"/>
                          </a:rPr>
                          <m:t>𝑌</m:t>
                        </m:r>
                        <m:r>
                          <a:rPr lang="fr-FR" sz="1800" i="1">
                            <a:solidFill>
                              <a:srgbClr val="333399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fr-FR" sz="1800" i="1">
                                <a:solidFill>
                                  <a:srgbClr val="33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solidFill>
                                  <a:srgbClr val="333399"/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fr-FR" sz="1800" i="1">
                                <a:solidFill>
                                  <a:srgbClr val="333399"/>
                                </a:solidFill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  <m:r>
                          <a:rPr lang="fr-FR" sz="1800" i="1">
                            <a:solidFill>
                              <a:srgbClr val="333399"/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US" sz="1800" dirty="0">
                  <a:solidFill>
                    <a:srgbClr val="333399"/>
                  </a:solidFill>
                </a:endParaRPr>
              </a:p>
              <a:p>
                <a:pPr lvl="1" eaLnBrk="1" hangingPunct="1">
                  <a:spcBef>
                    <a:spcPct val="20000"/>
                  </a:spcBef>
                  <a:spcAft>
                    <a:spcPts val="600"/>
                  </a:spcAft>
                  <a:buSzPct val="100000"/>
                  <a:buFont typeface="Arial" pitchFamily="34" charset="0"/>
                  <a:buChar char="•"/>
                  <a:defRPr/>
                </a:pPr>
                <a:endParaRPr lang="en-US" sz="1800" dirty="0">
                  <a:solidFill>
                    <a:srgbClr val="333399"/>
                  </a:solidFill>
                </a:endParaRPr>
              </a:p>
              <a:p>
                <a:pPr lvl="1" eaLnBrk="1" hangingPunct="1">
                  <a:spcBef>
                    <a:spcPct val="20000"/>
                  </a:spcBef>
                  <a:spcAft>
                    <a:spcPts val="600"/>
                  </a:spcAft>
                  <a:buSzPct val="100000"/>
                  <a:buFont typeface="Arial" pitchFamily="34" charset="0"/>
                  <a:buChar char="•"/>
                  <a:defRPr/>
                </a:pPr>
                <a:endParaRPr lang="en-US" sz="1800" dirty="0">
                  <a:solidFill>
                    <a:srgbClr val="333399"/>
                  </a:solidFill>
                </a:endParaRPr>
              </a:p>
              <a:p>
                <a:pPr lvl="1" eaLnBrk="1" hangingPunct="1">
                  <a:spcBef>
                    <a:spcPct val="20000"/>
                  </a:spcBef>
                  <a:spcAft>
                    <a:spcPts val="600"/>
                  </a:spcAft>
                  <a:buSzPct val="100000"/>
                  <a:buFont typeface="Arial" pitchFamily="34" charset="0"/>
                  <a:buChar char="•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latin typeface="Arial" pitchFamily="34" charset="0"/>
                    <a:cs typeface="Lucida Sans Unicode" pitchFamily="34" charset="0"/>
                  </a:rPr>
                  <a:t>König-</a:t>
                </a:r>
                <a:r>
                  <a:rPr lang="en-US" sz="1800" dirty="0" err="1">
                    <a:solidFill>
                      <a:srgbClr val="000000"/>
                    </a:solidFill>
                    <a:latin typeface="Arial" pitchFamily="34" charset="0"/>
                    <a:cs typeface="Lucida Sans Unicode" pitchFamily="34" charset="0"/>
                  </a:rPr>
                  <a:t>Huyghens</a:t>
                </a:r>
                <a:r>
                  <a:rPr lang="en-US" sz="1800" dirty="0">
                    <a:solidFill>
                      <a:srgbClr val="000000"/>
                    </a:solidFill>
                    <a:latin typeface="Arial" pitchFamily="34" charset="0"/>
                    <a:cs typeface="Lucida Sans Unicode" pitchFamily="34" charset="0"/>
                  </a:rPr>
                  <a:t> formula: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sz="18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𝑉</m:t>
                          </m:r>
                          <m:r>
                            <a:rPr lang="fr-FR" sz="18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1800" i="1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fr-FR" sz="18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fr-FR" sz="18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fr-FR" sz="18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1800" i="1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sz="18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8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fr-FR" sz="18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fr-FR" sz="18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sz="18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𝔼</m:t>
                          </m:r>
                          <m:sSup>
                            <m:sSupPr>
                              <m:ctrlPr>
                                <a:rPr lang="fr-FR" sz="1800" i="1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18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8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sz="18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18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fr-FR" sz="18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1800" i="1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sz="18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8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fr-FR" sz="18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fr-FR" sz="18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fr-FR" sz="1800" i="1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8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sz="18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fr-FR" sz="18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mr>
                    </m:m>
                  </m:oMath>
                </a14:m>
                <a:endParaRPr lang="fr-FR" sz="1800" i="1" dirty="0">
                  <a:solidFill>
                    <a:srgbClr val="333399"/>
                  </a:solidFill>
                  <a:latin typeface="Arial" panose="020B0604020202020204" pitchFamily="34" charset="0"/>
                </a:endParaRPr>
              </a:p>
              <a:p>
                <a:pPr lvl="1" eaLnBrk="1" hangingPunct="1">
                  <a:spcBef>
                    <a:spcPct val="20000"/>
                  </a:spcBef>
                  <a:spcAft>
                    <a:spcPts val="600"/>
                  </a:spcAft>
                  <a:buSzPct val="100000"/>
                  <a:buFont typeface="Arial" pitchFamily="34" charset="0"/>
                  <a:buChar char="•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latin typeface="Arial" pitchFamily="34" charset="0"/>
                    <a:cs typeface="Lucida Sans Unicode" pitchFamily="34" charset="0"/>
                  </a:rPr>
                  <a:t>If X and Y are independent: </a:t>
                </a:r>
                <a:endParaRPr lang="fr-FR" sz="1800" i="1" dirty="0">
                  <a:solidFill>
                    <a:srgbClr val="333399"/>
                  </a:solidFill>
                  <a:latin typeface="Cambria Math"/>
                </a:endParaRPr>
              </a:p>
              <a:p>
                <a:pPr marL="914400" lvl="2" indent="0" eaLnBrk="1" hangingPunct="1">
                  <a:spcBef>
                    <a:spcPct val="20000"/>
                  </a:spcBef>
                  <a:spcAft>
                    <a:spcPts val="600"/>
                  </a:spcAft>
                  <a:buSzPct val="10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1800" i="1">
                          <a:solidFill>
                            <a:srgbClr val="333399"/>
                          </a:solidFill>
                          <a:latin typeface="Cambria Math"/>
                        </a:rPr>
                        <m:t>Var</m:t>
                      </m:r>
                      <m:r>
                        <m:rPr>
                          <m:nor/>
                        </m:rPr>
                        <a:rPr lang="fr-FR" sz="1800" b="0" i="1" smtClean="0">
                          <a:solidFill>
                            <a:srgbClr val="333399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800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𝑋𝑌</m:t>
                          </m:r>
                        </m:e>
                      </m:d>
                      <m:r>
                        <a:rPr lang="fr-FR" sz="1800" i="1">
                          <a:solidFill>
                            <a:srgbClr val="333399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fr-FR" sz="1800" i="1">
                          <a:solidFill>
                            <a:srgbClr val="333399"/>
                          </a:solidFill>
                          <a:latin typeface="Cambria Math"/>
                        </a:rPr>
                        <m:t>Var</m:t>
                      </m:r>
                      <m:r>
                        <m:rPr>
                          <m:nor/>
                        </m:rPr>
                        <a:rPr lang="fr-FR" sz="1800" b="0" i="1" smtClean="0">
                          <a:solidFill>
                            <a:srgbClr val="333399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800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m:rPr>
                          <m:nor/>
                        </m:rPr>
                        <a:rPr lang="fr-FR" sz="1800" i="1">
                          <a:solidFill>
                            <a:srgbClr val="333399"/>
                          </a:solidFill>
                          <a:latin typeface="Cambria Math"/>
                        </a:rPr>
                        <m:t>Var</m:t>
                      </m:r>
                      <m:r>
                        <m:rPr>
                          <m:nor/>
                        </m:rPr>
                        <a:rPr lang="fr-FR" sz="1800" b="0" i="1" smtClean="0">
                          <a:solidFill>
                            <a:srgbClr val="333399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800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fr-FR" sz="1800" i="1">
                          <a:solidFill>
                            <a:srgbClr val="333399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fr-FR" sz="1800" i="1">
                          <a:solidFill>
                            <a:srgbClr val="333399"/>
                          </a:solidFill>
                          <a:latin typeface="Cambria Math"/>
                        </a:rPr>
                        <m:t>Var</m:t>
                      </m:r>
                      <m:r>
                        <m:rPr>
                          <m:nor/>
                        </m:rPr>
                        <a:rPr lang="fr-FR" sz="1800" b="0" i="1" smtClean="0">
                          <a:solidFill>
                            <a:srgbClr val="333399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800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fr-FR" sz="1800" i="1">
                          <a:solidFill>
                            <a:srgbClr val="333399"/>
                          </a:solidFill>
                          <a:latin typeface="Cambria Math"/>
                        </a:rPr>
                        <m:t>𝔼</m:t>
                      </m:r>
                      <m:sSup>
                        <m:sSupPr>
                          <m:ctrlPr>
                            <a:rPr lang="fr-FR" sz="1800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800" i="1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8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𝑌</m:t>
                              </m:r>
                            </m:e>
                          </m:d>
                        </m:e>
                        <m:sup>
                          <m:r>
                            <a:rPr lang="fr-FR" sz="18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fr-FR" sz="1800" i="1">
                          <a:solidFill>
                            <a:srgbClr val="333399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fr-FR" sz="1800" i="1">
                          <a:solidFill>
                            <a:srgbClr val="333399"/>
                          </a:solidFill>
                          <a:latin typeface="Cambria Math"/>
                        </a:rPr>
                        <m:t>Var</m:t>
                      </m:r>
                      <m:r>
                        <m:rPr>
                          <m:nor/>
                        </m:rPr>
                        <a:rPr lang="fr-FR" sz="1800" b="0" i="1" smtClean="0">
                          <a:solidFill>
                            <a:srgbClr val="333399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800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fr-FR" sz="1800" i="1">
                          <a:solidFill>
                            <a:srgbClr val="333399"/>
                          </a:solidFill>
                          <a:latin typeface="Cambria Math"/>
                        </a:rPr>
                        <m:t>𝔼</m:t>
                      </m:r>
                      <m:sSup>
                        <m:sSupPr>
                          <m:ctrlPr>
                            <a:rPr lang="fr-FR" sz="1800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800" i="1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8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fr-FR" sz="18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1800" i="1" dirty="0">
                  <a:solidFill>
                    <a:srgbClr val="333399"/>
                  </a:solidFill>
                  <a:latin typeface="Cambria Math"/>
                </a:endParaRPr>
              </a:p>
              <a:p>
                <a:pPr lvl="1" eaLnBrk="1" hangingPunct="1">
                  <a:spcBef>
                    <a:spcPct val="20000"/>
                  </a:spcBef>
                  <a:spcAft>
                    <a:spcPts val="600"/>
                  </a:spcAft>
                  <a:buSzPct val="100000"/>
                  <a:buFont typeface="Arial" pitchFamily="34" charset="0"/>
                  <a:buChar char="•"/>
                  <a:defRPr/>
                </a:pPr>
                <a:endParaRPr lang="en-US" sz="1800" dirty="0">
                  <a:solidFill>
                    <a:srgbClr val="000000"/>
                  </a:solidFill>
                  <a:latin typeface="Arial" pitchFamily="34" charset="0"/>
                  <a:cs typeface="Lucida Sans Unicode" pitchFamily="34" charset="0"/>
                </a:endParaRP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4875" y="1009650"/>
                <a:ext cx="7772400" cy="4735142"/>
              </a:xfrm>
              <a:prstGeom prst="rect">
                <a:avLst/>
              </a:prstGeom>
              <a:blipFill>
                <a:blip r:embed="rId3"/>
                <a:stretch>
                  <a:fillRect t="-6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t 13"/>
          <p:cNvSpPr txBox="1"/>
          <p:nvPr/>
        </p:nvSpPr>
        <p:spPr bwMode="auto">
          <a:xfrm>
            <a:off x="1989138" y="5895975"/>
            <a:ext cx="5511800" cy="381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endParaRPr lang="fr-FR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BAF558E-9255-4849-B598-5582ADC5DC88}"/>
              </a:ext>
            </a:extLst>
          </p:cNvPr>
          <p:cNvGrpSpPr/>
          <p:nvPr/>
        </p:nvGrpSpPr>
        <p:grpSpPr>
          <a:xfrm>
            <a:off x="5207637" y="2616329"/>
            <a:ext cx="1945590" cy="642098"/>
            <a:chOff x="5207637" y="2616329"/>
            <a:chExt cx="1945590" cy="642098"/>
          </a:xfrm>
        </p:grpSpPr>
        <p:sp>
          <p:nvSpPr>
            <p:cNvPr id="8" name="Accolade ouvrante 7"/>
            <p:cNvSpPr/>
            <p:nvPr/>
          </p:nvSpPr>
          <p:spPr>
            <a:xfrm rot="16200000">
              <a:off x="6024208" y="1799758"/>
              <a:ext cx="312448" cy="1945590"/>
            </a:xfrm>
            <a:prstGeom prst="leftBrac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3399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/>
                <p:cNvSpPr txBox="1"/>
                <p:nvPr/>
              </p:nvSpPr>
              <p:spPr>
                <a:xfrm>
                  <a:off x="5679496" y="2919873"/>
                  <a:ext cx="100187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solidFill>
                              <a:srgbClr val="333399"/>
                            </a:solidFill>
                            <a:latin typeface="Cambria Math"/>
                          </a:rPr>
                          <m:t>𝐶𝑜𝑣</m:t>
                        </m:r>
                        <m:r>
                          <a:rPr lang="fr-FR" sz="1600" b="0" i="1" smtClean="0">
                            <a:solidFill>
                              <a:srgbClr val="333399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fr-FR" sz="1600" b="0" i="1" smtClean="0">
                            <a:solidFill>
                              <a:srgbClr val="333399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fr-FR" sz="1600" b="0" i="1" smtClean="0">
                            <a:solidFill>
                              <a:srgbClr val="333399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fr-FR" sz="1600" b="0" i="1" smtClean="0">
                            <a:solidFill>
                              <a:srgbClr val="333399"/>
                            </a:solidFill>
                            <a:latin typeface="Cambria Math"/>
                          </a:rPr>
                          <m:t>𝑌</m:t>
                        </m:r>
                        <m:r>
                          <a:rPr lang="fr-FR" sz="1600" b="0" i="1" smtClean="0">
                            <a:solidFill>
                              <a:srgbClr val="333399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en-US" sz="1600" dirty="0">
                    <a:solidFill>
                      <a:srgbClr val="333399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ZoneTexte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9496" y="2919873"/>
                  <a:ext cx="1001872" cy="338554"/>
                </a:xfrm>
                <a:prstGeom prst="rect">
                  <a:avLst/>
                </a:prstGeom>
                <a:blipFill>
                  <a:blip r:embed="rId4"/>
                  <a:stretch>
                    <a:fillRect r="-1220" b="-89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Espace réservé de la date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02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22"/>
              <p:cNvSpPr txBox="1">
                <a:spLocks noChangeArrowheads="1"/>
              </p:cNvSpPr>
              <p:nvPr/>
            </p:nvSpPr>
            <p:spPr bwMode="auto">
              <a:xfrm>
                <a:off x="650080" y="1054341"/>
                <a:ext cx="8195745" cy="41571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266700" indent="-26670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9pPr>
              </a:lstStyle>
              <a:p>
                <a:pPr eaLnBrk="1" hangingPunct="1">
                  <a:spcAft>
                    <a:spcPts val="600"/>
                  </a:spcAft>
                  <a:buFontTx/>
                  <a:buBlip>
                    <a:blip r:embed="rId2"/>
                  </a:buBlip>
                  <a:defRPr/>
                </a:pPr>
                <a:r>
                  <a:rPr lang="en-US" sz="2000" dirty="0">
                    <a:solidFill>
                      <a:srgbClr val="33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 = 3 </a:t>
                </a:r>
                <a:r>
                  <a:rPr lang="en-US" sz="2000" dirty="0">
                    <a:solidFill>
                      <a:srgbClr val="333399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: Skewness </a:t>
                </a:r>
                <a:endParaRPr lang="en-US" sz="2000" dirty="0">
                  <a:solidFill>
                    <a:srgbClr val="33339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r>
                  <a:rPr lang="en-US" sz="1800" dirty="0">
                    <a:solidFill>
                      <a:srgbClr val="000000"/>
                    </a:solidFill>
                    <a:latin typeface="Arial" panose="020B0604020202020204" pitchFamily="34" charset="0"/>
                    <a:ea typeface="Lucida Sans Unicode" pitchFamily="34" charset="0"/>
                    <a:cs typeface="Arial" panose="020B0604020202020204" pitchFamily="34" charset="0"/>
                    <a:sym typeface="Wingdings" pitchFamily="2" charset="2"/>
                  </a:rPr>
                  <a:t>(a)symmetry of the distribution</a:t>
                </a: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333399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333399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333399"/>
                          </a:solidFill>
                          <a:latin typeface="Cambria Math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333399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333399"/>
                                              </a:solidFill>
                                              <a:latin typeface="Cambria Math"/>
                                              <a:cs typeface="Arial" panose="020B0604020202020204" pitchFamily="34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333399"/>
                                              </a:solidFill>
                                              <a:latin typeface="Cambria Math"/>
                                              <a:cs typeface="Arial" panose="020B0604020202020204" pitchFamily="34" charset="0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endParaRPr lang="en-US" sz="1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>
                  <a:spcAft>
                    <a:spcPts val="600"/>
                  </a:spcAft>
                  <a:buFontTx/>
                  <a:buBlip>
                    <a:blip r:embed="rId2"/>
                  </a:buBlip>
                  <a:defRPr/>
                </a:pPr>
                <a:r>
                  <a:rPr lang="en-US" sz="2000" dirty="0">
                    <a:solidFill>
                      <a:srgbClr val="33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 = 4 </a:t>
                </a:r>
                <a:r>
                  <a:rPr lang="en-US" sz="2000" dirty="0">
                    <a:solidFill>
                      <a:srgbClr val="333399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itchFamily="2" charset="2"/>
                  </a:rPr>
                  <a:t>: Kurtosis</a:t>
                </a:r>
                <a:endParaRPr lang="en-US" sz="2000" dirty="0">
                  <a:solidFill>
                    <a:srgbClr val="33339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r>
                  <a:rPr lang="en-US" sz="1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flattening of the distribution</a:t>
                </a:r>
                <a:endParaRPr lang="en-US" sz="1800" dirty="0">
                  <a:solidFill>
                    <a:srgbClr val="33339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333399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333399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𝑋</m:t>
                          </m:r>
                        </m:sub>
                      </m:sSub>
                      <m:r>
                        <a:rPr lang="en-US" i="1">
                          <a:solidFill>
                            <a:srgbClr val="333399"/>
                          </a:solidFill>
                          <a:latin typeface="Cambria Math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i="1">
                          <a:solidFill>
                            <a:srgbClr val="333399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  <m:t>𝑋</m:t>
                                      </m:r>
                                      <m:r>
                                        <a:rPr lang="en-US" i="1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/>
                                              <a:cs typeface="Arial" panose="020B0604020202020204" pitchFamily="34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/>
                                              <a:cs typeface="Arial" panose="020B0604020202020204" pitchFamily="34" charset="0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4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0080" y="1054341"/>
                <a:ext cx="8195745" cy="4157164"/>
              </a:xfrm>
              <a:prstGeom prst="rect">
                <a:avLst/>
              </a:prstGeom>
              <a:blipFill>
                <a:blip r:embed="rId3"/>
                <a:stretch>
                  <a:fillRect l="-670" t="-7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variables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8ACC3A2F-1157-4F49-89DD-BB48E96581F6}"/>
              </a:ext>
            </a:extLst>
          </p:cNvPr>
          <p:cNvGrpSpPr/>
          <p:nvPr/>
        </p:nvGrpSpPr>
        <p:grpSpPr>
          <a:xfrm>
            <a:off x="5481431" y="2905780"/>
            <a:ext cx="3538564" cy="523220"/>
            <a:chOff x="5307260" y="2567182"/>
            <a:chExt cx="3538564" cy="523220"/>
          </a:xfrm>
        </p:grpSpPr>
        <p:pic>
          <p:nvPicPr>
            <p:cNvPr id="9" name="Graphique 8" descr="Ampoule">
              <a:extLst>
                <a:ext uri="{FF2B5EF4-FFF2-40B4-BE49-F238E27FC236}">
                  <a16:creationId xmlns:a16="http://schemas.microsoft.com/office/drawing/2014/main" id="{9A20755C-4AC7-484F-89DF-500C8D567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307260" y="2567182"/>
              <a:ext cx="523220" cy="52322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1D5C9C29-A726-4AAE-B02A-13DA668D8135}"/>
                    </a:ext>
                  </a:extLst>
                </p:cNvPr>
                <p:cNvSpPr txBox="1"/>
                <p:nvPr/>
              </p:nvSpPr>
              <p:spPr>
                <a:xfrm>
                  <a:off x="5867399" y="2567182"/>
                  <a:ext cx="2978425" cy="52322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lvl="1" algn="ctr"/>
                  <a:r>
                    <a:rPr lang="fr-FR" sz="1400" dirty="0" err="1">
                      <a:latin typeface="Arial" pitchFamily="34" charset="0"/>
                      <a:cs typeface="Arial" pitchFamily="34" charset="0"/>
                    </a:rPr>
                    <a:t>Symmetric</a:t>
                  </a:r>
                  <a:r>
                    <a:rPr lang="fr-FR" sz="1400" dirty="0">
                      <a:latin typeface="Arial" pitchFamily="34" charset="0"/>
                      <a:cs typeface="Arial" pitchFamily="34" charset="0"/>
                    </a:rPr>
                    <a:t> distribution: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140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𝛿</m:t>
                          </m:r>
                        </m:e>
                        <m:sub>
                          <m:r>
                            <a:rPr lang="en-US" sz="140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sub>
                      </m:sSub>
                    </m:oMath>
                  </a14:m>
                  <a:r>
                    <a:rPr lang="fr-FR" sz="1400" dirty="0">
                      <a:latin typeface="Arial" pitchFamily="34" charset="0"/>
                      <a:cs typeface="Arial" pitchFamily="34" charset="0"/>
                    </a:rPr>
                    <a:t>= 0, as normal distribution </a:t>
                  </a:r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1D5C9C29-A726-4AAE-B02A-13DA668D8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399" y="2567182"/>
                  <a:ext cx="2978425" cy="523220"/>
                </a:xfrm>
                <a:prstGeom prst="rect">
                  <a:avLst/>
                </a:prstGeom>
                <a:blipFill>
                  <a:blip r:embed="rId6"/>
                  <a:stretch>
                    <a:fillRect r="-1623" b="-77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3BC295E3-06FD-48B4-A387-67281BF2B71F}"/>
              </a:ext>
            </a:extLst>
          </p:cNvPr>
          <p:cNvGrpSpPr/>
          <p:nvPr/>
        </p:nvGrpSpPr>
        <p:grpSpPr>
          <a:xfrm>
            <a:off x="5476717" y="5594215"/>
            <a:ext cx="3533207" cy="523220"/>
            <a:chOff x="5312618" y="5539115"/>
            <a:chExt cx="3533207" cy="523220"/>
          </a:xfrm>
        </p:grpSpPr>
        <p:pic>
          <p:nvPicPr>
            <p:cNvPr id="11" name="Graphique 10" descr="Ampoule">
              <a:extLst>
                <a:ext uri="{FF2B5EF4-FFF2-40B4-BE49-F238E27FC236}">
                  <a16:creationId xmlns:a16="http://schemas.microsoft.com/office/drawing/2014/main" id="{3C49B152-0C18-4BB6-A1BC-E14967D7D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312618" y="5539115"/>
              <a:ext cx="523220" cy="52322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3012327F-B4BB-4555-805E-A74D8B0987C8}"/>
                    </a:ext>
                  </a:extLst>
                </p:cNvPr>
                <p:cNvSpPr txBox="1"/>
                <p:nvPr/>
              </p:nvSpPr>
              <p:spPr>
                <a:xfrm>
                  <a:off x="5867399" y="5539115"/>
                  <a:ext cx="2978426" cy="30777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lvl="1" algn="ctr"/>
                  <a:r>
                    <a:rPr lang="en-US" sz="1400" dirty="0">
                      <a:latin typeface="Arial" pitchFamily="34" charset="0"/>
                      <a:cs typeface="Arial" pitchFamily="34" charset="0"/>
                    </a:rPr>
                    <a:t>Normal distribution: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𝜅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𝑋</m:t>
                          </m:r>
                        </m:sub>
                      </m:sSub>
                      <m:r>
                        <a:rPr lang="en-US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 3</m:t>
                      </m:r>
                    </m:oMath>
                  </a14:m>
                  <a:endParaRPr lang="fr-FR" sz="14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3012327F-B4BB-4555-805E-A74D8B0987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399" y="5539115"/>
                  <a:ext cx="2978426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0802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8"/>
              <p:cNvSpPr txBox="1">
                <a:spLocks noChangeArrowheads="1"/>
              </p:cNvSpPr>
              <p:nvPr/>
            </p:nvSpPr>
            <p:spPr bwMode="auto">
              <a:xfrm>
                <a:off x="914400" y="1020125"/>
                <a:ext cx="7964220" cy="56784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266700" indent="-26670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9pPr>
              </a:lstStyle>
              <a:p>
                <a:pPr eaLnBrk="1" hangingPunct="1">
                  <a:spcAft>
                    <a:spcPts val="600"/>
                  </a:spcAft>
                  <a:buFontTx/>
                  <a:buBlip>
                    <a:blip r:embed="rId2"/>
                  </a:buBlip>
                  <a:defRPr/>
                </a:pPr>
                <a:r>
                  <a:rPr lang="en-US" sz="20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Quantiles </a:t>
                </a: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r>
                  <a: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quantile </a:t>
                </a:r>
                <a14:m>
                  <m:oMath xmlns:m="http://schemas.openxmlformats.org/officeDocument/2006/math">
                    <m:r>
                      <a:rPr lang="en-US" sz="1800" b="1" i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</a:rPr>
                      <m:t>𝐱</m:t>
                    </m:r>
                    <m:r>
                      <a:rPr lang="en-US" sz="1800" b="1" i="0" baseline="-2500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</a:rPr>
                      <m:t>𝛂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at probability level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</a:rPr>
                      <m:t>α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is</a:t>
                </a: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>
                  <a:spcAft>
                    <a:spcPts val="600"/>
                  </a:spcAft>
                  <a:buFontTx/>
                  <a:buBlip>
                    <a:blip r:embed="rId2"/>
                  </a:buBlip>
                  <a:defRPr/>
                </a:pPr>
                <a:r>
                  <a:rPr lang="en-US" sz="20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Confidence intervals</a:t>
                </a: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To </a:t>
                </a:r>
                <a:r>
                  <a:rPr lang="en-US" sz="18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sum up the variability 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of a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r.v.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bounded by two quantiles centered on the median. </a:t>
                </a: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r>
                  <a: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Confidence interval  at the probability level of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</a:rPr>
                      <m:t>1 –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</a:rPr>
                      <m:t>α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1020125"/>
                <a:ext cx="7964220" cy="5678478"/>
              </a:xfrm>
              <a:prstGeom prst="rect">
                <a:avLst/>
              </a:prstGeom>
              <a:blipFill>
                <a:blip r:embed="rId3"/>
                <a:stretch>
                  <a:fillRect l="-613" t="-4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t 1"/>
              <p:cNvSpPr txBox="1"/>
              <p:nvPr/>
            </p:nvSpPr>
            <p:spPr bwMode="auto">
              <a:xfrm>
                <a:off x="2477623" y="1917432"/>
                <a:ext cx="5011748" cy="35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  <m:r>
                        <a:rPr lang="fr-FR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    ⇒    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fr-FR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fr-FR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,     0≤</m:t>
                      </m:r>
                      <m:r>
                        <a:rPr lang="fr-FR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Obje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77623" y="1917432"/>
                <a:ext cx="5011748" cy="355600"/>
              </a:xfrm>
              <a:prstGeom prst="rect">
                <a:avLst/>
              </a:prstGeom>
              <a:blipFill>
                <a:blip r:embed="rId4"/>
                <a:stretch>
                  <a:fillRect b="-68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t 13"/>
              <p:cNvSpPr txBox="1"/>
              <p:nvPr/>
            </p:nvSpPr>
            <p:spPr bwMode="auto">
              <a:xfrm>
                <a:off x="1720548" y="5766052"/>
                <a:ext cx="6617303" cy="39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; 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</m:e>
                      </m:d>
                      <m:r>
                        <a:rPr lang="fr-FR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  <m: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Sup>
                            <m:sSubSupPr>
                              <m:ctrlP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  <m: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</m:e>
                      </m:d>
                      <m:r>
                        <a:rPr lang="fr-FR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,     0≤</m:t>
                      </m:r>
                      <m:r>
                        <a:rPr lang="fr-FR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Obje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20548" y="5766052"/>
                <a:ext cx="6617303" cy="393700"/>
              </a:xfrm>
              <a:prstGeom prst="rect">
                <a:avLst/>
              </a:prstGeom>
              <a:blipFill>
                <a:blip r:embed="rId5"/>
                <a:stretch>
                  <a:fillRect b="-156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au 5">
                <a:extLst>
                  <a:ext uri="{FF2B5EF4-FFF2-40B4-BE49-F238E27FC236}">
                    <a16:creationId xmlns:a16="http://schemas.microsoft.com/office/drawing/2014/main" id="{7B18AFC7-BDF9-4488-960D-FC0F8EC742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4103218"/>
                  </p:ext>
                </p:extLst>
              </p:nvPr>
            </p:nvGraphicFramePr>
            <p:xfrm>
              <a:off x="3145972" y="2518523"/>
              <a:ext cx="3156856" cy="1112520"/>
            </p:xfrm>
            <a:graphic>
              <a:graphicData uri="http://schemas.openxmlformats.org/drawingml/2006/table">
                <a:tbl>
                  <a:tblPr firstCol="1" bandRow="1">
                    <a:tableStyleId>{5940675A-B579-460E-94D1-54222C63F5DA}</a:tableStyleId>
                  </a:tblPr>
                  <a:tblGrid>
                    <a:gridCol w="1578428">
                      <a:extLst>
                        <a:ext uri="{9D8B030D-6E8A-4147-A177-3AD203B41FA5}">
                          <a16:colId xmlns:a16="http://schemas.microsoft.com/office/drawing/2014/main" val="1314794605"/>
                        </a:ext>
                      </a:extLst>
                    </a:gridCol>
                    <a:gridCol w="1578428">
                      <a:extLst>
                        <a:ext uri="{9D8B030D-6E8A-4147-A177-3AD203B41FA5}">
                          <a16:colId xmlns:a16="http://schemas.microsoft.com/office/drawing/2014/main" val="32986696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First quartile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fr-F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 = 25 %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2499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err="1"/>
                            <a:t>median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fr-F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 = 50 %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94739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err="1"/>
                            <a:t>Third</a:t>
                          </a:r>
                          <a:r>
                            <a:rPr lang="fr-FR" dirty="0"/>
                            <a:t> quartile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fr-F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 = 75 %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0759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au 5">
                <a:extLst>
                  <a:ext uri="{FF2B5EF4-FFF2-40B4-BE49-F238E27FC236}">
                    <a16:creationId xmlns:a16="http://schemas.microsoft.com/office/drawing/2014/main" id="{7B18AFC7-BDF9-4488-960D-FC0F8EC742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4103218"/>
                  </p:ext>
                </p:extLst>
              </p:nvPr>
            </p:nvGraphicFramePr>
            <p:xfrm>
              <a:off x="3145972" y="2518523"/>
              <a:ext cx="3156856" cy="1112520"/>
            </p:xfrm>
            <a:graphic>
              <a:graphicData uri="http://schemas.openxmlformats.org/drawingml/2006/table">
                <a:tbl>
                  <a:tblPr firstCol="1" bandRow="1">
                    <a:tableStyleId>{5940675A-B579-460E-94D1-54222C63F5DA}</a:tableStyleId>
                  </a:tblPr>
                  <a:tblGrid>
                    <a:gridCol w="1578428">
                      <a:extLst>
                        <a:ext uri="{9D8B030D-6E8A-4147-A177-3AD203B41FA5}">
                          <a16:colId xmlns:a16="http://schemas.microsoft.com/office/drawing/2014/main" val="1314794605"/>
                        </a:ext>
                      </a:extLst>
                    </a:gridCol>
                    <a:gridCol w="1578428">
                      <a:extLst>
                        <a:ext uri="{9D8B030D-6E8A-4147-A177-3AD203B41FA5}">
                          <a16:colId xmlns:a16="http://schemas.microsoft.com/office/drawing/2014/main" val="32986696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First quartile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100386" t="-8197" r="-1158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2499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err="1"/>
                            <a:t>median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100386" t="-108197" r="-1158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94739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err="1"/>
                            <a:t>Third</a:t>
                          </a:r>
                          <a:r>
                            <a:rPr lang="fr-FR" dirty="0"/>
                            <a:t> quartile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100386" t="-208197" r="-1158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0759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70802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59218" y="861976"/>
            <a:ext cx="8378456" cy="5389968"/>
          </a:xfrm>
        </p:spPr>
        <p:txBody>
          <a:bodyPr/>
          <a:lstStyle/>
          <a:p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General definitions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Random experiment – Event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Measurable space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Kolmogorov axioms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Bayes’ theorem</a:t>
            </a:r>
          </a:p>
          <a:p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Random variables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Definitions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Cumulative distribution function (CDF) and probability density function (PDF)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Discrete / continuous random variables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Statistical moments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Confidence intervals (CI)</a:t>
            </a:r>
          </a:p>
          <a:p>
            <a:r>
              <a:rPr lang="en-US" sz="1800" dirty="0"/>
              <a:t>Random vectors</a:t>
            </a:r>
          </a:p>
          <a:p>
            <a:pPr lvl="1"/>
            <a:r>
              <a:rPr lang="en-US" sz="1600" dirty="0"/>
              <a:t>Definitions </a:t>
            </a:r>
          </a:p>
          <a:p>
            <a:pPr lvl="1"/>
            <a:r>
              <a:rPr lang="en-US" sz="1600" dirty="0"/>
              <a:t>Moments</a:t>
            </a:r>
          </a:p>
          <a:p>
            <a:pPr lvl="1"/>
            <a:r>
              <a:rPr lang="en-US" sz="1600" dirty="0"/>
              <a:t>Copulas</a:t>
            </a:r>
          </a:p>
          <a:p>
            <a:endParaRPr lang="en-US" sz="180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28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variables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69851" y="1042724"/>
            <a:ext cx="8229600" cy="5262383"/>
          </a:xfrm>
        </p:spPr>
        <p:txBody>
          <a:bodyPr/>
          <a:lstStyle/>
          <a:p>
            <a:r>
              <a:rPr lang="en-US" dirty="0"/>
              <a:t>Definition</a:t>
            </a:r>
            <a:endParaRPr lang="en-US" sz="1800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A random vector is a </a:t>
            </a:r>
            <a:r>
              <a:rPr lang="en-US" dirty="0"/>
              <a:t>measurable function</a:t>
            </a:r>
          </a:p>
          <a:p>
            <a:pPr lvl="1"/>
            <a:endParaRPr lang="en-US" dirty="0"/>
          </a:p>
          <a:p>
            <a:pPr marL="1257300" lvl="3" indent="0">
              <a:spcAft>
                <a:spcPts val="600"/>
              </a:spcAft>
              <a:buClr>
                <a:srgbClr val="000000"/>
              </a:buClr>
              <a:buNone/>
              <a:defRPr/>
            </a:pPr>
            <a:endParaRPr lang="en-US" sz="1800" i="1" dirty="0">
              <a:latin typeface="Cambria Math"/>
            </a:endParaRPr>
          </a:p>
          <a:p>
            <a:pPr marL="1257300" lvl="3" indent="0">
              <a:spcAft>
                <a:spcPts val="600"/>
              </a:spcAft>
              <a:buClr>
                <a:srgbClr val="000000"/>
              </a:buClr>
              <a:buNone/>
              <a:defRPr/>
            </a:pPr>
            <a:endParaRPr lang="en-US" sz="1800" dirty="0"/>
          </a:p>
          <a:p>
            <a:pPr lvl="1"/>
            <a:r>
              <a:rPr lang="fr-FR" dirty="0" err="1">
                <a:solidFill>
                  <a:srgbClr val="000000"/>
                </a:solidFill>
              </a:rPr>
              <a:t>Defined</a:t>
            </a:r>
            <a:r>
              <a:rPr lang="fr-FR" dirty="0">
                <a:solidFill>
                  <a:srgbClr val="000000"/>
                </a:solidFill>
              </a:rPr>
              <a:t> by:</a:t>
            </a:r>
          </a:p>
          <a:p>
            <a:pPr lvl="2"/>
            <a:r>
              <a:rPr lang="en-US" dirty="0"/>
              <a:t>Its joint cumulative distribution function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Its joint probability density function</a:t>
            </a:r>
            <a:endParaRPr lang="fr-FR" dirty="0"/>
          </a:p>
          <a:p>
            <a:pPr lvl="2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F3518F2-C7F7-4FC5-8F6F-A7699DE9DE34}"/>
                  </a:ext>
                </a:extLst>
              </p:cNvPr>
              <p:cNvSpPr txBox="1"/>
              <p:nvPr/>
            </p:nvSpPr>
            <p:spPr>
              <a:xfrm>
                <a:off x="650258" y="1834160"/>
                <a:ext cx="6812634" cy="616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  <m:brk m:alnAt="7"/>
                              </m:rPr>
                              <a:rPr lang="fr-FR" b="1" i="0" smtClean="0">
                                <a:latin typeface="Cambria Math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fr-FR" b="1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brk m:alnAt="7"/>
                              </m:rPr>
                              <a:rPr lang="fr-FR" b="0" i="1" smtClean="0">
                                <a:latin typeface="Cambria Math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/>
                              </a:rPr>
                              <m:t>Ω</m:t>
                            </m:r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𝕏</m:t>
                            </m:r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⊆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/>
                                    <a:ea typeface="Cambria Math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                                                      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𝜔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 ↦</m:t>
                            </m:r>
                            <m:r>
                              <m:rPr>
                                <m:nor/>
                              </m:rPr>
                              <a:rPr lang="fr-FR" b="1" i="0" smtClean="0">
                                <a:latin typeface="Cambria Math"/>
                                <a:ea typeface="Cambria Math"/>
                              </a:rPr>
                              <m:t>x</m:t>
                            </m:r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fr-FR" b="1" i="0" smtClean="0">
                                <a:latin typeface="Cambria Math"/>
                                <a:ea typeface="Cambria Math"/>
                              </a:rPr>
                              <m:t>X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</m:d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b="0" i="1" smtClean="0"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r>
                                      <a:rPr lang="fr-FR" b="0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  <m:r>
                                      <a:rPr lang="fr-FR" b="0" i="1" smtClean="0">
                                        <a:latin typeface="Cambria Math"/>
                                        <a:ea typeface="Cambria Math"/>
                                      </a:rPr>
                                      <m:t>),…,</m:t>
                                    </m:r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𝜔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fr-FR" b="0" i="1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F3518F2-C7F7-4FC5-8F6F-A7699DE9D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58" y="1834160"/>
                <a:ext cx="6812634" cy="616259"/>
              </a:xfrm>
              <a:prstGeom prst="rect">
                <a:avLst/>
              </a:prstGeom>
              <a:blipFill>
                <a:blip r:embed="rId2"/>
                <a:stretch>
                  <a:fillRect b="-5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4621557-E729-43DF-AAFB-9BF60A3D228F}"/>
                  </a:ext>
                </a:extLst>
              </p:cNvPr>
              <p:cNvSpPr/>
              <p:nvPr/>
            </p:nvSpPr>
            <p:spPr>
              <a:xfrm>
                <a:off x="3285237" y="3620086"/>
                <a:ext cx="2573525" cy="852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fr-F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X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fr-F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fr-FR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fr-FR" i="1">
                          <a:solidFill>
                            <a:schemeClr val="tx1"/>
                          </a:solidFill>
                          <a:latin typeface="Cambria Math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⋂"/>
                              <m:ctrlP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4621557-E729-43DF-AAFB-9BF60A3D2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237" y="3620086"/>
                <a:ext cx="2573525" cy="8529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E079FD23-F971-4A3D-80D4-59287BA8E7AB}"/>
                  </a:ext>
                </a:extLst>
              </p:cNvPr>
              <p:cNvSpPr txBox="1"/>
              <p:nvPr/>
            </p:nvSpPr>
            <p:spPr>
              <a:xfrm>
                <a:off x="2092888" y="5085632"/>
                <a:ext cx="5383525" cy="699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⋂"/>
                                  <m:ctrlP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num>
                        <m:den>
                          <m:nary>
                            <m:naryPr>
                              <m:chr m:val="∏"/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𝐗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fr-FR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𝐱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…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_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E079FD23-F971-4A3D-80D4-59287BA8E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888" y="5085632"/>
                <a:ext cx="5383525" cy="6999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451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889000" y="152400"/>
            <a:ext cx="7986713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800" tIns="50400" rIns="100800" bIns="50400" anchor="ctr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3200" dirty="0">
                <a:solidFill>
                  <a:srgbClr val="333399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Random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3"/>
              <p:cNvSpPr txBox="1">
                <a:spLocks noChangeArrowheads="1"/>
              </p:cNvSpPr>
              <p:nvPr/>
            </p:nvSpPr>
            <p:spPr bwMode="auto">
              <a:xfrm>
                <a:off x="990600" y="852488"/>
                <a:ext cx="7885113" cy="39024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266700" indent="-26670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9pPr>
              </a:lstStyle>
              <a:p>
                <a:pPr marL="342900" lvl="0" indent="-342900" eaLnBrk="1" hangingPunct="1">
                  <a:spcBef>
                    <a:spcPct val="20000"/>
                  </a:spcBef>
                  <a:buSzPct val="100000"/>
                  <a:buBlip>
                    <a:blip r:embed="rId2"/>
                  </a:buBlip>
                </a:pPr>
                <a:r>
                  <a:rPr lang="en-US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Complements</a:t>
                </a:r>
                <a:endParaRPr lang="en-US" sz="1800" dirty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285750" indent="-285750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marginal PDF: If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  <a:cs typeface="Arial" panose="020B0604020202020204" pitchFamily="34" charset="0"/>
                      </a:rPr>
                      <m:t>𝐗</m:t>
                    </m:r>
                    <m:r>
                      <a:rPr lang="en-US" sz="1800">
                        <a:latin typeface="Cambria Math"/>
                        <a:cs typeface="Arial" panose="020B0604020202020204" pitchFamily="34" charset="0"/>
                      </a:rPr>
                      <m:t> = (</m:t>
                    </m:r>
                    <m:r>
                      <a:rPr lang="en-US" sz="1800" b="1">
                        <a:latin typeface="Cambria Math"/>
                        <a:cs typeface="Arial" panose="020B0604020202020204" pitchFamily="34" charset="0"/>
                      </a:rPr>
                      <m:t>𝐗</m:t>
                    </m:r>
                    <m:r>
                      <a:rPr lang="en-US" sz="1800" baseline="-25000">
                        <a:latin typeface="Cambria Math"/>
                        <a:cs typeface="Arial" panose="020B0604020202020204" pitchFamily="34" charset="0"/>
                      </a:rPr>
                      <m:t>1</m:t>
                    </m:r>
                    <m:r>
                      <a:rPr lang="en-US" sz="1800">
                        <a:latin typeface="Cambria Math"/>
                        <a:cs typeface="Arial" panose="020B0604020202020204" pitchFamily="34" charset="0"/>
                      </a:rPr>
                      <m:t>, </m:t>
                    </m:r>
                    <m:r>
                      <a:rPr lang="en-US" sz="1800" b="1">
                        <a:latin typeface="Cambria Math"/>
                        <a:cs typeface="Arial" panose="020B0604020202020204" pitchFamily="34" charset="0"/>
                      </a:rPr>
                      <m:t>𝐗</m:t>
                    </m:r>
                    <m:r>
                      <a:rPr lang="en-US" sz="1800" baseline="-25000">
                        <a:latin typeface="Cambria Math"/>
                        <a:cs typeface="Arial" panose="020B0604020202020204" pitchFamily="34" charset="0"/>
                      </a:rPr>
                      <m:t>2</m:t>
                    </m:r>
                    <m:r>
                      <a:rPr lang="en-US" sz="1800"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1800" baseline="30000">
                        <a:latin typeface="Cambria Math"/>
                        <a:cs typeface="Arial" panose="020B0604020202020204" pitchFamily="34" charset="0"/>
                      </a:rPr>
                      <m:t>t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the marginal density of 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  <a:cs typeface="Arial" panose="020B0604020202020204" pitchFamily="34" charset="0"/>
                      </a:rPr>
                      <m:t>𝐗</m:t>
                    </m:r>
                    <m:r>
                      <a:rPr lang="en-US" baseline="-25000">
                        <a:latin typeface="Cambria Math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(in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  <a:cs typeface="Arial" panose="020B0604020202020204" pitchFamily="34" charset="0"/>
                      </a:rPr>
                      <m:t>𝐗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is given by:</a:t>
                </a:r>
              </a:p>
              <a:p>
                <a:pPr marL="285750" indent="-285750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conditional PDF: If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  <a:cs typeface="Arial" panose="020B0604020202020204" pitchFamily="34" charset="0"/>
                      </a:rPr>
                      <m:t>𝐗</m:t>
                    </m:r>
                    <m:r>
                      <a:rPr lang="en-US">
                        <a:latin typeface="Cambria Math"/>
                        <a:cs typeface="Arial" panose="020B0604020202020204" pitchFamily="34" charset="0"/>
                      </a:rPr>
                      <m:t> = (</m:t>
                    </m:r>
                    <m:r>
                      <a:rPr lang="en-US" b="1">
                        <a:latin typeface="Cambria Math"/>
                        <a:cs typeface="Arial" panose="020B0604020202020204" pitchFamily="34" charset="0"/>
                      </a:rPr>
                      <m:t>𝐗</m:t>
                    </m:r>
                    <m:r>
                      <a:rPr lang="en-US" baseline="-25000">
                        <a:latin typeface="Cambria Math"/>
                        <a:cs typeface="Arial" panose="020B0604020202020204" pitchFamily="34" charset="0"/>
                      </a:rPr>
                      <m:t>1</m:t>
                    </m:r>
                    <m:r>
                      <a:rPr lang="en-US">
                        <a:latin typeface="Cambria Math"/>
                        <a:cs typeface="Arial" panose="020B0604020202020204" pitchFamily="34" charset="0"/>
                      </a:rPr>
                      <m:t>, </m:t>
                    </m:r>
                    <m:r>
                      <a:rPr lang="en-US" b="1">
                        <a:latin typeface="Cambria Math"/>
                        <a:cs typeface="Arial" panose="020B0604020202020204" pitchFamily="34" charset="0"/>
                      </a:rPr>
                      <m:t>𝐗</m:t>
                    </m:r>
                    <m:r>
                      <a:rPr lang="en-US" baseline="-25000">
                        <a:latin typeface="Cambria Math"/>
                        <a:cs typeface="Arial" panose="020B0604020202020204" pitchFamily="34" charset="0"/>
                      </a:rPr>
                      <m:t>2</m:t>
                    </m:r>
                    <m:r>
                      <a:rPr lang="en-US"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baseline="30000">
                        <a:latin typeface="Cambria Math"/>
                        <a:cs typeface="Arial" panose="020B0604020202020204" pitchFamily="34" charset="0"/>
                      </a:rPr>
                      <m:t>t</m:t>
                    </m:r>
                    <m:r>
                      <a:rPr lang="en-US" baseline="30000">
                        <a:latin typeface="Cambria Math"/>
                        <a:cs typeface="Arial" panose="020B0604020202020204" pitchFamily="34" charset="0"/>
                      </a:rPr>
                      <m:t> 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the conditional PDF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  <a:cs typeface="Arial" panose="020B0604020202020204" pitchFamily="34" charset="0"/>
                      </a:rPr>
                      <m:t>𝐗</m:t>
                    </m:r>
                    <m:r>
                      <a:rPr lang="en-US" baseline="-25000">
                        <a:latin typeface="Cambria Math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  <a:cs typeface="Arial" panose="020B0604020202020204" pitchFamily="34" charset="0"/>
                      </a:rPr>
                      <m:t>𝐱</m:t>
                    </m:r>
                    <m:r>
                      <a:rPr lang="en-US" baseline="-25000">
                        <a:latin typeface="Cambria Math"/>
                        <a:cs typeface="Arial" panose="020B0604020202020204" pitchFamily="34" charset="0"/>
                      </a:rPr>
                      <m:t>2</m:t>
                    </m:r>
                    <m:r>
                      <a:rPr lang="en-US" b="1">
                        <a:latin typeface="Cambria Math"/>
                        <a:cs typeface="Arial" panose="020B0604020202020204" pitchFamily="34" charset="0"/>
                      </a:rPr>
                      <m:t> = </m:t>
                    </m:r>
                    <m:r>
                      <a:rPr lang="en-US" b="1">
                        <a:latin typeface="Cambria Math"/>
                        <a:cs typeface="Arial" panose="020B0604020202020204" pitchFamily="34" charset="0"/>
                      </a:rPr>
                      <m:t>𝐚</m:t>
                    </m:r>
                    <m:r>
                      <a:rPr lang="en-US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is:</a:t>
                </a:r>
              </a:p>
              <a:p>
                <a:pPr marL="285750" indent="-285750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Copula: a stochastic dependence structure, in case of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r.v.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are correlated.</a:t>
                </a:r>
              </a:p>
            </p:txBody>
          </p:sp>
        </mc:Choice>
        <mc:Fallback xmlns="">
          <p:sp>
            <p:nvSpPr>
              <p:cNvPr id="10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852488"/>
                <a:ext cx="7885113" cy="3902415"/>
              </a:xfrm>
              <a:prstGeom prst="rect">
                <a:avLst/>
              </a:prstGeom>
              <a:blipFill>
                <a:blip r:embed="rId3"/>
                <a:stretch>
                  <a:fillRect l="-309" t="-781" b="-10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t 10"/>
              <p:cNvSpPr txBox="1"/>
              <p:nvPr/>
            </p:nvSpPr>
            <p:spPr bwMode="auto">
              <a:xfrm>
                <a:off x="3178956" y="1646402"/>
                <a:ext cx="2775530" cy="7559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fr-FR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FR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fr-FR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𝕏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fr-FR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Obje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78956" y="1646402"/>
                <a:ext cx="2775530" cy="755943"/>
              </a:xfrm>
              <a:prstGeom prst="rect">
                <a:avLst/>
              </a:prstGeom>
              <a:blipFill>
                <a:blip r:embed="rId5"/>
                <a:stretch>
                  <a:fillRect t="-132258" b="-1693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t 2"/>
              <p:cNvSpPr txBox="1"/>
              <p:nvPr/>
            </p:nvSpPr>
            <p:spPr bwMode="auto">
              <a:xfrm>
                <a:off x="2530135" y="3429000"/>
                <a:ext cx="4508500" cy="78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</m:d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sub>
                          </m:sSub>
                          <m:d>
                            <m:d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supHide m:val="on"/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𝕏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𝐚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fr-FR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sub>
                          </m:sSub>
                          <m:d>
                            <m:d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Obje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0135" y="3429000"/>
                <a:ext cx="4508500" cy="787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50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889000" y="152400"/>
            <a:ext cx="7986713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800" tIns="50400" rIns="100800" bIns="50400" anchor="ctr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3200" dirty="0">
                <a:solidFill>
                  <a:srgbClr val="333399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Random vectors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990599" y="1108075"/>
            <a:ext cx="7885113" cy="365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marL="342900" lvl="0" indent="-342900" eaLnBrk="1" hangingPunct="1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-US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Moments</a:t>
            </a:r>
            <a:endParaRPr lang="en-US" sz="1800" dirty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Expected value: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vector of expected values of random variables</a:t>
            </a:r>
          </a:p>
          <a:p>
            <a:pPr lvl="1" eaLnBrk="1" hangingPunct="1">
              <a:spcBef>
                <a:spcPct val="20000"/>
              </a:spcBef>
              <a:buSzPct val="100000"/>
              <a:buFont typeface="Arial" pitchFamily="34" charset="0"/>
              <a:buChar char="•"/>
            </a:pP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spcBef>
                <a:spcPct val="20000"/>
              </a:spcBef>
              <a:buSzPct val="100000"/>
              <a:buFont typeface="Arial" pitchFamily="34" charset="0"/>
              <a:buChar char="•"/>
            </a:pP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Covariance matrix:</a:t>
            </a:r>
          </a:p>
          <a:p>
            <a:pPr marL="0" indent="0" algn="just" eaLnBrk="1" hangingPunct="1">
              <a:spcAft>
                <a:spcPts val="600"/>
              </a:spcAft>
              <a:defRPr/>
            </a:pPr>
            <a:endParaRPr lang="en-US" sz="2000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spcAft>
                <a:spcPts val="60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spcAft>
                <a:spcPts val="60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spcAft>
                <a:spcPts val="60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spcAft>
                <a:spcPts val="60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spcAft>
                <a:spcPts val="60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3110157" y="1919770"/>
                <a:ext cx="29236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fr-FR" b="1" i="0" smtClean="0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fr-FR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=1,…, 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  <m:sup>
                          <m:r>
                            <a:rPr lang="fr-FR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157" y="1919770"/>
                <a:ext cx="29236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1907311" y="2924182"/>
                <a:ext cx="5950090" cy="504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</a:rPr>
                      <m:t>Cov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(</m:t>
                            </m:r>
                            <m:r>
                              <a:rPr lang="fr-FR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fr-F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𝑋</m:t>
                                </m:r>
                              </m:sub>
                            </m:sSub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fr-FR" i="1">
                            <a:latin typeface="Cambria Math"/>
                          </a:rPr>
                          <m:t>)(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fr-F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r>
                          <a:rPr lang="fr-FR" i="1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fr-FR" i="1">
                        <a:latin typeface="Cambria Math"/>
                      </a:rPr>
                      <m:t>, </m:t>
                    </m:r>
                    <m:r>
                      <a:rPr lang="fr-FR" b="0" i="1" smtClean="0">
                        <a:latin typeface="Cambria Math"/>
                      </a:rPr>
                      <m:t>   </m:t>
                    </m:r>
                    <m:r>
                      <a:rPr lang="fr-FR" i="1">
                        <a:latin typeface="Cambria Math"/>
                      </a:rPr>
                      <m:t>𝑖</m:t>
                    </m:r>
                    <m:r>
                      <a:rPr lang="fr-FR" i="1">
                        <a:latin typeface="Cambria Math"/>
                      </a:rPr>
                      <m:t>,</m:t>
                    </m:r>
                    <m:r>
                      <a:rPr lang="fr-FR" i="1">
                        <a:latin typeface="Cambria Math"/>
                      </a:rPr>
                      <m:t>𝑗</m:t>
                    </m:r>
                    <m:r>
                      <a:rPr lang="fr-FR" i="1">
                        <a:latin typeface="Cambria Math"/>
                      </a:rPr>
                      <m:t>=1,…, </m:t>
                    </m:r>
                    <m:r>
                      <a:rPr lang="fr-FR" i="1"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311" y="2924182"/>
                <a:ext cx="5950090" cy="504818"/>
              </a:xfrm>
              <a:prstGeom prst="rect">
                <a:avLst/>
              </a:prstGeom>
              <a:blipFill>
                <a:blip r:embed="rId4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au 7">
                <a:extLst>
                  <a:ext uri="{FF2B5EF4-FFF2-40B4-BE49-F238E27FC236}">
                    <a16:creationId xmlns:a16="http://schemas.microsoft.com/office/drawing/2014/main" id="{D66297D6-5872-46E6-9D95-CCD4C70C30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3415563"/>
                  </p:ext>
                </p:extLst>
              </p:nvPr>
            </p:nvGraphicFramePr>
            <p:xfrm>
              <a:off x="2993572" y="3548949"/>
              <a:ext cx="3159583" cy="11125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31371">
                      <a:extLst>
                        <a:ext uri="{9D8B030D-6E8A-4147-A177-3AD203B41FA5}">
                          <a16:colId xmlns:a16="http://schemas.microsoft.com/office/drawing/2014/main" val="1519744460"/>
                        </a:ext>
                      </a:extLst>
                    </a:gridCol>
                    <a:gridCol w="1328674">
                      <a:extLst>
                        <a:ext uri="{9D8B030D-6E8A-4147-A177-3AD203B41FA5}">
                          <a16:colId xmlns:a16="http://schemas.microsoft.com/office/drawing/2014/main" val="2280924968"/>
                        </a:ext>
                      </a:extLst>
                    </a:gridCol>
                    <a:gridCol w="1199538">
                      <a:extLst>
                        <a:ext uri="{9D8B030D-6E8A-4147-A177-3AD203B41FA5}">
                          <a16:colId xmlns:a16="http://schemas.microsoft.com/office/drawing/2014/main" val="21969817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0595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Cov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2733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Cov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8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89787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au 7">
                <a:extLst>
                  <a:ext uri="{FF2B5EF4-FFF2-40B4-BE49-F238E27FC236}">
                    <a16:creationId xmlns:a16="http://schemas.microsoft.com/office/drawing/2014/main" id="{D66297D6-5872-46E6-9D95-CCD4C70C30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3415563"/>
                  </p:ext>
                </p:extLst>
              </p:nvPr>
            </p:nvGraphicFramePr>
            <p:xfrm>
              <a:off x="2993572" y="3548949"/>
              <a:ext cx="3159583" cy="11146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31371">
                      <a:extLst>
                        <a:ext uri="{9D8B030D-6E8A-4147-A177-3AD203B41FA5}">
                          <a16:colId xmlns:a16="http://schemas.microsoft.com/office/drawing/2014/main" val="1519744460"/>
                        </a:ext>
                      </a:extLst>
                    </a:gridCol>
                    <a:gridCol w="1328674">
                      <a:extLst>
                        <a:ext uri="{9D8B030D-6E8A-4147-A177-3AD203B41FA5}">
                          <a16:colId xmlns:a16="http://schemas.microsoft.com/office/drawing/2014/main" val="2280924968"/>
                        </a:ext>
                      </a:extLst>
                    </a:gridCol>
                    <a:gridCol w="1199538">
                      <a:extLst>
                        <a:ext uri="{9D8B030D-6E8A-4147-A177-3AD203B41FA5}">
                          <a16:colId xmlns:a16="http://schemas.microsoft.com/office/drawing/2014/main" val="21969817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5"/>
                          <a:stretch>
                            <a:fillRect l="-48165" t="-1639" r="-92202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5"/>
                          <a:stretch>
                            <a:fillRect l="-163959" t="-1639" r="-2030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0595243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5"/>
                          <a:stretch>
                            <a:fillRect l="-962" t="-100000" r="-402885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5"/>
                          <a:stretch>
                            <a:fillRect l="-48165" t="-100000" r="-92202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5"/>
                          <a:stretch>
                            <a:fillRect l="-163959" t="-100000" r="-2030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2733157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5"/>
                          <a:stretch>
                            <a:fillRect l="-962" t="-203279" r="-40288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5"/>
                          <a:stretch>
                            <a:fillRect l="-48165" t="-203279" r="-9220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5"/>
                          <a:stretch>
                            <a:fillRect l="-163959" t="-203279" r="-203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8978741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8AEF0930-A46B-434C-95DA-D4A334A417E7}"/>
              </a:ext>
            </a:extLst>
          </p:cNvPr>
          <p:cNvGrpSpPr/>
          <p:nvPr/>
        </p:nvGrpSpPr>
        <p:grpSpPr>
          <a:xfrm>
            <a:off x="3834922" y="5332282"/>
            <a:ext cx="5040790" cy="765659"/>
            <a:chOff x="6242061" y="2567182"/>
            <a:chExt cx="5040790" cy="765659"/>
          </a:xfrm>
        </p:grpSpPr>
        <p:pic>
          <p:nvPicPr>
            <p:cNvPr id="16" name="Graphique 15" descr="Ampoule">
              <a:extLst>
                <a:ext uri="{FF2B5EF4-FFF2-40B4-BE49-F238E27FC236}">
                  <a16:creationId xmlns:a16="http://schemas.microsoft.com/office/drawing/2014/main" id="{FCA1F8EA-0790-4B42-8D98-A2FB3BF97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242061" y="2664293"/>
              <a:ext cx="523220" cy="52322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2380BE4-1FF1-47DF-A635-B1DC80B99400}"/>
                    </a:ext>
                  </a:extLst>
                </p:cNvPr>
                <p:cNvSpPr txBox="1"/>
                <p:nvPr/>
              </p:nvSpPr>
              <p:spPr>
                <a:xfrm>
                  <a:off x="6765281" y="2567182"/>
                  <a:ext cx="4517570" cy="765659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marL="0" lvl="1" algn="ctr"/>
                  <a:r>
                    <a:rPr lang="fr-FR" sz="1400" dirty="0">
                      <a:latin typeface="Arial" pitchFamily="34" charset="0"/>
                      <a:cs typeface="Arial" pitchFamily="34" charset="0"/>
                    </a:rPr>
                    <a:t>Correlation matrix:</a:t>
                  </a:r>
                  <a14:m>
                    <m:oMath xmlns:m="http://schemas.openxmlformats.org/officeDocument/2006/math">
                      <m:r>
                        <a:rPr lang="fr-FR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fr-F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fr-FR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fr-FR" sz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Cov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F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nor/>
                                </m:rPr>
                                <a:rPr lang="fr-FR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Var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fr-FR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fr-FR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Var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fr-FR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  <m:r>
                        <a:rPr lang="fr-FR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fr-FR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,   </m:t>
                      </m:r>
                      <m:r>
                        <a:rPr lang="fr-FR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fr-FR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fr-FR" sz="1200" dirty="0"/>
                </a:p>
                <a:p>
                  <a:pPr lvl="1" algn="ctr"/>
                  <a:endParaRPr lang="fr-FR" sz="14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2380BE4-1FF1-47DF-A635-B1DC80B994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281" y="2567182"/>
                  <a:ext cx="4517570" cy="76565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76350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1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84" y="3860539"/>
            <a:ext cx="3600450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89000" y="152400"/>
            <a:ext cx="7986713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800" tIns="50400" rIns="100800" bIns="50400" anchor="ctr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sz="3200" dirty="0" err="1">
                <a:solidFill>
                  <a:srgbClr val="333399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Random</a:t>
            </a:r>
            <a:r>
              <a:rPr lang="fr-FR" sz="3200" dirty="0">
                <a:solidFill>
                  <a:srgbClr val="333399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</a:t>
            </a:r>
            <a:r>
              <a:rPr lang="fr-FR" sz="3200" dirty="0" err="1">
                <a:solidFill>
                  <a:srgbClr val="333399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vectors</a:t>
            </a:r>
            <a:endParaRPr lang="fr-FR" sz="3200" dirty="0">
              <a:solidFill>
                <a:srgbClr val="333399"/>
              </a:solidFill>
              <a:latin typeface="Arial" panose="020B0604020202020204" pitchFamily="34" charset="0"/>
              <a:ea typeface="Lucida Sans Unicode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928688" y="904875"/>
            <a:ext cx="39308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66700" indent="-2667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FontTx/>
              <a:buBlip>
                <a:blip r:embed="rId3"/>
              </a:buBlip>
            </a:pPr>
            <a:r>
              <a:rPr lang="fr-FR" sz="20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Multivariate normal distribution</a:t>
            </a:r>
            <a:endParaRPr lang="fr-FR" sz="2000" i="1" baseline="30000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51E9705-C408-4A3E-949D-5B106E3EB60D}"/>
              </a:ext>
            </a:extLst>
          </p:cNvPr>
          <p:cNvGrpSpPr/>
          <p:nvPr/>
        </p:nvGrpSpPr>
        <p:grpSpPr>
          <a:xfrm>
            <a:off x="367484" y="1508551"/>
            <a:ext cx="3600450" cy="2700338"/>
            <a:chOff x="703263" y="1177925"/>
            <a:chExt cx="3600450" cy="2700338"/>
          </a:xfrm>
        </p:grpSpPr>
        <p:pic>
          <p:nvPicPr>
            <p:cNvPr id="7" name="Image 1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263" y="1177925"/>
              <a:ext cx="3600450" cy="270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bjet 6"/>
                <p:cNvSpPr txBox="1"/>
                <p:nvPr/>
              </p:nvSpPr>
              <p:spPr bwMode="auto">
                <a:xfrm>
                  <a:off x="1689100" y="3054350"/>
                  <a:ext cx="12573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4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  <m:r>
                          <a:rPr lang="fr-FR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fr-FR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fr-FR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  <m:r>
                          <a:rPr lang="fr-FR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fr-FR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fr-FR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FR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8" name="Objet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89100" y="3054350"/>
                  <a:ext cx="1257300" cy="4572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t 3">
                <a:extLst>
                  <a:ext uri="{FF2B5EF4-FFF2-40B4-BE49-F238E27FC236}">
                    <a16:creationId xmlns:a16="http://schemas.microsoft.com/office/drawing/2014/main" id="{70CD1539-B220-41F4-9F1F-94D790F6723B}"/>
                  </a:ext>
                </a:extLst>
              </p:cNvPr>
              <p:cNvSpPr txBox="1"/>
              <p:nvPr/>
            </p:nvSpPr>
            <p:spPr bwMode="auto">
              <a:xfrm>
                <a:off x="3265261" y="1269781"/>
                <a:ext cx="29210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𝛍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𝛍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𝚺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𝚺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𝚺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fr-FR" i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𝚺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Objet 3">
                <a:extLst>
                  <a:ext uri="{FF2B5EF4-FFF2-40B4-BE49-F238E27FC236}">
                    <a16:creationId xmlns:a16="http://schemas.microsoft.com/office/drawing/2014/main" id="{70CD1539-B220-41F4-9F1F-94D790F67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5261" y="1269781"/>
                <a:ext cx="2921000" cy="660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e 18">
            <a:extLst>
              <a:ext uri="{FF2B5EF4-FFF2-40B4-BE49-F238E27FC236}">
                <a16:creationId xmlns:a16="http://schemas.microsoft.com/office/drawing/2014/main" id="{8EC1603E-644D-479B-B8CD-D222FE7CDD99}"/>
              </a:ext>
            </a:extLst>
          </p:cNvPr>
          <p:cNvGrpSpPr/>
          <p:nvPr/>
        </p:nvGrpSpPr>
        <p:grpSpPr>
          <a:xfrm>
            <a:off x="5543550" y="1599981"/>
            <a:ext cx="3600450" cy="2700338"/>
            <a:chOff x="703263" y="1177925"/>
            <a:chExt cx="3600450" cy="2700338"/>
          </a:xfrm>
        </p:grpSpPr>
        <p:pic>
          <p:nvPicPr>
            <p:cNvPr id="20" name="Image 10">
              <a:extLst>
                <a:ext uri="{FF2B5EF4-FFF2-40B4-BE49-F238E27FC236}">
                  <a16:creationId xmlns:a16="http://schemas.microsoft.com/office/drawing/2014/main" id="{037556B4-A587-4CC7-AABC-3731A7344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263" y="1177925"/>
              <a:ext cx="3600450" cy="270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bjet 12">
                  <a:extLst>
                    <a:ext uri="{FF2B5EF4-FFF2-40B4-BE49-F238E27FC236}">
                      <a16:creationId xmlns:a16="http://schemas.microsoft.com/office/drawing/2014/main" id="{C3FF4F02-F4E9-4240-8659-54198C6CA866}"/>
                    </a:ext>
                  </a:extLst>
                </p:cNvPr>
                <p:cNvSpPr txBox="1"/>
                <p:nvPr/>
              </p:nvSpPr>
              <p:spPr bwMode="auto">
                <a:xfrm>
                  <a:off x="1568450" y="3054350"/>
                  <a:ext cx="14986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55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  <m:r>
                          <a:rPr lang="fr-FR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fr-FR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fr-FR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  <m:r>
                          <a:rPr lang="fr-FR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fr-FR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fr-FR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0,5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0,5</m:t>
                                  </m:r>
                                </m:e>
                                <m:e>
                                  <m:r>
                                    <a:rPr lang="fr-FR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fr-FR"/>
                </a:p>
              </p:txBody>
            </p:sp>
          </mc:Choice>
          <mc:Fallback xmlns="">
            <p:sp>
              <p:nvSpPr>
                <p:cNvPr id="21" name="Objet 12">
                  <a:extLst>
                    <a:ext uri="{FF2B5EF4-FFF2-40B4-BE49-F238E27FC236}">
                      <a16:creationId xmlns:a16="http://schemas.microsoft.com/office/drawing/2014/main" id="{C3FF4F02-F4E9-4240-8659-54198C6CA8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68450" y="3054350"/>
                  <a:ext cx="1498600" cy="4572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2" name="Image 11">
            <a:extLst>
              <a:ext uri="{FF2B5EF4-FFF2-40B4-BE49-F238E27FC236}">
                <a16:creationId xmlns:a16="http://schemas.microsoft.com/office/drawing/2014/main" id="{77DBAAFF-C9A3-4549-9C5C-E9B3589E4376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3907850"/>
            <a:ext cx="3600450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6350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889000" y="152400"/>
            <a:ext cx="7986713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800" tIns="50400" rIns="100800" bIns="50400" anchor="ctr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sz="3200" dirty="0" err="1">
                <a:solidFill>
                  <a:srgbClr val="333399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Random</a:t>
            </a:r>
            <a:r>
              <a:rPr lang="fr-FR" sz="3200" dirty="0">
                <a:solidFill>
                  <a:srgbClr val="333399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</a:t>
            </a:r>
            <a:r>
              <a:rPr lang="fr-FR" sz="3200" dirty="0" err="1">
                <a:solidFill>
                  <a:srgbClr val="333399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vectors</a:t>
            </a:r>
            <a:endParaRPr lang="fr-FR" sz="3200" dirty="0">
              <a:solidFill>
                <a:srgbClr val="333399"/>
              </a:solidFill>
              <a:latin typeface="Arial" panose="020B0604020202020204" pitchFamily="34" charset="0"/>
              <a:ea typeface="Lucida Sans Unicode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878670" y="919090"/>
            <a:ext cx="78152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FontTx/>
              <a:buBlip>
                <a:blip r:embed="rId2"/>
              </a:buBlip>
            </a:pPr>
            <a:r>
              <a:rPr lang="fr-FR" sz="20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Multivariate</a:t>
            </a:r>
            <a:r>
              <a:rPr lang="fr-FR" sz="20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normal distribution </a:t>
            </a:r>
            <a:r>
              <a:rPr lang="fr-FR" sz="20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20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copulas</a:t>
            </a:r>
            <a:endParaRPr lang="fr-FR" sz="2000" i="1" baseline="30000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1657350"/>
            <a:ext cx="3060700" cy="229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 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962400"/>
            <a:ext cx="3059113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 5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3962400"/>
            <a:ext cx="30607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 6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657350"/>
            <a:ext cx="3059113" cy="229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2019300" y="3859213"/>
            <a:ext cx="1916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sz="1400" u="sng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Gaussienne</a:t>
            </a:r>
            <a:r>
              <a:rPr lang="fr-FR" sz="1400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l-GR" sz="1400" i="1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ρ</a:t>
            </a:r>
            <a:r>
              <a:rPr lang="fr-FR" sz="1400" baseline="-25000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sz="1400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0,5)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5907088" y="3843338"/>
            <a:ext cx="1398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sz="1400" u="sng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Gumbel</a:t>
            </a:r>
            <a:r>
              <a:rPr lang="fr-FR" sz="14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l-GR" sz="1400" i="1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fr-FR" sz="14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3)</a:t>
            </a:r>
            <a:endParaRPr lang="fr-F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2371725" y="6145213"/>
            <a:ext cx="1211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sz="1400" u="sng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Frank</a:t>
            </a:r>
            <a:r>
              <a:rPr lang="fr-FR" sz="14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l-GR" sz="1400" i="1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fr-FR" sz="14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3)</a:t>
            </a:r>
            <a:endParaRPr lang="fr-F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5915025" y="6145213"/>
            <a:ext cx="1382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sz="1400" u="sng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Clayton</a:t>
            </a:r>
            <a:r>
              <a:rPr lang="fr-FR" sz="14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l-GR" sz="1400" i="1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fr-FR" sz="14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3)</a:t>
            </a:r>
            <a:endParaRPr lang="fr-F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5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59218" y="861976"/>
            <a:ext cx="8378456" cy="5389968"/>
          </a:xfrm>
        </p:spPr>
        <p:txBody>
          <a:bodyPr/>
          <a:lstStyle/>
          <a:p>
            <a:r>
              <a:rPr lang="en-US" sz="1800" dirty="0"/>
              <a:t>General definitions</a:t>
            </a:r>
          </a:p>
          <a:p>
            <a:endParaRPr lang="en-US" sz="1800" dirty="0"/>
          </a:p>
          <a:p>
            <a:r>
              <a:rPr lang="en-US" sz="1800" dirty="0"/>
              <a:t>Random variables</a:t>
            </a:r>
          </a:p>
          <a:p>
            <a:pPr lvl="1"/>
            <a:r>
              <a:rPr lang="fr-FR" sz="1600" dirty="0" err="1"/>
              <a:t>Definitions</a:t>
            </a:r>
            <a:endParaRPr lang="fr-FR" sz="1600" dirty="0"/>
          </a:p>
          <a:p>
            <a:pPr lvl="1"/>
            <a:r>
              <a:rPr lang="fr-FR" sz="1600" dirty="0"/>
              <a:t>Cumulative distribution </a:t>
            </a:r>
            <a:r>
              <a:rPr lang="fr-FR" sz="1600" dirty="0" err="1"/>
              <a:t>function</a:t>
            </a:r>
            <a:r>
              <a:rPr lang="fr-FR" sz="1600" dirty="0"/>
              <a:t> and </a:t>
            </a:r>
            <a:r>
              <a:rPr lang="fr-FR" sz="1600" dirty="0" err="1"/>
              <a:t>probability</a:t>
            </a:r>
            <a:r>
              <a:rPr lang="fr-FR" sz="1600" dirty="0"/>
              <a:t> </a:t>
            </a:r>
            <a:r>
              <a:rPr lang="fr-FR" sz="1600" dirty="0" err="1"/>
              <a:t>density</a:t>
            </a:r>
            <a:r>
              <a:rPr lang="fr-FR" sz="1600" dirty="0"/>
              <a:t> </a:t>
            </a:r>
            <a:r>
              <a:rPr lang="fr-FR" sz="1600" dirty="0" err="1"/>
              <a:t>function</a:t>
            </a:r>
            <a:endParaRPr lang="fr-FR" sz="1600" dirty="0"/>
          </a:p>
          <a:p>
            <a:pPr lvl="1"/>
            <a:r>
              <a:rPr lang="fr-FR" sz="1600" dirty="0"/>
              <a:t>Moments</a:t>
            </a:r>
          </a:p>
          <a:p>
            <a:pPr lvl="1"/>
            <a:r>
              <a:rPr lang="fr-FR" sz="1600" dirty="0"/>
              <a:t>Confidence </a:t>
            </a:r>
            <a:r>
              <a:rPr lang="fr-FR" sz="1600" dirty="0" err="1"/>
              <a:t>intervals</a:t>
            </a:r>
            <a:r>
              <a:rPr lang="fr-FR" sz="1600" dirty="0"/>
              <a:t> (CI)</a:t>
            </a:r>
          </a:p>
          <a:p>
            <a:pPr lvl="1"/>
            <a:endParaRPr lang="en-US" sz="1600" dirty="0"/>
          </a:p>
          <a:p>
            <a:r>
              <a:rPr lang="en-US" sz="1800" dirty="0"/>
              <a:t>Random vectors</a:t>
            </a:r>
          </a:p>
          <a:p>
            <a:pPr lvl="1"/>
            <a:r>
              <a:rPr lang="fr-FR" sz="1600" dirty="0" err="1"/>
              <a:t>Definitions</a:t>
            </a:r>
            <a:r>
              <a:rPr lang="fr-FR" sz="1600" dirty="0"/>
              <a:t> </a:t>
            </a:r>
          </a:p>
          <a:p>
            <a:pPr lvl="1"/>
            <a:r>
              <a:rPr lang="fr-FR" sz="1600" dirty="0"/>
              <a:t>Moments</a:t>
            </a:r>
          </a:p>
          <a:p>
            <a:pPr lvl="1"/>
            <a:r>
              <a:rPr lang="fr-FR" sz="1600" dirty="0"/>
              <a:t>Copulas</a:t>
            </a:r>
            <a:endParaRPr lang="en-US" sz="1600" dirty="0"/>
          </a:p>
          <a:p>
            <a:endParaRPr lang="en-US" sz="180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72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889000" y="152400"/>
            <a:ext cx="7986713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800" tIns="50400" rIns="100800" bIns="50400" anchor="ctr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sz="3200" dirty="0" err="1">
                <a:solidFill>
                  <a:srgbClr val="333399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Random</a:t>
            </a:r>
            <a:r>
              <a:rPr lang="fr-FR" sz="3200" dirty="0">
                <a:solidFill>
                  <a:srgbClr val="333399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</a:t>
            </a:r>
            <a:r>
              <a:rPr lang="fr-FR" sz="3200" dirty="0" err="1">
                <a:solidFill>
                  <a:srgbClr val="333399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vectors</a:t>
            </a:r>
            <a:endParaRPr lang="fr-FR" sz="3200" dirty="0">
              <a:solidFill>
                <a:srgbClr val="333399"/>
              </a:solidFill>
              <a:latin typeface="Arial" panose="020B0604020202020204" pitchFamily="34" charset="0"/>
              <a:ea typeface="Lucida Sans Unicode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3"/>
              <p:cNvSpPr txBox="1">
                <a:spLocks noChangeArrowheads="1"/>
              </p:cNvSpPr>
              <p:nvPr/>
            </p:nvSpPr>
            <p:spPr bwMode="auto">
              <a:xfrm>
                <a:off x="712382" y="1136650"/>
                <a:ext cx="8163332" cy="45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266700" indent="-26670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9pPr>
              </a:lstStyle>
              <a:p>
                <a:pPr algn="just" eaLnBrk="1" hangingPunct="1">
                  <a:spcAft>
                    <a:spcPts val="600"/>
                  </a:spcAft>
                  <a:buFontTx/>
                  <a:buBlip>
                    <a:blip r:embed="rId2"/>
                  </a:buBlip>
                  <a:defRPr/>
                </a:pPr>
                <a:r>
                  <a:rPr lang="en-US" sz="2000" dirty="0">
                    <a:solidFill>
                      <a:srgbClr val="33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Synthesis</a:t>
                </a:r>
              </a:p>
              <a:p>
                <a:pPr marL="285750" indent="-285750" algn="just" eaLnBrk="1" hangingPunct="1">
                  <a:spcAft>
                    <a:spcPts val="600"/>
                  </a:spcAft>
                  <a:buFont typeface="Arial" pitchFamily="34" charset="0"/>
                  <a:buChar char="•"/>
                  <a:defRPr/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 random vector can be defined directly from its </a:t>
                </a:r>
                <a:r>
                  <a:rPr lang="en-US" sz="18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joint distribution 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1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e.g. the 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u="sng" dirty="0">
                    <a:solidFill>
                      <a:srgbClr val="3399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multivariate normal distribution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</a:p>
              <a:p>
                <a:pPr marL="285750" indent="-285750" algn="just" eaLnBrk="1" hangingPunct="1">
                  <a:spcAft>
                    <a:spcPts val="600"/>
                  </a:spcAft>
                  <a:buFont typeface="Arial" pitchFamily="34" charset="0"/>
                  <a:buChar char="•"/>
                  <a:defRPr/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Or from a </a:t>
                </a:r>
                <a:r>
                  <a:rPr lang="en-US" sz="18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collection of marginal distributions 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:r>
                  <a:rPr lang="en-US" sz="18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stochastic dependence structure 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expressed as a copula.</a:t>
                </a:r>
              </a:p>
              <a:p>
                <a:pPr marL="285750" indent="-285750" algn="just" eaLnBrk="1" hangingPunct="1">
                  <a:spcAft>
                    <a:spcPts val="600"/>
                  </a:spcAft>
                  <a:buFont typeface="Arial" pitchFamily="34" charset="0"/>
                  <a:buChar char="•"/>
                  <a:defRPr/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copulas formalism expresses the joint probability density function from its definition:</a:t>
                </a:r>
              </a:p>
              <a:p>
                <a:pPr marL="0" indent="0" algn="just" eaLnBrk="1" hangingPunct="1">
                  <a:spcAft>
                    <a:spcPts val="600"/>
                  </a:spcAft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 eaLnBrk="1" hangingPunct="1">
                  <a:spcAft>
                    <a:spcPts val="600"/>
                  </a:spcAft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 eaLnBrk="1" hangingPunct="1">
                  <a:spcAft>
                    <a:spcPts val="600"/>
                  </a:spcAft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 eaLnBrk="1" hangingPunct="1">
                  <a:spcAft>
                    <a:spcPts val="600"/>
                  </a:spcAft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 eaLnBrk="1" hangingPunct="1">
                  <a:spcAft>
                    <a:spcPts val="600"/>
                  </a:spcAft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 eaLnBrk="1" hangingPunct="1">
                  <a:spcAft>
                    <a:spcPts val="600"/>
                  </a:spcAft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 eaLnBrk="1" hangingPunct="1">
                  <a:spcAft>
                    <a:spcPts val="600"/>
                  </a:spcAft>
                  <a:defRPr/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  <a:cs typeface="Arial" panose="020B0604020202020204" pitchFamily="34" charset="0"/>
                      </a:rPr>
                      <m:t>𝑐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is, by definition, the </a:t>
                </a:r>
                <a:r>
                  <a:rPr lang="en-US" sz="18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density function of the copula 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FF0000"/>
                        </a:solidFill>
                        <a:latin typeface="Cambria Math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2382" y="1136650"/>
                <a:ext cx="8163332" cy="4585871"/>
              </a:xfrm>
              <a:prstGeom prst="rect">
                <a:avLst/>
              </a:prstGeom>
              <a:blipFill>
                <a:blip r:embed="rId3"/>
                <a:stretch>
                  <a:fillRect l="-672" t="-531" r="-597" b="-106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t 2"/>
              <p:cNvSpPr txBox="1"/>
              <p:nvPr/>
            </p:nvSpPr>
            <p:spPr bwMode="auto">
              <a:xfrm>
                <a:off x="2194664" y="3660739"/>
                <a:ext cx="4953000" cy="14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m:rPr>
                          <m:aln/>
                        </m:rP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sub>
                          </m:sSub>
                          <m:d>
                            <m:d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num>
                        <m:den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nary>
                        <m:naryPr>
                          <m:chr m:val="∏"/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nary>
                        <m:naryPr>
                          <m:chr m:val="∏"/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11" name="Obje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4664" y="3660739"/>
                <a:ext cx="4953000" cy="14351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</a:t>
            </a:r>
            <a:r>
              <a:rPr lang="fr-FR"/>
              <a:t>Blondet – Maison de la simulation – May, 11-13 2020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5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59218" y="861976"/>
            <a:ext cx="8378456" cy="5389968"/>
          </a:xfrm>
        </p:spPr>
        <p:txBody>
          <a:bodyPr/>
          <a:lstStyle/>
          <a:p>
            <a:r>
              <a:rPr lang="en-US" sz="1800" dirty="0"/>
              <a:t>General definitions</a:t>
            </a:r>
          </a:p>
          <a:p>
            <a:endParaRPr lang="en-US" sz="1800" dirty="0"/>
          </a:p>
          <a:p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Random variables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Definitions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Cumulative distribution function and probability density function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Moments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Confidence intervals (CI)</a:t>
            </a:r>
          </a:p>
          <a:p>
            <a:pPr lvl="1"/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Random vectors</a:t>
            </a:r>
          </a:p>
          <a:p>
            <a:pPr lvl="1"/>
            <a:r>
              <a:rPr lang="fr-FR" sz="1600" dirty="0" err="1">
                <a:solidFill>
                  <a:schemeClr val="bg1">
                    <a:lumMod val="75000"/>
                  </a:schemeClr>
                </a:solidFill>
              </a:rPr>
              <a:t>Definitions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Moments</a:t>
            </a:r>
          </a:p>
          <a:p>
            <a:pPr lvl="1"/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Copulas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180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2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95740" y="1073702"/>
            <a:ext cx="8229600" cy="4184098"/>
          </a:xfrm>
        </p:spPr>
        <p:txBody>
          <a:bodyPr/>
          <a:lstStyle/>
          <a:p>
            <a:pPr algn="just">
              <a:spcAft>
                <a:spcPts val="1200"/>
              </a:spcAft>
              <a:buClr>
                <a:srgbClr val="000000"/>
              </a:buClr>
              <a:buBlip>
                <a:blip r:embed="rId2"/>
              </a:buBlip>
              <a:defRPr/>
            </a:pPr>
            <a:r>
              <a:rPr lang="en-US" dirty="0"/>
              <a:t>Random experiment</a:t>
            </a:r>
          </a:p>
          <a:p>
            <a:pPr marL="758825" lvl="1" indent="-358775">
              <a:spcAft>
                <a:spcPts val="1200"/>
              </a:spcAft>
              <a:buClr>
                <a:srgbClr val="000000"/>
              </a:buClr>
              <a:defRPr/>
            </a:pPr>
            <a:r>
              <a:rPr lang="en-US" dirty="0">
                <a:solidFill>
                  <a:prstClr val="black"/>
                </a:solidFill>
              </a:rPr>
              <a:t>It </a:t>
            </a:r>
            <a:r>
              <a:rPr lang="en-US" dirty="0">
                <a:solidFill>
                  <a:srgbClr val="000000"/>
                </a:solidFill>
              </a:rPr>
              <a:t>is a repeatable procedure leading to possible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outcomes</a:t>
            </a:r>
            <a:r>
              <a:rPr lang="en-US" dirty="0">
                <a:solidFill>
                  <a:srgbClr val="000000"/>
                </a:solidFill>
              </a:rPr>
              <a:t>. </a:t>
            </a:r>
          </a:p>
          <a:p>
            <a:pPr marL="685800" lvl="1">
              <a:spcAft>
                <a:spcPts val="1200"/>
              </a:spcAft>
              <a:buClr>
                <a:srgbClr val="000000"/>
              </a:buClr>
              <a:defRPr/>
            </a:pP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chemeClr val="accent1"/>
                </a:solidFill>
              </a:rPr>
              <a:t>sample space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W </a:t>
            </a:r>
            <a:r>
              <a:rPr lang="en-US" dirty="0">
                <a:solidFill>
                  <a:srgbClr val="000000"/>
                </a:solidFill>
              </a:rPr>
              <a:t>is the set of all possible outcomes of the experiment.</a:t>
            </a:r>
            <a:endParaRPr lang="en-US" dirty="0">
              <a:solidFill>
                <a:srgbClr val="000000"/>
              </a:solidFill>
              <a:latin typeface="Symbol" pitchFamily="18" charset="2"/>
            </a:endParaRPr>
          </a:p>
          <a:p>
            <a:pPr marL="685800" lvl="1">
              <a:spcAft>
                <a:spcPts val="1200"/>
              </a:spcAft>
              <a:buClr>
                <a:srgbClr val="000000"/>
              </a:buClr>
              <a:defRPr/>
            </a:pPr>
            <a:r>
              <a:rPr lang="en-US" dirty="0">
                <a:solidFill>
                  <a:srgbClr val="000000"/>
                </a:solidFill>
              </a:rPr>
              <a:t>An </a:t>
            </a:r>
            <a:r>
              <a:rPr lang="en-US" dirty="0">
                <a:solidFill>
                  <a:schemeClr val="accent1"/>
                </a:solidFill>
              </a:rPr>
              <a:t>event</a:t>
            </a:r>
            <a:r>
              <a:rPr lang="en-US" dirty="0">
                <a:solidFill>
                  <a:srgbClr val="000000"/>
                </a:solidFill>
              </a:rPr>
              <a:t> is a set of outcomes of an experiment (a subset of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W</a:t>
            </a:r>
            <a:r>
              <a:rPr lang="en-US" dirty="0">
                <a:solidFill>
                  <a:srgbClr val="000000"/>
                </a:solidFill>
              </a:rPr>
              <a:t>).</a:t>
            </a:r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69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Definitions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27321" y="1085258"/>
                <a:ext cx="8304028" cy="5411235"/>
              </a:xfrm>
            </p:spPr>
            <p:txBody>
              <a:bodyPr/>
              <a:lstStyle/>
              <a:p>
                <a:r>
                  <a:rPr lang="en-US" dirty="0"/>
                  <a:t>Probability</a:t>
                </a:r>
              </a:p>
              <a:p>
                <a:pPr lvl="1"/>
                <a:r>
                  <a:rPr lang="en-US" dirty="0">
                    <a:solidFill>
                      <a:prstClr val="black"/>
                    </a:solidFill>
                  </a:rPr>
                  <a:t>Measure between 0 and 1 applied to events: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ℙ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/>
                      </a:rPr>
                      <m:t>[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/>
                      </a:rPr>
                      <m:t>𝐴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/>
                      </a:rPr>
                      <m:t>]∈[0,1]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lvl="1"/>
                <a:r>
                  <a:rPr lang="en-US" dirty="0">
                    <a:solidFill>
                      <a:prstClr val="black"/>
                    </a:solidFill>
                  </a:rPr>
                  <a:t>Satisfies </a:t>
                </a:r>
                <a:r>
                  <a:rPr lang="en-US" dirty="0">
                    <a:solidFill>
                      <a:schemeClr val="accent1"/>
                    </a:solidFill>
                    <a:ea typeface="Cambria Math"/>
                  </a:rPr>
                  <a:t>Kolmogorov axioms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Common results: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=0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/>
                      </a:rPr>
                      <m:t> , </m:t>
                    </m:r>
                    <m:r>
                      <a:rPr lang="en-US" i="1">
                        <a:latin typeface="Cambria Math"/>
                      </a:rPr>
                      <m:t>ℙ</m:t>
                    </m:r>
                    <m:r>
                      <a:rPr lang="en-US" i="1">
                        <a:latin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00"/>
                        </a:solidFill>
                        <a:latin typeface="Symbol" pitchFamily="18" charset="2"/>
                      </a:rPr>
                      <m:t>W</m:t>
                    </m:r>
                    <m:r>
                      <a:rPr lang="en-US" i="1">
                        <a:latin typeface="Cambria Math"/>
                      </a:rPr>
                      <m:t>]= 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ℙ</m:t>
                    </m:r>
                    <m:r>
                      <a:rPr lang="en-US" i="1">
                        <a:latin typeface="Cambria Math"/>
                      </a:rPr>
                      <m:t>[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bar>
                    <m:r>
                      <a:rPr lang="en-US" i="1">
                        <a:latin typeface="Cambria Math"/>
                      </a:rPr>
                      <m:t>]= 1 −</m:t>
                    </m:r>
                    <m:r>
                      <a:rPr lang="en-US" i="1">
                        <a:latin typeface="Cambria Math"/>
                      </a:rPr>
                      <m:t>ℙ</m:t>
                    </m:r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ℙ</m:t>
                    </m:r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 \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]=</m:t>
                    </m:r>
                    <m:r>
                      <a:rPr lang="en-US" i="1">
                        <a:latin typeface="Cambria Math"/>
                      </a:rPr>
                      <m:t>ℙ</m:t>
                    </m:r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]−</m:t>
                    </m:r>
                    <m:r>
                      <a:rPr lang="en-US" i="1">
                        <a:latin typeface="Cambria Math"/>
                      </a:rPr>
                      <m:t>ℙ</m:t>
                    </m:r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∩ 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ℙ</m:t>
                    </m:r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∪ 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] =</m:t>
                    </m:r>
                    <m:r>
                      <a:rPr lang="en-US" i="1">
                        <a:latin typeface="Cambria Math"/>
                      </a:rPr>
                      <m:t>ℙ</m:t>
                    </m:r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] +</m:t>
                    </m:r>
                    <m:r>
                      <a:rPr lang="en-US" i="1">
                        <a:latin typeface="Cambria Math"/>
                      </a:rPr>
                      <m:t>ℙ</m:t>
                    </m:r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] −</m:t>
                    </m:r>
                    <m:r>
                      <a:rPr lang="en-US" i="1">
                        <a:latin typeface="Cambria Math"/>
                      </a:rPr>
                      <m:t>ℙ</m:t>
                    </m:r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∩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⊆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⟹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[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]≤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[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dirty="0"/>
                  <a:t>]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27321" y="1085258"/>
                <a:ext cx="8304028" cy="5411235"/>
              </a:xfrm>
              <a:blipFill>
                <a:blip r:embed="rId2"/>
                <a:stretch>
                  <a:fillRect t="-4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F8E178E5-9479-4BFA-9468-743B51C82B4A}"/>
              </a:ext>
            </a:extLst>
          </p:cNvPr>
          <p:cNvGrpSpPr/>
          <p:nvPr/>
        </p:nvGrpSpPr>
        <p:grpSpPr>
          <a:xfrm>
            <a:off x="5696447" y="4619115"/>
            <a:ext cx="2952750" cy="1252538"/>
            <a:chOff x="5335588" y="4260850"/>
            <a:chExt cx="2952750" cy="1252538"/>
          </a:xfrm>
        </p:grpSpPr>
        <p:sp>
          <p:nvSpPr>
            <p:cNvPr id="13" name="Oval 13">
              <a:extLst>
                <a:ext uri="{FF2B5EF4-FFF2-40B4-BE49-F238E27FC236}">
                  <a16:creationId xmlns:a16="http://schemas.microsoft.com/office/drawing/2014/main" id="{6F2F5F27-4744-4C1A-9B1C-3B13ED330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588" y="4260850"/>
              <a:ext cx="2951162" cy="12525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B64BE800-00B4-4E90-B368-90FF7ADFE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6775" y="4714875"/>
              <a:ext cx="952500" cy="5429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5" name="Oval 15">
              <a:extLst>
                <a:ext uri="{FF2B5EF4-FFF2-40B4-BE49-F238E27FC236}">
                  <a16:creationId xmlns:a16="http://schemas.microsoft.com/office/drawing/2014/main" id="{E7DF6AEF-B610-4CD9-9D4F-761B59D95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7813" y="4632325"/>
              <a:ext cx="941387" cy="5413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D8447F8F-7730-494E-BBF4-511909C9A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9863" y="4632325"/>
              <a:ext cx="4984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 defTabSz="449263" eaLnBrk="0" hangingPunct="0">
                <a:tabLst>
                  <a:tab pos="161925" algn="l"/>
                  <a:tab pos="601663" algn="l"/>
                  <a:tab pos="1050925" algn="l"/>
                  <a:tab pos="1500188" algn="l"/>
                  <a:tab pos="1949450" algn="l"/>
                  <a:tab pos="2398713" algn="l"/>
                  <a:tab pos="2847975" algn="l"/>
                  <a:tab pos="3297238" algn="l"/>
                  <a:tab pos="3746500" algn="l"/>
                  <a:tab pos="4195763" algn="l"/>
                  <a:tab pos="4645025" algn="l"/>
                  <a:tab pos="5094288" algn="l"/>
                  <a:tab pos="5551488" algn="l"/>
                  <a:tab pos="5992813" algn="l"/>
                  <a:tab pos="6442075" algn="l"/>
                  <a:tab pos="6891338" algn="l"/>
                  <a:tab pos="7340600" algn="l"/>
                  <a:tab pos="7789863" algn="l"/>
                  <a:tab pos="8239125" algn="l"/>
                  <a:tab pos="8688388" algn="l"/>
                  <a:tab pos="9137650" algn="l"/>
                  <a:tab pos="9420225" algn="l"/>
                  <a:tab pos="9869488" algn="l"/>
                  <a:tab pos="10318750" algn="l"/>
                  <a:tab pos="10768013" algn="l"/>
                  <a:tab pos="10771188" algn="l"/>
                  <a:tab pos="10774363" algn="l"/>
                  <a:tab pos="10777538" algn="l"/>
                  <a:tab pos="1078071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defTabSz="449263" eaLnBrk="0" hangingPunct="0">
                <a:tabLst>
                  <a:tab pos="161925" algn="l"/>
                  <a:tab pos="601663" algn="l"/>
                  <a:tab pos="1050925" algn="l"/>
                  <a:tab pos="1500188" algn="l"/>
                  <a:tab pos="1949450" algn="l"/>
                  <a:tab pos="2398713" algn="l"/>
                  <a:tab pos="2847975" algn="l"/>
                  <a:tab pos="3297238" algn="l"/>
                  <a:tab pos="3746500" algn="l"/>
                  <a:tab pos="4195763" algn="l"/>
                  <a:tab pos="4645025" algn="l"/>
                  <a:tab pos="5094288" algn="l"/>
                  <a:tab pos="5551488" algn="l"/>
                  <a:tab pos="5992813" algn="l"/>
                  <a:tab pos="6442075" algn="l"/>
                  <a:tab pos="6891338" algn="l"/>
                  <a:tab pos="7340600" algn="l"/>
                  <a:tab pos="7789863" algn="l"/>
                  <a:tab pos="8239125" algn="l"/>
                  <a:tab pos="8688388" algn="l"/>
                  <a:tab pos="9137650" algn="l"/>
                  <a:tab pos="9420225" algn="l"/>
                  <a:tab pos="9869488" algn="l"/>
                  <a:tab pos="10318750" algn="l"/>
                  <a:tab pos="10768013" algn="l"/>
                  <a:tab pos="10771188" algn="l"/>
                  <a:tab pos="10774363" algn="l"/>
                  <a:tab pos="10777538" algn="l"/>
                  <a:tab pos="1078071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defTabSz="449263" eaLnBrk="0" hangingPunct="0">
                <a:tabLst>
                  <a:tab pos="161925" algn="l"/>
                  <a:tab pos="601663" algn="l"/>
                  <a:tab pos="1050925" algn="l"/>
                  <a:tab pos="1500188" algn="l"/>
                  <a:tab pos="1949450" algn="l"/>
                  <a:tab pos="2398713" algn="l"/>
                  <a:tab pos="2847975" algn="l"/>
                  <a:tab pos="3297238" algn="l"/>
                  <a:tab pos="3746500" algn="l"/>
                  <a:tab pos="4195763" algn="l"/>
                  <a:tab pos="4645025" algn="l"/>
                  <a:tab pos="5094288" algn="l"/>
                  <a:tab pos="5551488" algn="l"/>
                  <a:tab pos="5992813" algn="l"/>
                  <a:tab pos="6442075" algn="l"/>
                  <a:tab pos="6891338" algn="l"/>
                  <a:tab pos="7340600" algn="l"/>
                  <a:tab pos="7789863" algn="l"/>
                  <a:tab pos="8239125" algn="l"/>
                  <a:tab pos="8688388" algn="l"/>
                  <a:tab pos="9137650" algn="l"/>
                  <a:tab pos="9420225" algn="l"/>
                  <a:tab pos="9869488" algn="l"/>
                  <a:tab pos="10318750" algn="l"/>
                  <a:tab pos="10768013" algn="l"/>
                  <a:tab pos="10771188" algn="l"/>
                  <a:tab pos="10774363" algn="l"/>
                  <a:tab pos="10777538" algn="l"/>
                  <a:tab pos="1078071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defTabSz="449263" eaLnBrk="0" hangingPunct="0">
                <a:tabLst>
                  <a:tab pos="161925" algn="l"/>
                  <a:tab pos="601663" algn="l"/>
                  <a:tab pos="1050925" algn="l"/>
                  <a:tab pos="1500188" algn="l"/>
                  <a:tab pos="1949450" algn="l"/>
                  <a:tab pos="2398713" algn="l"/>
                  <a:tab pos="2847975" algn="l"/>
                  <a:tab pos="3297238" algn="l"/>
                  <a:tab pos="3746500" algn="l"/>
                  <a:tab pos="4195763" algn="l"/>
                  <a:tab pos="4645025" algn="l"/>
                  <a:tab pos="5094288" algn="l"/>
                  <a:tab pos="5551488" algn="l"/>
                  <a:tab pos="5992813" algn="l"/>
                  <a:tab pos="6442075" algn="l"/>
                  <a:tab pos="6891338" algn="l"/>
                  <a:tab pos="7340600" algn="l"/>
                  <a:tab pos="7789863" algn="l"/>
                  <a:tab pos="8239125" algn="l"/>
                  <a:tab pos="8688388" algn="l"/>
                  <a:tab pos="9137650" algn="l"/>
                  <a:tab pos="9420225" algn="l"/>
                  <a:tab pos="9869488" algn="l"/>
                  <a:tab pos="10318750" algn="l"/>
                  <a:tab pos="10768013" algn="l"/>
                  <a:tab pos="10771188" algn="l"/>
                  <a:tab pos="10774363" algn="l"/>
                  <a:tab pos="10777538" algn="l"/>
                  <a:tab pos="1078071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defTabSz="449263" eaLnBrk="0" hangingPunct="0">
                <a:tabLst>
                  <a:tab pos="161925" algn="l"/>
                  <a:tab pos="601663" algn="l"/>
                  <a:tab pos="1050925" algn="l"/>
                  <a:tab pos="1500188" algn="l"/>
                  <a:tab pos="1949450" algn="l"/>
                  <a:tab pos="2398713" algn="l"/>
                  <a:tab pos="2847975" algn="l"/>
                  <a:tab pos="3297238" algn="l"/>
                  <a:tab pos="3746500" algn="l"/>
                  <a:tab pos="4195763" algn="l"/>
                  <a:tab pos="4645025" algn="l"/>
                  <a:tab pos="5094288" algn="l"/>
                  <a:tab pos="5551488" algn="l"/>
                  <a:tab pos="5992813" algn="l"/>
                  <a:tab pos="6442075" algn="l"/>
                  <a:tab pos="6891338" algn="l"/>
                  <a:tab pos="7340600" algn="l"/>
                  <a:tab pos="7789863" algn="l"/>
                  <a:tab pos="8239125" algn="l"/>
                  <a:tab pos="8688388" algn="l"/>
                  <a:tab pos="9137650" algn="l"/>
                  <a:tab pos="9420225" algn="l"/>
                  <a:tab pos="9869488" algn="l"/>
                  <a:tab pos="10318750" algn="l"/>
                  <a:tab pos="10768013" algn="l"/>
                  <a:tab pos="10771188" algn="l"/>
                  <a:tab pos="10774363" algn="l"/>
                  <a:tab pos="10777538" algn="l"/>
                  <a:tab pos="1078071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1925" algn="l"/>
                  <a:tab pos="601663" algn="l"/>
                  <a:tab pos="1050925" algn="l"/>
                  <a:tab pos="1500188" algn="l"/>
                  <a:tab pos="1949450" algn="l"/>
                  <a:tab pos="2398713" algn="l"/>
                  <a:tab pos="2847975" algn="l"/>
                  <a:tab pos="3297238" algn="l"/>
                  <a:tab pos="3746500" algn="l"/>
                  <a:tab pos="4195763" algn="l"/>
                  <a:tab pos="4645025" algn="l"/>
                  <a:tab pos="5094288" algn="l"/>
                  <a:tab pos="5551488" algn="l"/>
                  <a:tab pos="5992813" algn="l"/>
                  <a:tab pos="6442075" algn="l"/>
                  <a:tab pos="6891338" algn="l"/>
                  <a:tab pos="7340600" algn="l"/>
                  <a:tab pos="7789863" algn="l"/>
                  <a:tab pos="8239125" algn="l"/>
                  <a:tab pos="8688388" algn="l"/>
                  <a:tab pos="9137650" algn="l"/>
                  <a:tab pos="9420225" algn="l"/>
                  <a:tab pos="9869488" algn="l"/>
                  <a:tab pos="10318750" algn="l"/>
                  <a:tab pos="10768013" algn="l"/>
                  <a:tab pos="10771188" algn="l"/>
                  <a:tab pos="10774363" algn="l"/>
                  <a:tab pos="10777538" algn="l"/>
                  <a:tab pos="1078071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1925" algn="l"/>
                  <a:tab pos="601663" algn="l"/>
                  <a:tab pos="1050925" algn="l"/>
                  <a:tab pos="1500188" algn="l"/>
                  <a:tab pos="1949450" algn="l"/>
                  <a:tab pos="2398713" algn="l"/>
                  <a:tab pos="2847975" algn="l"/>
                  <a:tab pos="3297238" algn="l"/>
                  <a:tab pos="3746500" algn="l"/>
                  <a:tab pos="4195763" algn="l"/>
                  <a:tab pos="4645025" algn="l"/>
                  <a:tab pos="5094288" algn="l"/>
                  <a:tab pos="5551488" algn="l"/>
                  <a:tab pos="5992813" algn="l"/>
                  <a:tab pos="6442075" algn="l"/>
                  <a:tab pos="6891338" algn="l"/>
                  <a:tab pos="7340600" algn="l"/>
                  <a:tab pos="7789863" algn="l"/>
                  <a:tab pos="8239125" algn="l"/>
                  <a:tab pos="8688388" algn="l"/>
                  <a:tab pos="9137650" algn="l"/>
                  <a:tab pos="9420225" algn="l"/>
                  <a:tab pos="9869488" algn="l"/>
                  <a:tab pos="10318750" algn="l"/>
                  <a:tab pos="10768013" algn="l"/>
                  <a:tab pos="10771188" algn="l"/>
                  <a:tab pos="10774363" algn="l"/>
                  <a:tab pos="10777538" algn="l"/>
                  <a:tab pos="1078071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1925" algn="l"/>
                  <a:tab pos="601663" algn="l"/>
                  <a:tab pos="1050925" algn="l"/>
                  <a:tab pos="1500188" algn="l"/>
                  <a:tab pos="1949450" algn="l"/>
                  <a:tab pos="2398713" algn="l"/>
                  <a:tab pos="2847975" algn="l"/>
                  <a:tab pos="3297238" algn="l"/>
                  <a:tab pos="3746500" algn="l"/>
                  <a:tab pos="4195763" algn="l"/>
                  <a:tab pos="4645025" algn="l"/>
                  <a:tab pos="5094288" algn="l"/>
                  <a:tab pos="5551488" algn="l"/>
                  <a:tab pos="5992813" algn="l"/>
                  <a:tab pos="6442075" algn="l"/>
                  <a:tab pos="6891338" algn="l"/>
                  <a:tab pos="7340600" algn="l"/>
                  <a:tab pos="7789863" algn="l"/>
                  <a:tab pos="8239125" algn="l"/>
                  <a:tab pos="8688388" algn="l"/>
                  <a:tab pos="9137650" algn="l"/>
                  <a:tab pos="9420225" algn="l"/>
                  <a:tab pos="9869488" algn="l"/>
                  <a:tab pos="10318750" algn="l"/>
                  <a:tab pos="10768013" algn="l"/>
                  <a:tab pos="10771188" algn="l"/>
                  <a:tab pos="10774363" algn="l"/>
                  <a:tab pos="10777538" algn="l"/>
                  <a:tab pos="1078071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1925" algn="l"/>
                  <a:tab pos="601663" algn="l"/>
                  <a:tab pos="1050925" algn="l"/>
                  <a:tab pos="1500188" algn="l"/>
                  <a:tab pos="1949450" algn="l"/>
                  <a:tab pos="2398713" algn="l"/>
                  <a:tab pos="2847975" algn="l"/>
                  <a:tab pos="3297238" algn="l"/>
                  <a:tab pos="3746500" algn="l"/>
                  <a:tab pos="4195763" algn="l"/>
                  <a:tab pos="4645025" algn="l"/>
                  <a:tab pos="5094288" algn="l"/>
                  <a:tab pos="5551488" algn="l"/>
                  <a:tab pos="5992813" algn="l"/>
                  <a:tab pos="6442075" algn="l"/>
                  <a:tab pos="6891338" algn="l"/>
                  <a:tab pos="7340600" algn="l"/>
                  <a:tab pos="7789863" algn="l"/>
                  <a:tab pos="8239125" algn="l"/>
                  <a:tab pos="8688388" algn="l"/>
                  <a:tab pos="9137650" algn="l"/>
                  <a:tab pos="9420225" algn="l"/>
                  <a:tab pos="9869488" algn="l"/>
                  <a:tab pos="10318750" algn="l"/>
                  <a:tab pos="10768013" algn="l"/>
                  <a:tab pos="10771188" algn="l"/>
                  <a:tab pos="10774363" algn="l"/>
                  <a:tab pos="10777538" algn="l"/>
                  <a:tab pos="1078071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algn="just" eaLnBrk="1" hangingPunct="1">
                <a:lnSpc>
                  <a:spcPct val="125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l-GR" sz="2400" i="1">
                  <a:solidFill>
                    <a:srgbClr val="000000"/>
                  </a:solidFill>
                  <a:latin typeface="Times New Roman" pitchFamily="18" charset="0"/>
                  <a:ea typeface="Arial Unicode MS" pitchFamily="34" charset="-128"/>
                  <a:cs typeface="Times New Roman" pitchFamily="18" charset="0"/>
                </a:rPr>
                <a:t>Ω</a:t>
              </a:r>
            </a:p>
          </p:txBody>
        </p:sp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0A9E1095-209E-49D4-90DA-3D4EBC210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250" y="4829175"/>
              <a:ext cx="319088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fr-FR" sz="2400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BB9BE082-3E42-4A63-A632-92A895FEFA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7875" y="4684713"/>
              <a:ext cx="319088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fr-FR" sz="2400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au 5">
                <a:extLst>
                  <a:ext uri="{FF2B5EF4-FFF2-40B4-BE49-F238E27FC236}">
                    <a16:creationId xmlns:a16="http://schemas.microsoft.com/office/drawing/2014/main" id="{07E0A94E-FA4B-41EB-BAA3-F3B47F0C0A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3728938"/>
                  </p:ext>
                </p:extLst>
              </p:nvPr>
            </p:nvGraphicFramePr>
            <p:xfrm>
              <a:off x="5216892" y="2463618"/>
              <a:ext cx="3714457" cy="1588199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78158">
                      <a:extLst>
                        <a:ext uri="{9D8B030D-6E8A-4147-A177-3AD203B41FA5}">
                          <a16:colId xmlns:a16="http://schemas.microsoft.com/office/drawing/2014/main" val="1174547489"/>
                        </a:ext>
                      </a:extLst>
                    </a:gridCol>
                    <a:gridCol w="1436299">
                      <a:extLst>
                        <a:ext uri="{9D8B030D-6E8A-4147-A177-3AD203B41FA5}">
                          <a16:colId xmlns:a16="http://schemas.microsoft.com/office/drawing/2014/main" val="842855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Event </a:t>
                          </a:r>
                          <a:r>
                            <a:rPr lang="en-US" dirty="0"/>
                            <a:t>A</a:t>
                          </a:r>
                          <a:r>
                            <a:rPr lang="en-US" baseline="-25000" dirty="0"/>
                            <a:t>i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ℙ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3108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 Do an even number 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2248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 Do more than 2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63318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au 5">
                <a:extLst>
                  <a:ext uri="{FF2B5EF4-FFF2-40B4-BE49-F238E27FC236}">
                    <a16:creationId xmlns:a16="http://schemas.microsoft.com/office/drawing/2014/main" id="{07E0A94E-FA4B-41EB-BAA3-F3B47F0C0A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3728938"/>
                  </p:ext>
                </p:extLst>
              </p:nvPr>
            </p:nvGraphicFramePr>
            <p:xfrm>
              <a:off x="5216892" y="2463618"/>
              <a:ext cx="3714457" cy="1588199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78158">
                      <a:extLst>
                        <a:ext uri="{9D8B030D-6E8A-4147-A177-3AD203B41FA5}">
                          <a16:colId xmlns:a16="http://schemas.microsoft.com/office/drawing/2014/main" val="1174547489"/>
                        </a:ext>
                      </a:extLst>
                    </a:gridCol>
                    <a:gridCol w="1436299">
                      <a:extLst>
                        <a:ext uri="{9D8B030D-6E8A-4147-A177-3AD203B41FA5}">
                          <a16:colId xmlns:a16="http://schemas.microsoft.com/office/drawing/2014/main" val="842855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Event </a:t>
                          </a:r>
                          <a:r>
                            <a:rPr lang="en-US" dirty="0"/>
                            <a:t>A</a:t>
                          </a:r>
                          <a:r>
                            <a:rPr lang="en-US" baseline="-25000" dirty="0"/>
                            <a:t>i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58898" t="-8197" r="-424" b="-3295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3108549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 Do an even number 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58898" t="-66667" r="-424" b="-1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2248066"/>
                      </a:ext>
                    </a:extLst>
                  </a:tr>
                  <a:tr h="612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 Do more than 2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58898" t="-163366" r="-424" b="-9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63318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Rectangle à coins arrondis 1">
            <a:extLst>
              <a:ext uri="{FF2B5EF4-FFF2-40B4-BE49-F238E27FC236}">
                <a16:creationId xmlns:a16="http://schemas.microsoft.com/office/drawing/2014/main" id="{86BEF768-084A-47E1-BE59-71AC8EA3A909}"/>
              </a:ext>
            </a:extLst>
          </p:cNvPr>
          <p:cNvSpPr/>
          <p:nvPr/>
        </p:nvSpPr>
        <p:spPr>
          <a:xfrm>
            <a:off x="5216892" y="2028801"/>
            <a:ext cx="3714457" cy="4086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Throwing 2 dice</a:t>
            </a:r>
          </a:p>
        </p:txBody>
      </p:sp>
    </p:spTree>
    <p:extLst>
      <p:ext uri="{BB962C8B-B14F-4D97-AF65-F5344CB8AC3E}">
        <p14:creationId xmlns:p14="http://schemas.microsoft.com/office/powerpoint/2010/main" val="44750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48586" y="1042724"/>
                <a:ext cx="8229600" cy="4970463"/>
              </a:xfrm>
            </p:spPr>
            <p:txBody>
              <a:bodyPr/>
              <a:lstStyle/>
              <a:p>
                <a:r>
                  <a:rPr lang="en-US" dirty="0"/>
                  <a:t>Conditional probability</a:t>
                </a:r>
              </a:p>
              <a:p>
                <a:pPr lvl="1"/>
                <a:r>
                  <a:rPr lang="en-US" dirty="0"/>
                  <a:t>probability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ℙ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[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ℙ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∩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]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ℙ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Independence</a:t>
                </a:r>
              </a:p>
              <a:p>
                <a:pPr lvl="1"/>
                <a:r>
                  <a:rPr lang="en-US" dirty="0"/>
                  <a:t>B does not affect the probability of A, and vice versa: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ℙ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]=</m:t>
                    </m:r>
                    <m:r>
                      <a:rPr lang="en-US" b="0" i="1" smtClean="0">
                        <a:latin typeface="Cambria Math"/>
                      </a:rPr>
                      <m:t>ℙ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]⟹</m:t>
                    </m:r>
                    <m:r>
                      <a:rPr lang="en-US" i="1">
                        <a:latin typeface="Cambria Math"/>
                      </a:rPr>
                      <m:t>ℙ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∩ 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]=</m:t>
                    </m:r>
                    <m:r>
                      <a:rPr lang="en-US" b="0" i="1" smtClean="0">
                        <a:latin typeface="Cambria Math"/>
                      </a:rPr>
                      <m:t>ℙ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  <m:r>
                      <a:rPr lang="en-US" b="0" i="1" smtClean="0">
                        <a:latin typeface="Cambria Math"/>
                      </a:rPr>
                      <m:t>ℙ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48586" y="1042724"/>
                <a:ext cx="8229600" cy="4970463"/>
              </a:xfrm>
              <a:blipFill>
                <a:blip r:embed="rId2"/>
                <a:stretch>
                  <a:fillRect t="-4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Definitions</a:t>
            </a:r>
            <a:endParaRPr lang="en-US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1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914400" y="943768"/>
                <a:ext cx="8229600" cy="4970463"/>
              </a:xfrm>
            </p:spPr>
            <p:txBody>
              <a:bodyPr/>
              <a:lstStyle/>
              <a:p>
                <a:r>
                  <a:rPr lang="en-US" dirty="0"/>
                  <a:t>Bayes’ theorem</a:t>
                </a:r>
              </a:p>
              <a:p>
                <a:pPr lvl="1"/>
                <a:r>
                  <a:rPr lang="en-US" dirty="0"/>
                  <a:t>Shows the probability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updated by the knowledge </a:t>
                </a:r>
                <a:r>
                  <a:rPr lang="en-US" sz="1800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800" dirty="0">
                    <a:solidFill>
                      <a:schemeClr val="tx1"/>
                    </a:solidFill>
                  </a:rPr>
                  <a:t>Defined from the conditional probability definition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fr-FR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ℙ</m:t>
                      </m:r>
                      <m:r>
                        <a:rPr lang="fr-FR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[</m:t>
                      </m:r>
                      <m:r>
                        <a:rPr lang="fr-FR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  <m:r>
                        <a:rPr lang="fr-FR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|</m:t>
                      </m:r>
                      <m:r>
                        <a:rPr lang="fr-FR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  <m:r>
                        <a:rPr lang="fr-FR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]  =  </m:t>
                      </m:r>
                      <m:f>
                        <m:fPr>
                          <m:ctrlPr>
                            <a:rPr lang="fr-FR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dirty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 dirty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fr-FR" i="1" dirty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fr-FR" i="1" dirty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ℙ</m:t>
                          </m:r>
                          <m:r>
                            <a:rPr lang="fr-FR" i="1" dirty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a:rPr lang="fr-FR" i="1" dirty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m:rPr>
                              <m:nor/>
                            </m:rPr>
                            <a:rPr lang="fr-FR" dirty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tx2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fr-FR" i="1" dirty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fr-FR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ℙ</m:t>
                      </m:r>
                      <m:r>
                        <a:rPr lang="fr-FR" i="1" dirty="0">
                          <a:solidFill>
                            <a:srgbClr val="C00000"/>
                          </a:solidFill>
                          <a:latin typeface="Cambria Math"/>
                        </a:rPr>
                        <m:t>[</m:t>
                      </m:r>
                      <m:r>
                        <a:rPr lang="fr-FR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𝐴</m:t>
                      </m:r>
                      <m:r>
                        <a:rPr lang="fr-FR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914400" y="943768"/>
                <a:ext cx="8229600" cy="4970463"/>
              </a:xfrm>
              <a:blipFill>
                <a:blip r:embed="rId2"/>
                <a:stretch>
                  <a:fillRect t="-6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Definitions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797884" y="2348345"/>
            <a:ext cx="1884147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probability of </a:t>
            </a:r>
            <a:r>
              <a:rPr lang="en-US" sz="1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709696" y="3671061"/>
            <a:ext cx="238909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Influence of the information 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contained in B</a:t>
            </a:r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3F71925-6F75-4EB5-81D9-F25BD46C73D8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096212" y="2503324"/>
            <a:ext cx="701672" cy="33239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3D2BF77E-C9E3-49F2-AC56-43F9CB89B2E7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4904243" y="3417219"/>
            <a:ext cx="104175" cy="253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57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Definitions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27321" y="1085258"/>
                <a:ext cx="8304028" cy="5411235"/>
              </a:xfrm>
            </p:spPr>
            <p:txBody>
              <a:bodyPr/>
              <a:lstStyle/>
              <a:p>
                <a:pPr lvl="0"/>
                <a:r>
                  <a:rPr lang="en-US" dirty="0"/>
                  <a:t>Frequentist interpretation of probabilities</a:t>
                </a:r>
              </a:p>
              <a:p>
                <a:pPr lvl="1"/>
                <a:r>
                  <a:rPr lang="en-US" dirty="0"/>
                  <a:t>Probabilities can be estimated by N observations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ℙ</m:t>
                      </m:r>
                      <m:r>
                        <a:rPr lang="en-US" i="1">
                          <a:latin typeface="Cambria Math"/>
                        </a:rPr>
                        <m:t>[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</a:rPr>
                        <m:t>]=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27321" y="1085258"/>
                <a:ext cx="8304028" cy="5411235"/>
              </a:xfrm>
              <a:blipFill>
                <a:blip r:embed="rId2"/>
                <a:stretch>
                  <a:fillRect t="-4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/>
              <a:t>G. Blondet – Maison de la simulation – May, 11-13 2020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36176"/>
      </p:ext>
    </p:extLst>
  </p:cSld>
  <p:clrMapOvr>
    <a:masterClrMapping/>
  </p:clrMapOvr>
</p:sld>
</file>

<file path=ppt/theme/theme1.xml><?xml version="1.0" encoding="utf-8"?>
<a:theme xmlns:a="http://schemas.openxmlformats.org/drawingml/2006/main" name="PP-01-E (Présentations Phimeca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himeca (body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PP-01-E (Présentations Phimeca)</Template>
  <TotalTime>3156</TotalTime>
  <Words>2206</Words>
  <Application>Microsoft Office PowerPoint</Application>
  <PresentationFormat>Affichage à l'écran (4:3)</PresentationFormat>
  <Paragraphs>506</Paragraphs>
  <Slides>30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41" baseType="lpstr">
      <vt:lpstr>Arial</vt:lpstr>
      <vt:lpstr>Calibri</vt:lpstr>
      <vt:lpstr>Cambria Math</vt:lpstr>
      <vt:lpstr>Lucida Sans</vt:lpstr>
      <vt:lpstr>Symbol</vt:lpstr>
      <vt:lpstr>Tahoma</vt:lpstr>
      <vt:lpstr>Times New Roman</vt:lpstr>
      <vt:lpstr>Wingdings</vt:lpstr>
      <vt:lpstr>PP-01-E (Présentations Phimeca)</vt:lpstr>
      <vt:lpstr>Phimeca (body)</vt:lpstr>
      <vt:lpstr>Graphique</vt:lpstr>
      <vt:lpstr>Présentation PowerPoint</vt:lpstr>
      <vt:lpstr>Motivation</vt:lpstr>
      <vt:lpstr>Outline</vt:lpstr>
      <vt:lpstr>Outline</vt:lpstr>
      <vt:lpstr>Definitions</vt:lpstr>
      <vt:lpstr>Definitions</vt:lpstr>
      <vt:lpstr>Definitions</vt:lpstr>
      <vt:lpstr>Definitions </vt:lpstr>
      <vt:lpstr>Definitions</vt:lpstr>
      <vt:lpstr>Outline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Outline</vt:lpstr>
      <vt:lpstr>Random variables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Marine Marcilhac</dc:creator>
  <cp:lastModifiedBy>Gaetan Blondet</cp:lastModifiedBy>
  <cp:revision>158</cp:revision>
  <cp:lastPrinted>2012-06-08T12:37:26Z</cp:lastPrinted>
  <dcterms:created xsi:type="dcterms:W3CDTF">2014-04-18T09:47:39Z</dcterms:created>
  <dcterms:modified xsi:type="dcterms:W3CDTF">2020-01-29T22:23:36Z</dcterms:modified>
</cp:coreProperties>
</file>