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3"/>
  </p:notesMasterIdLst>
  <p:handoutMasterIdLst>
    <p:handoutMasterId r:id="rId44"/>
  </p:handoutMasterIdLst>
  <p:sldIdLst>
    <p:sldId id="371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</p:sldIdLst>
  <p:sldSz cx="9144000" cy="6858000" type="screen4x3"/>
  <p:notesSz cx="6805613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922" autoAdjust="0"/>
  </p:normalViewPr>
  <p:slideViewPr>
    <p:cSldViewPr snapToGrid="0">
      <p:cViewPr varScale="1">
        <p:scale>
          <a:sx n="88" d="100"/>
          <a:sy n="88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-3000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A459B-061D-459B-9BE4-1A6E1C5C94D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91551-3496-4C34-BBEE-3A1084D96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28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459CD-CCE2-4CD3-ABB1-F28FA6F9DF4D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B8B7-BCAB-4381-B54B-00430C2EB7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57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B8B7-BCAB-4381-B54B-00430C2EB7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01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himeca (cover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775" y="2254250"/>
            <a:ext cx="767519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09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meca (body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6354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914400" y="1212850"/>
            <a:ext cx="8229600" cy="4970463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200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  <a:lvl2pPr>
              <a:buSzPct val="100000"/>
              <a:defRPr sz="1800">
                <a:latin typeface="Arial" pitchFamily="34" charset="0"/>
                <a:cs typeface="Arial" pitchFamily="34" charset="0"/>
              </a:defRPr>
            </a:lvl2pPr>
            <a:lvl3pPr>
              <a:buSzPct val="100000"/>
              <a:defRPr sz="1600">
                <a:latin typeface="Arial" pitchFamily="34" charset="0"/>
                <a:cs typeface="Arial" pitchFamily="34" charset="0"/>
              </a:defRPr>
            </a:lvl3pPr>
            <a:lvl4pPr>
              <a:buSzPct val="100000"/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fr-FR">
                <a:latin typeface="Lucida Sans" pitchFamily="34" charset="0"/>
              </a:rPr>
              <a:t>G. Blondet – Maison de la simulation – May, 27-29 2019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2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8000" y="0"/>
            <a:ext cx="8312298" cy="7651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59C2CA3-6757-4C8D-92CC-0F29C888741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pied de page 8"/>
          <p:cNvSpPr>
            <a:spLocks noGrp="1"/>
          </p:cNvSpPr>
          <p:nvPr>
            <p:ph type="ftr" sz="quarter" idx="15"/>
          </p:nvPr>
        </p:nvSpPr>
        <p:spPr>
          <a:xfrm>
            <a:off x="-1112" y="6495733"/>
            <a:ext cx="1657112" cy="365125"/>
          </a:xfrm>
        </p:spPr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1656000" y="6495733"/>
            <a:ext cx="5076240" cy="362267"/>
          </a:xfrm>
        </p:spPr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27-29 2019</a:t>
            </a:r>
            <a:endParaRPr lang="fr-FR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6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84"/>
          <a:stretch>
            <a:fillRect/>
          </a:stretch>
        </p:blipFill>
        <p:spPr bwMode="auto">
          <a:xfrm>
            <a:off x="1588" y="0"/>
            <a:ext cx="9142412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148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/>
          <a:stretch>
            <a:fillRect/>
          </a:stretch>
        </p:blipFill>
        <p:spPr bwMode="auto">
          <a:xfrm>
            <a:off x="835025" y="6226175"/>
            <a:ext cx="83089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78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833438" y="6483350"/>
            <a:ext cx="7689850" cy="1588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63017" y="6509249"/>
            <a:ext cx="2487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Arial" pitchFamily="34" charset="0"/>
                <a:cs typeface="Arial" pitchFamily="34" charset="0"/>
              </a:rPr>
              <a:t>PP-01-D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678363" y="1758950"/>
            <a:ext cx="36984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… solutions for </a:t>
            </a:r>
            <a:r>
              <a:rPr lang="fr-FR" i="1" dirty="0" err="1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robust</a:t>
            </a: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 engineering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8" y="6187036"/>
            <a:ext cx="641699" cy="5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9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SzPct val="70000"/>
        <a:buFontTx/>
        <a:buBlip>
          <a:blip r:embed="rId6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903288" y="746125"/>
            <a:ext cx="8205787" cy="19050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0"/>
            <a:ext cx="865188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2"/>
          <a:stretch/>
        </p:blipFill>
        <p:spPr>
          <a:xfrm>
            <a:off x="6732240" y="6235200"/>
            <a:ext cx="2408058" cy="603454"/>
          </a:xfrm>
          <a:prstGeom prst="rect">
            <a:avLst/>
          </a:prstGeom>
        </p:spPr>
      </p:pic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-1112" y="6494145"/>
            <a:ext cx="8534401" cy="1588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 rot="16200000">
            <a:off x="-525546" y="5068026"/>
            <a:ext cx="1266991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buFont typeface="Lucida Sans" pitchFamily="34" charset="0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© Phimeca Engineering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6487200"/>
            <a:ext cx="1656000" cy="37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fr-FR" sz="900" b="1" dirty="0">
              <a:latin typeface="Lucida Sans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>
          <a:xfrm>
            <a:off x="1656000" y="6495733"/>
            <a:ext cx="5076240" cy="362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>
                <a:latin typeface="Lucida Sans" pitchFamily="34" charset="0"/>
              </a:rPr>
              <a:t>G. Blondet – Maison de la simulation – May, 27-29 2019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-1112" y="6495733"/>
            <a:ext cx="1657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134076" y="5435600"/>
            <a:ext cx="466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7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6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37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7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44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8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4" Type="http://schemas.openxmlformats.org/officeDocument/2006/relationships/image" Target="../media/image68.png"/><Relationship Id="rId9" Type="http://schemas.openxmlformats.org/officeDocument/2006/relationships/image" Target="../media/image9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57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7.png"/><Relationship Id="rId4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7.png"/><Relationship Id="rId5" Type="http://schemas.openxmlformats.org/officeDocument/2006/relationships/image" Target="../media/image57.png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66775" y="2254250"/>
            <a:ext cx="7675190" cy="1470025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3200" kern="1200">
                <a:solidFill>
                  <a:srgbClr val="3333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Aft>
                <a:spcPts val="1200"/>
              </a:spcAft>
              <a:defRPr/>
            </a:pPr>
            <a:r>
              <a:rPr lang="en-US" dirty="0"/>
              <a:t>Rare events probability estimation</a:t>
            </a:r>
          </a:p>
          <a:p>
            <a:pPr lvl="0">
              <a:defRPr/>
            </a:pPr>
            <a:r>
              <a:rPr lang="en-US" sz="1600" noProof="0" dirty="0" err="1"/>
              <a:t>Gaëtan</a:t>
            </a:r>
            <a:r>
              <a:rPr lang="en-US" sz="1600" noProof="0" dirty="0"/>
              <a:t> </a:t>
            </a:r>
            <a:r>
              <a:rPr lang="en-US" sz="1600" noProof="0" dirty="0" err="1"/>
              <a:t>Blondet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Phimeca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 Engineering SA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031358" y="3823864"/>
            <a:ext cx="7346024" cy="1115290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ct val="20000"/>
              </a:spcBef>
              <a:buSzPct val="70000"/>
              <a:buFontTx/>
              <a:buNone/>
              <a:defRPr sz="24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‘HPC and Uncertainty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 Treatment – Examples with Open TURNS and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</a:rPr>
              <a:t>Uranie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’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Tx/>
              <a:buNone/>
              <a:tabLst/>
              <a:defRPr/>
            </a:pPr>
            <a:r>
              <a:rPr lang="en-US" sz="1600" dirty="0"/>
              <a:t>EDF – </a:t>
            </a:r>
            <a:r>
              <a:rPr lang="en-US" sz="1600" dirty="0" err="1"/>
              <a:t>Phimeca</a:t>
            </a:r>
            <a:r>
              <a:rPr lang="en-US" sz="1600" dirty="0"/>
              <a:t> – Airbus Group – IMACS – CEA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600" dirty="0"/>
              <a:t>PRACE Advanced Training Center – May, 27-29 2019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52" y="5031014"/>
            <a:ext cx="1454902" cy="130842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67" y="5076437"/>
            <a:ext cx="1790176" cy="12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0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Brute-force Monte Carlo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49737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Convergence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According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to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central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theorem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(CLT),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estimator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unbiased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and converges as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follows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Rule</a:t>
                </a:r>
                <a:r>
                  <a:rPr lang="fr-FR" sz="16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:r>
                  <a:rPr lang="fr-FR" sz="16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thumb</a:t>
                </a:r>
                <a:r>
                  <a:rPr lang="fr-FR" sz="16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before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applying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CLT,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make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sure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fr-FR" sz="160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6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 ker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fr-FR" sz="1600" i="1" ker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;</m:t>
                            </m:r>
                            <m:r>
                              <a:rPr lang="fr-FR" sz="1600" i="1" ker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i="1" ker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fr-FR" sz="16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 ker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fr-FR" sz="1600" i="1" kern="0">
                            <a:solidFill>
                              <a:srgbClr val="C00000"/>
                            </a:solidFill>
                            <a:latin typeface="Cambria Math"/>
                          </a:rPr>
                          <m:t>≥10</m:t>
                        </m:r>
                      </m:e>
                    </m:func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asymptotic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distribution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enables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calculation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-confidence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intervals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600" i="1" ker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 ker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fr-FR" sz="16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fr-FR" sz="16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600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MCS</m:t>
                        </m:r>
                      </m:sub>
                    </m:sSub>
                    <m:r>
                      <a:rPr lang="fr-FR" sz="1600" b="0" i="0" kern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fr-FR" sz="1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fr-FR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ad>
                      <m:radPr>
                        <m:degHide m:val="on"/>
                        <m:ctrlPr>
                          <a:rPr lang="fr-FR" sz="16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16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600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sz="1600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fr-FR" sz="1600" i="1" ker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fr-FR" sz="1600" i="1" ker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fr-FR" sz="1600" i="1" ker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sz="1600" i="1" ker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FR" sz="160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600" i="1" ker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 ker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fr-FR" sz="16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fr-FR" sz="1600" i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600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MCS</m:t>
                        </m:r>
                      </m:sub>
                    </m:sSub>
                    <m:r>
                      <a:rPr lang="fr-FR" sz="1600" ker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fr-FR" sz="1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fr-FR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fr-FR" sz="160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ad>
                      <m:radPr>
                        <m:degHide m:val="on"/>
                        <m:ctrlPr>
                          <a:rPr lang="fr-FR" sz="16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16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600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sz="1600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fr-FR" sz="1600" i="1" ker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fr-FR" sz="1600" i="1" ker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fr-FR" sz="1600" kern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Ex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: For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rgbClr val="008000"/>
                        </a:solidFill>
                        <a:latin typeface="Cambria Math"/>
                      </a:rPr>
                      <m:t>1−</m:t>
                    </m:r>
                    <m:r>
                      <a:rPr lang="fr-FR" sz="1600" i="1">
                        <a:solidFill>
                          <a:srgbClr val="008000"/>
                        </a:solidFill>
                        <a:latin typeface="Cambria Math"/>
                      </a:rPr>
                      <m:t>𝛼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=95%</m:t>
                    </m:r>
                  </m:oMath>
                </a14:m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ker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kern="0">
                            <a:solidFill>
                              <a:srgbClr val="008000"/>
                            </a:solidFill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fr-FR" sz="1600" i="1" kern="0">
                            <a:solidFill>
                              <a:srgbClr val="008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fr-FR" sz="1600" i="1" ker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600" i="1" ker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 ker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fr-FR" sz="1600" i="1" ker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sz="1600" b="0" i="1" kern="0" smtClean="0">
                        <a:solidFill>
                          <a:srgbClr val="008000"/>
                        </a:solidFill>
                        <a:latin typeface="Cambria Math"/>
                      </a:rPr>
                      <m:t>≈−1,96</m:t>
                    </m:r>
                  </m:oMath>
                </a14:m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ker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kern="0">
                            <a:solidFill>
                              <a:srgbClr val="008000"/>
                            </a:solidFill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fr-FR" sz="1600" i="1" kern="0">
                            <a:solidFill>
                              <a:srgbClr val="008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fr-FR" sz="1600" i="1" ker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 kern="0">
                            <a:solidFill>
                              <a:srgbClr val="00800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fr-FR" sz="1600" i="1" ker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 ker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fr-FR" sz="1600" i="1" ker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sz="1600" i="1" kern="0">
                        <a:solidFill>
                          <a:srgbClr val="008000"/>
                        </a:solidFill>
                        <a:latin typeface="Cambria Math"/>
                      </a:rPr>
                      <m:t>≈</m:t>
                    </m:r>
                    <m:r>
                      <a:rPr lang="fr-FR" sz="1600" b="0" i="0" kern="0" smtClean="0">
                        <a:solidFill>
                          <a:srgbClr val="008000"/>
                        </a:solidFill>
                        <a:latin typeface="Cambria Math"/>
                      </a:rPr>
                      <m:t>+1,96</m:t>
                    </m:r>
                  </m:oMath>
                </a14:m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4973799"/>
              </a:xfrm>
              <a:prstGeom prst="rect">
                <a:avLst/>
              </a:prstGeom>
              <a:blipFill rotWithShape="1">
                <a:blip r:embed="rId3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10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AutoShape 2"/>
              <p:cNvSpPr>
                <a:spLocks noChangeArrowheads="1"/>
              </p:cNvSpPr>
              <p:nvPr/>
            </p:nvSpPr>
            <p:spPr bwMode="auto">
              <a:xfrm>
                <a:off x="3179290" y="2289519"/>
                <a:ext cx="3396608" cy="1012416"/>
              </a:xfrm>
              <a:prstGeom prst="roundRect">
                <a:avLst>
                  <a:gd name="adj" fmla="val 13750"/>
                </a:avLst>
              </a:prstGeom>
              <a:solidFill>
                <a:srgbClr val="D8E4EA"/>
              </a:solid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,</m:t>
                          </m:r>
                          <m:r>
                            <a:rPr kumimoji="0" lang="fr-FR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fr-FR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MCS</m:t>
                          </m:r>
                        </m:sub>
                      </m:sSub>
                      <m:func>
                        <m:func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∼</m:t>
                              </m:r>
                            </m:e>
                            <m:lim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𝑁</m:t>
                              </m:r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𝒩</m:t>
                          </m:r>
                          <m:d>
                            <m:dPr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fr-FR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fr-FR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fr-FR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,</m:t>
                              </m:r>
                              <m:rad>
                                <m:radPr>
                                  <m:degHide m:val="on"/>
                                  <m:ctrlPr>
                                    <a:rPr lang="fr-FR" sz="1600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fr-FR" sz="1600" b="0" i="1" kern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1600" i="1" ker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 ker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sz="1600" i="1" ker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600" i="1" ker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i="1" ker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600" i="1" ker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i="1" ker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i="1" ker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fr-FR" sz="1600" b="0" i="1" kern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9290" y="2289519"/>
                <a:ext cx="3396608" cy="1012416"/>
              </a:xfrm>
              <a:prstGeom prst="roundRect">
                <a:avLst>
                  <a:gd name="adj" fmla="val 1375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2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Brute-force Monte Carlo estimation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49628"/>
            <a:ext cx="807561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Convergence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sample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size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drastically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increases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as 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probability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low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76342"/>
            <a:ext cx="5486400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30396" y="2131390"/>
                <a:ext cx="2734053" cy="2080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For a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given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10%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target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coefficient of variation</a:t>
                </a:r>
              </a:p>
              <a:p>
                <a:pPr algn="ctr"/>
                <a:endParaRPr lang="fr-FR" sz="1600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kern="0" smtClean="0">
                          <a:latin typeface="Cambria Math"/>
                        </a:rPr>
                        <m:t>𝛿</m:t>
                      </m:r>
                      <m:r>
                        <a:rPr lang="fr-FR" sz="1600" b="0" i="1" kern="0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1600" b="0" i="1" kern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sz="16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kern="0" smtClean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fr-FR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600" b="0" i="1" kern="0" smtClean="0">
                                  <a:latin typeface="Cambria Math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fr-FR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fr-FR" sz="1600" b="0" i="1" kern="0" smtClean="0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fr-FR" sz="16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kern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6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1600" b="0" i="1" kern="0" smtClean="0">
                                  <a:latin typeface="Cambria Math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fr-FR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b="0" i="1" kern="0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fr-FR" sz="1600" b="0" kern="0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fr-FR" sz="1600" b="0" i="1" smtClean="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min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96" y="2131390"/>
                <a:ext cx="2734053" cy="2080762"/>
              </a:xfrm>
              <a:prstGeom prst="rect">
                <a:avLst/>
              </a:prstGeom>
              <a:blipFill rotWithShape="1">
                <a:blip r:embed="rId4"/>
                <a:stretch>
                  <a:fillRect t="-880" b="-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au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4310011"/>
                  </p:ext>
                </p:extLst>
              </p:nvPr>
            </p:nvGraphicFramePr>
            <p:xfrm>
              <a:off x="1675519" y="4717339"/>
              <a:ext cx="1638363" cy="1296993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6109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fr-FR" sz="1400" b="1" i="1" smtClean="0">
                                        <a:latin typeface="Cambria Math"/>
                                      </a:rPr>
                                      <m:t>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𝐦𝐢𝐧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10</a:t>
                          </a:r>
                          <a:r>
                            <a:rPr lang="fr-FR" sz="1400" baseline="0" dirty="0"/>
                            <a:t>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100 000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400" smtClean="0">
                                        <a:latin typeface="Cambria Math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/>
                            <a:t>1</a:t>
                          </a:r>
                          <a:r>
                            <a:rPr lang="fr-FR" sz="1400" baseline="0" dirty="0"/>
                            <a:t> 000 000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au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058271"/>
                  </p:ext>
                </p:extLst>
              </p:nvPr>
            </p:nvGraphicFramePr>
            <p:xfrm>
              <a:off x="1675519" y="4717339"/>
              <a:ext cx="1638363" cy="1296993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610933"/>
                    <a:gridCol w="1027430"/>
                  </a:tblGrid>
                  <a:tr h="3249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1000" t="-1887" r="-169000" b="-3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59763" t="-1887" b="-316981"/>
                          </a:stretch>
                        </a:blipFill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5"/>
                          <a:stretch>
                            <a:fillRect l="-1000" t="-100000" r="-16900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10</a:t>
                          </a:r>
                          <a:r>
                            <a:rPr lang="fr-FR" sz="1400" baseline="0" dirty="0" smtClean="0"/>
                            <a:t>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0" t="-203774" r="-169000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100 000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324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1000" t="-303774" r="-169000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1</a:t>
                          </a:r>
                          <a:r>
                            <a:rPr lang="fr-FR" sz="1400" baseline="0" dirty="0" smtClean="0"/>
                            <a:t> 000 000</a:t>
                          </a:r>
                          <a:endParaRPr lang="fr-FR" sz="1400" dirty="0">
                            <a:latin typeface="+mj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" name="Connecteur droit avec flèche 7"/>
          <p:cNvCxnSpPr>
            <a:stCxn id="9" idx="1"/>
          </p:cNvCxnSpPr>
          <p:nvPr/>
        </p:nvCxnSpPr>
        <p:spPr>
          <a:xfrm flipH="1" flipV="1">
            <a:off x="4900613" y="4884777"/>
            <a:ext cx="629244" cy="181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5529857" y="4884775"/>
                <a:ext cx="2113335" cy="363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MCS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≈1,45×</m:t>
                      </m:r>
                      <m:sSup>
                        <m:sSup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fr-FR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857" y="4884775"/>
                <a:ext cx="2113335" cy="363241"/>
              </a:xfrm>
              <a:prstGeom prst="rect">
                <a:avLst/>
              </a:prstGeom>
              <a:blipFill rotWithShape="1"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5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Brute-force Monte Carlo estimation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49628"/>
            <a:ext cx="8075612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Pros &amp; cons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12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1022350" y="1573483"/>
                <a:ext cx="3898900" cy="2295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marL="265113" indent="-265113" defTabSz="449263" eaLnBrk="0" hangingPunct="0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defTabSz="449263" eaLnBrk="0" hangingPunct="0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defTabSz="449263" eaLnBrk="0" hangingPunct="0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defTabSz="449263" eaLnBrk="0" hangingPunct="0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defTabSz="449263" eaLnBrk="0" hangingPunct="0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marL="285750" indent="-285750" eaLnBrk="1" hangingPunct="1">
                  <a:spcAft>
                    <a:spcPts val="600"/>
                  </a:spcAft>
                  <a:buSzPct val="100000"/>
                  <a:buFont typeface="Lucida Sans" pitchFamily="34" charset="0"/>
                  <a:buChar char="+"/>
                  <a:defRPr/>
                </a:pPr>
                <a:r>
                  <a:rPr lang="fr-FR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Unbiased</a:t>
                </a:r>
                <a:r>
                  <a:rPr lang="fr-FR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reference</a:t>
                </a:r>
                <a:r>
                  <a:rPr lang="fr-FR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estimator</a:t>
                </a:r>
                <a:endParaRPr lang="fr-FR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SzPct val="100000"/>
                  <a:buFont typeface="Lucida Sans" pitchFamily="34" charset="0"/>
                  <a:buChar char="+"/>
                  <a:defRPr/>
                </a:pPr>
                <a:r>
                  <a:rPr lang="fr-FR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Easy</a:t>
                </a:r>
                <a:r>
                  <a:rPr lang="fr-FR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to </a:t>
                </a:r>
                <a:r>
                  <a:rPr lang="fr-FR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implement</a:t>
                </a:r>
                <a:r>
                  <a:rPr lang="fr-FR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(at least for the </a:t>
                </a:r>
                <a:r>
                  <a:rPr lang="fr-FR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statistics</a:t>
                </a:r>
                <a:r>
                  <a:rPr lang="fr-FR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part)</a:t>
                </a:r>
              </a:p>
              <a:p>
                <a:pPr marL="285750" indent="-285750" eaLnBrk="1" hangingPunct="1">
                  <a:spcAft>
                    <a:spcPts val="600"/>
                  </a:spcAft>
                  <a:buSzPct val="100000"/>
                  <a:buFont typeface="Lucida Sans" pitchFamily="34" charset="0"/>
                  <a:buChar char="+"/>
                  <a:defRPr/>
                </a:pPr>
                <a:r>
                  <a:rPr lang="fr-FR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Rich</a:t>
                </a:r>
                <a:r>
                  <a:rPr lang="fr-FR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result</a:t>
                </a:r>
                <a:r>
                  <a:rPr lang="fr-FR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fr-FR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then</a:t>
                </a:r>
                <a:r>
                  <a:rPr lang="fr-FR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possible to </a:t>
                </a:r>
                <a:r>
                  <a:rPr lang="fr-FR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build</a:t>
                </a:r>
                <a:r>
                  <a:rPr lang="fr-FR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a good approximation of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fr-FR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’s CDF)</a:t>
                </a:r>
              </a:p>
              <a:p>
                <a:pPr marL="285750" indent="-285750" eaLnBrk="1" hangingPunct="1">
                  <a:spcAft>
                    <a:spcPts val="600"/>
                  </a:spcAft>
                  <a:buSzPct val="100000"/>
                  <a:buFont typeface="Lucida Sans" pitchFamily="34" charset="0"/>
                  <a:buChar char="+"/>
                  <a:defRPr/>
                </a:pPr>
                <a:r>
                  <a:rPr lang="fr-FR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Highly</a:t>
                </a:r>
                <a:r>
                  <a:rPr lang="fr-FR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distributable</a:t>
                </a:r>
                <a:r>
                  <a:rPr lang="fr-FR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over high-performance </a:t>
                </a:r>
                <a:r>
                  <a:rPr lang="fr-FR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computing</a:t>
                </a:r>
                <a:r>
                  <a:rPr lang="fr-FR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means</a:t>
                </a:r>
                <a:r>
                  <a:rPr lang="fr-FR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i="1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e.g</a:t>
                </a:r>
                <a:r>
                  <a:rPr lang="fr-FR" i="1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r>
                  <a:rPr lang="fr-FR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over a cluster)</a:t>
                </a:r>
              </a:p>
            </p:txBody>
          </p:sp>
        </mc:Choice>
        <mc:Fallback xmlns="">
          <p:sp>
            <p:nvSpPr>
              <p:cNvPr id="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2350" y="1573483"/>
                <a:ext cx="3898900" cy="2295116"/>
              </a:xfrm>
              <a:prstGeom prst="rect">
                <a:avLst/>
              </a:prstGeom>
              <a:blipFill rotWithShape="1">
                <a:blip r:embed="rId3"/>
                <a:stretch>
                  <a:fillRect l="-782" t="-796" b="-23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921250" y="1573483"/>
            <a:ext cx="403542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85750" indent="-285750" defTabSz="449263" eaLnBrk="0" hangingPunct="0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  <a:buSzPct val="100000"/>
              <a:buFont typeface="Lucida Sans" pitchFamily="34" charset="0"/>
              <a:buChar char="–"/>
            </a:pPr>
            <a:r>
              <a:rPr lang="fr-FR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Slow convergence : </a:t>
            </a:r>
            <a:r>
              <a:rPr lang="fr-FR" sz="16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requires</a:t>
            </a:r>
            <a:r>
              <a:rPr lang="fr-FR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important </a:t>
            </a:r>
            <a:r>
              <a:rPr lang="fr-FR" sz="16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computing</a:t>
            </a:r>
            <a:r>
              <a:rPr lang="fr-FR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resources</a:t>
            </a:r>
            <a:endParaRPr lang="fr-FR" sz="1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9787" y="4091478"/>
            <a:ext cx="8116887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shoud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used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dirty="0" err="1">
                <a:latin typeface="Arial" pitchFamily="34" charset="0"/>
                <a:cs typeface="Arial" pitchFamily="34" charset="0"/>
              </a:rPr>
              <a:t>When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you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don’t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have a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choice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when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no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other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more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clever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method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applicable)!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dirty="0" err="1">
                <a:latin typeface="Arial" pitchFamily="34" charset="0"/>
                <a:cs typeface="Arial" pitchFamily="34" charset="0"/>
              </a:rPr>
              <a:t>When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the performance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function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fast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to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evaluate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: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Simple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closed-form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expressions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;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HPC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resources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available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4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348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Importance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Font typeface="Times New Roman" pitchFamily="16" charset="0"/>
              <a:buBlip>
                <a:blip r:embed="rId2"/>
              </a:buBlip>
            </a:pP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Isoprobabilistic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transformation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Font typeface="Times New Roman" pitchFamily="16" charset="0"/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5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utoShape 2"/>
              <p:cNvSpPr>
                <a:spLocks noChangeArrowheads="1"/>
              </p:cNvSpPr>
              <p:nvPr/>
            </p:nvSpPr>
            <p:spPr bwMode="auto">
              <a:xfrm>
                <a:off x="3472141" y="5743575"/>
                <a:ext cx="2459098" cy="652968"/>
              </a:xfrm>
              <a:prstGeom prst="roundRect">
                <a:avLst>
                  <a:gd name="adj" fmla="val 13750"/>
                </a:avLst>
              </a:prstGeom>
              <a:solidFill>
                <a:srgbClr val="D8E4EA"/>
              </a:solid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600" b="1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𝔼</m:t>
                          </m:r>
                        </m:e>
                        <m:sub>
                          <m:r>
                            <a:rPr lang="fr-FR" sz="1600" b="1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𝒁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1600" b="1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𝕀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𝒁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2141" y="5743575"/>
                <a:ext cx="2459098" cy="652968"/>
              </a:xfrm>
              <a:prstGeom prst="roundRect">
                <a:avLst>
                  <a:gd name="adj" fmla="val 13750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47620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Principle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𝐻</m:t>
                    </m:r>
                  </m:oMath>
                </a14:m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denote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some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instrumental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distribution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PDF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h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satisfying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following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dominance condition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=0  ⇒   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𝕀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sub>
                    </m:sSub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would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ideally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make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event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interest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more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frequent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rewrites: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𝕀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𝔽</m:t>
                            </m:r>
                          </m:sub>
                        </m:sSub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</m:sub>
                        </m:sSub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nary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𝕏</m:t>
                        </m:r>
                      </m:sub>
                      <m:sup/>
                      <m:e>
                        <m:f>
                          <m:f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r>
                              <a:rPr lang="fr-FR" sz="16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den>
                        </m:f>
                        <m:r>
                          <a:rPr lang="fr-FR" sz="16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fr-F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nary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4762074"/>
              </a:xfrm>
              <a:prstGeom prst="rect">
                <a:avLst/>
              </a:prstGeom>
              <a:blipFill rotWithShape="1">
                <a:blip r:embed="rId4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sampling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14</a:t>
            </a:fld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947480" y="4396898"/>
            <a:ext cx="40369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947480" y="3210123"/>
            <a:ext cx="0" cy="1186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947481" y="3592426"/>
            <a:ext cx="3764604" cy="804476"/>
          </a:xfrm>
          <a:custGeom>
            <a:avLst/>
            <a:gdLst>
              <a:gd name="connsiteX0" fmla="*/ 0 w 3764604"/>
              <a:gd name="connsiteY0" fmla="*/ 982493 h 992221"/>
              <a:gd name="connsiteX1" fmla="*/ 1605064 w 3764604"/>
              <a:gd name="connsiteY1" fmla="*/ 817123 h 992221"/>
              <a:gd name="connsiteX2" fmla="*/ 1857983 w 3764604"/>
              <a:gd name="connsiteY2" fmla="*/ 0 h 992221"/>
              <a:gd name="connsiteX3" fmla="*/ 3764604 w 3764604"/>
              <a:gd name="connsiteY3" fmla="*/ 992221 h 992221"/>
              <a:gd name="connsiteX4" fmla="*/ 3764604 w 3764604"/>
              <a:gd name="connsiteY4" fmla="*/ 992221 h 992221"/>
              <a:gd name="connsiteX0" fmla="*/ 0 w 3764604"/>
              <a:gd name="connsiteY0" fmla="*/ 983401 h 993129"/>
              <a:gd name="connsiteX1" fmla="*/ 1605064 w 3764604"/>
              <a:gd name="connsiteY1" fmla="*/ 818031 h 993129"/>
              <a:gd name="connsiteX2" fmla="*/ 1857983 w 3764604"/>
              <a:gd name="connsiteY2" fmla="*/ 908 h 993129"/>
              <a:gd name="connsiteX3" fmla="*/ 3764604 w 3764604"/>
              <a:gd name="connsiteY3" fmla="*/ 993129 h 993129"/>
              <a:gd name="connsiteX4" fmla="*/ 3764604 w 3764604"/>
              <a:gd name="connsiteY4" fmla="*/ 993129 h 993129"/>
              <a:gd name="connsiteX0" fmla="*/ 0 w 3764604"/>
              <a:gd name="connsiteY0" fmla="*/ 983498 h 993226"/>
              <a:gd name="connsiteX1" fmla="*/ 1215957 w 3764604"/>
              <a:gd name="connsiteY1" fmla="*/ 750034 h 993226"/>
              <a:gd name="connsiteX2" fmla="*/ 1857983 w 3764604"/>
              <a:gd name="connsiteY2" fmla="*/ 1005 h 993226"/>
              <a:gd name="connsiteX3" fmla="*/ 3764604 w 3764604"/>
              <a:gd name="connsiteY3" fmla="*/ 993226 h 993226"/>
              <a:gd name="connsiteX4" fmla="*/ 3764604 w 3764604"/>
              <a:gd name="connsiteY4" fmla="*/ 993226 h 993226"/>
              <a:gd name="connsiteX0" fmla="*/ 0 w 3764604"/>
              <a:gd name="connsiteY0" fmla="*/ 983498 h 993226"/>
              <a:gd name="connsiteX1" fmla="*/ 1215957 w 3764604"/>
              <a:gd name="connsiteY1" fmla="*/ 750034 h 993226"/>
              <a:gd name="connsiteX2" fmla="*/ 1857983 w 3764604"/>
              <a:gd name="connsiteY2" fmla="*/ 1005 h 993226"/>
              <a:gd name="connsiteX3" fmla="*/ 3764604 w 3764604"/>
              <a:gd name="connsiteY3" fmla="*/ 993226 h 993226"/>
              <a:gd name="connsiteX4" fmla="*/ 3764604 w 3764604"/>
              <a:gd name="connsiteY4" fmla="*/ 993226 h 993226"/>
              <a:gd name="connsiteX0" fmla="*/ 0 w 3764604"/>
              <a:gd name="connsiteY0" fmla="*/ 983498 h 993226"/>
              <a:gd name="connsiteX1" fmla="*/ 1215957 w 3764604"/>
              <a:gd name="connsiteY1" fmla="*/ 750034 h 993226"/>
              <a:gd name="connsiteX2" fmla="*/ 1857983 w 3764604"/>
              <a:gd name="connsiteY2" fmla="*/ 1005 h 993226"/>
              <a:gd name="connsiteX3" fmla="*/ 3764604 w 3764604"/>
              <a:gd name="connsiteY3" fmla="*/ 993226 h 993226"/>
              <a:gd name="connsiteX4" fmla="*/ 3764604 w 3764604"/>
              <a:gd name="connsiteY4" fmla="*/ 993226 h 993226"/>
              <a:gd name="connsiteX0" fmla="*/ 0 w 3764604"/>
              <a:gd name="connsiteY0" fmla="*/ 983469 h 993197"/>
              <a:gd name="connsiteX1" fmla="*/ 1449420 w 3764604"/>
              <a:gd name="connsiteY1" fmla="*/ 769460 h 993197"/>
              <a:gd name="connsiteX2" fmla="*/ 1857983 w 3764604"/>
              <a:gd name="connsiteY2" fmla="*/ 976 h 993197"/>
              <a:gd name="connsiteX3" fmla="*/ 3764604 w 3764604"/>
              <a:gd name="connsiteY3" fmla="*/ 993197 h 993197"/>
              <a:gd name="connsiteX4" fmla="*/ 3764604 w 3764604"/>
              <a:gd name="connsiteY4" fmla="*/ 993197 h 993197"/>
              <a:gd name="connsiteX0" fmla="*/ 0 w 3764604"/>
              <a:gd name="connsiteY0" fmla="*/ 925181 h 934909"/>
              <a:gd name="connsiteX1" fmla="*/ 1449420 w 3764604"/>
              <a:gd name="connsiteY1" fmla="*/ 711172 h 934909"/>
              <a:gd name="connsiteX2" fmla="*/ 2130358 w 3764604"/>
              <a:gd name="connsiteY2" fmla="*/ 1054 h 934909"/>
              <a:gd name="connsiteX3" fmla="*/ 3764604 w 3764604"/>
              <a:gd name="connsiteY3" fmla="*/ 934909 h 934909"/>
              <a:gd name="connsiteX4" fmla="*/ 3764604 w 3764604"/>
              <a:gd name="connsiteY4" fmla="*/ 934909 h 934909"/>
              <a:gd name="connsiteX0" fmla="*/ 0 w 3764604"/>
              <a:gd name="connsiteY0" fmla="*/ 925272 h 935000"/>
              <a:gd name="connsiteX1" fmla="*/ 1595335 w 3764604"/>
              <a:gd name="connsiteY1" fmla="*/ 662625 h 935000"/>
              <a:gd name="connsiteX2" fmla="*/ 2130358 w 3764604"/>
              <a:gd name="connsiteY2" fmla="*/ 1145 h 935000"/>
              <a:gd name="connsiteX3" fmla="*/ 3764604 w 3764604"/>
              <a:gd name="connsiteY3" fmla="*/ 935000 h 935000"/>
              <a:gd name="connsiteX4" fmla="*/ 3764604 w 3764604"/>
              <a:gd name="connsiteY4" fmla="*/ 935000 h 935000"/>
              <a:gd name="connsiteX0" fmla="*/ 0 w 3764604"/>
              <a:gd name="connsiteY0" fmla="*/ 760279 h 770007"/>
              <a:gd name="connsiteX1" fmla="*/ 1595335 w 3764604"/>
              <a:gd name="connsiteY1" fmla="*/ 497632 h 770007"/>
              <a:gd name="connsiteX2" fmla="*/ 2373550 w 3764604"/>
              <a:gd name="connsiteY2" fmla="*/ 1522 h 770007"/>
              <a:gd name="connsiteX3" fmla="*/ 3764604 w 3764604"/>
              <a:gd name="connsiteY3" fmla="*/ 770007 h 770007"/>
              <a:gd name="connsiteX4" fmla="*/ 3764604 w 3764604"/>
              <a:gd name="connsiteY4" fmla="*/ 770007 h 770007"/>
              <a:gd name="connsiteX0" fmla="*/ 0 w 3764604"/>
              <a:gd name="connsiteY0" fmla="*/ 759927 h 769655"/>
              <a:gd name="connsiteX1" fmla="*/ 1692612 w 3764604"/>
              <a:gd name="connsiteY1" fmla="*/ 623740 h 769655"/>
              <a:gd name="connsiteX2" fmla="*/ 2373550 w 3764604"/>
              <a:gd name="connsiteY2" fmla="*/ 1170 h 769655"/>
              <a:gd name="connsiteX3" fmla="*/ 3764604 w 3764604"/>
              <a:gd name="connsiteY3" fmla="*/ 769655 h 769655"/>
              <a:gd name="connsiteX4" fmla="*/ 3764604 w 3764604"/>
              <a:gd name="connsiteY4" fmla="*/ 769655 h 769655"/>
              <a:gd name="connsiteX0" fmla="*/ 0 w 3764604"/>
              <a:gd name="connsiteY0" fmla="*/ 759927 h 769655"/>
              <a:gd name="connsiteX1" fmla="*/ 1692612 w 3764604"/>
              <a:gd name="connsiteY1" fmla="*/ 623740 h 769655"/>
              <a:gd name="connsiteX2" fmla="*/ 2373550 w 3764604"/>
              <a:gd name="connsiteY2" fmla="*/ 1170 h 769655"/>
              <a:gd name="connsiteX3" fmla="*/ 3764604 w 3764604"/>
              <a:gd name="connsiteY3" fmla="*/ 769655 h 769655"/>
              <a:gd name="connsiteX4" fmla="*/ 3764604 w 3764604"/>
              <a:gd name="connsiteY4" fmla="*/ 769655 h 769655"/>
              <a:gd name="connsiteX0" fmla="*/ 0 w 3764604"/>
              <a:gd name="connsiteY0" fmla="*/ 836273 h 846001"/>
              <a:gd name="connsiteX1" fmla="*/ 1692612 w 3764604"/>
              <a:gd name="connsiteY1" fmla="*/ 700086 h 846001"/>
              <a:gd name="connsiteX2" fmla="*/ 2373550 w 3764604"/>
              <a:gd name="connsiteY2" fmla="*/ 77516 h 846001"/>
              <a:gd name="connsiteX3" fmla="*/ 3764604 w 3764604"/>
              <a:gd name="connsiteY3" fmla="*/ 846001 h 846001"/>
              <a:gd name="connsiteX4" fmla="*/ 3764604 w 3764604"/>
              <a:gd name="connsiteY4" fmla="*/ 846001 h 846001"/>
              <a:gd name="connsiteX0" fmla="*/ 0 w 3764604"/>
              <a:gd name="connsiteY0" fmla="*/ 736403 h 746131"/>
              <a:gd name="connsiteX1" fmla="*/ 1692612 w 3764604"/>
              <a:gd name="connsiteY1" fmla="*/ 600216 h 746131"/>
              <a:gd name="connsiteX2" fmla="*/ 2393005 w 3764604"/>
              <a:gd name="connsiteY2" fmla="*/ 84650 h 746131"/>
              <a:gd name="connsiteX3" fmla="*/ 3764604 w 3764604"/>
              <a:gd name="connsiteY3" fmla="*/ 746131 h 746131"/>
              <a:gd name="connsiteX4" fmla="*/ 3764604 w 3764604"/>
              <a:gd name="connsiteY4" fmla="*/ 746131 h 746131"/>
              <a:gd name="connsiteX0" fmla="*/ 0 w 3764604"/>
              <a:gd name="connsiteY0" fmla="*/ 736403 h 746131"/>
              <a:gd name="connsiteX1" fmla="*/ 1692612 w 3764604"/>
              <a:gd name="connsiteY1" fmla="*/ 600216 h 746131"/>
              <a:gd name="connsiteX2" fmla="*/ 2393005 w 3764604"/>
              <a:gd name="connsiteY2" fmla="*/ 84650 h 746131"/>
              <a:gd name="connsiteX3" fmla="*/ 3764604 w 3764604"/>
              <a:gd name="connsiteY3" fmla="*/ 746131 h 746131"/>
              <a:gd name="connsiteX4" fmla="*/ 3764604 w 3764604"/>
              <a:gd name="connsiteY4" fmla="*/ 746131 h 746131"/>
              <a:gd name="connsiteX0" fmla="*/ 0 w 3764604"/>
              <a:gd name="connsiteY0" fmla="*/ 652605 h 662333"/>
              <a:gd name="connsiteX1" fmla="*/ 1673562 w 3764604"/>
              <a:gd name="connsiteY1" fmla="*/ 525943 h 662333"/>
              <a:gd name="connsiteX2" fmla="*/ 2393005 w 3764604"/>
              <a:gd name="connsiteY2" fmla="*/ 852 h 662333"/>
              <a:gd name="connsiteX3" fmla="*/ 3764604 w 3764604"/>
              <a:gd name="connsiteY3" fmla="*/ 662333 h 662333"/>
              <a:gd name="connsiteX4" fmla="*/ 3764604 w 3764604"/>
              <a:gd name="connsiteY4" fmla="*/ 662333 h 662333"/>
              <a:gd name="connsiteX0" fmla="*/ 0 w 3764604"/>
              <a:gd name="connsiteY0" fmla="*/ 804818 h 814546"/>
              <a:gd name="connsiteX1" fmla="*/ 1673562 w 3764604"/>
              <a:gd name="connsiteY1" fmla="*/ 678156 h 814546"/>
              <a:gd name="connsiteX2" fmla="*/ 1916755 w 3764604"/>
              <a:gd name="connsiteY2" fmla="*/ 665 h 814546"/>
              <a:gd name="connsiteX3" fmla="*/ 3764604 w 3764604"/>
              <a:gd name="connsiteY3" fmla="*/ 814546 h 814546"/>
              <a:gd name="connsiteX4" fmla="*/ 3764604 w 3764604"/>
              <a:gd name="connsiteY4" fmla="*/ 814546 h 814546"/>
              <a:gd name="connsiteX0" fmla="*/ 0 w 3764604"/>
              <a:gd name="connsiteY0" fmla="*/ 805038 h 814766"/>
              <a:gd name="connsiteX1" fmla="*/ 1340187 w 3764604"/>
              <a:gd name="connsiteY1" fmla="*/ 659326 h 814766"/>
              <a:gd name="connsiteX2" fmla="*/ 1916755 w 3764604"/>
              <a:gd name="connsiteY2" fmla="*/ 885 h 814766"/>
              <a:gd name="connsiteX3" fmla="*/ 3764604 w 3764604"/>
              <a:gd name="connsiteY3" fmla="*/ 814766 h 814766"/>
              <a:gd name="connsiteX4" fmla="*/ 3764604 w 3764604"/>
              <a:gd name="connsiteY4" fmla="*/ 814766 h 814766"/>
              <a:gd name="connsiteX0" fmla="*/ 0 w 3764604"/>
              <a:gd name="connsiteY0" fmla="*/ 786014 h 795742"/>
              <a:gd name="connsiteX1" fmla="*/ 1340187 w 3764604"/>
              <a:gd name="connsiteY1" fmla="*/ 640302 h 795742"/>
              <a:gd name="connsiteX2" fmla="*/ 1973905 w 3764604"/>
              <a:gd name="connsiteY2" fmla="*/ 911 h 795742"/>
              <a:gd name="connsiteX3" fmla="*/ 3764604 w 3764604"/>
              <a:gd name="connsiteY3" fmla="*/ 795742 h 795742"/>
              <a:gd name="connsiteX4" fmla="*/ 3764604 w 3764604"/>
              <a:gd name="connsiteY4" fmla="*/ 795742 h 795742"/>
              <a:gd name="connsiteX0" fmla="*/ 0 w 3764604"/>
              <a:gd name="connsiteY0" fmla="*/ 794748 h 804476"/>
              <a:gd name="connsiteX1" fmla="*/ 1340187 w 3764604"/>
              <a:gd name="connsiteY1" fmla="*/ 649036 h 804476"/>
              <a:gd name="connsiteX2" fmla="*/ 1973905 w 3764604"/>
              <a:gd name="connsiteY2" fmla="*/ 9645 h 804476"/>
              <a:gd name="connsiteX3" fmla="*/ 3764604 w 3764604"/>
              <a:gd name="connsiteY3" fmla="*/ 804476 h 804476"/>
              <a:gd name="connsiteX4" fmla="*/ 3764604 w 3764604"/>
              <a:gd name="connsiteY4" fmla="*/ 804476 h 804476"/>
              <a:gd name="connsiteX0" fmla="*/ 0 w 3764604"/>
              <a:gd name="connsiteY0" fmla="*/ 794748 h 804476"/>
              <a:gd name="connsiteX1" fmla="*/ 1340187 w 3764604"/>
              <a:gd name="connsiteY1" fmla="*/ 649036 h 804476"/>
              <a:gd name="connsiteX2" fmla="*/ 1973905 w 3764604"/>
              <a:gd name="connsiteY2" fmla="*/ 9645 h 804476"/>
              <a:gd name="connsiteX3" fmla="*/ 3764604 w 3764604"/>
              <a:gd name="connsiteY3" fmla="*/ 804476 h 804476"/>
              <a:gd name="connsiteX4" fmla="*/ 3764604 w 3764604"/>
              <a:gd name="connsiteY4" fmla="*/ 804476 h 80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4604" h="804476">
                <a:moveTo>
                  <a:pt x="0" y="794748"/>
                </a:moveTo>
                <a:cubicBezTo>
                  <a:pt x="535021" y="739625"/>
                  <a:pt x="1011203" y="779887"/>
                  <a:pt x="1340187" y="649036"/>
                </a:cubicBezTo>
                <a:cubicBezTo>
                  <a:pt x="1669171" y="518186"/>
                  <a:pt x="1484111" y="-82937"/>
                  <a:pt x="1973905" y="9645"/>
                </a:cubicBezTo>
                <a:cubicBezTo>
                  <a:pt x="2463699" y="102227"/>
                  <a:pt x="2903503" y="781981"/>
                  <a:pt x="3764604" y="804476"/>
                </a:cubicBezTo>
                <a:lnTo>
                  <a:pt x="3764604" y="804476"/>
                </a:ln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orme libre 15"/>
          <p:cNvSpPr/>
          <p:nvPr/>
        </p:nvSpPr>
        <p:spPr>
          <a:xfrm>
            <a:off x="2962071" y="3819723"/>
            <a:ext cx="3784059" cy="573932"/>
          </a:xfrm>
          <a:custGeom>
            <a:avLst/>
            <a:gdLst>
              <a:gd name="connsiteX0" fmla="*/ 0 w 3784059"/>
              <a:gd name="connsiteY0" fmla="*/ 690663 h 710119"/>
              <a:gd name="connsiteX1" fmla="*/ 1906621 w 3784059"/>
              <a:gd name="connsiteY1" fmla="*/ 690663 h 710119"/>
              <a:gd name="connsiteX2" fmla="*/ 1906621 w 3784059"/>
              <a:gd name="connsiteY2" fmla="*/ 0 h 710119"/>
              <a:gd name="connsiteX3" fmla="*/ 3784059 w 3784059"/>
              <a:gd name="connsiteY3" fmla="*/ 710119 h 710119"/>
              <a:gd name="connsiteX0" fmla="*/ 0 w 3784059"/>
              <a:gd name="connsiteY0" fmla="*/ 690663 h 710119"/>
              <a:gd name="connsiteX1" fmla="*/ 1906621 w 3784059"/>
              <a:gd name="connsiteY1" fmla="*/ 690663 h 710119"/>
              <a:gd name="connsiteX2" fmla="*/ 1906621 w 3784059"/>
              <a:gd name="connsiteY2" fmla="*/ 0 h 710119"/>
              <a:gd name="connsiteX3" fmla="*/ 3784059 w 3784059"/>
              <a:gd name="connsiteY3" fmla="*/ 710119 h 710119"/>
              <a:gd name="connsiteX0" fmla="*/ 0 w 3784059"/>
              <a:gd name="connsiteY0" fmla="*/ 690663 h 710119"/>
              <a:gd name="connsiteX1" fmla="*/ 2237362 w 3784059"/>
              <a:gd name="connsiteY1" fmla="*/ 700390 h 710119"/>
              <a:gd name="connsiteX2" fmla="*/ 1906621 w 3784059"/>
              <a:gd name="connsiteY2" fmla="*/ 0 h 710119"/>
              <a:gd name="connsiteX3" fmla="*/ 3784059 w 3784059"/>
              <a:gd name="connsiteY3" fmla="*/ 710119 h 710119"/>
              <a:gd name="connsiteX0" fmla="*/ 0 w 3784059"/>
              <a:gd name="connsiteY0" fmla="*/ 554476 h 573932"/>
              <a:gd name="connsiteX1" fmla="*/ 2237362 w 3784059"/>
              <a:gd name="connsiteY1" fmla="*/ 564203 h 573932"/>
              <a:gd name="connsiteX2" fmla="*/ 2237361 w 3784059"/>
              <a:gd name="connsiteY2" fmla="*/ 0 h 573932"/>
              <a:gd name="connsiteX3" fmla="*/ 3784059 w 3784059"/>
              <a:gd name="connsiteY3" fmla="*/ 573932 h 57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059" h="573932">
                <a:moveTo>
                  <a:pt x="0" y="554476"/>
                </a:moveTo>
                <a:lnTo>
                  <a:pt x="2237362" y="564203"/>
                </a:lnTo>
                <a:cubicBezTo>
                  <a:pt x="2237362" y="376135"/>
                  <a:pt x="2237361" y="188068"/>
                  <a:pt x="2237361" y="0"/>
                </a:cubicBezTo>
                <a:cubicBezTo>
                  <a:pt x="2863174" y="236706"/>
                  <a:pt x="2632952" y="570690"/>
                  <a:pt x="3784059" y="57393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Connecteur droit avec flèche 19"/>
          <p:cNvCxnSpPr>
            <a:stCxn id="23" idx="1"/>
          </p:cNvCxnSpPr>
          <p:nvPr/>
        </p:nvCxnSpPr>
        <p:spPr>
          <a:xfrm flipH="1">
            <a:off x="5418307" y="3183247"/>
            <a:ext cx="428016" cy="50353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846323" y="3013970"/>
            <a:ext cx="25090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Dominates</a:t>
            </a:r>
            <a:r>
              <a:rPr lang="fr-FR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black PDF</a:t>
            </a:r>
          </a:p>
        </p:txBody>
      </p:sp>
      <p:cxnSp>
        <p:nvCxnSpPr>
          <p:cNvPr id="25" name="Connecteur droit avec flèche 24"/>
          <p:cNvCxnSpPr>
            <a:stCxn id="26" idx="1"/>
          </p:cNvCxnSpPr>
          <p:nvPr/>
        </p:nvCxnSpPr>
        <p:spPr>
          <a:xfrm flipH="1">
            <a:off x="5706895" y="3730368"/>
            <a:ext cx="428016" cy="3804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34911" y="3437980"/>
            <a:ext cx="1906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Does</a:t>
            </a:r>
            <a:r>
              <a:rPr lang="fr-F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not </a:t>
            </a:r>
            <a:r>
              <a:rPr lang="fr-FR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dominate</a:t>
            </a:r>
            <a:br>
              <a:rPr lang="fr-F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fr-F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black 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060757" y="4227625"/>
                <a:ext cx="3575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757" y="4227625"/>
                <a:ext cx="35759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2529606" y="2871569"/>
            <a:ext cx="833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latin typeface="Arial" pitchFamily="34" charset="0"/>
                <a:cs typeface="Arial" pitchFamily="34" charset="0"/>
              </a:rPr>
              <a:t>density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rme libre 10"/>
          <p:cNvSpPr/>
          <p:nvPr/>
        </p:nvSpPr>
        <p:spPr>
          <a:xfrm>
            <a:off x="2947481" y="3686778"/>
            <a:ext cx="3784059" cy="710119"/>
          </a:xfrm>
          <a:custGeom>
            <a:avLst/>
            <a:gdLst>
              <a:gd name="connsiteX0" fmla="*/ 0 w 3784059"/>
              <a:gd name="connsiteY0" fmla="*/ 690663 h 710119"/>
              <a:gd name="connsiteX1" fmla="*/ 1906621 w 3784059"/>
              <a:gd name="connsiteY1" fmla="*/ 690663 h 710119"/>
              <a:gd name="connsiteX2" fmla="*/ 1906621 w 3784059"/>
              <a:gd name="connsiteY2" fmla="*/ 0 h 710119"/>
              <a:gd name="connsiteX3" fmla="*/ 3784059 w 3784059"/>
              <a:gd name="connsiteY3" fmla="*/ 710119 h 710119"/>
              <a:gd name="connsiteX0" fmla="*/ 0 w 3784059"/>
              <a:gd name="connsiteY0" fmla="*/ 690663 h 710119"/>
              <a:gd name="connsiteX1" fmla="*/ 1906621 w 3784059"/>
              <a:gd name="connsiteY1" fmla="*/ 690663 h 710119"/>
              <a:gd name="connsiteX2" fmla="*/ 1906621 w 3784059"/>
              <a:gd name="connsiteY2" fmla="*/ 0 h 710119"/>
              <a:gd name="connsiteX3" fmla="*/ 3784059 w 3784059"/>
              <a:gd name="connsiteY3" fmla="*/ 710119 h 7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059" h="710119">
                <a:moveTo>
                  <a:pt x="0" y="690663"/>
                </a:moveTo>
                <a:lnTo>
                  <a:pt x="1906621" y="690663"/>
                </a:lnTo>
                <a:lnTo>
                  <a:pt x="1906621" y="0"/>
                </a:lnTo>
                <a:cubicBezTo>
                  <a:pt x="2532434" y="236706"/>
                  <a:pt x="2632952" y="706877"/>
                  <a:pt x="3784059" y="71011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4482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Use &amp;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properties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Given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an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𝑁</m:t>
                    </m:r>
                  </m:oMath>
                </a14:m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sample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𝒵</m:t>
                    </m:r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+mn-cs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,  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=1,…,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</m:d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∼</m:t>
                    </m:r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h</m:t>
                    </m:r>
                  </m:oMath>
                </a14:m>
                <a:endParaRPr lang="fr-FR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The importance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sampling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estimator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reads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+mn-cs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𝑓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h</m:t>
                        </m:r>
                      </m:sub>
                    </m:sSub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fr-F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𝒁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𝒁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𝒁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fr-FR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and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converges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according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to the central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theorem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fr-FR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fr-FR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h</m:t>
                        </m:r>
                      </m:sub>
                    </m:sSub>
                    <m:limLow>
                      <m:limLowPr>
                        <m:ctrlPr>
                          <a:rPr lang="fr-FR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fr-FR" sz="1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∼</m:t>
                        </m:r>
                      </m:e>
                      <m:lim>
                        <m:r>
                          <a:rPr lang="fr-FR" sz="16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fr-FR" sz="1600" i="1" ker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→∞</m:t>
                        </m:r>
                      </m:lim>
                    </m:limLow>
                    <m:r>
                      <a:rPr lang="fr-FR" sz="16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𝒩</m:t>
                    </m:r>
                    <m:d>
                      <m:dPr>
                        <m:ctrlP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fr-FR" sz="16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6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sz="16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estimation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variance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obviously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depends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h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𝔼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𝒁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fr-FR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𝕀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𝒁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fr-FR" sz="1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sub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𝒁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𝒁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4482254"/>
              </a:xfrm>
              <a:prstGeom prst="rect">
                <a:avLst/>
              </a:prstGeom>
              <a:blipFill rotWithShape="1">
                <a:blip r:embed="rId3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sampling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3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20097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Choosing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333399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Any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distribution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provided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dominance condition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holds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The best instrumental PDF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yields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zero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estimation variance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reads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h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𝑥</m:t>
                        </m:r>
                      </m:e>
                    </m:d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𝕀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𝔽</m:t>
                            </m:r>
                          </m:sub>
                        </m:sSub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sub>
                        </m:sSub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2009718"/>
              </a:xfrm>
              <a:prstGeom prst="rect">
                <a:avLst/>
              </a:prstGeom>
              <a:blipFill rotWithShape="1">
                <a:blip r:embed="rId3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sampling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182847"/>
            <a:ext cx="4320000" cy="3256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86009" y="3367123"/>
                <a:ext cx="4216940" cy="2502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impractical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because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its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normalizing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constant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sought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!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confirms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intuition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</a:p>
              <a:p>
                <a:pPr marL="800100" lvl="1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distribution of the input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parameters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yielding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fr-FR" sz="1600" i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800100" lvl="1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barely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satisfies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dominance condition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009" y="3367123"/>
                <a:ext cx="4216940" cy="2502288"/>
              </a:xfrm>
              <a:prstGeom prst="rect">
                <a:avLst/>
              </a:prstGeom>
              <a:blipFill rotWithShape="1">
                <a:blip r:embed="rId5"/>
                <a:stretch>
                  <a:fillRect l="-434" r="-2023" b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2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2581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fundamental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concept in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reliability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analysis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The objective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to explore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tail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of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safety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margin’s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distribution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(the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lower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tail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in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our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𝑓</m:t>
                        </m:r>
                      </m:sub>
                    </m:sSub>
                    <m:r>
                      <a:rPr lang="fr-FR" sz="1600" b="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≡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Prob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𝐺</m:t>
                        </m:r>
                        <m:r>
                          <a:rPr lang="fr-FR" sz="1600" b="0" i="1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≤0</m:t>
                        </m:r>
                      </m:e>
                    </m:d>
                  </m:oMath>
                </a14:m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)…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Using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 a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biased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sampling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technique for the input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in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to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make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much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more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frequent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…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And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ideally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, by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sampling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only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and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exhaustively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failed</a:t>
                </a:r>
                <a: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situations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1600" i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i.e.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without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forgetting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any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significant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) area of the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domain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2581413"/>
              </a:xfrm>
              <a:prstGeom prst="rect">
                <a:avLst/>
              </a:prstGeom>
              <a:blipFill rotWithShape="1">
                <a:blip r:embed="rId3"/>
                <a:stretch>
                  <a:fillRect l="-302" r="-981" b="-9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sampling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94" y="3429001"/>
            <a:ext cx="3960000" cy="2985230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3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348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Importance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Font typeface="Times New Roman" pitchFamily="16" charset="0"/>
              <a:buBlip>
                <a:blip r:embed="rId2"/>
              </a:buBlip>
            </a:pPr>
            <a:r>
              <a:rPr lang="en-US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Isoprobabilistic</a:t>
            </a: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transformation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Font typeface="Times New Roman" pitchFamily="16" charset="0"/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Isoprobabilistic</a:t>
            </a:r>
            <a:r>
              <a:rPr lang="fr-FR" dirty="0"/>
              <a:t>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5403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Motivation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Spherical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distributions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are invariant by rotation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𝑼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∼</m:t>
                    </m:r>
                    <m:r>
                      <a:rPr lang="fr-FR" sz="1600" b="1" i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𝐑</m:t>
                    </m:r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𝑼</m:t>
                    </m:r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,   ∀</m:t>
                    </m:r>
                    <m:r>
                      <a:rPr lang="fr-FR" sz="1600" b="1" i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𝐑</m:t>
                    </m:r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∈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𝒮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𝒫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ℝ</m:t>
                        </m:r>
                      </m:e>
                    </m:d>
                  </m:oMath>
                </a14:m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thus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enabling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analytical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developments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(to come).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Available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transformations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Independent copula 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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Componentwise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tranformations</a:t>
                </a: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Elliptical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copula 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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Generalized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Nataf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transformation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Any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other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composed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distribution 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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Rosenblatt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transformation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Further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readings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Lebrun &amp;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Dutfoy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(2009a,b,c).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5403660"/>
              </a:xfrm>
              <a:prstGeom prst="rect">
                <a:avLst/>
              </a:prstGeom>
              <a:blipFill rotWithShape="1">
                <a:blip r:embed="rId3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1810151" y="4490932"/>
            <a:ext cx="5672878" cy="871486"/>
          </a:xfrm>
          <a:prstGeom prst="roundRect">
            <a:avLst>
              <a:gd name="adj" fmla="val 13750"/>
            </a:avLst>
          </a:prstGeom>
          <a:solidFill>
            <a:srgbClr val="D8E4EA"/>
          </a:solidFill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ctr"/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</a:t>
            </a:r>
            <a:r>
              <a:rPr kumimoji="0" lang="fr-FR" sz="1600" b="0" i="0" u="none" strike="noStrike" kern="0" cap="none" spc="0" normalizeH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fr-FR" sz="1600" b="0" i="1" u="none" strike="noStrike" kern="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choice</a:t>
            </a:r>
            <a:r>
              <a:rPr kumimoji="0" lang="fr-FR" sz="1600" b="0" i="1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for the </a:t>
            </a:r>
            <a:r>
              <a:rPr kumimoji="0" lang="fr-FR" sz="1600" b="0" i="1" u="none" strike="noStrike" kern="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most-suitable</a:t>
            </a:r>
            <a:r>
              <a:rPr kumimoji="0" lang="fr-FR" sz="1600" b="0" i="1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transformation</a:t>
            </a:r>
            <a:br>
              <a:rPr kumimoji="0" lang="fr-FR" sz="1600" b="0" i="1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fr-FR" sz="1600" b="0" i="1" u="none" strike="noStrike" kern="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</a:t>
            </a:r>
            <a:r>
              <a:rPr kumimoji="0" lang="fr-FR" sz="1600" b="0" i="1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fr-FR" sz="1600" b="0" i="1" u="none" strike="noStrike" kern="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automatic</a:t>
            </a:r>
            <a:r>
              <a:rPr kumimoji="0" lang="fr-FR" sz="1600" b="0" i="1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fr-FR" sz="1600" b="0" i="0" u="none" strike="noStrike" kern="0" cap="none" spc="0" normalizeH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 </a:t>
            </a:r>
            <a:r>
              <a:rPr kumimoji="0" lang="fr-FR" sz="1600" b="0" i="0" u="none" strike="noStrike" kern="0" cap="none" spc="0" normalizeH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OpenTURNS</a:t>
            </a:r>
            <a:r>
              <a:rPr kumimoji="0" lang="fr-FR" sz="1600" b="0" i="0" u="none" strike="noStrike" kern="0" cap="none" spc="0" normalizeH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4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348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Importance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Font typeface="Times New Roman" pitchFamily="16" charset="0"/>
              <a:buBlip>
                <a:blip r:embed="rId3"/>
              </a:buBlip>
            </a:pPr>
            <a:r>
              <a:rPr lang="en-US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Isoprobabilistic</a:t>
            </a: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transformation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Font typeface="Times New Roman" pitchFamily="16" charset="0"/>
              <a:buBlip>
                <a:blip r:embed="rId3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71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Isoprobabilistic</a:t>
            </a:r>
            <a:r>
              <a:rPr lang="fr-FR" dirty="0"/>
              <a:t>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971804"/>
                <a:ext cx="8075612" cy="4788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Standard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properties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Given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components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the input distribution and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Cholesky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factor are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fixed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the transformation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unique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and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bijective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invertible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measure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preserved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hence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the standard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equals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the original 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physical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ATTENTION : This </a:t>
                </a:r>
                <a:r>
                  <a:rPr lang="fr-FR" sz="16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does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not </a:t>
                </a:r>
                <a:r>
                  <a:rPr lang="fr-FR" sz="16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hold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for approximations </a:t>
                </a:r>
                <a:r>
                  <a:rPr lang="fr-FR" sz="16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though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transformed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performance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by composition: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4987" lvl="1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This, in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turns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enables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definition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domain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the standard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∘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p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971804"/>
                <a:ext cx="8075612" cy="4788107"/>
              </a:xfrm>
              <a:prstGeom prst="rect">
                <a:avLst/>
              </a:prstGeom>
              <a:blipFill rotWithShape="1">
                <a:blip r:embed="rId3"/>
                <a:stretch>
                  <a:fillRect r="-9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39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Isoprobabilistic</a:t>
            </a:r>
            <a:r>
              <a:rPr lang="fr-FR" dirty="0"/>
              <a:t>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971804"/>
                <a:ext cx="8075612" cy="1787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Standard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properties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Ex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: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Consider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i="1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capacity</a:t>
                </a:r>
                <a:r>
                  <a:rPr lang="fr-FR" sz="1600" i="1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vs </a:t>
                </a:r>
                <a:r>
                  <a:rPr lang="fr-FR" sz="1600" i="1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demand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example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𝑟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−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𝑠</m:t>
                    </m:r>
                  </m:oMath>
                </a14:m>
                <a:b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where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the variables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rgbClr val="008000"/>
                        </a:solidFill>
                        <a:latin typeface="Cambria Math"/>
                      </a:rPr>
                      <m:t>𝑅</m:t>
                    </m:r>
                    <m:r>
                      <a:rPr lang="fr-FR" sz="1600" i="1">
                        <a:solidFill>
                          <a:srgbClr val="008000"/>
                        </a:solidFill>
                        <a:latin typeface="Cambria Math"/>
                      </a:rPr>
                      <m:t>∼</m:t>
                    </m:r>
                    <m:r>
                      <a:rPr lang="fr-FR" sz="1600" i="1">
                        <a:solidFill>
                          <a:srgbClr val="008000"/>
                        </a:solidFill>
                        <a:latin typeface="Cambria Math"/>
                      </a:rPr>
                      <m:t>ℒ𝒩</m:t>
                    </m:r>
                    <m:d>
                      <m:dPr>
                        <m:ctrlPr>
                          <a:rPr lang="fr-FR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𝜁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rgbClr val="008000"/>
                        </a:solidFill>
                        <a:latin typeface="Cambria Math"/>
                      </a:rPr>
                      <m:t>𝑆</m:t>
                    </m:r>
                    <m:r>
                      <a:rPr lang="fr-FR" sz="1600" i="1">
                        <a:solidFill>
                          <a:srgbClr val="008000"/>
                        </a:solidFill>
                        <a:latin typeface="Cambria Math"/>
                      </a:rPr>
                      <m:t>∼</m:t>
                    </m:r>
                    <m:r>
                      <a:rPr lang="fr-FR" sz="1600" i="1">
                        <a:solidFill>
                          <a:srgbClr val="008000"/>
                        </a:solidFill>
                        <a:latin typeface="Cambria Math"/>
                      </a:rPr>
                      <m:t>ℒ𝒩</m:t>
                    </m:r>
                    <m:d>
                      <m:dPr>
                        <m:ctrlPr>
                          <a:rPr lang="fr-FR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𝜁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are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composed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a Normal copula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shape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parameter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fr-FR" sz="16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sz="1600" i="1">
                        <a:solidFill>
                          <a:srgbClr val="008000"/>
                        </a:solidFill>
                        <a:latin typeface="Cambria Math"/>
                      </a:rPr>
                      <m:t>=0, 525</m:t>
                    </m:r>
                  </m:oMath>
                </a14:m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971804"/>
                <a:ext cx="8075612" cy="1787285"/>
              </a:xfrm>
              <a:prstGeom prst="rect">
                <a:avLst/>
              </a:prstGeom>
              <a:blipFill rotWithShape="1">
                <a:blip r:embed="rId3"/>
                <a:stretch>
                  <a:fillRect l="-302"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84" y="2629927"/>
            <a:ext cx="4320000" cy="325661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6" y="2629926"/>
            <a:ext cx="4320000" cy="32566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92673" y="5876813"/>
            <a:ext cx="1550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Physical</a:t>
            </a:r>
            <a:r>
              <a:rPr lang="fr-FR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space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1617" y="5876814"/>
            <a:ext cx="1620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Standard </a:t>
            </a:r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space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27-29 2019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55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348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Importance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Font typeface="Times New Roman" pitchFamily="16" charset="0"/>
              <a:buBlip>
                <a:blip r:embed="rId2"/>
              </a:buBlip>
            </a:pP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Isoprobabilistic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transformation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Font typeface="Times New Roman" pitchFamily="16" charset="0"/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56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971804"/>
                <a:ext cx="8075612" cy="5421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Most probable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failure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point(s)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Let’s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get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back to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optimal importance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sampling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concept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most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probable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point(s) as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 mode(s) of the optimal instrumental distribution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𝕀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𝔽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∘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𝒖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𝒖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solution for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optimization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problem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not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nessarily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unique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although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often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case in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many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applications (</a:t>
                </a:r>
                <a:r>
                  <a:rPr lang="fr-FR" sz="1600" i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e.g</a:t>
                </a:r>
                <a: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structural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mechanics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971804"/>
                <a:ext cx="8075612" cy="5421485"/>
              </a:xfrm>
              <a:prstGeom prst="rect">
                <a:avLst/>
              </a:prstGeom>
              <a:blipFill rotWithShape="1">
                <a:blip r:embed="rId4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23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00" y="1640321"/>
            <a:ext cx="3600000" cy="271384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88" y="1640321"/>
            <a:ext cx="3600000" cy="27138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92673" y="4262023"/>
            <a:ext cx="1550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Physical</a:t>
            </a:r>
            <a:r>
              <a:rPr lang="fr-FR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space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7336" y="4262023"/>
            <a:ext cx="1620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Standard </a:t>
            </a:r>
            <a:r>
              <a:rPr lang="fr-FR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space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3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1185121" y="3843558"/>
            <a:ext cx="2949134" cy="679808"/>
          </a:xfrm>
          <a:prstGeom prst="roundRect">
            <a:avLst>
              <a:gd name="adj" fmla="val 13750"/>
            </a:avLst>
          </a:prstGeom>
          <a:solidFill>
            <a:srgbClr val="D8E4EA"/>
          </a:solidFill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ctr"/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5043776" cy="4824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Most probable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failure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point(s)</a:t>
                </a:r>
              </a:p>
              <a:p>
                <a:pPr marL="342900" lvl="0" indent="-342900">
                  <a:lnSpc>
                    <a:spcPct val="200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Let’s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work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on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definition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𝕀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𝔽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∘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𝒖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𝒖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fr-F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/2</m:t>
                                    </m:r>
                                  </m:sup>
                                </m:sSup>
                              </m:den>
                            </m:f>
                            <m:func>
                              <m:func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sz="1600" b="0" i="0" baseline="300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fr-F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: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∘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𝒖</m:t>
                                </m:r>
                              </m:e>
                            </m:d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≤0</m:t>
                            </m:r>
                          </m:e>
                        </m:func>
                      </m:e>
                    </m:func>
                  </m:oMath>
                </a14:m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FR" sz="1600" b="0" i="1" smtClean="0">
                        <a:solidFill>
                          <a:srgbClr val="333399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16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rgbClr val="333399"/>
                            </a:solidFill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fr-FR" sz="1600" i="1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sz="1600" i="1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solidFill>
                                      <a:srgbClr val="333399"/>
                                    </a:solidFill>
                                    <a:latin typeface="Cambria Math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solidFill>
                                      <a:srgbClr val="333399"/>
                                    </a:solidFill>
                                    <a:latin typeface="Cambria Math"/>
                                  </a:rPr>
                                  <m:t>in</m:t>
                                </m:r>
                              </m:e>
                              <m:lim>
                                <m:r>
                                  <a:rPr lang="fr-FR" sz="1600" b="1" i="1">
                                    <a:solidFill>
                                      <a:srgbClr val="333399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fr-FR" sz="1600" i="1">
                                    <a:solidFill>
                                      <a:srgbClr val="333399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fr-FR" sz="1600" i="1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solidFill>
                                          <a:srgbClr val="333399"/>
                                        </a:solidFill>
                                        <a:latin typeface="Cambria Math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fr-FR" sz="1600" i="1">
                                        <a:solidFill>
                                          <a:srgbClr val="333399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fr-FR" sz="1600" b="1" i="1">
                                <a:solidFill>
                                  <a:srgbClr val="333399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m:rPr>
                                <m:sty m:val="p"/>
                              </m:rPr>
                              <a:rPr lang="fr-FR" sz="1600" baseline="30000">
                                <a:solidFill>
                                  <a:srgbClr val="333399"/>
                                </a:solidFill>
                                <a:latin typeface="Cambria Math"/>
                              </a:rPr>
                              <m:t>T</m:t>
                            </m:r>
                            <m:r>
                              <a:rPr lang="fr-FR" sz="1600" b="1" i="1">
                                <a:solidFill>
                                  <a:srgbClr val="333399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fr-FR" sz="1600" b="1" i="1">
                                <a:solidFill>
                                  <a:srgbClr val="333399"/>
                                </a:solidFill>
                                <a:latin typeface="Cambria Math"/>
                                <a:ea typeface="Cambria Math"/>
                              </a:rPr>
                              <m:t>:</m:t>
                            </m:r>
                            <m:r>
                              <a:rPr lang="fr-FR" sz="1600" i="1">
                                <a:solidFill>
                                  <a:srgbClr val="333399"/>
                                </a:solidFill>
                                <a:latin typeface="Cambria Math"/>
                                <a:ea typeface="Cambria Math"/>
                              </a:rPr>
                              <m:t>    </m:t>
                            </m:r>
                            <m:sSup>
                              <m:sSupPr>
                                <m:ctrlPr>
                                  <a:rPr lang="fr-FR" sz="1600" i="1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1600" i="1">
                                    <a:solidFill>
                                      <a:srgbClr val="333399"/>
                                    </a:solidFill>
                                    <a:latin typeface="Cambria Math"/>
                                    <a:ea typeface="Cambria Math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fr-FR" sz="1600" i="1">
                                    <a:solidFill>
                                      <a:srgbClr val="333399"/>
                                    </a:solidFill>
                                    <a:latin typeface="Cambria Math"/>
                                    <a:ea typeface="Cambria Math"/>
                                  </a:rPr>
                                  <m:t>∘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rgbClr val="333399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600" b="1" i="1">
                                    <a:solidFill>
                                      <a:srgbClr val="333399"/>
                                    </a:solidFill>
                                    <a:latin typeface="Cambria Math"/>
                                    <a:ea typeface="Cambria Math"/>
                                  </a:rPr>
                                  <m:t>𝒖</m:t>
                                </m:r>
                              </m:e>
                            </m:d>
                            <m:r>
                              <a:rPr lang="fr-FR" sz="1600" i="1">
                                <a:solidFill>
                                  <a:srgbClr val="333399"/>
                                </a:solidFill>
                                <a:latin typeface="Cambria Math"/>
                                <a:ea typeface="Cambria Math"/>
                              </a:rPr>
                              <m:t>≤0</m:t>
                            </m:r>
                          </m:e>
                        </m:func>
                      </m:e>
                    </m:func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equivalent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searching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point(s) in the standard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are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closest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to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origin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5043776" cy="4824912"/>
              </a:xfrm>
              <a:prstGeom prst="rect">
                <a:avLst/>
              </a:prstGeom>
              <a:blipFill rotWithShape="1">
                <a:blip r:embed="rId4"/>
                <a:stretch>
                  <a:fillRect l="-484" b="-1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24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92" y="1949131"/>
            <a:ext cx="3995483" cy="3011980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14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5403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Search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algorithms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(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constrained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optimization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)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Abdo-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Rackwitz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algorithm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exploits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specificities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problem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at hand:</a:t>
                </a: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objective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quadratic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constraint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nonlinear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but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linearized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each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step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based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on the information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brought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by the gradient.</a:t>
                </a: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optimization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steps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(the moves amplitude)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can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either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fixed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small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 or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optimized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(variable)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using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merit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rules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such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as Goldstein-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Armijo’s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algorithm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converges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when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current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point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satisfies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both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1449387" lvl="3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(the point in on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-state surface)</a:t>
                </a:r>
              </a:p>
              <a:p>
                <a:pPr marL="1449387" lvl="3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sub>
                    </m:sSub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⫽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(the gradient of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constraint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colinear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the objective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COBYLA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Constrained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Optimization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BY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Linear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Approximations)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algorithm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interesting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alternative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when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partial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differences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the performance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are hard to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estimate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using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finite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differences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schemes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5403660"/>
              </a:xfrm>
              <a:prstGeom prst="rect">
                <a:avLst/>
              </a:prstGeom>
              <a:blipFill rotWithShape="1">
                <a:blip r:embed="rId4"/>
                <a:stretch>
                  <a:fillRect l="-302" r="-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9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1983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First-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order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reliability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method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(FORM)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Assumption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most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probable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point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unique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performance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linearized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at the MPFP: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1,</m:t>
                        </m:r>
                        <m:sSup>
                          <m:sSup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1983236"/>
              </a:xfrm>
              <a:prstGeom prst="rect">
                <a:avLst/>
              </a:prstGeom>
              <a:blipFill rotWithShape="1">
                <a:blip r:embed="rId4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91" y="2858579"/>
            <a:ext cx="4808673" cy="3624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39788" y="3388825"/>
                <a:ext cx="3924798" cy="2549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We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introduce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unit orientation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vector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b="1" i="1">
                        <a:latin typeface="Cambria Math"/>
                      </a:rPr>
                      <m:t>𝜶</m:t>
                    </m:r>
                    <m:r>
                      <a:rPr lang="fr-FR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>
                                <a:latin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fr-FR" sz="1600" b="1" i="1"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fr-FR" sz="1600" i="1">
                                <a:latin typeface="Cambria Math"/>
                              </a:rPr>
                              <m:t>∘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>
                                        <a:latin typeface="Cambria Math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latin typeface="Cambria Math"/>
                                      </a:rPr>
                                      <m:t>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fr-FR" sz="1600" i="1">
                                        <a:latin typeface="Cambria Math"/>
                                      </a:rPr>
                                      <m:t>∘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600" b="1" i="1">
                                            <a:latin typeface="Cambria Math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r>
                                          <a:rPr lang="fr-FR" sz="1600" b="1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fr-FR" sz="1600" i="1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And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Hasofer-Lind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reliability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index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>
                            <a:latin typeface="Cambria Math"/>
                          </a:rPr>
                          <m:t>HL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latin typeface="Cambria Math"/>
                          </a:rPr>
                          <m:t>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FR" sz="1600" i="1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/>
                          </a:rPr>
                          <m:t>O</m:t>
                        </m:r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fr-FR" sz="160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bar>
                  </m:oMath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3388825"/>
                <a:ext cx="3924798" cy="2549737"/>
              </a:xfrm>
              <a:prstGeom prst="rect">
                <a:avLst/>
              </a:prstGeom>
              <a:blipFill rotWithShape="1">
                <a:blip r:embed="rId6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21110" y="3520934"/>
                <a:ext cx="4788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</m:t>
                          </m:r>
                        </m:e>
                        <m:sup>
                          <m:r>
                            <a:rPr lang="fr-F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110" y="3520934"/>
                <a:ext cx="47884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4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43360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First-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order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reliability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method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(FORM)</a:t>
                </a:r>
              </a:p>
              <a:p>
                <a:pPr marL="342900" indent="-342900">
                  <a:lnSpc>
                    <a:spcPct val="150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approximate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domain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in the standard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rewrites: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1,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bSup>
                          <m:sSub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b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b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1,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∘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  <m:sup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b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1,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b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1,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HL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endParaRPr lang="fr-FR" sz="16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obtain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following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first-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approximation of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1,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Prob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𝑼</m:t>
                        </m:r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HL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e>
                    </m:d>
                  </m:oMath>
                </a14:m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 1,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tx1"/>
                        </a:solidFill>
                        <a:latin typeface="Cambria Math"/>
                      </a:rPr>
                      <m:t>Prob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HL</m:t>
                            </m:r>
                          </m:sub>
                        </m:sSub>
                      </m:e>
                    </m:d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with</m:t>
                    </m:r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𝑼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∼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𝒩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0, 1</m:t>
                        </m:r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Hence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sz="16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4336060"/>
              </a:xfrm>
              <a:prstGeom prst="rect">
                <a:avLst/>
              </a:prstGeom>
              <a:blipFill rotWithShape="1">
                <a:blip r:embed="rId4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27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utoShape 2"/>
              <p:cNvSpPr>
                <a:spLocks noChangeArrowheads="1"/>
              </p:cNvSpPr>
              <p:nvPr/>
            </p:nvSpPr>
            <p:spPr bwMode="auto">
              <a:xfrm>
                <a:off x="3539215" y="5469771"/>
                <a:ext cx="2346020" cy="712912"/>
              </a:xfrm>
              <a:prstGeom prst="roundRect">
                <a:avLst>
                  <a:gd name="adj" fmla="val 13750"/>
                </a:avLst>
              </a:prstGeom>
              <a:solidFill>
                <a:srgbClr val="D8E4EA"/>
              </a:solid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 1,</m:t>
                          </m:r>
                          <m:sSup>
                            <m:sSupPr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fr-FR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l-G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Φ</m:t>
                      </m:r>
                      <m:d>
                        <m:d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fr-FR" sz="16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HL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9215" y="5469771"/>
                <a:ext cx="2346020" cy="712912"/>
              </a:xfrm>
              <a:prstGeom prst="roundRect">
                <a:avLst>
                  <a:gd name="adj" fmla="val 13750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94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88540"/>
            <a:ext cx="8070748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fr-FR" sz="2000" i="1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First-</a:t>
            </a:r>
            <a:r>
              <a:rPr lang="fr-FR" sz="2000" i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order</a:t>
            </a:r>
            <a:r>
              <a:rPr lang="fr-FR" sz="2000" i="1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2000" i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reliability</a:t>
            </a:r>
            <a:r>
              <a:rPr lang="fr-FR" sz="2000" i="1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2000" i="1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method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(FORM)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</a:t>
            </a:r>
            <a:r>
              <a:rPr lang="fr-FR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fr-FR" sz="16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1600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capacity</a:t>
            </a:r>
            <a:r>
              <a:rPr lang="fr-FR" sz="16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vs </a:t>
            </a:r>
            <a:r>
              <a:rPr lang="fr-FR" sz="1600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demand</a:t>
            </a:r>
            <a:r>
              <a:rPr lang="fr-FR" sz="16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fr-FR" sz="16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fr-FR" sz="1600" b="0" i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28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7" y="2059499"/>
            <a:ext cx="5399999" cy="4070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AutoShape 2"/>
              <p:cNvSpPr>
                <a:spLocks noChangeArrowheads="1"/>
              </p:cNvSpPr>
              <p:nvPr/>
            </p:nvSpPr>
            <p:spPr bwMode="auto">
              <a:xfrm>
                <a:off x="5830077" y="2545515"/>
                <a:ext cx="2667036" cy="1121474"/>
              </a:xfrm>
              <a:prstGeom prst="roundRect">
                <a:avLst>
                  <a:gd name="adj" fmla="val 13750"/>
                </a:avLst>
              </a:prstGeom>
              <a:solidFill>
                <a:srgbClr val="D8E4EA"/>
              </a:solid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𝐻𝐿</m:t>
                          </m:r>
                        </m:sub>
                      </m:sSub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≈4,68</m:t>
                      </m:r>
                    </m:oMath>
                  </m:oMathPara>
                </a14:m>
                <a:endParaRPr kumimoji="0" lang="fr-F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 1,</m:t>
                          </m:r>
                          <m:sSup>
                            <m:sSupPr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fr-FR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≈1,44×</m:t>
                      </m:r>
                      <m:sSup>
                        <m:sSup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0077" y="2545515"/>
                <a:ext cx="2667036" cy="1121474"/>
              </a:xfrm>
              <a:prstGeom prst="roundRect">
                <a:avLst>
                  <a:gd name="adj" fmla="val 13750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570106" y="4258611"/>
            <a:ext cx="318697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fr-FR" sz="1600" dirty="0">
                <a:latin typeface="Arial" pitchFamily="34" charset="0"/>
                <a:cs typeface="Arial" pitchFamily="34" charset="0"/>
              </a:rPr>
              <a:t>The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limit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-state surface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being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linear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in the standard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space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, in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this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particular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case, FORM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the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reference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solution.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Generally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speaking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only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an approximation.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43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5312"/>
                <a:ext cx="8070748" cy="5364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SORM: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accounting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for local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curvatures</a:t>
                </a:r>
                <a:endParaRPr lang="fr-FR" sz="2000" i="1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Assuming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can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compute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 second-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partial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derivatives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of the performance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the standard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On peut prendre en compte l’</a:t>
                </a:r>
                <a:r>
                  <a:rPr lang="fr-FR" sz="1600" b="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éventuelle courbure de l’état-limite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en poussant le développement de Taylor à l’ordre 2 au voisinage du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P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p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b="1" i="1" smtClean="0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fr-FR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fr-F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fr-FR" sz="16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fr-FR" sz="16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fr-F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0">
                            <a:solidFill>
                              <a:srgbClr val="0000FF"/>
                            </a:solidFill>
                            <a:latin typeface="Cambria Math"/>
                          </a:rPr>
                          <m:t>𝛁</m:t>
                        </m:r>
                      </m:e>
                      <m:sub>
                        <m:r>
                          <a:rPr lang="fr-FR" sz="16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𝒖</m:t>
                        </m:r>
                      </m:sub>
                    </m:sSub>
                    <m:sSup>
                      <m:sSupPr>
                        <m:ctrlPr>
                          <a:rPr lang="fr-F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fr-FR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fr-F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fr-F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fr-FR" sz="1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 case the standard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spanned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by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Gaussian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variables,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Breitung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has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shown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following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asymptotic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result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𝜅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are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curvatures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calculated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from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Hessian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matrix. This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result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valid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soon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fr-FR" sz="1600" i="1" smtClean="0">
                        <a:solidFill>
                          <a:srgbClr val="C00000"/>
                        </a:solidFill>
                        <a:latin typeface="Cambria Math"/>
                      </a:rPr>
                      <m:t>1+</m:t>
                    </m:r>
                    <m:sSub>
                      <m:sSub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rgbClr val="C00000"/>
                            </a:solidFill>
                            <a:latin typeface="Cambria Math"/>
                          </a:rPr>
                          <m:t>HL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𝜅</m:t>
                        </m:r>
                      </m:e>
                      <m: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solidFill>
                          <a:srgbClr val="C00000"/>
                        </a:solidFill>
                        <a:latin typeface="Cambria Math"/>
                      </a:rPr>
                      <m:t>≥</m:t>
                    </m:r>
                    <m:r>
                      <a:rPr lang="fr-FR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0,    </m:t>
                    </m:r>
                    <m:r>
                      <a:rPr lang="fr-FR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fr-FR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=1,…, </m:t>
                    </m:r>
                    <m:r>
                      <a:rPr lang="fr-FR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Lebrun &amp;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Dutfoy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(2009a)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generalized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approximation to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spherical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distributions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5312"/>
                <a:ext cx="8070748" cy="5364418"/>
              </a:xfrm>
              <a:prstGeom prst="rect">
                <a:avLst/>
              </a:prstGeom>
              <a:blipFill rotWithShape="1">
                <a:blip r:embed="rId4"/>
                <a:stretch>
                  <a:fillRect l="-302" b="-1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29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AutoShape 2"/>
              <p:cNvSpPr>
                <a:spLocks noChangeArrowheads="1"/>
              </p:cNvSpPr>
              <p:nvPr/>
            </p:nvSpPr>
            <p:spPr bwMode="auto">
              <a:xfrm>
                <a:off x="2943396" y="4270981"/>
                <a:ext cx="3863532" cy="876772"/>
              </a:xfrm>
              <a:prstGeom prst="roundRect">
                <a:avLst>
                  <a:gd name="adj" fmla="val 13750"/>
                </a:avLst>
              </a:prstGeom>
              <a:solidFill>
                <a:srgbClr val="D8E4EA"/>
              </a:solid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6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 2,</m:t>
                          </m:r>
                          <m:sSup>
                            <m:sSup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1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func>
                        <m:funcPr>
                          <m:ctrlPr>
                            <a:rPr lang="fr-FR" sz="16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→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60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HL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60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HL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HL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𝜅</m:t>
                                          </m:r>
                                        </m:e>
                                        <m:sub>
                                          <m: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3396" y="4270981"/>
                <a:ext cx="3863532" cy="876772"/>
              </a:xfrm>
              <a:prstGeom prst="roundRect">
                <a:avLst>
                  <a:gd name="adj" fmla="val 13750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348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Importance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Font typeface="Times New Roman" pitchFamily="16" charset="0"/>
              <a:buBlip>
                <a:blip r:embed="rId2"/>
              </a:buBlip>
            </a:pP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Isoprobabilistic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transformation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Font typeface="Times New Roman" pitchFamily="16" charset="0"/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94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20444"/>
                <a:ext cx="8070748" cy="52749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P*-IS: MPFP(s)-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centered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importance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sampling</a:t>
                </a:r>
                <a:endParaRPr lang="fr-FR" sz="2000" i="1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Another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correction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can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obtained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by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importance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sampling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an instrumental PDF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centered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at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identified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MPFP(s)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For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the state-of-the-art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consists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using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Gaussian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instrumental distribution: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/2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16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𝒖</m:t>
                                            </m:r>
                                          </m:e>
                                          <m:sup>
                                            <m: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fr-F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T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case,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estimator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simplifies: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unbiased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if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dominance condition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𝕀</m:t>
                        </m:r>
                      </m:e>
                      <m:sub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𝔽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∘</m:t>
                            </m:r>
                          </m:sup>
                        </m:sSup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holds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(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unicity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of the MPFP?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 « 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converges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 »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much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faster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because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sampled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points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fails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close to 50% 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say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between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10 and 90%).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20444"/>
                <a:ext cx="8070748" cy="5274971"/>
              </a:xfrm>
              <a:prstGeom prst="rect">
                <a:avLst/>
              </a:prstGeom>
              <a:blipFill rotWithShape="1">
                <a:blip r:embed="rId4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30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AutoShape 2"/>
              <p:cNvSpPr>
                <a:spLocks noChangeArrowheads="1"/>
              </p:cNvSpPr>
              <p:nvPr/>
            </p:nvSpPr>
            <p:spPr bwMode="auto">
              <a:xfrm>
                <a:off x="2454579" y="3785183"/>
                <a:ext cx="4841166" cy="876772"/>
              </a:xfrm>
              <a:prstGeom prst="roundRect">
                <a:avLst>
                  <a:gd name="adj" fmla="val 13750"/>
                </a:avLst>
              </a:prstGeom>
              <a:solidFill>
                <a:srgbClr val="D8E4EA"/>
              </a:solid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fr-FR" sz="1600" b="0" i="0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1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fr-FR" sz="1600" b="0" i="0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IS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HL</m:t>
                                      </m:r>
                                    </m:sub>
                                    <m:sup>
                                      <m: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𝔽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∘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1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fr-FR" sz="1600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fr-FR" sz="1600" b="0" i="0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4579" y="3785183"/>
                <a:ext cx="4841166" cy="876772"/>
              </a:xfrm>
              <a:prstGeom prst="roundRect">
                <a:avLst>
                  <a:gd name="adj" fmla="val 13750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8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20444"/>
            <a:ext cx="8070748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P*-IS: MPFP(s)-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centered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importance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sampling</a:t>
            </a:r>
            <a:endParaRPr lang="fr-FR" sz="2000" i="1" dirty="0">
              <a:solidFill>
                <a:srgbClr val="333399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</a:t>
            </a:r>
            <a:r>
              <a:rPr lang="fr-FR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fr-FR" sz="16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1600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capacity</a:t>
            </a:r>
            <a:r>
              <a:rPr lang="fr-FR" sz="16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vs </a:t>
            </a:r>
            <a:r>
              <a:rPr lang="fr-FR" sz="1600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demand</a:t>
            </a:r>
            <a:r>
              <a:rPr lang="fr-FR" sz="16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fr-FR" sz="16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31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7" y="2040041"/>
            <a:ext cx="5572125" cy="4200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AutoShape 2"/>
              <p:cNvSpPr>
                <a:spLocks noChangeArrowheads="1"/>
              </p:cNvSpPr>
              <p:nvPr/>
            </p:nvSpPr>
            <p:spPr bwMode="auto">
              <a:xfrm>
                <a:off x="5830077" y="2292587"/>
                <a:ext cx="2667036" cy="1121474"/>
              </a:xfrm>
              <a:prstGeom prst="roundRect">
                <a:avLst>
                  <a:gd name="adj" fmla="val 13750"/>
                </a:avLst>
              </a:prstGeom>
              <a:solidFill>
                <a:srgbClr val="D8E4EA"/>
              </a:solid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,  </m:t>
                          </m:r>
                          <m:sSup>
                            <m:sSupPr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fr-FR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kumimoji="0" lang="fr-FR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IS</m:t>
                          </m:r>
                        </m:sub>
                      </m:sSub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≈1,49×</m:t>
                      </m:r>
                      <m:sSup>
                        <m:sSup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lvl="0" algn="ctr"/>
                <a:r>
                  <a:rPr lang="fr-FR" sz="1600" kern="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up to a 10%</a:t>
                </a:r>
                <a:br>
                  <a:rPr lang="fr-FR" sz="1600" kern="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kern="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coefficient of variation.</a:t>
                </a:r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0077" y="2292587"/>
                <a:ext cx="2667036" cy="1121474"/>
              </a:xfrm>
              <a:prstGeom prst="roundRect">
                <a:avLst>
                  <a:gd name="adj" fmla="val 13750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86400" y="3674931"/>
                <a:ext cx="3540868" cy="2239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Convergence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obtained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only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600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additional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runs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C00000"/>
                        </a:solidFill>
                        <a:latin typeface="Cambria Math"/>
                        <a:cs typeface="Arial" pitchFamily="34" charset="0"/>
                      </a:rPr>
                      <m:t>𝑔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…</a:t>
                </a:r>
              </a:p>
              <a:p>
                <a:pPr marL="285750" indent="-285750">
                  <a:lnSpc>
                    <a:spcPct val="114000"/>
                  </a:lnSpc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Compared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to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runs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for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crude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Monte Carlo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gave: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𝑓</m:t>
                        </m:r>
                        <m:r>
                          <a:rPr lang="fr-FR" sz="160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fr-FR" sz="1600">
                            <a:latin typeface="Cambria Math"/>
                          </a:rPr>
                          <m:t>MCS</m:t>
                        </m:r>
                      </m:sub>
                    </m:sSub>
                    <m:r>
                      <a:rPr lang="fr-FR" sz="1600" i="1">
                        <a:latin typeface="Cambria Math"/>
                      </a:rPr>
                      <m:t>≈</m:t>
                    </m:r>
                    <m:r>
                      <a:rPr lang="fr-FR" sz="1600" b="0" i="1" smtClean="0">
                        <a:latin typeface="Cambria Math"/>
                      </a:rPr>
                      <m:t>1</m:t>
                    </m:r>
                    <m:r>
                      <a:rPr lang="fr-FR" sz="1600" i="1">
                        <a:latin typeface="Cambria Math"/>
                      </a:rPr>
                      <m:t>,</m:t>
                    </m:r>
                    <m:r>
                      <a:rPr lang="fr-FR" sz="1600" b="0" i="1" smtClean="0">
                        <a:latin typeface="Cambria Math"/>
                      </a:rPr>
                      <m:t>45</m:t>
                    </m:r>
                    <m:r>
                      <a:rPr lang="fr-FR" sz="1600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−</m:t>
                        </m:r>
                        <m:r>
                          <a:rPr lang="fr-FR" sz="1600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up to a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10% coefficient of variation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674931"/>
                <a:ext cx="3540868" cy="2239396"/>
              </a:xfrm>
              <a:prstGeom prst="rect">
                <a:avLst/>
              </a:prstGeom>
              <a:blipFill rotWithShape="1">
                <a:blip r:embed="rId6"/>
                <a:stretch>
                  <a:fillRect l="-516" t="-272" b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10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3396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FORM : importance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factors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unit direction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vector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indicates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how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reliability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index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evolves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respect to the MPFP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coordinates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HL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⇒  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HL</m:t>
                            </m:r>
                          </m:sub>
                        </m:sSub>
                      </m:num>
                      <m:den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endParaRPr lang="fr-FR" sz="1600" b="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 case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 distribution has a non-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independent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copula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though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each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standard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several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original (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physical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so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fr-FR" sz="1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’s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are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difficult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to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read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fr-FR" sz="16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3396957"/>
              </a:xfrm>
              <a:prstGeom prst="rect">
                <a:avLst/>
              </a:prstGeom>
              <a:blipFill rotWithShape="1">
                <a:blip r:embed="rId4"/>
                <a:stretch>
                  <a:fillRect l="-302" r="-76" b="-5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8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4360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FORM : importance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factors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 case the copula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Normal, Lemaire (2009)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following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corrected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importance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factors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e>
                            </m:d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num>
                              <m:den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=1,…,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fr-FR" sz="16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 the more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general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case, Lebrun &amp;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Dutfoy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(2009c)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proposed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another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more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general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although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unsigned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definition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=1,…,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𝒘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⋮</m:t>
                            </m:r>
                          </m:e>
                          <m:e>
                            <m:sSup>
                              <m:sSup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itchFamily="34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Arial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4360169"/>
              </a:xfrm>
              <a:prstGeom prst="rect">
                <a:avLst/>
              </a:prstGeom>
              <a:blipFill rotWithShape="1">
                <a:blip r:embed="rId4"/>
                <a:stretch>
                  <a:fillRect l="-302" r="-9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76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88540"/>
            <a:ext cx="8070748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3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FORM : importance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factors</a:t>
            </a:r>
            <a:endParaRPr lang="fr-FR" sz="2000" dirty="0">
              <a:solidFill>
                <a:srgbClr val="333399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These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are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often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presented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either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one or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both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these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two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charts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16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34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01572" y="4679857"/>
                <a:ext cx="4093173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Signed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bar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chart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positive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capacity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variable</a:t>
                </a:r>
                <a:b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negative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i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demand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variable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72" y="4679857"/>
                <a:ext cx="4093173" cy="1077218"/>
              </a:xfrm>
              <a:prstGeom prst="rect">
                <a:avLst/>
              </a:prstGeom>
              <a:blipFill rotWithShape="1">
                <a:blip r:embed="rId4"/>
                <a:stretch>
                  <a:fillRect t="-1705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296935" y="4679857"/>
            <a:ext cx="29354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Pie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chart</a:t>
            </a:r>
            <a:br>
              <a:rPr lang="fr-FR" sz="1600" dirty="0">
                <a:latin typeface="Arial" pitchFamily="34" charset="0"/>
                <a:cs typeface="Arial" pitchFamily="34" charset="0"/>
              </a:rPr>
            </a:br>
            <a:br>
              <a:rPr lang="fr-FR" sz="1600" dirty="0">
                <a:latin typeface="Arial" pitchFamily="34" charset="0"/>
                <a:cs typeface="Arial" pitchFamily="34" charset="0"/>
              </a:rPr>
            </a:b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quadratic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sum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equals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1.</a:t>
            </a:r>
            <a:br>
              <a:rPr lang="fr-FR" sz="1600" i="1" dirty="0">
                <a:latin typeface="Arial" pitchFamily="34" charset="0"/>
                <a:cs typeface="Arial" pitchFamily="34" charset="0"/>
              </a:rPr>
            </a:b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Qualitative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comparison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of the</a:t>
            </a:r>
            <a:br>
              <a:rPr lang="fr-FR" sz="1600" dirty="0">
                <a:latin typeface="Arial" pitchFamily="34" charset="0"/>
                <a:cs typeface="Arial" pitchFamily="34" charset="0"/>
              </a:rPr>
            </a:br>
            <a:r>
              <a:rPr lang="fr-FR" sz="1600" dirty="0">
                <a:latin typeface="Arial" pitchFamily="34" charset="0"/>
                <a:cs typeface="Arial" pitchFamily="34" charset="0"/>
              </a:rPr>
              <a:t>importance of variables</a:t>
            </a:r>
          </a:p>
          <a:p>
            <a:pPr algn="ctr"/>
            <a:r>
              <a:rPr lang="fr-FR" sz="1600" dirty="0">
                <a:latin typeface="Arial" pitchFamily="34" charset="0"/>
                <a:cs typeface="Arial" pitchFamily="34" charset="0"/>
              </a:rPr>
              <a:t>w.r.t.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failure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81" y="1952495"/>
            <a:ext cx="3600000" cy="27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45" y="2102495"/>
            <a:ext cx="3600000" cy="27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85068" y="3083163"/>
                <a:ext cx="4375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68" y="3083163"/>
                <a:ext cx="437556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14915" y="2330891"/>
                <a:ext cx="491480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915" y="2330891"/>
                <a:ext cx="491480" cy="384336"/>
              </a:xfrm>
              <a:prstGeom prst="rect">
                <a:avLst/>
              </a:prstGeom>
              <a:blipFill rotWithShape="1">
                <a:blip r:embed="rId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0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14795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FORM : 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Multiple design points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Ex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: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Consider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following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-state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−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𝜅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b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where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𝑿</m:t>
                    </m:r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𝑼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∼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𝒩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b="1" i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𝐈</m:t>
                        </m:r>
                      </m:e>
                    </m:d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𝑏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=5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𝜅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=0,5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𝑒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=0,1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1479509"/>
              </a:xfrm>
              <a:prstGeom prst="rect">
                <a:avLst/>
              </a:prstGeom>
              <a:blipFill rotWithShape="1">
                <a:blip r:embed="rId4"/>
                <a:stretch>
                  <a:fillRect l="-302" b="-28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35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6" y="2406092"/>
            <a:ext cx="5040000" cy="37993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097291" y="2836910"/>
                <a:ext cx="3813245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PMSoft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implements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an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algorithm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devoted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to the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search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of multiple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P</m:t>
                        </m:r>
                      </m:e>
                      <m:sup>
                        <m:r>
                          <a:rPr lang="fr-FR" sz="1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using:</a:t>
                </a:r>
              </a:p>
              <a:p>
                <a:pPr marL="742950" lvl="1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a smart reset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strategy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;</a:t>
                </a:r>
              </a:p>
              <a:p>
                <a:pPr marL="742950" lvl="1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exclusion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balls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around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already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found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design points.</a:t>
                </a:r>
              </a:p>
              <a:p>
                <a:pPr marL="742950" lvl="1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See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Der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Kiureghian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&amp;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Dakessian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(1998).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However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enumeration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may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lack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completeness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91" y="2836910"/>
                <a:ext cx="3813245" cy="3170099"/>
              </a:xfrm>
              <a:prstGeom prst="rect">
                <a:avLst/>
              </a:prstGeom>
              <a:blipFill rotWithShape="1">
                <a:blip r:embed="rId6"/>
                <a:stretch>
                  <a:fillRect l="-479" t="-577" r="-319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83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51160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solidFill>
                          <a:srgbClr val="333399"/>
                        </a:solidFill>
                        <a:latin typeface="Cambria Math"/>
                        <a:sym typeface="Wingdings" pitchFamily="2" charset="2"/>
                      </a:rPr>
                      <m:t>Σ</m:t>
                    </m:r>
                  </m:oMath>
                </a14:m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: 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Serial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combination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of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linear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limit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-states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Input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1600" b="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b="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identified</a:t>
                </a:r>
                <a:r>
                  <a:rPr lang="fr-FR" sz="1600" b="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b="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MPFPs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</a:t>
                </a: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reliability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indices: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HL</m:t>
                        </m:r>
                      </m:sub>
                    </m:sSub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HL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=1,…,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mportance </a:t>
                </a:r>
                <a:r>
                  <a:rPr lang="fr-FR" sz="1600" b="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factors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the standard </a:t>
                </a:r>
                <a:r>
                  <a:rPr lang="fr-FR" sz="1600" b="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space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fr-FR" sz="1600" b="1" i="0" smtClean="0">
                        <a:solidFill>
                          <a:schemeClr val="tx1"/>
                        </a:solidFill>
                        <a:latin typeface="Cambria Math"/>
                      </a:rPr>
                      <m:t>𝚨</m:t>
                    </m:r>
                    <m:r>
                      <a:rPr lang="fr-FR" sz="16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=1,…,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endParaRPr lang="fr-FR" sz="16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Objective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 combine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these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results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into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 single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the one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associated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to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serial system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formed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by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contributors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Solution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b="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where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p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p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=1,…, 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b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are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« </a:t>
                </a:r>
                <a:r>
                  <a:rPr lang="fr-FR" sz="1600" b="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pairwise</a:t>
                </a:r>
                <a:r>
                  <a:rPr lang="fr-FR" sz="1600" b="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b="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b="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-states’ </a:t>
                </a:r>
                <a:r>
                  <a:rPr lang="fr-FR" sz="1600" b="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correlation</a:t>
                </a:r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 » (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−1≤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𝜌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≤1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5116082"/>
              </a:xfrm>
              <a:prstGeom prst="rect">
                <a:avLst/>
              </a:prstGeom>
              <a:blipFill rotWithShape="1">
                <a:blip r:embed="rId4"/>
                <a:stretch>
                  <a:fillRect l="-302" r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36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AutoShape 2"/>
              <p:cNvSpPr>
                <a:spLocks noChangeArrowheads="1"/>
              </p:cNvSpPr>
              <p:nvPr/>
            </p:nvSpPr>
            <p:spPr bwMode="auto">
              <a:xfrm>
                <a:off x="1605064" y="4164561"/>
                <a:ext cx="6540196" cy="876772"/>
              </a:xfrm>
              <a:prstGeom prst="roundRect">
                <a:avLst>
                  <a:gd name="adj" fmla="val 13750"/>
                </a:avLst>
              </a:prstGeom>
              <a:solidFill>
                <a:srgbClr val="D8E4EA"/>
              </a:solid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600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, 1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Σ</m:t>
                          </m:r>
                        </m:sub>
                      </m:sSub>
                      <m:r>
                        <a:rPr lang="fr-FR" sz="1600" b="0" i="0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1600" smtClean="0">
                          <a:solidFill>
                            <a:srgbClr val="333399"/>
                          </a:solidFill>
                          <a:latin typeface="Cambria Math"/>
                        </a:rPr>
                        <m:t>Prob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𝑼</m:t>
                          </m:r>
                          <m:r>
                            <a:rPr lang="fr-FR" sz="16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∈</m:t>
                          </m:r>
                          <m:nary>
                            <m:naryPr>
                              <m:chr m:val="⋃"/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: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1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𝜶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fr-FR" sz="160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fr-FR" sz="1600" b="1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60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HL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rgbClr val="333399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≤0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fr-FR" sz="160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HL</m:t>
                              </m:r>
                            </m:sub>
                          </m:sSub>
                          <m:r>
                            <a:rPr lang="fr-FR" sz="160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fr-FR" sz="1600" b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60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600" b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𝛒</m:t>
                          </m:r>
                        </m:e>
                      </m:d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5064" y="4164561"/>
                <a:ext cx="6540196" cy="876772"/>
              </a:xfrm>
              <a:prstGeom prst="roundRect">
                <a:avLst>
                  <a:gd name="adj" fmla="val 13750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2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88540"/>
                <a:ext cx="8070748" cy="14795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solidFill>
                          <a:srgbClr val="333399"/>
                        </a:solidFill>
                        <a:latin typeface="Cambria Math"/>
                        <a:sym typeface="Wingdings" pitchFamily="2" charset="2"/>
                      </a:rPr>
                      <m:t>Σ</m:t>
                    </m:r>
                  </m:oMath>
                </a14:m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: 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Serial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combination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of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linear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r>
                  <a:rPr lang="fr-FR" sz="2000" i="1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limit</a:t>
                </a:r>
                <a:r>
                  <a:rPr lang="fr-FR" sz="2000" i="1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-states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u="sng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Ex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: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Consider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following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-state </a:t>
                </a: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function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−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𝜅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fr-FR" sz="16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b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where</a:t>
                </a:r>
                <a:r>
                  <a:rPr lang="fr-FR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𝑿</m:t>
                    </m:r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r>
                      <a:rPr lang="fr-FR" sz="1600" b="1" i="1" smtClean="0">
                        <a:solidFill>
                          <a:srgbClr val="008000"/>
                        </a:solidFill>
                        <a:latin typeface="Cambria Math"/>
                      </a:rPr>
                      <m:t>𝑼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∼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𝒩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fr-FR" sz="16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b="1" i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𝐈</m:t>
                        </m:r>
                      </m:e>
                    </m:d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𝑏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=5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𝜅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=0,5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𝑒</m:t>
                    </m:r>
                    <m:r>
                      <a:rPr lang="fr-FR" sz="1600" b="0" i="1" smtClean="0">
                        <a:solidFill>
                          <a:srgbClr val="008000"/>
                        </a:solidFill>
                        <a:latin typeface="Cambria Math"/>
                      </a:rPr>
                      <m:t>=0,1</m:t>
                    </m:r>
                  </m:oMath>
                </a14:m>
                <a:r>
                  <a:rPr lang="fr-FR" sz="1600" b="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88540"/>
                <a:ext cx="8070748" cy="1479509"/>
              </a:xfrm>
              <a:prstGeom prst="rect">
                <a:avLst/>
              </a:prstGeom>
              <a:blipFill rotWithShape="1">
                <a:blip r:embed="rId4"/>
                <a:stretch>
                  <a:fillRect l="-302" b="-28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5" y="2511627"/>
            <a:ext cx="5040000" cy="37993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126473" y="2613377"/>
                <a:ext cx="3910519" cy="3507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correlation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between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two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limit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-states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fr-FR" sz="1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 i="1">
                              <a:latin typeface="Cambria Math"/>
                            </a:rPr>
                            <m:t>𝜶</m:t>
                          </m:r>
                        </m:e>
                        <m:sup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fr-FR" sz="1600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latin typeface="Cambria Math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 i="1">
                              <a:latin typeface="Cambria Math"/>
                            </a:rPr>
                            <m:t>𝜶</m:t>
                          </m:r>
                        </m:e>
                        <m:sup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fr-FR" sz="1600" b="0" i="1" smtClean="0">
                          <a:latin typeface="Cambria Math"/>
                        </a:rPr>
                        <m:t>≈−0,78</m:t>
                      </m:r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Hence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first-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approximation 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of the serial system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/>
                            </a:rPr>
                            <m:t>Σ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=1−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1400" b="0" i="1" smtClean="0">
                                      <a:latin typeface="Cambria Math"/>
                                    </a:rPr>
                                    <m:t>3,09</m:t>
                                  </m:r>
                                </m:e>
                                <m:e>
                                  <m:r>
                                    <a:rPr lang="fr-FR" sz="1400" b="0" i="1" smtClean="0">
                                      <a:latin typeface="Cambria Math"/>
                                    </a:rPr>
                                    <m:t>2,91</m:t>
                                  </m:r>
                                </m:e>
                              </m:eqArr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;0,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−0,78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−0,78</m:t>
                                    </m:r>
                                  </m:e>
                                  <m:e>
                                    <m:r>
                                      <a:rPr lang="fr-FR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Σ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≈2,82×</m:t>
                      </m:r>
                      <m:sSup>
                        <m:s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sz="1400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br>
                  <a:rPr lang="fr-FR" sz="1400" dirty="0"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crude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Monte Carlo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estimate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fr-FR" sz="1600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MCS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≈3,12×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Up to a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10% coefficient of variation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473" y="2613377"/>
                <a:ext cx="3910519" cy="3507435"/>
              </a:xfrm>
              <a:prstGeom prst="rect">
                <a:avLst/>
              </a:prstGeom>
              <a:blipFill rotWithShape="1">
                <a:blip r:embed="rId6"/>
                <a:stretch>
                  <a:fillRect l="-936" b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87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MPFP: FORM, SORM, P*-IS &amp;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1" b="-134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22350" y="1573483"/>
            <a:ext cx="3898900" cy="204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65113" indent="-265113" defTabSz="449263" eaLnBrk="0" hangingPunct="0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SzPct val="100000"/>
              <a:buFont typeface="Lucida Sans" pitchFamily="34" charset="0"/>
              <a:buChar char="+"/>
              <a:defRPr/>
            </a:pPr>
            <a:r>
              <a:rPr lang="fr-FR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fr-FR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most</a:t>
            </a:r>
            <a:r>
              <a:rPr lang="fr-FR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probable </a:t>
            </a:r>
            <a:r>
              <a:rPr lang="fr-FR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failure</a:t>
            </a:r>
            <a:r>
              <a:rPr lang="fr-FR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point concept </a:t>
            </a:r>
            <a:r>
              <a:rPr lang="fr-FR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interesting</a:t>
            </a:r>
            <a:r>
              <a:rPr lang="fr-FR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because</a:t>
            </a:r>
            <a:r>
              <a:rPr lang="fr-FR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63587" lvl="1" eaLnBrk="1" hangingPunct="1">
              <a:spcAft>
                <a:spcPts val="600"/>
              </a:spcAft>
              <a:buSzPct val="100000"/>
              <a:buFont typeface="Lucida Sans" pitchFamily="34" charset="0"/>
              <a:buChar char="+"/>
              <a:defRPr/>
            </a:pPr>
            <a:r>
              <a:rPr lang="fr-FR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Coordinates</a:t>
            </a:r>
            <a:r>
              <a:rPr lang="fr-FR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fr-FR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singular</a:t>
            </a:r>
            <a:r>
              <a:rPr lang="fr-FR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configuration(s) of the system.</a:t>
            </a:r>
          </a:p>
          <a:p>
            <a:pPr marL="763587" lvl="1" eaLnBrk="1" hangingPunct="1">
              <a:spcAft>
                <a:spcPts val="600"/>
              </a:spcAft>
              <a:buSzPct val="100000"/>
              <a:buFont typeface="Lucida Sans" pitchFamily="34" charset="0"/>
              <a:buChar char="+"/>
              <a:defRPr/>
            </a:pPr>
            <a:r>
              <a:rPr lang="fr-FR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Importance </a:t>
            </a:r>
            <a:r>
              <a:rPr lang="fr-FR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factors</a:t>
            </a:r>
            <a:r>
              <a:rPr lang="fr-FR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 </a:t>
            </a:r>
            <a:r>
              <a:rPr lang="fr-FR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give</a:t>
            </a:r>
            <a:r>
              <a:rPr lang="fr-FR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clues for </a:t>
            </a:r>
            <a:r>
              <a:rPr lang="fr-FR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improving</a:t>
            </a:r>
            <a:r>
              <a:rPr lang="fr-FR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reliability</a:t>
            </a:r>
            <a:r>
              <a:rPr lang="fr-FR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 marL="285750" eaLnBrk="1" hangingPunct="1">
              <a:spcAft>
                <a:spcPts val="600"/>
              </a:spcAft>
              <a:buSzPct val="100000"/>
              <a:buFont typeface="Lucida Sans" pitchFamily="34" charset="0"/>
              <a:buChar char="+"/>
              <a:defRPr/>
            </a:pPr>
            <a:r>
              <a:rPr lang="fr-FR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Affordable</a:t>
            </a:r>
            <a:r>
              <a:rPr lang="fr-FR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computational</a:t>
            </a:r>
            <a:r>
              <a:rPr lang="fr-FR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cost</a:t>
            </a:r>
            <a:r>
              <a:rPr lang="fr-FR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endParaRPr lang="fr-FR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4921250" y="1573483"/>
                <a:ext cx="4035425" cy="20488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marL="285750" indent="-285750" defTabSz="449263" eaLnBrk="0" hangingPunct="0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449263" eaLnBrk="0" hangingPunct="0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449263" eaLnBrk="0" hangingPunct="0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449263" eaLnBrk="0" hangingPunct="0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449263" eaLnBrk="0" hangingPunct="0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Aft>
                    <a:spcPts val="600"/>
                  </a:spcAft>
                  <a:buSzPct val="100000"/>
                  <a:buFont typeface="Lucida Sans" pitchFamily="34" charset="0"/>
                  <a:buChar char="–"/>
                </a:pP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fr-FR" sz="16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most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probable </a:t>
                </a:r>
                <a:r>
                  <a:rPr lang="fr-FR" sz="16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failure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point concept </a:t>
                </a:r>
                <a:r>
                  <a:rPr lang="fr-FR" sz="16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dangerous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lvl="1" eaLnBrk="1" hangingPunct="1">
                  <a:spcAft>
                    <a:spcPts val="600"/>
                  </a:spcAft>
                  <a:buSzPct val="100000"/>
                  <a:buFont typeface="Lucida Sans" pitchFamily="34" charset="0"/>
                  <a:buChar char="–"/>
                </a:pP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non-</a:t>
                </a:r>
                <a:r>
                  <a:rPr lang="fr-FR" sz="16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unicity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risk</a:t>
                </a:r>
                <a:b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(FORM, SORM &amp; basic P*-IS) ;</a:t>
                </a:r>
              </a:p>
              <a:p>
                <a:pPr lvl="1" eaLnBrk="1" hangingPunct="1">
                  <a:spcAft>
                    <a:spcPts val="600"/>
                  </a:spcAft>
                  <a:buSzPct val="100000"/>
                  <a:buFont typeface="Lucida Sans" pitchFamily="34" charset="0"/>
                  <a:buChar char="–"/>
                </a:pP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non-</a:t>
                </a:r>
                <a:r>
                  <a:rPr lang="fr-FR" sz="16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completeness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risk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(FORM-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rgbClr val="C00000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  <a:p>
                <a:pPr eaLnBrk="1" hangingPunct="1">
                  <a:spcAft>
                    <a:spcPts val="600"/>
                  </a:spcAft>
                  <a:buSzPct val="100000"/>
                  <a:buFont typeface="Lucida Sans" pitchFamily="34" charset="0"/>
                  <a:buChar char="–"/>
                </a:pPr>
                <a:r>
                  <a:rPr lang="fr-FR" sz="16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Missing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(FORM, SORM, FORM-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rgbClr val="C00000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) or subjective (P*-IS) </a:t>
                </a:r>
                <a:r>
                  <a:rPr lang="fr-FR" sz="16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error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metric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1250" y="1573483"/>
                <a:ext cx="4035425" cy="2048895"/>
              </a:xfrm>
              <a:prstGeom prst="rect">
                <a:avLst/>
              </a:prstGeom>
              <a:blipFill rotWithShape="1">
                <a:blip r:embed="rId3"/>
                <a:stretch>
                  <a:fillRect l="-604" t="-893" r="-2417" b="-2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39788" y="1049628"/>
            <a:ext cx="8075612" cy="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4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Pros &amp; Cons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9787" y="4324950"/>
            <a:ext cx="811688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4"/>
              </a:buBlip>
            </a:pP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should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used</a:t>
            </a:r>
            <a:r>
              <a:rPr lang="fr-FR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dirty="0">
                <a:latin typeface="Arial" pitchFamily="34" charset="0"/>
                <a:cs typeface="Arial" pitchFamily="34" charset="0"/>
              </a:rPr>
              <a:t>As a first 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approximation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;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Confirmed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by an expert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judgement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about the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identified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failure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modes.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70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7" y="1088540"/>
            <a:ext cx="8002655" cy="509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Reliability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methods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aim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at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estimating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the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safety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level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attached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to a component in the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form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of a </a:t>
            </a:r>
            <a:r>
              <a:rPr lang="fr-FR" sz="16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subjective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failure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probability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:</a:t>
            </a: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endParaRPr lang="fr-FR" sz="1600" dirty="0">
              <a:solidFill>
                <a:prstClr val="black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The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methods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reviewed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in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this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presentation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are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implemented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in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OpenTURNS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&amp; 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Uranie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Crude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Monte Carlo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sampling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enables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exploring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the model:</a:t>
            </a:r>
          </a:p>
          <a:p>
            <a:pPr marL="992187" lvl="2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without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requiring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any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assumption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</a:t>
            </a:r>
          </a:p>
          <a:p>
            <a:pPr marL="992187" lvl="2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at a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great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computational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expense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though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(HPC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may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help).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tabLst/>
            </a:pP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Most-probable-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failure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-point(s)-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based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techniques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enable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pPr marL="992187" lvl="2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reduction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of the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computational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effort (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even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if HPC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may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still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help);</a:t>
            </a:r>
          </a:p>
          <a:p>
            <a:pPr marL="992187" lvl="2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deeper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investigation of the system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thanks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to:</a:t>
            </a:r>
          </a:p>
          <a:p>
            <a:pPr marL="1449387" lvl="3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the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most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probable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failure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points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coordinates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;</a:t>
            </a:r>
          </a:p>
          <a:p>
            <a:pPr marL="1449387" lvl="3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the importance </a:t>
            </a:r>
            <a:r>
              <a:rPr lang="fr-FR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factors</a:t>
            </a:r>
            <a:r>
              <a:rPr lang="fr-F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AutoShape 2"/>
              <p:cNvSpPr>
                <a:spLocks noChangeArrowheads="1"/>
              </p:cNvSpPr>
              <p:nvPr/>
            </p:nvSpPr>
            <p:spPr bwMode="auto">
              <a:xfrm>
                <a:off x="2607790" y="1811901"/>
                <a:ext cx="4466648" cy="505244"/>
              </a:xfrm>
              <a:prstGeom prst="roundRect">
                <a:avLst>
                  <a:gd name="adj" fmla="val 13750"/>
                </a:avLst>
              </a:prstGeom>
              <a:solidFill>
                <a:srgbClr val="D8E4EA"/>
              </a:solid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16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FR" sz="16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kumimoji="0" lang="fr-FR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fr-F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Prob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fr-FR" sz="16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fr-FR" sz="16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failure</m:t>
                          </m:r>
                          <m:r>
                            <a:rPr kumimoji="0" lang="fr-FR" sz="16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∣</m:t>
                          </m:r>
                          <m:r>
                            <m:rPr>
                              <m:sty m:val="p"/>
                            </m:rPr>
                            <a:rPr kumimoji="0" lang="fr-FR" sz="16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model</m:t>
                          </m:r>
                        </m:e>
                      </m:d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7790" y="1811901"/>
                <a:ext cx="4466648" cy="505244"/>
              </a:xfrm>
              <a:prstGeom prst="roundRect">
                <a:avLst>
                  <a:gd name="adj" fmla="val 13750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5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20444"/>
                <a:ext cx="8075612" cy="37108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Given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random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vector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known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probability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distribution: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  <m:r>
                      <a:rPr lang="fr-FR" sz="1600" b="0" i="0">
                        <a:solidFill>
                          <a:schemeClr val="tx1"/>
                        </a:solidFill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fr-F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</m:sub>
                    </m:sSub>
                  </m:oMath>
                </a14:m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</a:rPr>
                </a:b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</a:rPr>
                  <a:t>modelling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</a:rPr>
                  <a:t>uncertainty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</a:rPr>
                  <a:t>attached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</a:rPr>
                  <a:t> to a component of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</a:rPr>
                  <a:t>interest</a:t>
                </a:r>
                <a:r>
                  <a:rPr lang="fr-FR" sz="1600" dirty="0">
                    <a:latin typeface="Arial" pitchFamily="34" charset="0"/>
                  </a:rPr>
                  <a:t>.</a:t>
                </a:r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performance model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that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characterize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state 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i="1">
                        <a:latin typeface="Cambria Math"/>
                      </a:rPr>
                      <m:t>𝑔</m:t>
                    </m:r>
                    <m:r>
                      <a:rPr lang="fr-FR" sz="1600" i="1">
                        <a:latin typeface="Cambria Math"/>
                      </a:rPr>
                      <m:t>:  </m:t>
                    </m:r>
                    <m:r>
                      <a:rPr lang="fr-FR" sz="1600" b="1" i="1">
                        <a:latin typeface="Cambria Math"/>
                      </a:rPr>
                      <m:t>𝒙</m:t>
                    </m:r>
                    <m:r>
                      <a:rPr lang="fr-FR" sz="1600" i="1">
                        <a:latin typeface="Cambria Math"/>
                      </a:rPr>
                      <m:t>↦</m:t>
                    </m:r>
                    <m:r>
                      <a:rPr lang="fr-FR" sz="16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convention :</a:t>
                </a: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Lucida Sans" pitchFamily="34" charset="0"/>
                  <a:buChar char="–"/>
                </a:pPr>
                <a:r>
                  <a:rPr lang="fr-FR" sz="16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≤0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then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the system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fails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;</a:t>
                </a:r>
              </a:p>
              <a:p>
                <a:pPr marL="992187" lvl="2" indent="-342900">
                  <a:lnSpc>
                    <a:spcPct val="125000"/>
                  </a:lnSpc>
                  <a:spcAft>
                    <a:spcPts val="600"/>
                  </a:spcAft>
                  <a:buFont typeface="Lucida Sans" pitchFamily="34" charset="0"/>
                  <a:buChar char="–"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otherwise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safe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Objective</a:t>
                </a:r>
              </a:p>
            </p:txBody>
          </p:sp>
        </mc:Choice>
        <mc:Fallback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20444"/>
                <a:ext cx="8075612" cy="3710889"/>
              </a:xfrm>
              <a:prstGeom prst="rect">
                <a:avLst/>
              </a:prstGeom>
              <a:blipFill>
                <a:blip r:embed="rId3"/>
                <a:stretch>
                  <a:fillRect l="-302" b="-11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507633" y="4731333"/>
            <a:ext cx="6353682" cy="733497"/>
          </a:xfrm>
          <a:prstGeom prst="roundRect">
            <a:avLst>
              <a:gd name="adj" fmla="val 13750"/>
            </a:avLst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Quantify</a:t>
            </a:r>
            <a:r>
              <a:rPr lang="fr-FR" sz="1600" kern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the component </a:t>
            </a:r>
            <a:r>
              <a:rPr lang="fr-FR" sz="1600" kern="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safety</a:t>
            </a:r>
            <a:r>
              <a:rPr lang="fr-FR" sz="1600" kern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kern="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level</a:t>
            </a:r>
            <a:br>
              <a:rPr lang="fr-FR" sz="1600" kern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</a:br>
            <a:r>
              <a:rPr lang="fr-FR" sz="1600" kern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in the </a:t>
            </a:r>
            <a:r>
              <a:rPr lang="fr-FR" sz="1600" kern="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form</a:t>
            </a:r>
            <a:r>
              <a:rPr lang="fr-FR" sz="1600" kern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 of a </a:t>
            </a:r>
            <a:r>
              <a:rPr lang="fr-FR" sz="1600" i="1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(subjective) </a:t>
            </a:r>
            <a:r>
              <a:rPr lang="fr-FR" sz="1600" i="1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failure</a:t>
            </a:r>
            <a:r>
              <a:rPr lang="fr-FR" sz="1600" i="1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probability</a:t>
            </a:r>
            <a:r>
              <a:rPr lang="fr-FR" sz="1600" kern="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.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46352" y="5918232"/>
            <a:ext cx="6876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i="1" dirty="0">
                <a:latin typeface="Arial" pitchFamily="34" charset="0"/>
                <a:cs typeface="Arial" pitchFamily="34" charset="0"/>
              </a:rPr>
              <a:t>« subjective </a:t>
            </a:r>
            <a:r>
              <a:rPr lang="fr-FR" sz="1400" i="1" dirty="0" err="1">
                <a:latin typeface="Arial" pitchFamily="34" charset="0"/>
                <a:cs typeface="Arial" pitchFamily="34" charset="0"/>
              </a:rPr>
              <a:t>probability</a:t>
            </a:r>
            <a:r>
              <a:rPr lang="fr-FR" sz="1400" i="1" dirty="0">
                <a:latin typeface="Arial" pitchFamily="34" charset="0"/>
                <a:cs typeface="Arial" pitchFamily="34" charset="0"/>
              </a:rPr>
              <a:t> » = A </a:t>
            </a:r>
            <a:r>
              <a:rPr lang="fr-FR" sz="1400" i="1" dirty="0" err="1">
                <a:latin typeface="Arial" pitchFamily="34" charset="0"/>
                <a:cs typeface="Arial" pitchFamily="34" charset="0"/>
              </a:rPr>
              <a:t>probability</a:t>
            </a:r>
            <a:r>
              <a:rPr lang="fr-FR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i="1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fr-FR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i="1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i="1" dirty="0" err="1">
                <a:latin typeface="Arial" pitchFamily="34" charset="0"/>
                <a:cs typeface="Arial" pitchFamily="34" charset="0"/>
              </a:rPr>
              <a:t>condionned</a:t>
            </a:r>
            <a:r>
              <a:rPr lang="fr-FR" sz="1400" i="1" dirty="0">
                <a:latin typeface="Arial" pitchFamily="34" charset="0"/>
                <a:cs typeface="Arial" pitchFamily="34" charset="0"/>
              </a:rPr>
              <a:t> by </a:t>
            </a:r>
            <a:r>
              <a:rPr lang="fr-FR" sz="14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assumptions</a:t>
            </a:r>
            <a:r>
              <a:rPr lang="fr-FR" sz="14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fr-FR" sz="14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choices</a:t>
            </a:r>
            <a:r>
              <a:rPr lang="fr-FR" sz="14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i="1" dirty="0">
                <a:latin typeface="Arial" pitchFamily="34" charset="0"/>
                <a:cs typeface="Arial" pitchFamily="34" charset="0"/>
              </a:rPr>
              <a:t>(</a:t>
            </a:r>
            <a:r>
              <a:rPr lang="fr-FR" sz="1400" i="1" dirty="0" err="1">
                <a:latin typeface="Arial" pitchFamily="34" charset="0"/>
                <a:cs typeface="Arial" pitchFamily="34" charset="0"/>
              </a:rPr>
              <a:t>probabilistic</a:t>
            </a:r>
            <a:r>
              <a:rPr lang="fr-FR" sz="1400" i="1" dirty="0">
                <a:latin typeface="Arial" pitchFamily="34" charset="0"/>
                <a:cs typeface="Arial" pitchFamily="34" charset="0"/>
              </a:rPr>
              <a:t> + performance </a:t>
            </a:r>
            <a:r>
              <a:rPr lang="fr-FR" sz="1400" i="1" dirty="0" err="1">
                <a:latin typeface="Arial" pitchFamily="34" charset="0"/>
                <a:cs typeface="Arial" pitchFamily="34" charset="0"/>
              </a:rPr>
              <a:t>models</a:t>
            </a:r>
            <a:r>
              <a:rPr lang="fr-FR" sz="1400" i="1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85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readings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7" y="1088540"/>
            <a:ext cx="8002655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Ditlevsen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O. &amp;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Madsen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H. (1996).</a:t>
            </a: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fr-FR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Structural </a:t>
            </a:r>
            <a:r>
              <a:rPr lang="fr-FR" sz="1600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reliability</a:t>
            </a:r>
            <a:r>
              <a:rPr lang="fr-FR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FR" sz="1600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methods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John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Wiley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&amp; Sons.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Lebrun, R. &amp;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Dutfoy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A. (2009a).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 generalization of the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Nataf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transformation to distributions with elliptical copula.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Prob. Eng. Mech.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24, 172–178.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Lebrun, R. &amp;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Dutfoy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A. (2009b).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An innovating analysis of the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Nataf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transformation from the copula viewpoint.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Prob. Eng. Mech.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24, 312–320.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Lebrun, R. &amp;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Dutfoy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A. (2009c).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Do Rosenblatt and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Nataf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isoprobabilistic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transformations really differ?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Prob. Eng. Mech.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2009, 24, 577–584.</a:t>
            </a:r>
            <a:endParaRPr lang="fr-FR" sz="1600" dirty="0">
              <a:solidFill>
                <a:prstClr val="black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Lemaire, M. (2009).</a:t>
            </a: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fr-FR" sz="16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Structural </a:t>
            </a:r>
            <a:r>
              <a:rPr lang="fr-FR" sz="1600" i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reliability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b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Wiley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 480 pp.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2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1" y="2400965"/>
            <a:ext cx="5291848" cy="3989236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864802"/>
                <a:ext cx="8075612" cy="1787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3"/>
                  </a:buBlip>
                </a:pP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Input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fr-FR" sz="1600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Ex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: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Consider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 simple </a:t>
                </a:r>
                <a:r>
                  <a:rPr lang="fr-FR" sz="1600" i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capacity</a:t>
                </a:r>
                <a:r>
                  <a:rPr lang="fr-FR" sz="16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vs </a:t>
                </a:r>
                <a:r>
                  <a:rPr lang="fr-FR" sz="1600" i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demand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example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a:rPr lang="fr-FR" sz="160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𝑟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</m:oMath>
                </a14:m>
                <a:b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∼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ℒ𝒩</m:t>
                    </m:r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𝜁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∼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ℒ𝒩</m:t>
                    </m:r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𝜁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composed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 Normal copula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whose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shape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matrix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only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term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sz="1600" i="1">
                        <a:solidFill>
                          <a:schemeClr val="tx1"/>
                        </a:solidFill>
                        <a:latin typeface="Cambria Math"/>
                      </a:rPr>
                      <m:t>=0, 525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864802"/>
                <a:ext cx="8075612" cy="1787285"/>
              </a:xfrm>
              <a:prstGeom prst="rect">
                <a:avLst/>
              </a:prstGeom>
              <a:blipFill>
                <a:blip r:embed="rId4"/>
                <a:stretch>
                  <a:fillRect l="-302" b="-20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262746" y="3025621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 </a:t>
            </a:r>
            <a:r>
              <a:rPr lang="fr-FR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Failure</a:t>
            </a:r>
            <a:r>
              <a:rPr lang="fr-F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domain</a:t>
            </a:r>
            <a:r>
              <a:rPr lang="fr-F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»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5929" y="4676081"/>
            <a:ext cx="1678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« </a:t>
            </a:r>
            <a:r>
              <a:rPr lang="fr-FR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Safe</a:t>
            </a:r>
            <a:r>
              <a:rPr lang="fr-FR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domain</a:t>
            </a:r>
            <a:r>
              <a:rPr lang="fr-FR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»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04524" y="3529943"/>
            <a:ext cx="22509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latin typeface="Arial" pitchFamily="34" charset="0"/>
                <a:cs typeface="Arial" pitchFamily="34" charset="0"/>
              </a:rPr>
              <a:t>« 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Limit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-state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function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 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AutoShape 2"/>
              <p:cNvSpPr>
                <a:spLocks noChangeArrowheads="1"/>
              </p:cNvSpPr>
              <p:nvPr/>
            </p:nvSpPr>
            <p:spPr bwMode="auto">
              <a:xfrm>
                <a:off x="5896354" y="4395583"/>
                <a:ext cx="2531462" cy="871486"/>
              </a:xfrm>
              <a:prstGeom prst="roundRect">
                <a:avLst>
                  <a:gd name="adj" fmla="val 13750"/>
                </a:avLst>
              </a:prstGeom>
              <a:solidFill>
                <a:srgbClr val="D8E4EA"/>
              </a:solid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fr-FR" sz="16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Prob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kumimoji="0" lang="fr-F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fr-FR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≤0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fr-FR" sz="16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Prob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fr-FR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𝑿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∈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𝔽</m:t>
                          </m:r>
                        </m:e>
                      </m:d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6354" y="4395583"/>
                <a:ext cx="2531462" cy="871486"/>
              </a:xfrm>
              <a:prstGeom prst="roundRect">
                <a:avLst>
                  <a:gd name="adj" fmla="val 13750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en arc 13"/>
          <p:cNvCxnSpPr>
            <a:stCxn id="11" idx="1"/>
          </p:cNvCxnSpPr>
          <p:nvPr/>
        </p:nvCxnSpPr>
        <p:spPr>
          <a:xfrm rot="10800000">
            <a:off x="5000060" y="3025664"/>
            <a:ext cx="604465" cy="67355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9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864802"/>
                <a:ext cx="8075612" cy="4373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en-US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Definitions for the failure probability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 failure probability is essentially defined as the </a:t>
                </a:r>
                <a:r>
                  <a:rPr lang="en-US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value of the CDF of the safety margin </a:t>
                </a:r>
                <a:r>
                  <a:rPr lang="en-US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≡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at point 0</a:t>
                </a: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’s distribution is rarely </a:t>
                </a:r>
                <a:r>
                  <a:rPr lang="en-US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known</a:t>
                </a: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 also rewrites as the sum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’s PDF </a:t>
                </a:r>
                <a:r>
                  <a:rPr lang="en-US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over the failure domain</a:t>
                </a:r>
                <a:r>
                  <a:rPr lang="en-US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dirty="0">
                    <a:solidFill>
                      <a:srgbClr val="C00000"/>
                    </a:solidFill>
                    <a:latin typeface="Arial" pitchFamily="34" charset="0"/>
                    <a:ea typeface="Cambria Math"/>
                    <a:cs typeface="Arial" pitchFamily="34" charset="0"/>
                  </a:rPr>
                  <a:t>𝔽</a:t>
                </a: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b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</a:br>
                <a:endPara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 eventually rewrites as the expectation of the </a:t>
                </a:r>
                <a:r>
                  <a:rPr lang="en-US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failure indicator function </a:t>
                </a:r>
                <a:r>
                  <a:rPr lang="en-US" sz="1600" dirty="0">
                    <a:solidFill>
                      <a:srgbClr val="C00000"/>
                    </a:solidFill>
                    <a:latin typeface="Arial" pitchFamily="34" charset="0"/>
                    <a:ea typeface="Cambria Math"/>
                    <a:cs typeface="Arial" pitchFamily="34" charset="0"/>
                  </a:rPr>
                  <a:t>𝕀</a:t>
                </a:r>
                <a:r>
                  <a:rPr lang="en-US" sz="1600" baseline="-25000" dirty="0">
                    <a:solidFill>
                      <a:srgbClr val="C00000"/>
                    </a:solidFill>
                    <a:latin typeface="Arial" pitchFamily="34" charset="0"/>
                    <a:ea typeface="Cambria Math"/>
                    <a:cs typeface="Arial" pitchFamily="34" charset="0"/>
                  </a:rPr>
                  <a:t>𝔽</a:t>
                </a: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over the support </a:t>
                </a: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ea typeface="Cambria Math"/>
                    <a:cs typeface="Arial" pitchFamily="34" charset="0"/>
                  </a:rPr>
                  <a:t>𝕏</a:t>
                </a:r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the input probability distribution: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864802"/>
                <a:ext cx="8075612" cy="4373121"/>
              </a:xfrm>
              <a:prstGeom prst="rect">
                <a:avLst/>
              </a:prstGeom>
              <a:blipFill rotWithShape="1">
                <a:blip r:embed="rId3"/>
                <a:stretch>
                  <a:fillRect l="-302" b="-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utoShape 2"/>
              <p:cNvSpPr>
                <a:spLocks noChangeArrowheads="1"/>
              </p:cNvSpPr>
              <p:nvPr/>
            </p:nvSpPr>
            <p:spPr bwMode="auto">
              <a:xfrm>
                <a:off x="3559491" y="3675223"/>
                <a:ext cx="2754582" cy="708098"/>
              </a:xfrm>
              <a:prstGeom prst="roundRect">
                <a:avLst>
                  <a:gd name="adj" fmla="val 13750"/>
                </a:avLst>
              </a:prstGeom>
              <a:solidFill>
                <a:srgbClr val="D8E4EA"/>
              </a:solid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 ker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𝔽</m:t>
                          </m:r>
                          <m:r>
                            <a:rPr lang="en-US" sz="1600" b="0" i="1" kern="0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600" i="1" ker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{</m:t>
                          </m:r>
                          <m:r>
                            <m:rPr>
                              <m:brk m:alnAt="7"/>
                            </m:r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𝒙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∈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𝕏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: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≤0}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0" lang="en-US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d</m:t>
                          </m:r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9491" y="3675223"/>
                <a:ext cx="2754582" cy="708098"/>
              </a:xfrm>
              <a:prstGeom prst="roundRect">
                <a:avLst>
                  <a:gd name="adj" fmla="val 1375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2"/>
              <p:cNvSpPr>
                <a:spLocks noChangeArrowheads="1"/>
              </p:cNvSpPr>
              <p:nvPr/>
            </p:nvSpPr>
            <p:spPr bwMode="auto">
              <a:xfrm>
                <a:off x="3482492" y="2091468"/>
                <a:ext cx="2908580" cy="642004"/>
              </a:xfrm>
              <a:prstGeom prst="roundRect">
                <a:avLst>
                  <a:gd name="adj" fmla="val 13750"/>
                </a:avLst>
              </a:prstGeom>
              <a:solidFill>
                <a:srgbClr val="D8E4EA"/>
              </a:solid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=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−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0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0" lang="en-US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d</m:t>
                          </m:r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2492" y="2091468"/>
                <a:ext cx="2908580" cy="642004"/>
              </a:xfrm>
              <a:prstGeom prst="roundRect">
                <a:avLst>
                  <a:gd name="adj" fmla="val 13750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AutoShape 2"/>
              <p:cNvSpPr>
                <a:spLocks noChangeArrowheads="1"/>
              </p:cNvSpPr>
              <p:nvPr/>
            </p:nvSpPr>
            <p:spPr bwMode="auto">
              <a:xfrm>
                <a:off x="3179290" y="5269080"/>
                <a:ext cx="3396608" cy="622542"/>
              </a:xfrm>
              <a:prstGeom prst="roundRect">
                <a:avLst>
                  <a:gd name="adj" fmla="val 13750"/>
                </a:avLst>
              </a:prstGeom>
              <a:solidFill>
                <a:srgbClr val="D8E4EA"/>
              </a:solid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ker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kern="0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𝕀</m:t>
                                  </m:r>
                                </m:e>
                                <m:sub>
                                  <m:r>
                                    <a:rPr lang="en-US" sz="1600" i="1" kern="0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kern="0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kern="0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6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9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0" lang="en-US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d</m:t>
                          </m:r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𝒙</m:t>
                          </m:r>
                        </m:e>
                      </m:nary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𝕀</m:t>
                              </m:r>
                            </m:e>
                            <m:sub>
                              <m:r>
                                <a:rPr lang="en-US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kern="0" smtClean="0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9290" y="5269080"/>
                <a:ext cx="3396608" cy="622542"/>
              </a:xfrm>
              <a:prstGeom prst="roundRect">
                <a:avLst>
                  <a:gd name="adj" fmla="val 13750"/>
                </a:avLst>
              </a:prstGeom>
              <a:blipFill rotWithShape="1">
                <a:blip r:embed="rId6"/>
                <a:stretch>
                  <a:fillRect l="-4643" t="-152381" b="-221905"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8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39788" y="1049628"/>
                <a:ext cx="8075612" cy="4941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265113" indent="-265113"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1pPr>
                <a:lvl2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2pPr>
                <a:lvl3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3pPr>
                <a:lvl4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4pPr>
                <a:lvl5pPr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5pPr>
                <a:lvl6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6pPr>
                <a:lvl7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7pPr>
                <a:lvl8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8pPr>
                <a:lvl9pPr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265113" algn="l"/>
                    <a:tab pos="1179513" algn="l"/>
                    <a:tab pos="2093913" algn="l"/>
                    <a:tab pos="3008313" algn="l"/>
                    <a:tab pos="3922713" algn="l"/>
                    <a:tab pos="4837113" algn="l"/>
                    <a:tab pos="5751513" algn="l"/>
                    <a:tab pos="6665913" algn="l"/>
                    <a:tab pos="7580313" algn="l"/>
                    <a:tab pos="8494713" algn="l"/>
                    <a:tab pos="9409113" algn="l"/>
                    <a:tab pos="10323513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 Unicode MS" charset="0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Premise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14:m>
                  <m:oMath xmlns:m="http://schemas.openxmlformats.org/officeDocument/2006/math">
                    <m:r>
                      <a:rPr lang="fr-FR" sz="1600" i="1" dirty="0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𝐺</m:t>
                    </m:r>
                    <m:r>
                      <a:rPr lang="fr-FR" sz="1600" b="0" i="1" dirty="0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≡</m:t>
                    </m:r>
                    <m:r>
                      <a:rPr lang="fr-FR" sz="1600" b="0" i="1" dirty="0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𝑔</m:t>
                    </m:r>
                    <m:d>
                      <m:dPr>
                        <m:ctrlPr>
                          <a:rPr lang="fr-F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fr-FR" sz="1600" b="1" i="1" dirty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𝑿</m:t>
                        </m:r>
                      </m:e>
                    </m:d>
                  </m:oMath>
                </a14:m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’s distribution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rarely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known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in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some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specific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cases: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linear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combinations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independent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random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variables,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univariate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composite distributions)</a:t>
                </a: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tabLst/>
                </a:pP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Numerical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integration</a:t>
                </a:r>
                <a:r>
                  <a:rPr lang="fr-FR" sz="1600" i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techniques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i="1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e.g</a:t>
                </a:r>
                <a:r>
                  <a:rPr lang="fr-FR" sz="1600" i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quadrature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rules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) are not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suitable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for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integrating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indicator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functions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their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precision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often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less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than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probability’s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order</a:t>
                </a: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of magnitude).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rgbClr val="333399"/>
                  </a:buClr>
                  <a:buBlip>
                    <a:blip r:embed="rId2"/>
                  </a:buBlip>
                </a:pP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Dedicated</a:t>
                </a:r>
                <a:r>
                  <a:rPr lang="fr-FR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methods</a:t>
                </a:r>
                <a:endParaRPr lang="fr-FR" sz="20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Brute-force estimation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using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(intensive) Monte Carlo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sampling</a:t>
                </a:r>
                <a:endParaRPr lang="fr-FR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Approximation </a:t>
                </a:r>
                <a:r>
                  <a:rPr lang="fr-FR" sz="1600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methods</a:t>
                </a:r>
                <a:endParaRPr lang="fr-FR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Advanced,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reduced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variance, Monte Carlo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sampling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methods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(not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covered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tutorial)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  <a:tabLst/>
                </a:pP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Surrogate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-model-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based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methods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(not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covered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in </a:t>
                </a:r>
                <a:r>
                  <a:rPr lang="fr-FR" sz="16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this</a:t>
                </a:r>
                <a:r>
                  <a:rPr lang="fr-FR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tutorial)</a:t>
                </a: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788" y="1049628"/>
                <a:ext cx="8075612" cy="4941995"/>
              </a:xfrm>
              <a:prstGeom prst="rect">
                <a:avLst/>
              </a:prstGeom>
              <a:blipFill rotWithShape="1">
                <a:blip r:embed="rId3"/>
                <a:stretch>
                  <a:fillRect l="-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5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59362"/>
            <a:ext cx="8075612" cy="348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Problem definition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Brute-force estimation using Monte Carlo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Importance sampling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Font typeface="Times New Roman" pitchFamily="16" charset="0"/>
              <a:buBlip>
                <a:blip r:embed="rId2"/>
              </a:buBlip>
            </a:pP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Isoprobabilistic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transformation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rgbClr val="333399"/>
              </a:buClr>
              <a:buFont typeface="Times New Roman" pitchFamily="16" charset="0"/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Most-probable-failure-point(s)-based methods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6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Brute-force Monte Carlo estimation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788" y="1049628"/>
            <a:ext cx="8075612" cy="117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65113" indent="-265113"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  <a:lvl2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2pPr>
            <a:lvl3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3pPr>
            <a:lvl4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4pPr>
            <a:lvl5pPr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5113" algn="l"/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>
              <a:lnSpc>
                <a:spcPct val="125000"/>
              </a:lnSpc>
              <a:spcAft>
                <a:spcPts val="600"/>
              </a:spcAft>
              <a:buClr>
                <a:srgbClr val="333399"/>
              </a:buClr>
              <a:buBlip>
                <a:blip r:embed="rId2"/>
              </a:buBlip>
            </a:pPr>
            <a:r>
              <a:rPr lang="fr-FR" sz="2000" dirty="0" err="1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Principle</a:t>
            </a:r>
            <a:endParaRPr lang="fr-FR" sz="2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  <a:tabLst/>
            </a:pP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crude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Monte Carlo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estimator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of the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failure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probability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empirical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average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of the Bernoulli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failure</a:t>
            </a:r>
            <a:r>
              <a:rPr lang="fr-FR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experiment</a:t>
            </a:r>
            <a:r>
              <a:rPr lang="fr-FR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:</a:t>
            </a:r>
            <a:endParaRPr lang="fr-F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C2CA3-6757-4C8D-92CC-0F29C8887410}" type="slidenum">
              <a:rPr lang="fr-FR" smtClean="0"/>
              <a:pPr/>
              <a:t>9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AutoShape 2"/>
              <p:cNvSpPr>
                <a:spLocks noChangeArrowheads="1"/>
              </p:cNvSpPr>
              <p:nvPr/>
            </p:nvSpPr>
            <p:spPr bwMode="auto">
              <a:xfrm>
                <a:off x="3179290" y="2272014"/>
                <a:ext cx="3396608" cy="871486"/>
              </a:xfrm>
              <a:prstGeom prst="roundRect">
                <a:avLst>
                  <a:gd name="adj" fmla="val 13750"/>
                </a:avLst>
              </a:prstGeom>
              <a:noFill/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,</m:t>
                          </m:r>
                          <m:r>
                            <a:rPr kumimoji="0" lang="fr-FR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fr-FR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MCS</m:t>
                          </m:r>
                        </m:sub>
                      </m:sSub>
                      <m:r>
                        <a:rPr kumimoji="0" lang="fr-FR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𝑖</m:t>
                          </m:r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0" lang="fr-F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99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𝕀</m:t>
                              </m:r>
                            </m:e>
                            <m:sub>
                              <m: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/>
                                  <a:ea typeface="Cambria Math"/>
                                </a:rPr>
                                <m:t>𝔽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 ker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600" b="1" i="1" kern="0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1" i="1" ker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𝑿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sz="1600" i="1" kern="0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b="0" i="1" kern="0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Auto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9290" y="2272014"/>
                <a:ext cx="3396608" cy="871486"/>
              </a:xfrm>
              <a:prstGeom prst="roundRect">
                <a:avLst>
                  <a:gd name="adj" fmla="val 13750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52" y="3027123"/>
            <a:ext cx="4669276" cy="35199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37762" y="3428833"/>
                <a:ext cx="3317131" cy="831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5000"/>
                  </a:lnSpc>
                  <a:spcAft>
                    <a:spcPts val="600"/>
                  </a:spcAft>
                  <a:tabLst/>
                </a:pPr>
                <a:r>
                  <a:rPr lang="fr-FR" sz="1600" dirty="0" err="1">
                    <a:latin typeface="Arial" pitchFamily="34" charset="0"/>
                    <a:cs typeface="Arial" pitchFamily="34" charset="0"/>
                  </a:rPr>
                  <a:t>where</a:t>
                </a:r>
                <a:r>
                  <a:rPr lang="fr-FR" sz="1600" dirty="0">
                    <a:latin typeface="Arial" pitchFamily="34" charset="0"/>
                    <a:cs typeface="Arial" pitchFamily="34" charset="0"/>
                  </a:rPr>
                  <a:t>:</a:t>
                </a:r>
                <a:br>
                  <a:rPr lang="fr-FR" sz="1600" dirty="0">
                    <a:latin typeface="Arial" pitchFamily="34" charset="0"/>
                    <a:cs typeface="Arial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i="1" ker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𝕀</m:t>
                          </m:r>
                        </m:e>
                        <m:sub>
                          <m:r>
                            <a:rPr lang="fr-FR" sz="1600" i="1" ker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𝔽</m:t>
                          </m:r>
                        </m:sub>
                      </m:sSub>
                      <m:d>
                        <m:dPr>
                          <m:ctrlPr>
                            <a:rPr lang="fr-FR" sz="16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1" i="1" kern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fr-FR" sz="1600" b="1" i="1" kern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∼</m:t>
                      </m:r>
                      <m:r>
                        <a:rPr lang="fr-FR" sz="1600" b="0" i="1" kern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ℬ</m:t>
                      </m:r>
                      <m:r>
                        <m:rPr>
                          <m:sty m:val="p"/>
                        </m:rPr>
                        <a:rPr lang="fr-FR" sz="1600" b="0" i="0" kern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er</m:t>
                      </m:r>
                      <m:d>
                        <m:dPr>
                          <m:ctrlPr>
                            <a:rPr lang="fr-FR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16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762" y="3428833"/>
                <a:ext cx="3317131" cy="831574"/>
              </a:xfrm>
              <a:prstGeom prst="rect">
                <a:avLst/>
              </a:prstGeom>
              <a:blipFill rotWithShape="1">
                <a:blip r:embed="rId5"/>
                <a:stretch>
                  <a:fillRect l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>
            <a:off x="5881083" y="6186787"/>
            <a:ext cx="236382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5881083" y="4426085"/>
            <a:ext cx="0" cy="1760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79919" y="5038928"/>
            <a:ext cx="301557" cy="1147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33811" y="5943600"/>
            <a:ext cx="301557" cy="2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964946" y="5552018"/>
                <a:ext cx="450508" cy="358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ker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i="1" ker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i="1" kern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946" y="5552018"/>
                <a:ext cx="450508" cy="358303"/>
              </a:xfrm>
              <a:prstGeom prst="rect">
                <a:avLst/>
              </a:prstGeom>
              <a:blipFill rotWithShape="1">
                <a:blip r:embed="rId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031613" y="4613053"/>
                <a:ext cx="809389" cy="358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kern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b="0" i="1" kern="0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fr-FR" sz="1600" i="1" ker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600" i="1" kern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613" y="4613053"/>
                <a:ext cx="809389" cy="358303"/>
              </a:xfrm>
              <a:prstGeom prst="rect">
                <a:avLst/>
              </a:prstGeom>
              <a:blipFill rotWithShape="1">
                <a:blip r:embed="rId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264361" y="6017510"/>
                <a:ext cx="3146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kern="0" smtClean="0">
                          <a:latin typeface="Cambria Math"/>
                          <a:ea typeface="Cambria Math"/>
                        </a:rPr>
                        <m:t>𝑖</m:t>
                      </m:r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361" y="6017510"/>
                <a:ext cx="31463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289126" y="4400809"/>
                <a:ext cx="6031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kern="0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fr-FR" sz="1600" b="0" i="1" kern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0" i="1" kern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26" y="4400809"/>
                <a:ext cx="603177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278060" y="6160842"/>
                <a:ext cx="3561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kern="0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060" y="6160842"/>
                <a:ext cx="356187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012106" y="6160842"/>
                <a:ext cx="3561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kern="0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106" y="6160842"/>
                <a:ext cx="356187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dirty="0">
                <a:latin typeface="Lucida Sans" pitchFamily="34" charset="0"/>
              </a:rPr>
              <a:t>G. Blondet – Maison de la simulation – May, 11-13 2020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Rare event            probability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38773"/>
      </p:ext>
    </p:extLst>
  </p:cSld>
  <p:clrMapOvr>
    <a:masterClrMapping/>
  </p:clrMapOvr>
</p:sld>
</file>

<file path=ppt/theme/theme1.xml><?xml version="1.0" encoding="utf-8"?>
<a:theme xmlns:a="http://schemas.openxmlformats.org/drawingml/2006/main" name="PP-01-E (Présentations Phimeca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himeca (body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PP-01-E (Présentations Phimeca)</Template>
  <TotalTime>1240</TotalTime>
  <Words>4025</Words>
  <Application>Microsoft Office PowerPoint</Application>
  <PresentationFormat>Affichage à l'écran (4:3)</PresentationFormat>
  <Paragraphs>430</Paragraphs>
  <Slides>40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 Math</vt:lpstr>
      <vt:lpstr>Lucida Sans</vt:lpstr>
      <vt:lpstr>Tahoma</vt:lpstr>
      <vt:lpstr>Times New Roman</vt:lpstr>
      <vt:lpstr>Wingdings</vt:lpstr>
      <vt:lpstr>PP-01-E (Présentations Phimeca)</vt:lpstr>
      <vt:lpstr>Phimeca (body)</vt:lpstr>
      <vt:lpstr>Présentation PowerPoint</vt:lpstr>
      <vt:lpstr>Outline</vt:lpstr>
      <vt:lpstr>Outline</vt:lpstr>
      <vt:lpstr>Problem definition</vt:lpstr>
      <vt:lpstr>Problem definition</vt:lpstr>
      <vt:lpstr>Problem definition</vt:lpstr>
      <vt:lpstr>Problem definition</vt:lpstr>
      <vt:lpstr>Outline</vt:lpstr>
      <vt:lpstr>Brute-force Monte Carlo estimation</vt:lpstr>
      <vt:lpstr>Brute-force Monte Carlo estimation</vt:lpstr>
      <vt:lpstr>Brute-force Monte Carlo estimation</vt:lpstr>
      <vt:lpstr>Brute-force Monte Carlo estimation</vt:lpstr>
      <vt:lpstr>Outline</vt:lpstr>
      <vt:lpstr>Importance sampling</vt:lpstr>
      <vt:lpstr>Importance sampling</vt:lpstr>
      <vt:lpstr>Importance sampling</vt:lpstr>
      <vt:lpstr>Importance sampling</vt:lpstr>
      <vt:lpstr>Outline</vt:lpstr>
      <vt:lpstr>Isoprobabilistic transformation</vt:lpstr>
      <vt:lpstr>Isoprobabilistic transformation</vt:lpstr>
      <vt:lpstr>Isoprobabilistic transformation</vt:lpstr>
      <vt:lpstr>Outline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MPFP: FORM, SORM, P*-IS &amp; FORM-Σ</vt:lpstr>
      <vt:lpstr>Conclusions</vt:lpstr>
      <vt:lpstr>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Marine Marcilhac</dc:creator>
  <cp:lastModifiedBy>Gaetan Blondet</cp:lastModifiedBy>
  <cp:revision>105</cp:revision>
  <cp:lastPrinted>2012-06-08T12:37:26Z</cp:lastPrinted>
  <dcterms:created xsi:type="dcterms:W3CDTF">2014-04-18T09:47:39Z</dcterms:created>
  <dcterms:modified xsi:type="dcterms:W3CDTF">2020-01-29T22:42:10Z</dcterms:modified>
</cp:coreProperties>
</file>