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45"/>
  </p:notesMasterIdLst>
  <p:handoutMasterIdLst>
    <p:handoutMasterId r:id="rId46"/>
  </p:handoutMasterIdLst>
  <p:sldIdLst>
    <p:sldId id="371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418" r:id="rId16"/>
    <p:sldId id="386" r:id="rId17"/>
    <p:sldId id="387" r:id="rId18"/>
    <p:sldId id="388" r:id="rId19"/>
    <p:sldId id="389" r:id="rId20"/>
    <p:sldId id="419" r:id="rId21"/>
    <p:sldId id="391" r:id="rId22"/>
    <p:sldId id="420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12" r:id="rId33"/>
    <p:sldId id="406" r:id="rId34"/>
    <p:sldId id="407" r:id="rId35"/>
    <p:sldId id="408" r:id="rId36"/>
    <p:sldId id="409" r:id="rId37"/>
    <p:sldId id="410" r:id="rId38"/>
    <p:sldId id="411" r:id="rId39"/>
    <p:sldId id="413" r:id="rId40"/>
    <p:sldId id="414" r:id="rId41"/>
    <p:sldId id="415" r:id="rId42"/>
    <p:sldId id="416" r:id="rId43"/>
    <p:sldId id="417" r:id="rId44"/>
  </p:sldIdLst>
  <p:sldSz cx="9144000" cy="6858000" type="screen4x3"/>
  <p:notesSz cx="6805613" cy="99393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C00000"/>
    <a:srgbClr val="DA6B6B"/>
    <a:srgbClr val="0000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922" autoAdjust="0"/>
  </p:normalViewPr>
  <p:slideViewPr>
    <p:cSldViewPr snapToGrid="0">
      <p:cViewPr varScale="1">
        <p:scale>
          <a:sx n="87" d="100"/>
          <a:sy n="87" d="100"/>
        </p:scale>
        <p:origin x="148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-3000" y="-9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A459B-061D-459B-9BE4-1A6E1C5C94D5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91551-3496-4C34-BBEE-3A1084D96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28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459CD-CCE2-4CD3-ABB1-F28FA6F9DF4D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3B8B7-BCAB-4381-B54B-00430C2EB7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579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3B8B7-BCAB-4381-B54B-00430C2EB71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018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himeca (cover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775" y="2254250"/>
            <a:ext cx="767519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809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imeca (body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66354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914400" y="1212850"/>
            <a:ext cx="8229600" cy="4970463"/>
          </a:xfrm>
          <a:prstGeom prst="rect">
            <a:avLst/>
          </a:prstGeom>
        </p:spPr>
        <p:txBody>
          <a:bodyPr/>
          <a:lstStyle>
            <a:lvl1pPr>
              <a:buSzPct val="100000"/>
              <a:defRPr sz="2000">
                <a:solidFill>
                  <a:srgbClr val="333399"/>
                </a:solidFill>
                <a:latin typeface="Arial" pitchFamily="34" charset="0"/>
                <a:cs typeface="Arial" pitchFamily="34" charset="0"/>
              </a:defRPr>
            </a:lvl1pPr>
            <a:lvl2pPr>
              <a:buSzPct val="100000"/>
              <a:defRPr sz="1800">
                <a:latin typeface="Arial" pitchFamily="34" charset="0"/>
                <a:cs typeface="Arial" pitchFamily="34" charset="0"/>
              </a:defRPr>
            </a:lvl2pPr>
            <a:lvl3pPr>
              <a:buSzPct val="100000"/>
              <a:defRPr sz="1600">
                <a:latin typeface="Arial" pitchFamily="34" charset="0"/>
                <a:cs typeface="Arial" pitchFamily="34" charset="0"/>
              </a:defRPr>
            </a:lvl3pPr>
            <a:lvl4pPr>
              <a:buSzPct val="100000"/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2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8000" y="0"/>
            <a:ext cx="8312298" cy="7651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59C2CA3-6757-4C8D-92CC-0F29C888741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pied de page 8"/>
          <p:cNvSpPr>
            <a:spLocks noGrp="1"/>
          </p:cNvSpPr>
          <p:nvPr>
            <p:ph type="ftr" sz="quarter" idx="15"/>
          </p:nvPr>
        </p:nvSpPr>
        <p:spPr>
          <a:xfrm>
            <a:off x="-1112" y="6495733"/>
            <a:ext cx="1657112" cy="365125"/>
          </a:xfrm>
        </p:spPr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p:sp>
        <p:nvSpPr>
          <p:cNvPr id="5" name="Espace réservé de la date 2"/>
          <p:cNvSpPr>
            <a:spLocks noGrp="1"/>
          </p:cNvSpPr>
          <p:nvPr>
            <p:ph type="dt" sz="half" idx="14"/>
          </p:nvPr>
        </p:nvSpPr>
        <p:spPr>
          <a:xfrm>
            <a:off x="1656000" y="6495733"/>
            <a:ext cx="5076240" cy="362267"/>
          </a:xfrm>
        </p:spPr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6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84"/>
          <a:stretch>
            <a:fillRect/>
          </a:stretch>
        </p:blipFill>
        <p:spPr bwMode="auto">
          <a:xfrm>
            <a:off x="1588" y="0"/>
            <a:ext cx="9142412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1148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"/>
          <a:stretch>
            <a:fillRect/>
          </a:stretch>
        </p:blipFill>
        <p:spPr bwMode="auto">
          <a:xfrm>
            <a:off x="835025" y="6226175"/>
            <a:ext cx="8308975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78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833438" y="6483350"/>
            <a:ext cx="7689850" cy="1588"/>
          </a:xfrm>
          <a:prstGeom prst="line">
            <a:avLst/>
          </a:prstGeom>
          <a:noFill/>
          <a:ln w="28440">
            <a:solidFill>
              <a:srgbClr val="D8E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63017" y="6509249"/>
            <a:ext cx="2487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Arial" pitchFamily="34" charset="0"/>
                <a:cs typeface="Arial" pitchFamily="34" charset="0"/>
              </a:rPr>
              <a:t>PP-01-D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678363" y="1758950"/>
            <a:ext cx="36984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i="1" dirty="0">
                <a:solidFill>
                  <a:srgbClr val="0873A8"/>
                </a:solidFill>
                <a:latin typeface="Arial" pitchFamily="34" charset="0"/>
                <a:cs typeface="Arial" pitchFamily="34" charset="0"/>
              </a:rPr>
              <a:t>… solutions for </a:t>
            </a:r>
            <a:r>
              <a:rPr lang="fr-FR" i="1" dirty="0" err="1">
                <a:solidFill>
                  <a:srgbClr val="0873A8"/>
                </a:solidFill>
                <a:latin typeface="Arial" pitchFamily="34" charset="0"/>
                <a:cs typeface="Arial" pitchFamily="34" charset="0"/>
              </a:rPr>
              <a:t>robust</a:t>
            </a:r>
            <a:r>
              <a:rPr lang="fr-FR" i="1" dirty="0">
                <a:solidFill>
                  <a:srgbClr val="0873A8"/>
                </a:solidFill>
                <a:latin typeface="Arial" pitchFamily="34" charset="0"/>
                <a:cs typeface="Arial" pitchFamily="34" charset="0"/>
              </a:rPr>
              <a:t> engineering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8" y="6187036"/>
            <a:ext cx="641699" cy="59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9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just" defTabSz="914400" rtl="0" eaLnBrk="1" latinLnBrk="0" hangingPunct="1">
        <a:spcBef>
          <a:spcPct val="0"/>
        </a:spcBef>
        <a:buNone/>
        <a:defRPr lang="fr-FR" sz="3200" kern="1200" dirty="0" smtClean="0">
          <a:solidFill>
            <a:srgbClr val="333399"/>
          </a:solidFill>
          <a:latin typeface="Lucida Sans" pitchFamily="34" charset="0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spcBef>
          <a:spcPct val="20000"/>
        </a:spcBef>
        <a:buSzPct val="70000"/>
        <a:buFontTx/>
        <a:buBlip>
          <a:blip r:embed="rId6"/>
        </a:buBlip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903288" y="746125"/>
            <a:ext cx="8205787" cy="19050"/>
          </a:xfrm>
          <a:prstGeom prst="line">
            <a:avLst/>
          </a:prstGeom>
          <a:noFill/>
          <a:ln w="28440">
            <a:solidFill>
              <a:srgbClr val="D8E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0"/>
            <a:ext cx="865188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02"/>
          <a:stretch/>
        </p:blipFill>
        <p:spPr>
          <a:xfrm>
            <a:off x="6732240" y="6235200"/>
            <a:ext cx="2408058" cy="603454"/>
          </a:xfrm>
          <a:prstGeom prst="rect">
            <a:avLst/>
          </a:prstGeom>
        </p:spPr>
      </p:pic>
      <p:sp>
        <p:nvSpPr>
          <p:cNvPr id="22" name="Line 9"/>
          <p:cNvSpPr>
            <a:spLocks noChangeShapeType="1"/>
          </p:cNvSpPr>
          <p:nvPr/>
        </p:nvSpPr>
        <p:spPr bwMode="auto">
          <a:xfrm>
            <a:off x="-1112" y="6494145"/>
            <a:ext cx="8534401" cy="1588"/>
          </a:xfrm>
          <a:prstGeom prst="line">
            <a:avLst/>
          </a:prstGeom>
          <a:noFill/>
          <a:ln w="28440">
            <a:solidFill>
              <a:srgbClr val="D8E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 rot="16200000">
            <a:off x="-525546" y="5068026"/>
            <a:ext cx="1266991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buFont typeface="Lucida Sans" pitchFamily="34" charset="0"/>
              <a:buNone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© Phimeca Engineering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6487200"/>
            <a:ext cx="1656000" cy="37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endParaRPr lang="fr-FR" sz="900" b="1" dirty="0">
              <a:latin typeface="Lucida Sans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>
          <a:xfrm>
            <a:off x="1656000" y="6495733"/>
            <a:ext cx="5076240" cy="362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>
          <a:xfrm>
            <a:off x="-1112" y="6495733"/>
            <a:ext cx="1657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134076" y="5435600"/>
            <a:ext cx="466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2A18EED-B584-4CAF-8042-CE579E238CD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7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/>
  <p:txStyles>
    <p:titleStyle>
      <a:lvl1pPr algn="just" defTabSz="914400" rtl="0" eaLnBrk="1" latinLnBrk="0" hangingPunct="1">
        <a:spcBef>
          <a:spcPct val="0"/>
        </a:spcBef>
        <a:buNone/>
        <a:defRPr lang="fr-FR" sz="3200" kern="1200" dirty="0" smtClean="0">
          <a:solidFill>
            <a:srgbClr val="333399"/>
          </a:solidFill>
          <a:latin typeface="Lucida San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70000"/>
        <a:buFontTx/>
        <a:buBlip>
          <a:blip r:embed="rId6"/>
        </a:buBlip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6.png"/><Relationship Id="rId7" Type="http://schemas.openxmlformats.org/officeDocument/2006/relationships/image" Target="../media/image28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31.png"/><Relationship Id="rId7" Type="http://schemas.openxmlformats.org/officeDocument/2006/relationships/image" Target="../media/image1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0.png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44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67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4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29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59.png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29.svg"/><Relationship Id="rId4" Type="http://schemas.openxmlformats.org/officeDocument/2006/relationships/image" Target="../media/image60.png"/><Relationship Id="rId9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0.png"/><Relationship Id="rId9" Type="http://schemas.openxmlformats.org/officeDocument/2006/relationships/image" Target="../media/image9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2.png"/><Relationship Id="rId4" Type="http://schemas.openxmlformats.org/officeDocument/2006/relationships/image" Target="../media/image7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7.png"/><Relationship Id="rId5" Type="http://schemas.openxmlformats.org/officeDocument/2006/relationships/image" Target="../media/image59.png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jpeg"/><Relationship Id="rId7" Type="http://schemas.openxmlformats.org/officeDocument/2006/relationships/image" Target="../media/image18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3.sv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31.png"/><Relationship Id="rId7" Type="http://schemas.openxmlformats.org/officeDocument/2006/relationships/image" Target="../media/image200.png"/><Relationship Id="rId12" Type="http://schemas.openxmlformats.org/officeDocument/2006/relationships/image" Target="../media/image2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0.png"/><Relationship Id="rId11" Type="http://schemas.openxmlformats.org/officeDocument/2006/relationships/image" Target="../media/image240.png"/><Relationship Id="rId5" Type="http://schemas.openxmlformats.org/officeDocument/2006/relationships/image" Target="../media/image24.png"/><Relationship Id="rId10" Type="http://schemas.openxmlformats.org/officeDocument/2006/relationships/image" Target="../media/image230.png"/><Relationship Id="rId4" Type="http://schemas.openxmlformats.org/officeDocument/2006/relationships/image" Target="../media/image180.png"/><Relationship Id="rId9" Type="http://schemas.openxmlformats.org/officeDocument/2006/relationships/image" Target="../media/image2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66775" y="2254250"/>
            <a:ext cx="7675190" cy="1470025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lang="fr-FR" sz="3200" kern="1200">
                <a:solidFill>
                  <a:srgbClr val="3333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>
              <a:spcAft>
                <a:spcPts val="1200"/>
              </a:spcAft>
              <a:defRPr/>
            </a:pPr>
            <a:r>
              <a:rPr lang="en-US" dirty="0"/>
              <a:t>Rare events probability estimation</a:t>
            </a:r>
          </a:p>
          <a:p>
            <a:pPr lvl="0">
              <a:defRPr/>
            </a:pPr>
            <a:r>
              <a:rPr lang="en-US" sz="1600" noProof="0" dirty="0" err="1"/>
              <a:t>Gaëtan</a:t>
            </a:r>
            <a:r>
              <a:rPr lang="en-US" sz="1600" noProof="0" dirty="0"/>
              <a:t> </a:t>
            </a:r>
            <a:r>
              <a:rPr lang="en-US" sz="1600" noProof="0" dirty="0" err="1"/>
              <a:t>Blondet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Phimeca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 Engineering SA</a:t>
            </a: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1031358" y="3823864"/>
            <a:ext cx="7346024" cy="1115290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spcBef>
                <a:spcPct val="20000"/>
              </a:spcBef>
              <a:buSzPct val="70000"/>
              <a:buFontTx/>
              <a:buNone/>
              <a:defRPr sz="24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70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‘HPC and Uncertainty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</a:rPr>
              <a:t> Treatment – Examples with Open TURNS and </a:t>
            </a:r>
            <a:r>
              <a:rPr kumimoji="0" lang="en-US" sz="1600" b="0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</a:rPr>
              <a:t>Uranie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</a:rPr>
              <a:t>’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70000"/>
              <a:buFontTx/>
              <a:buNone/>
              <a:tabLst/>
              <a:defRPr/>
            </a:pPr>
            <a:r>
              <a:rPr lang="en-US" sz="1600" dirty="0"/>
              <a:t>EDF – </a:t>
            </a:r>
            <a:r>
              <a:rPr lang="en-US" sz="1600" dirty="0" err="1"/>
              <a:t>Phimeca</a:t>
            </a:r>
            <a:r>
              <a:rPr lang="en-US" sz="1600" dirty="0"/>
              <a:t> – Airbus Group – IMACS – CEA</a:t>
            </a:r>
            <a:endParaRPr kumimoji="0" lang="en-US" sz="16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600" dirty="0"/>
              <a:t>PRACE Advanced Training Center – May, 10-12 2021</a:t>
            </a:r>
            <a:endParaRPr kumimoji="0" lang="en-US" sz="16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152" y="5031014"/>
            <a:ext cx="1454902" cy="130842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167" y="5076437"/>
            <a:ext cx="1790176" cy="121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0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Brute-force Monte Carlo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49628"/>
                <a:ext cx="8075612" cy="45433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Convergence</a:t>
                </a: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According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to the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central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limit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theorem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(CLT),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estimator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unbiased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and converges as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follows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lvl="0" indent="0">
                  <a:lnSpc>
                    <a:spcPct val="125000"/>
                  </a:lnSpc>
                  <a:spcAft>
                    <a:spcPts val="600"/>
                  </a:spcAft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hen</m:t>
                    </m:r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</m:d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-confidence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intervals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can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estimated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1600" i="1" ker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 ker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fr-FR" sz="1600" i="1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fr-FR" sz="1600" i="1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fr-FR" sz="1600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600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MCS</m:t>
                        </m:r>
                      </m:sub>
                    </m:sSub>
                    <m:r>
                      <a:rPr lang="fr-FR" sz="1600" b="0" i="0" kern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fr-FR" sz="16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600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Φ</m:t>
                        </m:r>
                      </m:e>
                      <m:sup>
                        <m:r>
                          <a:rPr lang="fr-FR" sz="1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fr-FR" sz="16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16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fr-FR" sz="16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ad>
                      <m:radPr>
                        <m:degHide m:val="on"/>
                        <m:ctrlPr>
                          <a:rPr lang="fr-FR" sz="160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16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600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ker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FR" sz="1600" i="1" ker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600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i="1" ker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fr-FR" sz="16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 ker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sz="1600" i="1" ker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fr-FR" sz="1600" i="1" ker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rad>
                    <m:r>
                      <a:rPr lang="fr-FR" sz="1600" i="1" ker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fr-FR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sz="1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fr-FR" sz="1600" i="1" ker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fr-FR" sz="160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1600" i="1" ker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 ker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fr-FR" sz="1600" i="1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fr-FR" sz="1600" i="1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fr-FR" sz="1600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600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MCS</m:t>
                        </m:r>
                      </m:sub>
                    </m:sSub>
                    <m:r>
                      <a:rPr lang="fr-FR" sz="1600" ker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fr-FR" sz="16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600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Φ</m:t>
                        </m:r>
                      </m:e>
                      <m:sup>
                        <m:r>
                          <a:rPr lang="fr-FR" sz="1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fr-FR" sz="16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fr-FR" sz="16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fr-FR" sz="16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ad>
                      <m:radPr>
                        <m:degHide m:val="on"/>
                        <m:ctrlPr>
                          <a:rPr lang="fr-FR" sz="160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16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600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ker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FR" sz="1600" i="1" ker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600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i="1" ker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fr-FR" sz="16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 ker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sz="1600" i="1" ker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fr-FR" sz="1600" i="1" ker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fr-FR" sz="1600" kern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49628"/>
                <a:ext cx="8075612" cy="4543361"/>
              </a:xfrm>
              <a:prstGeom prst="rect">
                <a:avLst/>
              </a:prstGeom>
              <a:blipFill>
                <a:blip r:embed="rId3"/>
                <a:stretch>
                  <a:fillRect l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10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AutoShape 2"/>
              <p:cNvSpPr>
                <a:spLocks noChangeArrowheads="1"/>
              </p:cNvSpPr>
              <p:nvPr/>
            </p:nvSpPr>
            <p:spPr bwMode="auto">
              <a:xfrm>
                <a:off x="3179290" y="2289519"/>
                <a:ext cx="3396608" cy="1012416"/>
              </a:xfrm>
              <a:prstGeom prst="roundRect">
                <a:avLst>
                  <a:gd name="adj" fmla="val 13750"/>
                </a:avLst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1600" i="1" ker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i="1" kern="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𝑓</m:t>
                          </m:r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,</m:t>
                          </m:r>
                          <m:r>
                            <a:rPr kumimoji="0" lang="fr-FR" sz="16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fr-FR" sz="16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MCS</m:t>
                          </m:r>
                        </m:sub>
                      </m:sSub>
                      <m:func>
                        <m:funcPr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∼</m:t>
                              </m:r>
                            </m:e>
                            <m:lim>
                              <m: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𝑁</m:t>
                              </m:r>
                              <m: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𝒩</m:t>
                          </m:r>
                          <m:d>
                            <m:dPr>
                              <m:ctrlP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fr-FR" sz="16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fr-FR" sz="16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0" lang="fr-FR" sz="16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,</m:t>
                              </m:r>
                              <m:rad>
                                <m:radPr>
                                  <m:degHide m:val="on"/>
                                  <m:ctrlPr>
                                    <a:rPr lang="fr-FR" sz="160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fr-FR" sz="1600" b="0" i="1" kern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sz="1600" i="1" ker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i="1" ker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fr-FR" sz="1600" i="1" ker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FR" sz="1600" i="1" ker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600" i="1" ker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1600" i="1" ker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600" i="1" ker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600" i="1" ker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fr-FR" sz="1600" b="0" i="1" kern="0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</m:e>
                      </m:func>
                    </m:oMath>
                  </m:oMathPara>
                </a14:m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9290" y="2289519"/>
                <a:ext cx="3396608" cy="1012416"/>
              </a:xfrm>
              <a:prstGeom prst="roundRect">
                <a:avLst>
                  <a:gd name="adj" fmla="val 13750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73A1029E-50E7-4F94-9F6D-0F7A333F5C22}"/>
              </a:ext>
            </a:extLst>
          </p:cNvPr>
          <p:cNvGrpSpPr/>
          <p:nvPr/>
        </p:nvGrpSpPr>
        <p:grpSpPr>
          <a:xfrm>
            <a:off x="4995603" y="3594856"/>
            <a:ext cx="3967891" cy="555858"/>
            <a:chOff x="5307260" y="2567182"/>
            <a:chExt cx="3967891" cy="555858"/>
          </a:xfrm>
        </p:grpSpPr>
        <p:pic>
          <p:nvPicPr>
            <p:cNvPr id="9" name="Graphique 8" descr="Ampoule">
              <a:extLst>
                <a:ext uri="{FF2B5EF4-FFF2-40B4-BE49-F238E27FC236}">
                  <a16:creationId xmlns:a16="http://schemas.microsoft.com/office/drawing/2014/main" id="{770CF471-501A-4083-93BC-8D2B97F20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307260" y="2567182"/>
              <a:ext cx="523220" cy="52322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B1CF88EF-CFA3-4B82-BA1D-282EAC853C65}"/>
                    </a:ext>
                  </a:extLst>
                </p:cNvPr>
                <p:cNvSpPr txBox="1"/>
                <p:nvPr/>
              </p:nvSpPr>
              <p:spPr>
                <a:xfrm>
                  <a:off x="5867399" y="2567182"/>
                  <a:ext cx="3407752" cy="55585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0" lvl="1" algn="ctr"/>
                  <a:r>
                    <a:rPr lang="fr-FR" sz="14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Before</a:t>
                  </a:r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</a:t>
                  </a:r>
                  <a:r>
                    <a:rPr lang="fr-FR" sz="14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applying</a:t>
                  </a:r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the CLT, </a:t>
                  </a:r>
                  <a:r>
                    <a:rPr lang="fr-FR" sz="14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make</a:t>
                  </a:r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sure </a:t>
                  </a:r>
                  <a:r>
                    <a:rPr lang="fr-FR" sz="14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that</a:t>
                  </a:r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:</a:t>
                  </a:r>
                  <a:b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fr-FR" sz="140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 ker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fr-FR" sz="1400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400" i="1" ker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  <m:sSub>
                                  <m:sSubPr>
                                    <m:ctrlPr>
                                      <a:rPr lang="fr-FR" sz="14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sz="1400" i="1" ker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fr-FR" sz="1400" i="1" ker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;</m:t>
                                </m:r>
                                <m:r>
                                  <a:rPr lang="fr-FR" sz="1400" i="1" ker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fr-FR" sz="14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400" i="1" ker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fr-FR" sz="1400" i="1" ker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 ker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fr-FR" sz="1400" i="1" ker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fr-FR" sz="1400" i="1" ker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≥10</m:t>
                            </m:r>
                          </m:e>
                        </m:func>
                      </m:oMath>
                    </m:oMathPara>
                  </a14:m>
                  <a:endParaRPr lang="fr-FR" sz="1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B1CF88EF-CFA3-4B82-BA1D-282EAC853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399" y="2567182"/>
                  <a:ext cx="3407752" cy="55585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2AA8B484-B732-47D9-B67C-D57E3026E748}"/>
              </a:ext>
            </a:extLst>
          </p:cNvPr>
          <p:cNvGrpSpPr/>
          <p:nvPr/>
        </p:nvGrpSpPr>
        <p:grpSpPr>
          <a:xfrm>
            <a:off x="4752974" y="5592989"/>
            <a:ext cx="4210519" cy="675249"/>
            <a:chOff x="4886792" y="5678826"/>
            <a:chExt cx="3457757" cy="675249"/>
          </a:xfrm>
        </p:grpSpPr>
        <p:pic>
          <p:nvPicPr>
            <p:cNvPr id="13" name="Graphique 12" descr="Engrenage">
              <a:extLst>
                <a:ext uri="{FF2B5EF4-FFF2-40B4-BE49-F238E27FC236}">
                  <a16:creationId xmlns:a16="http://schemas.microsoft.com/office/drawing/2014/main" id="{8AEDAC6C-F1EB-4750-8ACC-D2B158100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86792" y="5703309"/>
              <a:ext cx="547050" cy="62628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81A3E205-FD61-4C18-ACB0-307D30E50FD5}"/>
                    </a:ext>
                  </a:extLst>
                </p:cNvPr>
                <p:cNvSpPr txBox="1"/>
                <p:nvPr/>
              </p:nvSpPr>
              <p:spPr>
                <a:xfrm>
                  <a:off x="5464161" y="5678826"/>
                  <a:ext cx="2880388" cy="675249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0" lvl="1" algn="ctr"/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If </a:t>
                  </a:r>
                  <a14:m>
                    <m:oMath xmlns:m="http://schemas.openxmlformats.org/officeDocument/2006/math">
                      <m:r>
                        <a:rPr lang="fr-FR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1−</m:t>
                      </m:r>
                      <m:r>
                        <a:rPr lang="fr-FR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  <m:r>
                        <a:rPr lang="fr-FR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=95% </m:t>
                      </m:r>
                    </m:oMath>
                  </a14:m>
                  <a:endParaRPr lang="fr-FR" sz="1400" b="0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Arial" pitchFamily="34" charset="0"/>
                  </a:endParaRPr>
                </a:p>
                <a:p>
                  <a:pPr marL="0"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Φ</m:t>
                            </m:r>
                          </m:e>
                          <m:sup>
                            <m:r>
                              <a:rPr lang="fr-F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fr-FR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fr-F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≈−1,96</m:t>
                        </m:r>
                        <m: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 </m:t>
                        </m:r>
                        <m:sSup>
                          <m:sSupPr>
                            <m:ctrlP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Φ</m:t>
                            </m:r>
                          </m:e>
                          <m:sup>
                            <m:r>
                              <a:rPr lang="fr-F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fr-F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fr-F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fr-FR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fr-F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≈1,96</m:t>
                        </m:r>
                      </m:oMath>
                    </m:oMathPara>
                  </a14:m>
                  <a:endParaRPr lang="fr-FR" sz="1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81A3E205-FD61-4C18-ACB0-307D30E50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4161" y="5678826"/>
                  <a:ext cx="2880388" cy="67524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5128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Brute-force Monte Carlo estimation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49628"/>
            <a:ext cx="8075612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Convergence</a:t>
            </a: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sample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size </a:t>
            </a:r>
            <a:r>
              <a:rPr lang="fr-FR" sz="16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drastically</a:t>
            </a:r>
            <a:r>
              <a:rPr lang="fr-FR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increases</a:t>
            </a:r>
            <a:r>
              <a:rPr lang="fr-FR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 the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probability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gets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low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11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30396" y="2131390"/>
                <a:ext cx="2734053" cy="2080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Ex : For a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given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10%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target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coefficient of variation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kern="0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sz="1600" b="0" i="1" kern="0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fr-FR" sz="1600" dirty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kern="0" smtClean="0">
                          <a:latin typeface="Cambria Math"/>
                        </a:rPr>
                        <m:t>𝛿</m:t>
                      </m:r>
                      <m:r>
                        <a:rPr lang="fr-FR" sz="1600" b="0" i="1" kern="0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sz="1600" b="0" i="1" kern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FR" sz="16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600" b="0" i="1" kern="0" smtClean="0"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fr-FR" sz="16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kern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FR" sz="1600" b="0" i="1" kern="0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600" b="0" i="1" kern="0" smtClean="0">
                                  <a:latin typeface="Cambria Math"/>
                                </a:rPr>
                                <m:t>𝑁</m:t>
                              </m:r>
                              <m:sSub>
                                <m:sSubPr>
                                  <m:ctrlPr>
                                    <a:rPr lang="fr-FR" sz="16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kern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FR" sz="1600" b="0" i="1" kern="0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fr-FR" sz="1600" b="0" i="1" kern="0" smtClean="0"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fr-FR" sz="16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kern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sz="16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sz="1600" b="0" i="1" kern="0" smtClean="0">
                                  <a:latin typeface="Cambria Math"/>
                                </a:rPr>
                                <m:t>𝑁</m:t>
                              </m:r>
                              <m:sSub>
                                <m:sSubPr>
                                  <m:ctrlPr>
                                    <a:rPr lang="fr-FR" sz="16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kern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FR" sz="1600" b="0" i="1" kern="0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fr-FR" sz="1600" b="0" kern="0" dirty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br>
                  <a:rPr lang="fr-FR" sz="1600" dirty="0">
                    <a:latin typeface="Arial" pitchFamily="34" charset="0"/>
                    <a:cs typeface="Arial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≈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fr-FR" sz="1600" b="0" i="1" smtClean="0">
                          <a:latin typeface="Cambria Math"/>
                        </a:rPr>
                        <m:t>⇒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/>
                            </a:rPr>
                            <m:t>min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≈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+2</m:t>
                          </m:r>
                        </m:sup>
                      </m:sSup>
                    </m:oMath>
                  </m:oMathPara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96" y="2131390"/>
                <a:ext cx="2734053" cy="2080762"/>
              </a:xfrm>
              <a:prstGeom prst="rect">
                <a:avLst/>
              </a:prstGeom>
              <a:blipFill>
                <a:blip r:embed="rId3"/>
                <a:stretch>
                  <a:fillRect t="-880" b="-11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au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4413338"/>
                  </p:ext>
                </p:extLst>
              </p:nvPr>
            </p:nvGraphicFramePr>
            <p:xfrm>
              <a:off x="1217439" y="4717339"/>
              <a:ext cx="2096445" cy="1296993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569417">
                      <a:extLst>
                        <a:ext uri="{9D8B030D-6E8A-4147-A177-3AD203B41FA5}">
                          <a16:colId xmlns:a16="http://schemas.microsoft.com/office/drawing/2014/main" val="1343562399"/>
                        </a:ext>
                      </a:extLst>
                    </a:gridCol>
                    <a:gridCol w="5694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761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kern="0" smtClean="0">
                                    <a:latin typeface="Cambria Math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fr-FR" sz="1400" dirty="0">
                            <a:latin typeface="+mj-lt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smtClean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fr-FR" sz="1400" b="1" i="1" smtClean="0">
                                        <a:latin typeface="Cambria Math"/>
                                      </a:rPr>
                                      <m:t>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latin typeface="+mj-lt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smtClean="0">
                                        <a:latin typeface="Cambria Math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fr-FR" sz="1400" smtClean="0">
                                        <a:latin typeface="Cambria Math"/>
                                      </a:rPr>
                                      <m:t>𝐦𝐢𝐧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>
                              <a:latin typeface="+mj-lt"/>
                            </a:rPr>
                            <a:t>10%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smtClean="0">
                                        <a:latin typeface="Cambria Math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400" dirty="0">
                            <a:latin typeface="+mj-lt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/>
                            <a:t>10</a:t>
                          </a:r>
                          <a:r>
                            <a:rPr lang="fr-FR" sz="1400" baseline="0" dirty="0"/>
                            <a:t> 000</a:t>
                          </a:r>
                          <a:endParaRPr lang="fr-FR" sz="1400" dirty="0">
                            <a:latin typeface="+mj-lt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smtClean="0">
                                        <a:latin typeface="Cambria Math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/>
                            <a:t>100 000</a:t>
                          </a:r>
                          <a:endParaRPr lang="fr-FR" sz="1400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10%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smtClean="0">
                                        <a:latin typeface="Cambria Math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/>
                            <a:t>1</a:t>
                          </a:r>
                          <a:r>
                            <a:rPr lang="fr-FR" sz="1400" baseline="0" dirty="0"/>
                            <a:t> 000 000</a:t>
                          </a:r>
                          <a:endParaRPr lang="fr-FR" sz="1400" dirty="0">
                            <a:latin typeface="+mj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au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4413338"/>
                  </p:ext>
                </p:extLst>
              </p:nvPr>
            </p:nvGraphicFramePr>
            <p:xfrm>
              <a:off x="1217439" y="4717339"/>
              <a:ext cx="2096445" cy="1296993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569417">
                      <a:extLst>
                        <a:ext uri="{9D8B030D-6E8A-4147-A177-3AD203B41FA5}">
                          <a16:colId xmlns:a16="http://schemas.microsoft.com/office/drawing/2014/main" val="1343562399"/>
                        </a:ext>
                      </a:extLst>
                    </a:gridCol>
                    <a:gridCol w="5694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761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2499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852" r="-268085" b="-3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75" t="-1852" r="-170968" b="-3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8354" t="-1852" r="-633" b="-3129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>
                              <a:latin typeface="+mj-lt"/>
                            </a:rPr>
                            <a:t>10%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1075" t="-103774" r="-170968" b="-2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/>
                            <a:t>10</a:t>
                          </a:r>
                          <a:r>
                            <a:rPr lang="fr-FR" sz="1400" baseline="0" dirty="0"/>
                            <a:t> 000</a:t>
                          </a:r>
                          <a:endParaRPr lang="fr-FR" sz="1400" dirty="0">
                            <a:latin typeface="+mj-lt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075" t="-200000" r="-170968" b="-1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/>
                            <a:t>100 000</a:t>
                          </a:r>
                          <a:endParaRPr lang="fr-FR" sz="1400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10%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75" t="-305660" r="-170968" b="-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/>
                            <a:t>1</a:t>
                          </a:r>
                          <a:r>
                            <a:rPr lang="fr-FR" sz="1400" baseline="0" dirty="0"/>
                            <a:t> 000 000</a:t>
                          </a:r>
                          <a:endParaRPr lang="fr-FR" sz="1400" dirty="0">
                            <a:latin typeface="+mj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e 10">
            <a:extLst>
              <a:ext uri="{FF2B5EF4-FFF2-40B4-BE49-F238E27FC236}">
                <a16:creationId xmlns:a16="http://schemas.microsoft.com/office/drawing/2014/main" id="{BC1DC1A1-B2E6-465B-9DE4-3FA60C0A149E}"/>
              </a:ext>
            </a:extLst>
          </p:cNvPr>
          <p:cNvGrpSpPr/>
          <p:nvPr/>
        </p:nvGrpSpPr>
        <p:grpSpPr>
          <a:xfrm>
            <a:off x="3933684" y="2640945"/>
            <a:ext cx="5076240" cy="3796158"/>
            <a:chOff x="4002740" y="2394984"/>
            <a:chExt cx="5076240" cy="3796158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44" r="7476"/>
            <a:stretch/>
          </p:blipFill>
          <p:spPr>
            <a:xfrm>
              <a:off x="4002740" y="2394984"/>
              <a:ext cx="5076240" cy="3796158"/>
            </a:xfrm>
            <a:prstGeom prst="rect">
              <a:avLst/>
            </a:prstGeom>
          </p:spPr>
        </p:pic>
        <p:cxnSp>
          <p:nvCxnSpPr>
            <p:cNvPr id="8" name="Connecteur droit avec flèche 7"/>
            <p:cNvCxnSpPr>
              <a:stCxn id="9" idx="1"/>
            </p:cNvCxnSpPr>
            <p:nvPr/>
          </p:nvCxnSpPr>
          <p:spPr>
            <a:xfrm flipH="1" flipV="1">
              <a:off x="5253038" y="4894302"/>
              <a:ext cx="629244" cy="1816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5882282" y="4894300"/>
                  <a:ext cx="2113335" cy="3632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MCS</m:t>
                            </m:r>
                          </m:sub>
                        </m:s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≈1,45×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−6</m:t>
                            </m:r>
                          </m:sup>
                        </m:sSup>
                      </m:oMath>
                    </m:oMathPara>
                  </a14:m>
                  <a:endParaRPr lang="fr-FR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2282" y="4894300"/>
                  <a:ext cx="2113335" cy="363241"/>
                </a:xfrm>
                <a:prstGeom prst="rect">
                  <a:avLst/>
                </a:prstGeom>
                <a:blipFill>
                  <a:blip r:embed="rId6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Espace réservé de la date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48CEE48-894E-42E8-B946-A7CDD4C8C2DD}"/>
              </a:ext>
            </a:extLst>
          </p:cNvPr>
          <p:cNvGrpSpPr/>
          <p:nvPr/>
        </p:nvGrpSpPr>
        <p:grpSpPr>
          <a:xfrm>
            <a:off x="5143810" y="2196554"/>
            <a:ext cx="3929576" cy="396860"/>
            <a:chOff x="5117508" y="5648373"/>
            <a:chExt cx="3227041" cy="396860"/>
          </a:xfrm>
        </p:grpSpPr>
        <p:pic>
          <p:nvPicPr>
            <p:cNvPr id="14" name="Graphique 13" descr="Engrenage">
              <a:extLst>
                <a:ext uri="{FF2B5EF4-FFF2-40B4-BE49-F238E27FC236}">
                  <a16:creationId xmlns:a16="http://schemas.microsoft.com/office/drawing/2014/main" id="{8007BCCA-7FA7-4419-BA0E-48B263166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17508" y="5648373"/>
              <a:ext cx="346653" cy="39686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39697CFC-8091-43A2-BA80-215E0CE04BFD}"/>
                    </a:ext>
                  </a:extLst>
                </p:cNvPr>
                <p:cNvSpPr txBox="1"/>
                <p:nvPr/>
              </p:nvSpPr>
              <p:spPr>
                <a:xfrm>
                  <a:off x="5464161" y="5678826"/>
                  <a:ext cx="2880388" cy="30777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0" lvl="1" algn="ctr"/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Coeff. of variation : </a:t>
                  </a:r>
                  <a14:m>
                    <m:oMath xmlns:m="http://schemas.openxmlformats.org/officeDocument/2006/math">
                      <m:r>
                        <a:rPr lang="fr-FR" sz="1400" b="0" i="1" kern="0" smtClean="0">
                          <a:latin typeface="Cambria Math"/>
                        </a:rPr>
                        <m:t>𝛿</m:t>
                      </m:r>
                    </m:oMath>
                  </a14:m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= std / </a:t>
                  </a:r>
                  <a:r>
                    <a:rPr lang="fr-FR" sz="14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mean</a:t>
                  </a:r>
                  <a:endParaRPr lang="fr-FR" sz="1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39697CFC-8091-43A2-BA80-215E0CE04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4161" y="5678826"/>
                  <a:ext cx="2880388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45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355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Brute-force Monte Carlo estimation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49628"/>
            <a:ext cx="8075612" cy="47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Pros &amp; cons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39787" y="4091478"/>
            <a:ext cx="8116887" cy="1985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When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shoud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it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be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used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fr-FR" sz="1600" dirty="0">
                <a:latin typeface="Arial" pitchFamily="34" charset="0"/>
                <a:cs typeface="Arial" pitchFamily="34" charset="0"/>
              </a:rPr>
              <a:t>You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don’t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have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cleverer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choice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fr-FR" sz="1600" dirty="0">
                <a:latin typeface="Arial" pitchFamily="34" charset="0"/>
                <a:cs typeface="Arial" pitchFamily="34" charset="0"/>
              </a:rPr>
              <a:t>The performance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function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fast to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evaluate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:</a:t>
            </a:r>
          </a:p>
          <a:p>
            <a:pPr marL="800100" lvl="1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Simple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closed-form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expressions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;</a:t>
            </a:r>
          </a:p>
          <a:p>
            <a:pPr marL="800100" lvl="1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HPC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resources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available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au 9">
                <a:extLst>
                  <a:ext uri="{FF2B5EF4-FFF2-40B4-BE49-F238E27FC236}">
                    <a16:creationId xmlns:a16="http://schemas.microsoft.com/office/drawing/2014/main" id="{A23457C0-2417-4006-A866-AFC08001EB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2146630"/>
                  </p:ext>
                </p:extLst>
              </p:nvPr>
            </p:nvGraphicFramePr>
            <p:xfrm>
              <a:off x="923924" y="1352534"/>
              <a:ext cx="7924802" cy="229108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3810001">
                      <a:extLst>
                        <a:ext uri="{9D8B030D-6E8A-4147-A177-3AD203B41FA5}">
                          <a16:colId xmlns:a16="http://schemas.microsoft.com/office/drawing/2014/main" val="2934590565"/>
                        </a:ext>
                      </a:extLst>
                    </a:gridCol>
                    <a:gridCol w="4114801">
                      <a:extLst>
                        <a:ext uri="{9D8B030D-6E8A-4147-A177-3AD203B41FA5}">
                          <a16:colId xmlns:a16="http://schemas.microsoft.com/office/drawing/2014/main" val="36100079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Unbiased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</a:rPr>
                            <a:t>,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reference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</a:rPr>
                            <a:t>,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estimator</a:t>
                          </a:r>
                          <a:endParaRPr lang="fr-FR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Slow convergence : </a:t>
                          </a:r>
                          <a:r>
                            <a:rPr lang="fr-FR" sz="1800" dirty="0" err="1">
                              <a:solidFill>
                                <a:srgbClr val="C00000"/>
                              </a:solidFill>
                            </a:rPr>
                            <a:t>requires</a:t>
                          </a:r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 important </a:t>
                          </a:r>
                          <a:r>
                            <a:rPr lang="fr-FR" sz="1800" dirty="0" err="1">
                              <a:solidFill>
                                <a:srgbClr val="C00000"/>
                              </a:solidFill>
                            </a:rPr>
                            <a:t>computing</a:t>
                          </a:r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fr-FR" sz="1800" dirty="0" err="1">
                              <a:solidFill>
                                <a:srgbClr val="C00000"/>
                              </a:solidFill>
                            </a:rPr>
                            <a:t>resources</a:t>
                          </a:r>
                          <a:endParaRPr lang="fr-FR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01413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Easy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</a:rPr>
                            <a:t> to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implement</a:t>
                          </a:r>
                          <a:endParaRPr lang="fr-FR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FR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52584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rgbClr val="008000"/>
                              </a:solidFill>
                            </a:rPr>
                            <a:t>Rich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result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</a:rPr>
                            <a:t> (possible to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build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</a:rPr>
                            <a:t> a good approximation of </a:t>
                          </a:r>
                          <a14:m>
                            <m:oMath xmlns:m="http://schemas.openxmlformats.org/officeDocument/2006/math">
                              <m:r>
                                <a:rPr lang="fr-FR" dirty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fr-FR" dirty="0">
                              <a:solidFill>
                                <a:srgbClr val="008000"/>
                              </a:solidFill>
                            </a:rPr>
                            <a:t>’s CDF)</a:t>
                          </a:r>
                        </a:p>
                        <a:p>
                          <a:pPr algn="l"/>
                          <a:endParaRPr lang="fr-FR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FR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8467414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Highly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</a:rPr>
                            <a:t>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distributable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</a:rPr>
                            <a:t> over high-performance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computing</a:t>
                          </a:r>
                          <a:endParaRPr lang="fr-FR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FR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9886047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au 9">
                <a:extLst>
                  <a:ext uri="{FF2B5EF4-FFF2-40B4-BE49-F238E27FC236}">
                    <a16:creationId xmlns:a16="http://schemas.microsoft.com/office/drawing/2014/main" id="{A23457C0-2417-4006-A866-AFC08001EB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2146630"/>
                  </p:ext>
                </p:extLst>
              </p:nvPr>
            </p:nvGraphicFramePr>
            <p:xfrm>
              <a:off x="923924" y="1352534"/>
              <a:ext cx="7924802" cy="229108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3810001">
                      <a:extLst>
                        <a:ext uri="{9D8B030D-6E8A-4147-A177-3AD203B41FA5}">
                          <a16:colId xmlns:a16="http://schemas.microsoft.com/office/drawing/2014/main" val="2934590565"/>
                        </a:ext>
                      </a:extLst>
                    </a:gridCol>
                    <a:gridCol w="4114801">
                      <a:extLst>
                        <a:ext uri="{9D8B030D-6E8A-4147-A177-3AD203B41FA5}">
                          <a16:colId xmlns:a16="http://schemas.microsoft.com/office/drawing/2014/main" val="3610007985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Unbiased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</a:rPr>
                            <a:t>,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reference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</a:rPr>
                            <a:t>,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estimator</a:t>
                          </a:r>
                          <a:endParaRPr lang="fr-FR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Slow convergence : </a:t>
                          </a:r>
                          <a:r>
                            <a:rPr lang="fr-FR" sz="1800" dirty="0" err="1">
                              <a:solidFill>
                                <a:srgbClr val="C00000"/>
                              </a:solidFill>
                            </a:rPr>
                            <a:t>requires</a:t>
                          </a:r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 important </a:t>
                          </a:r>
                          <a:r>
                            <a:rPr lang="fr-FR" sz="1800" dirty="0" err="1">
                              <a:solidFill>
                                <a:srgbClr val="C00000"/>
                              </a:solidFill>
                            </a:rPr>
                            <a:t>computing</a:t>
                          </a:r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fr-FR" sz="1800" dirty="0" err="1">
                              <a:solidFill>
                                <a:srgbClr val="C00000"/>
                              </a:solidFill>
                            </a:rPr>
                            <a:t>resources</a:t>
                          </a:r>
                          <a:endParaRPr lang="fr-FR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01413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Easy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</a:rPr>
                            <a:t> to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implement</a:t>
                          </a:r>
                          <a:endParaRPr lang="fr-FR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FR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5258484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t="-119853" r="-108160" b="-83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FR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846741426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Highly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</a:rPr>
                            <a:t>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distributable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</a:rPr>
                            <a:t> over high-performance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computing</a:t>
                          </a:r>
                          <a:endParaRPr lang="fr-FR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FR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9886047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1844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59362"/>
            <a:ext cx="8075612" cy="4769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Problem definition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Brute-force estimation using Monte Carlo sampling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Most-probable-failure-point(s)-based methods</a:t>
            </a:r>
          </a:p>
          <a:p>
            <a:pPr lvl="1" indent="436563"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Importance sampling</a:t>
            </a:r>
          </a:p>
          <a:p>
            <a:pPr marL="893763" lvl="1" indent="-436563"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Isoprobabilistic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transformation</a:t>
            </a:r>
          </a:p>
          <a:p>
            <a:pPr marL="893763" lvl="1" indent="-436563"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Some methods</a:t>
            </a:r>
          </a:p>
          <a:p>
            <a:pPr marL="893763" lvl="1" indent="-436563"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endParaRPr lang="en-US" sz="2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59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</a:pPr>
            <a:r>
              <a:rPr lang="fr-FR" dirty="0">
                <a:latin typeface="Arial" pitchFamily="34" charset="0"/>
                <a:cs typeface="Arial" pitchFamily="34" charset="0"/>
                <a:sym typeface="Wingdings" pitchFamily="2" charset="2"/>
              </a:rPr>
              <a:t>Most probable </a:t>
            </a:r>
            <a:r>
              <a:rPr lang="fr-FR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failure</a:t>
            </a:r>
            <a:r>
              <a:rPr lang="fr-FR" dirty="0">
                <a:latin typeface="Arial" pitchFamily="34" charset="0"/>
                <a:cs typeface="Arial" pitchFamily="34" charset="0"/>
                <a:sym typeface="Wingdings" pitchFamily="2" charset="2"/>
              </a:rPr>
              <a:t> point(s)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4BC3E054-830E-4653-96C6-DBA02F27F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1049628"/>
            <a:ext cx="8075612" cy="537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Our goal</a:t>
            </a: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tabLst/>
            </a:pP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estimate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probability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of a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failure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(a rare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event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efficiently</a:t>
            </a: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tabLst/>
            </a:pPr>
            <a:endParaRPr lang="fr-FR" sz="200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idea</a:t>
            </a:r>
            <a:endParaRPr lang="fr-FR" sz="200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Transformation of the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problem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by :</a:t>
            </a:r>
          </a:p>
          <a:p>
            <a:pPr marL="534987" lvl="1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Identifying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most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probable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failure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cases;</a:t>
            </a:r>
          </a:p>
          <a:p>
            <a:pPr marL="534987" lvl="1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Modifying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the sampling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method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get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more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failures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 the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dataset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534987" lvl="1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SzTx/>
              <a:buFontTx/>
              <a:buBlip>
                <a:blip r:embed="rId2"/>
              </a:buBlip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Solutions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Importance sampling and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isoprobabilistic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transformations.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SzTx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438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49628"/>
                <a:ext cx="8075612" cy="4685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Principle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want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to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sample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around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critical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events</a:t>
                </a: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H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denote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some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instrumental </a:t>
                </a:r>
                <a:r>
                  <a:rPr lang="fr-FR" sz="1600" b="1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distribution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with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PDF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  <a:cs typeface="+mn-cs"/>
                      </a:rPr>
                      <m:t>h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that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would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ideally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b="1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make</a:t>
                </a:r>
                <a:r>
                  <a:rPr lang="fr-FR" sz="16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b="1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b="1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event</a:t>
                </a:r>
                <a:r>
                  <a:rPr lang="fr-FR" sz="16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of </a:t>
                </a:r>
                <a:r>
                  <a:rPr lang="fr-FR" sz="1600" b="1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interest</a:t>
                </a:r>
                <a:r>
                  <a:rPr lang="fr-FR" sz="16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more </a:t>
                </a:r>
                <a:r>
                  <a:rPr lang="fr-FR" sz="1600" b="1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frequent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0" lvl="0" indent="0">
                  <a:lnSpc>
                    <a:spcPct val="125000"/>
                  </a:lnSpc>
                  <a:spcAft>
                    <a:spcPts val="600"/>
                  </a:spcAft>
                  <a:tabLst/>
                </a:pP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rewrites: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𝕀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𝔽</m:t>
                            </m:r>
                          </m:sub>
                        </m:sSub>
                        <m:d>
                          <m:d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</m:d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𝑿</m:t>
                            </m:r>
                          </m:sub>
                        </m:sSub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d</m:t>
                        </m:r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</m:nary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𝕏</m:t>
                        </m:r>
                      </m:sub>
                      <m:sup/>
                      <m:e>
                        <m:f>
                          <m:f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𝕀</m:t>
                                </m:r>
                              </m:e>
                              <m:sub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𝔽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num>
                          <m:den>
                            <m:r>
                              <a:rPr lang="fr-FR" sz="160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den>
                        </m:f>
                        <m:r>
                          <a:rPr lang="fr-FR" sz="160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fr-F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d</m:t>
                        </m:r>
                        <m:r>
                          <a:rPr lang="fr-F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</m:nary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49628"/>
                <a:ext cx="8075612" cy="4685130"/>
              </a:xfrm>
              <a:prstGeom prst="rect">
                <a:avLst/>
              </a:prstGeom>
              <a:blipFill>
                <a:blip r:embed="rId3"/>
                <a:stretch>
                  <a:fillRect l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AutoShape 2"/>
              <p:cNvSpPr>
                <a:spLocks noChangeArrowheads="1"/>
              </p:cNvSpPr>
              <p:nvPr/>
            </p:nvSpPr>
            <p:spPr bwMode="auto">
              <a:xfrm>
                <a:off x="3472141" y="5743575"/>
                <a:ext cx="2459098" cy="652968"/>
              </a:xfrm>
              <a:prstGeom prst="roundRect">
                <a:avLst>
                  <a:gd name="adj" fmla="val 13750"/>
                </a:avLst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600" b="1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𝔼</m:t>
                          </m:r>
                        </m:e>
                        <m:sub>
                          <m:r>
                            <a:rPr lang="fr-FR" sz="1600" b="1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𝒁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1600" b="1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𝕀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1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𝒁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fr-FR" sz="1600" b="1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1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</m:d>
                            </m:num>
                            <m:den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1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9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72141" y="5743575"/>
                <a:ext cx="2459098" cy="652968"/>
              </a:xfrm>
              <a:prstGeom prst="roundRect">
                <a:avLst>
                  <a:gd name="adj" fmla="val 13750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</a:t>
            </a:r>
            <a:r>
              <a:rPr lang="fr-FR" dirty="0" err="1"/>
              <a:t>sampling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15</a:t>
            </a:fld>
            <a:endParaRPr lang="fr-FR" dirty="0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0BE3A9B6-87D9-4E74-9782-721168BFB485}"/>
              </a:ext>
            </a:extLst>
          </p:cNvPr>
          <p:cNvGrpSpPr/>
          <p:nvPr/>
        </p:nvGrpSpPr>
        <p:grpSpPr>
          <a:xfrm>
            <a:off x="5726329" y="3379008"/>
            <a:ext cx="3240222" cy="1543315"/>
            <a:chOff x="2529606" y="2871569"/>
            <a:chExt cx="4977341" cy="1663833"/>
          </a:xfrm>
        </p:grpSpPr>
        <p:cxnSp>
          <p:nvCxnSpPr>
            <p:cNvPr id="7" name="Connecteur droit avec flèche 6"/>
            <p:cNvCxnSpPr/>
            <p:nvPr/>
          </p:nvCxnSpPr>
          <p:spPr>
            <a:xfrm>
              <a:off x="2947480" y="4396898"/>
              <a:ext cx="40369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 flipV="1">
              <a:off x="2947480" y="3210123"/>
              <a:ext cx="0" cy="11867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orme libre 13"/>
            <p:cNvSpPr/>
            <p:nvPr/>
          </p:nvSpPr>
          <p:spPr>
            <a:xfrm>
              <a:off x="2947481" y="3592426"/>
              <a:ext cx="3764604" cy="804476"/>
            </a:xfrm>
            <a:custGeom>
              <a:avLst/>
              <a:gdLst>
                <a:gd name="connsiteX0" fmla="*/ 0 w 3764604"/>
                <a:gd name="connsiteY0" fmla="*/ 982493 h 992221"/>
                <a:gd name="connsiteX1" fmla="*/ 1605064 w 3764604"/>
                <a:gd name="connsiteY1" fmla="*/ 817123 h 992221"/>
                <a:gd name="connsiteX2" fmla="*/ 1857983 w 3764604"/>
                <a:gd name="connsiteY2" fmla="*/ 0 h 992221"/>
                <a:gd name="connsiteX3" fmla="*/ 3764604 w 3764604"/>
                <a:gd name="connsiteY3" fmla="*/ 992221 h 992221"/>
                <a:gd name="connsiteX4" fmla="*/ 3764604 w 3764604"/>
                <a:gd name="connsiteY4" fmla="*/ 992221 h 992221"/>
                <a:gd name="connsiteX0" fmla="*/ 0 w 3764604"/>
                <a:gd name="connsiteY0" fmla="*/ 983401 h 993129"/>
                <a:gd name="connsiteX1" fmla="*/ 1605064 w 3764604"/>
                <a:gd name="connsiteY1" fmla="*/ 818031 h 993129"/>
                <a:gd name="connsiteX2" fmla="*/ 1857983 w 3764604"/>
                <a:gd name="connsiteY2" fmla="*/ 908 h 993129"/>
                <a:gd name="connsiteX3" fmla="*/ 3764604 w 3764604"/>
                <a:gd name="connsiteY3" fmla="*/ 993129 h 993129"/>
                <a:gd name="connsiteX4" fmla="*/ 3764604 w 3764604"/>
                <a:gd name="connsiteY4" fmla="*/ 993129 h 993129"/>
                <a:gd name="connsiteX0" fmla="*/ 0 w 3764604"/>
                <a:gd name="connsiteY0" fmla="*/ 983498 h 993226"/>
                <a:gd name="connsiteX1" fmla="*/ 1215957 w 3764604"/>
                <a:gd name="connsiteY1" fmla="*/ 750034 h 993226"/>
                <a:gd name="connsiteX2" fmla="*/ 1857983 w 3764604"/>
                <a:gd name="connsiteY2" fmla="*/ 1005 h 993226"/>
                <a:gd name="connsiteX3" fmla="*/ 3764604 w 3764604"/>
                <a:gd name="connsiteY3" fmla="*/ 993226 h 993226"/>
                <a:gd name="connsiteX4" fmla="*/ 3764604 w 3764604"/>
                <a:gd name="connsiteY4" fmla="*/ 993226 h 993226"/>
                <a:gd name="connsiteX0" fmla="*/ 0 w 3764604"/>
                <a:gd name="connsiteY0" fmla="*/ 983498 h 993226"/>
                <a:gd name="connsiteX1" fmla="*/ 1215957 w 3764604"/>
                <a:gd name="connsiteY1" fmla="*/ 750034 h 993226"/>
                <a:gd name="connsiteX2" fmla="*/ 1857983 w 3764604"/>
                <a:gd name="connsiteY2" fmla="*/ 1005 h 993226"/>
                <a:gd name="connsiteX3" fmla="*/ 3764604 w 3764604"/>
                <a:gd name="connsiteY3" fmla="*/ 993226 h 993226"/>
                <a:gd name="connsiteX4" fmla="*/ 3764604 w 3764604"/>
                <a:gd name="connsiteY4" fmla="*/ 993226 h 993226"/>
                <a:gd name="connsiteX0" fmla="*/ 0 w 3764604"/>
                <a:gd name="connsiteY0" fmla="*/ 983498 h 993226"/>
                <a:gd name="connsiteX1" fmla="*/ 1215957 w 3764604"/>
                <a:gd name="connsiteY1" fmla="*/ 750034 h 993226"/>
                <a:gd name="connsiteX2" fmla="*/ 1857983 w 3764604"/>
                <a:gd name="connsiteY2" fmla="*/ 1005 h 993226"/>
                <a:gd name="connsiteX3" fmla="*/ 3764604 w 3764604"/>
                <a:gd name="connsiteY3" fmla="*/ 993226 h 993226"/>
                <a:gd name="connsiteX4" fmla="*/ 3764604 w 3764604"/>
                <a:gd name="connsiteY4" fmla="*/ 993226 h 993226"/>
                <a:gd name="connsiteX0" fmla="*/ 0 w 3764604"/>
                <a:gd name="connsiteY0" fmla="*/ 983469 h 993197"/>
                <a:gd name="connsiteX1" fmla="*/ 1449420 w 3764604"/>
                <a:gd name="connsiteY1" fmla="*/ 769460 h 993197"/>
                <a:gd name="connsiteX2" fmla="*/ 1857983 w 3764604"/>
                <a:gd name="connsiteY2" fmla="*/ 976 h 993197"/>
                <a:gd name="connsiteX3" fmla="*/ 3764604 w 3764604"/>
                <a:gd name="connsiteY3" fmla="*/ 993197 h 993197"/>
                <a:gd name="connsiteX4" fmla="*/ 3764604 w 3764604"/>
                <a:gd name="connsiteY4" fmla="*/ 993197 h 993197"/>
                <a:gd name="connsiteX0" fmla="*/ 0 w 3764604"/>
                <a:gd name="connsiteY0" fmla="*/ 925181 h 934909"/>
                <a:gd name="connsiteX1" fmla="*/ 1449420 w 3764604"/>
                <a:gd name="connsiteY1" fmla="*/ 711172 h 934909"/>
                <a:gd name="connsiteX2" fmla="*/ 2130358 w 3764604"/>
                <a:gd name="connsiteY2" fmla="*/ 1054 h 934909"/>
                <a:gd name="connsiteX3" fmla="*/ 3764604 w 3764604"/>
                <a:gd name="connsiteY3" fmla="*/ 934909 h 934909"/>
                <a:gd name="connsiteX4" fmla="*/ 3764604 w 3764604"/>
                <a:gd name="connsiteY4" fmla="*/ 934909 h 934909"/>
                <a:gd name="connsiteX0" fmla="*/ 0 w 3764604"/>
                <a:gd name="connsiteY0" fmla="*/ 925272 h 935000"/>
                <a:gd name="connsiteX1" fmla="*/ 1595335 w 3764604"/>
                <a:gd name="connsiteY1" fmla="*/ 662625 h 935000"/>
                <a:gd name="connsiteX2" fmla="*/ 2130358 w 3764604"/>
                <a:gd name="connsiteY2" fmla="*/ 1145 h 935000"/>
                <a:gd name="connsiteX3" fmla="*/ 3764604 w 3764604"/>
                <a:gd name="connsiteY3" fmla="*/ 935000 h 935000"/>
                <a:gd name="connsiteX4" fmla="*/ 3764604 w 3764604"/>
                <a:gd name="connsiteY4" fmla="*/ 935000 h 935000"/>
                <a:gd name="connsiteX0" fmla="*/ 0 w 3764604"/>
                <a:gd name="connsiteY0" fmla="*/ 760279 h 770007"/>
                <a:gd name="connsiteX1" fmla="*/ 1595335 w 3764604"/>
                <a:gd name="connsiteY1" fmla="*/ 497632 h 770007"/>
                <a:gd name="connsiteX2" fmla="*/ 2373550 w 3764604"/>
                <a:gd name="connsiteY2" fmla="*/ 1522 h 770007"/>
                <a:gd name="connsiteX3" fmla="*/ 3764604 w 3764604"/>
                <a:gd name="connsiteY3" fmla="*/ 770007 h 770007"/>
                <a:gd name="connsiteX4" fmla="*/ 3764604 w 3764604"/>
                <a:gd name="connsiteY4" fmla="*/ 770007 h 770007"/>
                <a:gd name="connsiteX0" fmla="*/ 0 w 3764604"/>
                <a:gd name="connsiteY0" fmla="*/ 759927 h 769655"/>
                <a:gd name="connsiteX1" fmla="*/ 1692612 w 3764604"/>
                <a:gd name="connsiteY1" fmla="*/ 623740 h 769655"/>
                <a:gd name="connsiteX2" fmla="*/ 2373550 w 3764604"/>
                <a:gd name="connsiteY2" fmla="*/ 1170 h 769655"/>
                <a:gd name="connsiteX3" fmla="*/ 3764604 w 3764604"/>
                <a:gd name="connsiteY3" fmla="*/ 769655 h 769655"/>
                <a:gd name="connsiteX4" fmla="*/ 3764604 w 3764604"/>
                <a:gd name="connsiteY4" fmla="*/ 769655 h 769655"/>
                <a:gd name="connsiteX0" fmla="*/ 0 w 3764604"/>
                <a:gd name="connsiteY0" fmla="*/ 759927 h 769655"/>
                <a:gd name="connsiteX1" fmla="*/ 1692612 w 3764604"/>
                <a:gd name="connsiteY1" fmla="*/ 623740 h 769655"/>
                <a:gd name="connsiteX2" fmla="*/ 2373550 w 3764604"/>
                <a:gd name="connsiteY2" fmla="*/ 1170 h 769655"/>
                <a:gd name="connsiteX3" fmla="*/ 3764604 w 3764604"/>
                <a:gd name="connsiteY3" fmla="*/ 769655 h 769655"/>
                <a:gd name="connsiteX4" fmla="*/ 3764604 w 3764604"/>
                <a:gd name="connsiteY4" fmla="*/ 769655 h 769655"/>
                <a:gd name="connsiteX0" fmla="*/ 0 w 3764604"/>
                <a:gd name="connsiteY0" fmla="*/ 836273 h 846001"/>
                <a:gd name="connsiteX1" fmla="*/ 1692612 w 3764604"/>
                <a:gd name="connsiteY1" fmla="*/ 700086 h 846001"/>
                <a:gd name="connsiteX2" fmla="*/ 2373550 w 3764604"/>
                <a:gd name="connsiteY2" fmla="*/ 77516 h 846001"/>
                <a:gd name="connsiteX3" fmla="*/ 3764604 w 3764604"/>
                <a:gd name="connsiteY3" fmla="*/ 846001 h 846001"/>
                <a:gd name="connsiteX4" fmla="*/ 3764604 w 3764604"/>
                <a:gd name="connsiteY4" fmla="*/ 846001 h 846001"/>
                <a:gd name="connsiteX0" fmla="*/ 0 w 3764604"/>
                <a:gd name="connsiteY0" fmla="*/ 736403 h 746131"/>
                <a:gd name="connsiteX1" fmla="*/ 1692612 w 3764604"/>
                <a:gd name="connsiteY1" fmla="*/ 600216 h 746131"/>
                <a:gd name="connsiteX2" fmla="*/ 2393005 w 3764604"/>
                <a:gd name="connsiteY2" fmla="*/ 84650 h 746131"/>
                <a:gd name="connsiteX3" fmla="*/ 3764604 w 3764604"/>
                <a:gd name="connsiteY3" fmla="*/ 746131 h 746131"/>
                <a:gd name="connsiteX4" fmla="*/ 3764604 w 3764604"/>
                <a:gd name="connsiteY4" fmla="*/ 746131 h 746131"/>
                <a:gd name="connsiteX0" fmla="*/ 0 w 3764604"/>
                <a:gd name="connsiteY0" fmla="*/ 736403 h 746131"/>
                <a:gd name="connsiteX1" fmla="*/ 1692612 w 3764604"/>
                <a:gd name="connsiteY1" fmla="*/ 600216 h 746131"/>
                <a:gd name="connsiteX2" fmla="*/ 2393005 w 3764604"/>
                <a:gd name="connsiteY2" fmla="*/ 84650 h 746131"/>
                <a:gd name="connsiteX3" fmla="*/ 3764604 w 3764604"/>
                <a:gd name="connsiteY3" fmla="*/ 746131 h 746131"/>
                <a:gd name="connsiteX4" fmla="*/ 3764604 w 3764604"/>
                <a:gd name="connsiteY4" fmla="*/ 746131 h 746131"/>
                <a:gd name="connsiteX0" fmla="*/ 0 w 3764604"/>
                <a:gd name="connsiteY0" fmla="*/ 652605 h 662333"/>
                <a:gd name="connsiteX1" fmla="*/ 1673562 w 3764604"/>
                <a:gd name="connsiteY1" fmla="*/ 525943 h 662333"/>
                <a:gd name="connsiteX2" fmla="*/ 2393005 w 3764604"/>
                <a:gd name="connsiteY2" fmla="*/ 852 h 662333"/>
                <a:gd name="connsiteX3" fmla="*/ 3764604 w 3764604"/>
                <a:gd name="connsiteY3" fmla="*/ 662333 h 662333"/>
                <a:gd name="connsiteX4" fmla="*/ 3764604 w 3764604"/>
                <a:gd name="connsiteY4" fmla="*/ 662333 h 662333"/>
                <a:gd name="connsiteX0" fmla="*/ 0 w 3764604"/>
                <a:gd name="connsiteY0" fmla="*/ 804818 h 814546"/>
                <a:gd name="connsiteX1" fmla="*/ 1673562 w 3764604"/>
                <a:gd name="connsiteY1" fmla="*/ 678156 h 814546"/>
                <a:gd name="connsiteX2" fmla="*/ 1916755 w 3764604"/>
                <a:gd name="connsiteY2" fmla="*/ 665 h 814546"/>
                <a:gd name="connsiteX3" fmla="*/ 3764604 w 3764604"/>
                <a:gd name="connsiteY3" fmla="*/ 814546 h 814546"/>
                <a:gd name="connsiteX4" fmla="*/ 3764604 w 3764604"/>
                <a:gd name="connsiteY4" fmla="*/ 814546 h 814546"/>
                <a:gd name="connsiteX0" fmla="*/ 0 w 3764604"/>
                <a:gd name="connsiteY0" fmla="*/ 805038 h 814766"/>
                <a:gd name="connsiteX1" fmla="*/ 1340187 w 3764604"/>
                <a:gd name="connsiteY1" fmla="*/ 659326 h 814766"/>
                <a:gd name="connsiteX2" fmla="*/ 1916755 w 3764604"/>
                <a:gd name="connsiteY2" fmla="*/ 885 h 814766"/>
                <a:gd name="connsiteX3" fmla="*/ 3764604 w 3764604"/>
                <a:gd name="connsiteY3" fmla="*/ 814766 h 814766"/>
                <a:gd name="connsiteX4" fmla="*/ 3764604 w 3764604"/>
                <a:gd name="connsiteY4" fmla="*/ 814766 h 814766"/>
                <a:gd name="connsiteX0" fmla="*/ 0 w 3764604"/>
                <a:gd name="connsiteY0" fmla="*/ 786014 h 795742"/>
                <a:gd name="connsiteX1" fmla="*/ 1340187 w 3764604"/>
                <a:gd name="connsiteY1" fmla="*/ 640302 h 795742"/>
                <a:gd name="connsiteX2" fmla="*/ 1973905 w 3764604"/>
                <a:gd name="connsiteY2" fmla="*/ 911 h 795742"/>
                <a:gd name="connsiteX3" fmla="*/ 3764604 w 3764604"/>
                <a:gd name="connsiteY3" fmla="*/ 795742 h 795742"/>
                <a:gd name="connsiteX4" fmla="*/ 3764604 w 3764604"/>
                <a:gd name="connsiteY4" fmla="*/ 795742 h 795742"/>
                <a:gd name="connsiteX0" fmla="*/ 0 w 3764604"/>
                <a:gd name="connsiteY0" fmla="*/ 794748 h 804476"/>
                <a:gd name="connsiteX1" fmla="*/ 1340187 w 3764604"/>
                <a:gd name="connsiteY1" fmla="*/ 649036 h 804476"/>
                <a:gd name="connsiteX2" fmla="*/ 1973905 w 3764604"/>
                <a:gd name="connsiteY2" fmla="*/ 9645 h 804476"/>
                <a:gd name="connsiteX3" fmla="*/ 3764604 w 3764604"/>
                <a:gd name="connsiteY3" fmla="*/ 804476 h 804476"/>
                <a:gd name="connsiteX4" fmla="*/ 3764604 w 3764604"/>
                <a:gd name="connsiteY4" fmla="*/ 804476 h 804476"/>
                <a:gd name="connsiteX0" fmla="*/ 0 w 3764604"/>
                <a:gd name="connsiteY0" fmla="*/ 794748 h 804476"/>
                <a:gd name="connsiteX1" fmla="*/ 1340187 w 3764604"/>
                <a:gd name="connsiteY1" fmla="*/ 649036 h 804476"/>
                <a:gd name="connsiteX2" fmla="*/ 1973905 w 3764604"/>
                <a:gd name="connsiteY2" fmla="*/ 9645 h 804476"/>
                <a:gd name="connsiteX3" fmla="*/ 3764604 w 3764604"/>
                <a:gd name="connsiteY3" fmla="*/ 804476 h 804476"/>
                <a:gd name="connsiteX4" fmla="*/ 3764604 w 3764604"/>
                <a:gd name="connsiteY4" fmla="*/ 804476 h 80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4604" h="804476">
                  <a:moveTo>
                    <a:pt x="0" y="794748"/>
                  </a:moveTo>
                  <a:cubicBezTo>
                    <a:pt x="535021" y="739625"/>
                    <a:pt x="1011203" y="779887"/>
                    <a:pt x="1340187" y="649036"/>
                  </a:cubicBezTo>
                  <a:cubicBezTo>
                    <a:pt x="1669171" y="518186"/>
                    <a:pt x="1484111" y="-82937"/>
                    <a:pt x="1973905" y="9645"/>
                  </a:cubicBezTo>
                  <a:cubicBezTo>
                    <a:pt x="2463699" y="102227"/>
                    <a:pt x="2903503" y="781981"/>
                    <a:pt x="3764604" y="804476"/>
                  </a:cubicBezTo>
                  <a:lnTo>
                    <a:pt x="3764604" y="804476"/>
                  </a:lnTo>
                </a:path>
              </a:pathLst>
            </a:cu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2962071" y="3819723"/>
              <a:ext cx="3784059" cy="573932"/>
            </a:xfrm>
            <a:custGeom>
              <a:avLst/>
              <a:gdLst>
                <a:gd name="connsiteX0" fmla="*/ 0 w 3784059"/>
                <a:gd name="connsiteY0" fmla="*/ 690663 h 710119"/>
                <a:gd name="connsiteX1" fmla="*/ 1906621 w 3784059"/>
                <a:gd name="connsiteY1" fmla="*/ 690663 h 710119"/>
                <a:gd name="connsiteX2" fmla="*/ 1906621 w 3784059"/>
                <a:gd name="connsiteY2" fmla="*/ 0 h 710119"/>
                <a:gd name="connsiteX3" fmla="*/ 3784059 w 3784059"/>
                <a:gd name="connsiteY3" fmla="*/ 710119 h 710119"/>
                <a:gd name="connsiteX0" fmla="*/ 0 w 3784059"/>
                <a:gd name="connsiteY0" fmla="*/ 690663 h 710119"/>
                <a:gd name="connsiteX1" fmla="*/ 1906621 w 3784059"/>
                <a:gd name="connsiteY1" fmla="*/ 690663 h 710119"/>
                <a:gd name="connsiteX2" fmla="*/ 1906621 w 3784059"/>
                <a:gd name="connsiteY2" fmla="*/ 0 h 710119"/>
                <a:gd name="connsiteX3" fmla="*/ 3784059 w 3784059"/>
                <a:gd name="connsiteY3" fmla="*/ 710119 h 710119"/>
                <a:gd name="connsiteX0" fmla="*/ 0 w 3784059"/>
                <a:gd name="connsiteY0" fmla="*/ 690663 h 710119"/>
                <a:gd name="connsiteX1" fmla="*/ 2237362 w 3784059"/>
                <a:gd name="connsiteY1" fmla="*/ 700390 h 710119"/>
                <a:gd name="connsiteX2" fmla="*/ 1906621 w 3784059"/>
                <a:gd name="connsiteY2" fmla="*/ 0 h 710119"/>
                <a:gd name="connsiteX3" fmla="*/ 3784059 w 3784059"/>
                <a:gd name="connsiteY3" fmla="*/ 710119 h 710119"/>
                <a:gd name="connsiteX0" fmla="*/ 0 w 3784059"/>
                <a:gd name="connsiteY0" fmla="*/ 554476 h 573932"/>
                <a:gd name="connsiteX1" fmla="*/ 2237362 w 3784059"/>
                <a:gd name="connsiteY1" fmla="*/ 564203 h 573932"/>
                <a:gd name="connsiteX2" fmla="*/ 2237361 w 3784059"/>
                <a:gd name="connsiteY2" fmla="*/ 0 h 573932"/>
                <a:gd name="connsiteX3" fmla="*/ 3784059 w 3784059"/>
                <a:gd name="connsiteY3" fmla="*/ 573932 h 57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059" h="573932">
                  <a:moveTo>
                    <a:pt x="0" y="554476"/>
                  </a:moveTo>
                  <a:lnTo>
                    <a:pt x="2237362" y="564203"/>
                  </a:lnTo>
                  <a:cubicBezTo>
                    <a:pt x="2237362" y="376135"/>
                    <a:pt x="2237361" y="188068"/>
                    <a:pt x="2237361" y="0"/>
                  </a:cubicBezTo>
                  <a:cubicBezTo>
                    <a:pt x="2863174" y="236706"/>
                    <a:pt x="2632952" y="570690"/>
                    <a:pt x="3784059" y="573932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Connecteur droit avec flèche 19"/>
            <p:cNvCxnSpPr>
              <a:cxnSpLocks/>
              <a:stCxn id="23" idx="2"/>
            </p:cNvCxnSpPr>
            <p:nvPr/>
          </p:nvCxnSpPr>
          <p:spPr>
            <a:xfrm>
              <a:off x="4251602" y="3459296"/>
              <a:ext cx="396598" cy="175639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248845" y="3127485"/>
                  <a:ext cx="2005511" cy="3318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fr-FR" sz="1400" dirty="0">
                      <a:solidFill>
                        <a:srgbClr val="0000FF"/>
                      </a:solidFill>
                      <a:latin typeface="Arial" pitchFamily="34" charset="0"/>
                      <a:cs typeface="Arial" pitchFamily="34" charset="0"/>
                    </a:rPr>
                    <a:t>Dominates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sz="14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𝑿</m:t>
                          </m:r>
                        </m:sub>
                      </m:sSub>
                    </m:oMath>
                  </a14:m>
                  <a:endParaRPr lang="fr-FR" sz="14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845" y="3127485"/>
                  <a:ext cx="2005511" cy="331811"/>
                </a:xfrm>
                <a:prstGeom prst="rect">
                  <a:avLst/>
                </a:prstGeom>
                <a:blipFill>
                  <a:blip r:embed="rId5"/>
                  <a:stretch>
                    <a:fillRect l="-1402" t="-3922" b="-1960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cteur droit avec flèche 24"/>
            <p:cNvCxnSpPr>
              <a:cxnSpLocks/>
              <a:stCxn id="26" idx="2"/>
            </p:cNvCxnSpPr>
            <p:nvPr/>
          </p:nvCxnSpPr>
          <p:spPr>
            <a:xfrm flipH="1">
              <a:off x="5756037" y="3774201"/>
              <a:ext cx="748155" cy="33715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5501436" y="3210123"/>
                  <a:ext cx="2005511" cy="56407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fr-FR" sz="1400" dirty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Does not </a:t>
                  </a:r>
                  <a:r>
                    <a:rPr lang="fr-FR" sz="1400" dirty="0" err="1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dominate</a:t>
                  </a:r>
                  <a:r>
                    <a:rPr lang="fr-FR" sz="1400" dirty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𝑿</m:t>
                          </m:r>
                        </m:sub>
                      </m:sSub>
                    </m:oMath>
                  </a14:m>
                  <a:endParaRPr lang="fr-FR" sz="14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1436" y="3210123"/>
                  <a:ext cx="2005511" cy="564078"/>
                </a:xfrm>
                <a:prstGeom prst="rect">
                  <a:avLst/>
                </a:prstGeom>
                <a:blipFill>
                  <a:blip r:embed="rId6"/>
                  <a:stretch>
                    <a:fillRect l="-1402" t="-2326" b="-104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7060757" y="4227625"/>
                  <a:ext cx="33598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>
                            <a:latin typeface="Cambria Math"/>
                            <a:ea typeface="Cambria Math"/>
                          </a:rPr>
                          <m:t>𝑥</m:t>
                        </m:r>
                      </m:oMath>
                    </m:oMathPara>
                  </a14:m>
                  <a:endParaRPr lang="fr-FR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757" y="4227625"/>
                  <a:ext cx="335989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2529606" y="2871569"/>
              <a:ext cx="7521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err="1">
                  <a:latin typeface="Arial" pitchFamily="34" charset="0"/>
                  <a:cs typeface="Arial" pitchFamily="34" charset="0"/>
                </a:rPr>
                <a:t>density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2947481" y="3686778"/>
              <a:ext cx="3784059" cy="710119"/>
            </a:xfrm>
            <a:custGeom>
              <a:avLst/>
              <a:gdLst>
                <a:gd name="connsiteX0" fmla="*/ 0 w 3784059"/>
                <a:gd name="connsiteY0" fmla="*/ 690663 h 710119"/>
                <a:gd name="connsiteX1" fmla="*/ 1906621 w 3784059"/>
                <a:gd name="connsiteY1" fmla="*/ 690663 h 710119"/>
                <a:gd name="connsiteX2" fmla="*/ 1906621 w 3784059"/>
                <a:gd name="connsiteY2" fmla="*/ 0 h 710119"/>
                <a:gd name="connsiteX3" fmla="*/ 3784059 w 3784059"/>
                <a:gd name="connsiteY3" fmla="*/ 710119 h 710119"/>
                <a:gd name="connsiteX0" fmla="*/ 0 w 3784059"/>
                <a:gd name="connsiteY0" fmla="*/ 690663 h 710119"/>
                <a:gd name="connsiteX1" fmla="*/ 1906621 w 3784059"/>
                <a:gd name="connsiteY1" fmla="*/ 690663 h 710119"/>
                <a:gd name="connsiteX2" fmla="*/ 1906621 w 3784059"/>
                <a:gd name="connsiteY2" fmla="*/ 0 h 710119"/>
                <a:gd name="connsiteX3" fmla="*/ 3784059 w 3784059"/>
                <a:gd name="connsiteY3" fmla="*/ 710119 h 71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059" h="710119">
                  <a:moveTo>
                    <a:pt x="0" y="690663"/>
                  </a:moveTo>
                  <a:lnTo>
                    <a:pt x="1906621" y="690663"/>
                  </a:lnTo>
                  <a:lnTo>
                    <a:pt x="1906621" y="0"/>
                  </a:lnTo>
                  <a:cubicBezTo>
                    <a:pt x="2532434" y="236706"/>
                    <a:pt x="2632952" y="706877"/>
                    <a:pt x="3784059" y="71011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F0A8C7C-D4D2-4B43-8C1B-95999D6FF4CC}"/>
              </a:ext>
            </a:extLst>
          </p:cNvPr>
          <p:cNvGrpSpPr/>
          <p:nvPr/>
        </p:nvGrpSpPr>
        <p:grpSpPr>
          <a:xfrm>
            <a:off x="5294805" y="2832569"/>
            <a:ext cx="3612160" cy="626281"/>
            <a:chOff x="4929238" y="5627327"/>
            <a:chExt cx="2966374" cy="626281"/>
          </a:xfrm>
        </p:grpSpPr>
        <p:pic>
          <p:nvPicPr>
            <p:cNvPr id="21" name="Graphique 20" descr="Engrenage">
              <a:extLst>
                <a:ext uri="{FF2B5EF4-FFF2-40B4-BE49-F238E27FC236}">
                  <a16:creationId xmlns:a16="http://schemas.microsoft.com/office/drawing/2014/main" id="{924E33B1-AC46-4F0D-9F51-EF3181F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29238" y="5627327"/>
              <a:ext cx="547050" cy="62628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860B3C88-BFD4-40FA-8DDA-8919F6208A2B}"/>
                    </a:ext>
                  </a:extLst>
                </p:cNvPr>
                <p:cNvSpPr txBox="1"/>
                <p:nvPr/>
              </p:nvSpPr>
              <p:spPr>
                <a:xfrm>
                  <a:off x="5464161" y="5678826"/>
                  <a:ext cx="2431451" cy="523285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0" lvl="1"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</m:oMath>
                  </a14:m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must </a:t>
                  </a:r>
                  <a:r>
                    <a:rPr lang="fr-FR" sz="14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satisfy</a:t>
                  </a:r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dominance condition </a:t>
                  </a:r>
                  <a:b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=0  ⇒   </m:t>
                        </m:r>
                        <m:sSub>
                          <m:sSub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𝕀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𝔽</m:t>
                            </m:r>
                          </m:sub>
                        </m:sSub>
                        <m:d>
                          <m:d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</m:d>
                        <m:sSub>
                          <m:sSub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fr-F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sub>
                        </m:sSub>
                        <m:d>
                          <m:d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=0</m:t>
                        </m:r>
                      </m:oMath>
                    </m:oMathPara>
                  </a14:m>
                  <a:b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</a:br>
                  <a:endParaRPr lang="fr-FR" sz="1400" b="0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860B3C88-BFD4-40FA-8DDA-8919F6208A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4161" y="5678826"/>
                  <a:ext cx="2431451" cy="523285"/>
                </a:xfrm>
                <a:prstGeom prst="rect">
                  <a:avLst/>
                </a:prstGeom>
                <a:blipFill>
                  <a:blip r:embed="rId10"/>
                  <a:stretch>
                    <a:fillRect r="-1633" b="-22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32206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49628"/>
                <a:ext cx="8075612" cy="52659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Use &amp;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properties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Given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an </a:t>
                </a:r>
                <a14:m>
                  <m:oMath xmlns:m="http://schemas.openxmlformats.org/officeDocument/2006/math">
                    <m:r>
                      <a:rPr lang="fr-FR" sz="1600" i="1" dirty="0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𝑁</m:t>
                    </m:r>
                  </m:oMath>
                </a14:m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-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sample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r>
                      <a:rPr lang="fr-FR" sz="160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𝒵</m:t>
                    </m:r>
                    <m:r>
                      <a:rPr lang="fr-FR" sz="1600" b="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+mn-cs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,  </m:t>
                        </m:r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𝑖</m:t>
                        </m:r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=1,…,</m:t>
                        </m:r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</m:d>
                    <m:r>
                      <a:rPr lang="fr-FR" sz="1600" b="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∼</m:t>
                    </m:r>
                    <m:r>
                      <a:rPr lang="fr-FR" sz="1600" b="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h</m:t>
                    </m:r>
                  </m:oMath>
                </a14:m>
                <a:endParaRPr lang="fr-FR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importance sampling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estimator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reads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𝑓</m:t>
                        </m:r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,</m:t>
                        </m:r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h</m:t>
                        </m:r>
                      </m:sub>
                    </m:sSub>
                    <m:r>
                      <a:rPr lang="fr-FR" sz="1600" b="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𝑖</m:t>
                        </m:r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fr-F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𝕀</m:t>
                                </m:r>
                              </m:e>
                              <m:sub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𝔽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𝒁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𝒁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sz="16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𝒁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sz="16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fr-FR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and converges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according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to the CTL:</a:t>
                </a:r>
                <a:b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fr-FR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fr-FR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fr-FR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h</m:t>
                        </m:r>
                      </m:sub>
                    </m:sSub>
                    <m:limLow>
                      <m:limLowPr>
                        <m:ctrlPr>
                          <a:rPr lang="fr-FR" sz="16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fr-FR" sz="1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∼</m:t>
                        </m:r>
                      </m:e>
                      <m:lim>
                        <m:r>
                          <a:rPr lang="fr-FR" sz="1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fr-FR" sz="1600" i="1" ker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→∞</m:t>
                        </m:r>
                      </m:lim>
                    </m:limLow>
                    <m:r>
                      <a:rPr lang="fr-FR" sz="1600" b="0" i="1" kern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𝒩</m:t>
                    </m:r>
                    <m:d>
                      <m:dPr>
                        <m:ctrlPr>
                          <a:rPr lang="fr-FR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fr-FR" sz="1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fr-FR" sz="1600" b="0" i="1" kern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6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16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FR" sz="16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estimation variance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obviously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depends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i="0" dirty="0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h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den>
                    </m:f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𝔼</m:t>
                            </m:r>
                          </m:e>
                          <m:sub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𝒁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𝕀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𝒁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fr-FR" sz="1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6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FR" sz="16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sub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fr-FR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𝒁</m:t>
                                    </m:r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fr-FR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𝒁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49628"/>
                <a:ext cx="8075612" cy="5265994"/>
              </a:xfrm>
              <a:prstGeom prst="rect">
                <a:avLst/>
              </a:prstGeom>
              <a:blipFill>
                <a:blip r:embed="rId3"/>
                <a:stretch>
                  <a:fillRect l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</a:t>
            </a:r>
            <a:r>
              <a:rPr lang="fr-FR" dirty="0" err="1"/>
              <a:t>sampling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34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49628"/>
                <a:ext cx="8075612" cy="20097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Choosing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333399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Any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distribution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provided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dominance condition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holds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best instrumental PDF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yields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zero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estimation variance and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reads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h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𝑥</m:t>
                        </m:r>
                      </m:e>
                    </m:d>
                    <m:r>
                      <a:rPr lang="fr-FR" sz="1600" b="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𝕀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𝔽</m:t>
                            </m:r>
                          </m:sub>
                        </m:sSub>
                        <m:d>
                          <m:d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</m:d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sub>
                        </m:sSub>
                        <m:d>
                          <m:d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sub>
                        </m:sSub>
                      </m:den>
                    </m:f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49628"/>
                <a:ext cx="8075612" cy="2009718"/>
              </a:xfrm>
              <a:prstGeom prst="rect">
                <a:avLst/>
              </a:prstGeom>
              <a:blipFill>
                <a:blip r:embed="rId3"/>
                <a:stretch>
                  <a:fillRect l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</a:t>
            </a:r>
            <a:r>
              <a:rPr lang="fr-FR" dirty="0" err="1"/>
              <a:t>sampling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17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182847"/>
            <a:ext cx="4320000" cy="32566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786009" y="3367123"/>
                <a:ext cx="4216940" cy="24720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Impractical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: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normalized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by the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sought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!</a:t>
                </a: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confirms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intuition :</a:t>
                </a:r>
              </a:p>
              <a:p>
                <a:pPr marL="800100" lvl="1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it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distribution of the input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parameters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yielding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800100" lvl="1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it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barely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satisfies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the dominance condition.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009" y="3367123"/>
                <a:ext cx="4216940" cy="2472023"/>
              </a:xfrm>
              <a:prstGeom prst="rect">
                <a:avLst/>
              </a:prstGeom>
              <a:blipFill>
                <a:blip r:embed="rId5"/>
                <a:stretch>
                  <a:fillRect l="-578" r="-2023" b="-2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e la date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23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49628"/>
                <a:ext cx="8075612" cy="2581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A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fundamental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 concept in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reliability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analysis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The objective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to explore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tail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of 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safety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margin’s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distribution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(the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lower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tail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in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our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𝑓</m:t>
                        </m:r>
                      </m:sub>
                    </m:sSub>
                    <m:r>
                      <a:rPr lang="fr-FR" sz="1600" b="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≡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Prob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𝐺</m:t>
                        </m:r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≤0</m:t>
                        </m:r>
                      </m:e>
                    </m:d>
                  </m:oMath>
                </a14:m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)…</a:t>
                </a: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Using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 a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biased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sampling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technique for the input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in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order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to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make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much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more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frequent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…</a:t>
                </a: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And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ideally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, by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sampling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only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and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exhaustively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failed</a:t>
                </a:r>
                <a:r>
                  <a:rPr lang="fr-FR" sz="1600" i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situations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sz="1600" i="1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i.e.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without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forgetting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any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significant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) area of the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domain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).</a:t>
                </a: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49628"/>
                <a:ext cx="8075612" cy="2581413"/>
              </a:xfrm>
              <a:prstGeom prst="rect">
                <a:avLst/>
              </a:prstGeom>
              <a:blipFill rotWithShape="1">
                <a:blip r:embed="rId3"/>
                <a:stretch>
                  <a:fillRect l="-302" r="-981" b="-9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</a:t>
            </a:r>
            <a:r>
              <a:rPr lang="fr-FR" dirty="0" err="1"/>
              <a:t>sampling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94" y="3429001"/>
            <a:ext cx="3960000" cy="2985230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33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59362"/>
            <a:ext cx="8075612" cy="4077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Problem definition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Brute-force estimation using Monte Carlo sampling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Most-probable-failure-point(s)-based methods</a:t>
            </a:r>
          </a:p>
          <a:p>
            <a:pPr lvl="1" indent="436563"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Importance sampling</a:t>
            </a:r>
          </a:p>
          <a:p>
            <a:pPr lvl="1" indent="436563"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Isoprobabilistic</a:t>
            </a: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transformation</a:t>
            </a:r>
          </a:p>
          <a:p>
            <a:pPr lvl="1" indent="436563"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Some methods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3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59362"/>
            <a:ext cx="8075612" cy="199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3"/>
              </a:buBlip>
            </a:pP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Problem definition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3"/>
              </a:buBlip>
            </a:pP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Brute-force estimation using Monte Carlo sampling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Font typeface="Times New Roman" pitchFamily="16" charset="0"/>
              <a:buBlip>
                <a:blip r:embed="rId3"/>
              </a:buBlip>
            </a:pP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Most-probable-failure-point(s)-based methods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71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Isoprobabilistic</a:t>
            </a:r>
            <a:r>
              <a:rPr lang="fr-FR" dirty="0"/>
              <a:t> transformation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49628"/>
            <a:ext cx="8075612" cy="460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Motivation</a:t>
            </a: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tabLst/>
            </a:pP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often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follows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complex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combination of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heterogeneous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marginals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and copula,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with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no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specific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property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tabLst/>
            </a:pP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 the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contrary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gaussian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distribution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well-known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and has good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properties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tabLst/>
            </a:pP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Could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transform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our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composed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distribution to a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simpler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one ?</a:t>
            </a:r>
            <a:endParaRPr lang="fr-FR" sz="200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AutoShape 2">
                <a:extLst>
                  <a:ext uri="{FF2B5EF4-FFF2-40B4-BE49-F238E27FC236}">
                    <a16:creationId xmlns:a16="http://schemas.microsoft.com/office/drawing/2014/main" id="{448F4C72-31F1-468E-8833-157543E14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2918" y="3213397"/>
                <a:ext cx="4013683" cy="642004"/>
              </a:xfrm>
              <a:prstGeom prst="roundRect">
                <a:avLst>
                  <a:gd name="adj" fmla="val 13750"/>
                </a:avLst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⇒</m:t>
                      </m:r>
                      <m:r>
                        <a:rPr kumimoji="0" lang="fr-FR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𝑖𝑠𝑜𝑝𝑟𝑜𝑏𝑎𝑏𝑖𝑙𝑖𝑠𝑡𝑖𝑐</m:t>
                      </m:r>
                      <m:r>
                        <a:rPr kumimoji="0" lang="fr-FR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kumimoji="0" lang="fr-FR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𝑡𝑟𝑎𝑛𝑠𝑓𝑜𝑟𝑚𝑎𝑡𝑖𝑜𝑛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7" name="AutoShape 2">
                <a:extLst>
                  <a:ext uri="{FF2B5EF4-FFF2-40B4-BE49-F238E27FC236}">
                    <a16:creationId xmlns:a16="http://schemas.microsoft.com/office/drawing/2014/main" id="{448F4C72-31F1-468E-8833-157543E14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2918" y="3213397"/>
                <a:ext cx="4013683" cy="642004"/>
              </a:xfrm>
              <a:prstGeom prst="roundRect">
                <a:avLst>
                  <a:gd name="adj" fmla="val 13750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844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Isoprobabilistic</a:t>
            </a:r>
            <a:r>
              <a:rPr lang="fr-FR" dirty="0"/>
              <a:t> transformation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49628"/>
            <a:ext cx="8075612" cy="529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Principle</a:t>
            </a:r>
            <a:endParaRPr lang="fr-FR" sz="200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tabLst/>
            </a:pP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Transformation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physical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space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to standard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space</a:t>
            </a: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tabLst/>
            </a:pP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Conservation of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probabilities</a:t>
            </a: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tabLst/>
            </a:pPr>
            <a:endParaRPr lang="fr-FR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Available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transformations</a:t>
            </a:r>
          </a:p>
          <a:p>
            <a:pPr marL="0" indent="0"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</a:pPr>
            <a:endParaRPr lang="fr-FR" sz="200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FE113A7C-2AF6-4A59-9A34-A9CBB72F6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8429"/>
              </p:ext>
            </p:extLst>
          </p:nvPr>
        </p:nvGraphicFramePr>
        <p:xfrm>
          <a:off x="1829594" y="3275730"/>
          <a:ext cx="6096000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29350173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70612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Type of copula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10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Independent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Componentwise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transformations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51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Elliptical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Generalized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fr-FR" sz="1600" dirty="0" err="1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Nataf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transformation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60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Any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Rosenblatt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transformation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45928"/>
                  </a:ext>
                </a:extLst>
              </a:tr>
            </a:tbl>
          </a:graphicData>
        </a:graphic>
      </p:graphicFrame>
      <p:grpSp>
        <p:nvGrpSpPr>
          <p:cNvPr id="10" name="Groupe 9">
            <a:extLst>
              <a:ext uri="{FF2B5EF4-FFF2-40B4-BE49-F238E27FC236}">
                <a16:creationId xmlns:a16="http://schemas.microsoft.com/office/drawing/2014/main" id="{B90635E1-FEB5-4FCB-946E-19CBDF32CBC9}"/>
              </a:ext>
            </a:extLst>
          </p:cNvPr>
          <p:cNvGrpSpPr/>
          <p:nvPr/>
        </p:nvGrpSpPr>
        <p:grpSpPr>
          <a:xfrm>
            <a:off x="4787107" y="5699184"/>
            <a:ext cx="4255431" cy="604461"/>
            <a:chOff x="5307260" y="2567182"/>
            <a:chExt cx="4255431" cy="604461"/>
          </a:xfrm>
        </p:grpSpPr>
        <p:pic>
          <p:nvPicPr>
            <p:cNvPr id="11" name="Graphique 10" descr="Ampoule">
              <a:extLst>
                <a:ext uri="{FF2B5EF4-FFF2-40B4-BE49-F238E27FC236}">
                  <a16:creationId xmlns:a16="http://schemas.microsoft.com/office/drawing/2014/main" id="{293444C1-06C6-4D0E-BAD1-500C6EAB7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5307260" y="2567182"/>
              <a:ext cx="523220" cy="523220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594857B8-C851-4FE0-9518-A8A5A3C42D48}"/>
                </a:ext>
              </a:extLst>
            </p:cNvPr>
            <p:cNvSpPr txBox="1"/>
            <p:nvPr/>
          </p:nvSpPr>
          <p:spPr>
            <a:xfrm>
              <a:off x="5867399" y="2567182"/>
              <a:ext cx="3695292" cy="60446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  <a:spcAft>
                  <a:spcPts val="600"/>
                </a:spcAft>
                <a:tabLst/>
              </a:pPr>
              <a:r>
                <a:rPr lang="fr-FR" sz="14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Further</a:t>
              </a:r>
              <a:r>
                <a:rPr lang="fr-F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fr-FR" sz="14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readings</a:t>
              </a:r>
              <a:r>
                <a:rPr lang="fr-F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: Lebrun &amp; </a:t>
              </a:r>
              <a:r>
                <a:rPr lang="fr-FR" sz="14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Dutfoy</a:t>
              </a:r>
              <a:r>
                <a:rPr lang="fr-F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(2009a,b,c)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5588602-9A2A-49FE-AE01-AF392F878629}"/>
              </a:ext>
            </a:extLst>
          </p:cNvPr>
          <p:cNvGrpSpPr/>
          <p:nvPr/>
        </p:nvGrpSpPr>
        <p:grpSpPr>
          <a:xfrm>
            <a:off x="4643037" y="4965746"/>
            <a:ext cx="4399501" cy="626281"/>
            <a:chOff x="4885852" y="5622996"/>
            <a:chExt cx="3612952" cy="626281"/>
          </a:xfrm>
        </p:grpSpPr>
        <p:pic>
          <p:nvPicPr>
            <p:cNvPr id="15" name="Graphique 14" descr="Engrenage">
              <a:extLst>
                <a:ext uri="{FF2B5EF4-FFF2-40B4-BE49-F238E27FC236}">
                  <a16:creationId xmlns:a16="http://schemas.microsoft.com/office/drawing/2014/main" id="{F4834DF0-78C3-4C87-947B-EC65949F6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85852" y="5622996"/>
              <a:ext cx="547050" cy="626281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8450092B-ACA1-4C92-826B-07D80455CA28}"/>
                </a:ext>
              </a:extLst>
            </p:cNvPr>
            <p:cNvSpPr txBox="1"/>
            <p:nvPr/>
          </p:nvSpPr>
          <p:spPr>
            <a:xfrm>
              <a:off x="5464161" y="5678826"/>
              <a:ext cx="3034643" cy="5232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400" kern="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The </a:t>
              </a:r>
              <a:r>
                <a:rPr lang="fr-FR" sz="1400" kern="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choice</a:t>
              </a:r>
              <a:r>
                <a:rPr lang="fr-FR" sz="1400" kern="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for the </a:t>
              </a:r>
              <a:r>
                <a:rPr lang="fr-FR" sz="1400" kern="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most-suitable</a:t>
              </a:r>
              <a:r>
                <a:rPr lang="fr-FR" sz="1400" kern="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transformation </a:t>
              </a:r>
              <a:r>
                <a:rPr lang="fr-FR" sz="1400" kern="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is</a:t>
              </a:r>
              <a:r>
                <a:rPr lang="fr-FR" sz="1400" kern="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fr-FR" sz="1400" kern="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automatic</a:t>
              </a:r>
              <a:r>
                <a:rPr lang="fr-FR" sz="1400" kern="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in OpenTURNS.</a:t>
              </a:r>
              <a:endParaRPr lang="fr-FR" sz="1400" b="0" i="0" dirty="0">
                <a:solidFill>
                  <a:schemeClr val="tx1"/>
                </a:solidFill>
                <a:latin typeface="Cambria Math" panose="02040503050406030204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1525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Isoprobabilistic</a:t>
            </a:r>
            <a:r>
              <a:rPr lang="fr-FR" dirty="0"/>
              <a:t>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971804"/>
                <a:ext cx="8075612" cy="40956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Standard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space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properties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pPr marL="534987" lvl="1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Given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components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order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of X and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Cholesky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decomposition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are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fixed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the transformation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unique</a:t>
                </a: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and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bijective</a:t>
                </a: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invertible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).</a:t>
                </a:r>
              </a:p>
              <a:p>
                <a:pPr marL="534987" lvl="1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34987" lvl="1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measure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preserved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34987" lvl="1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transformed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performance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function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defined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by composition: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∘</m:t>
                        </m:r>
                      </m:sup>
                    </m:sSup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∘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r>
                      <a:rPr lang="fr-FR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𝒖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34987" lvl="1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34987" lvl="1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Definition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of 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domain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in the standard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space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𝔽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∘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∘</m:t>
                            </m:r>
                          </m:sup>
                        </m:sSup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</m:d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≤0</m:t>
                        </m:r>
                      </m:e>
                    </m:d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971804"/>
                <a:ext cx="8075612" cy="4095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B003516-DE6B-46C4-AD91-DB4031EFE104}"/>
              </a:ext>
            </a:extLst>
          </p:cNvPr>
          <p:cNvGrpSpPr/>
          <p:nvPr/>
        </p:nvGrpSpPr>
        <p:grpSpPr>
          <a:xfrm>
            <a:off x="5491383" y="2451510"/>
            <a:ext cx="3424017" cy="509912"/>
            <a:chOff x="6722260" y="3926217"/>
            <a:chExt cx="3424017" cy="509912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59A27263-B952-4273-8147-04F3461191C0}"/>
                </a:ext>
              </a:extLst>
            </p:cNvPr>
            <p:cNvSpPr txBox="1"/>
            <p:nvPr/>
          </p:nvSpPr>
          <p:spPr>
            <a:xfrm>
              <a:off x="7189717" y="4027285"/>
              <a:ext cx="2956560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 algn="ctr"/>
              <a:r>
                <a:rPr lang="fr-FR" sz="1400" dirty="0" err="1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Does</a:t>
              </a:r>
              <a:r>
                <a:rPr lang="fr-FR" sz="14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not </a:t>
              </a:r>
              <a:r>
                <a:rPr lang="fr-FR" sz="1400" dirty="0" err="1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hold</a:t>
              </a:r>
              <a:r>
                <a:rPr lang="fr-FR" sz="14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for approximations</a:t>
              </a:r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" name="Graphique 8" descr="Avertissement avec un remplissage uni">
              <a:extLst>
                <a:ext uri="{FF2B5EF4-FFF2-40B4-BE49-F238E27FC236}">
                  <a16:creationId xmlns:a16="http://schemas.microsoft.com/office/drawing/2014/main" id="{762F135B-3C2D-4B74-9887-6BBEC00C8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22260" y="3926217"/>
              <a:ext cx="467457" cy="509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9039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Isoprobabilistic</a:t>
            </a:r>
            <a:r>
              <a:rPr lang="fr-FR" dirty="0"/>
              <a:t>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971804"/>
                <a:ext cx="8075612" cy="20805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Standard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space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properties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fr-FR" sz="1600" u="sng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Ex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: Resistance vs Stress model: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𝑔</m:t>
                    </m:r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𝑟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𝑠</m:t>
                        </m:r>
                      </m:e>
                    </m:d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𝑟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𝑠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𝑤𝑖𝑡h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eqArr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𝑅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∼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ℒ𝒩</m:t>
                            </m:r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𝑆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∼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ℒ𝒩</m:t>
                            </m:r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𝐶𝑜𝑟𝑟𝑒𝑙𝑎𝑡𝑖𝑜𝑛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𝑏𝑦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𝑛𝑜𝑟𝑚𝑎𝑙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𝑐𝑜𝑝𝑢𝑙𝑎</m:t>
                            </m:r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=0, 525</m:t>
                            </m:r>
                          </m:e>
                        </m:eqArr>
                      </m:e>
                    </m:d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971804"/>
                <a:ext cx="8075612" cy="2080571"/>
              </a:xfrm>
              <a:prstGeom prst="rect">
                <a:avLst/>
              </a:prstGeom>
              <a:blipFill>
                <a:blip r:embed="rId3"/>
                <a:stretch>
                  <a:fillRect l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23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84" y="2629927"/>
            <a:ext cx="4320000" cy="325661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6" y="2629926"/>
            <a:ext cx="4320000" cy="32566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92673" y="5876813"/>
            <a:ext cx="1550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Physical</a:t>
            </a:r>
            <a:r>
              <a:rPr lang="fr-FR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space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1617" y="5876814"/>
            <a:ext cx="1620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Standard </a:t>
            </a:r>
            <a:r>
              <a:rPr lang="fr-FR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space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55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59362"/>
            <a:ext cx="8075612" cy="4077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Problem definition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Brute-force estimation using Monte Carlo sampling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Most-probable-failure-point(s)-based methods</a:t>
            </a:r>
          </a:p>
          <a:p>
            <a:pPr lvl="1" indent="436563"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Importance sampling</a:t>
            </a:r>
          </a:p>
          <a:p>
            <a:pPr lvl="1" indent="436563"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Isoprobabilistic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transformation</a:t>
            </a:r>
          </a:p>
          <a:p>
            <a:pPr lvl="1" indent="436563"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Some methods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56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971804"/>
                <a:ext cx="8075612" cy="5421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Most probable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failure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point(s)</a:t>
                </a: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Let’s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get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back to the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optimal importance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sampling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concept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define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most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probable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point(s)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e>
                      <m: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as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the mode(s) of the optimal instrumental distribution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fr-FR" sz="16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fr-F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𝕀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𝔽</m:t>
                                    </m:r>
                                  </m:e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∘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𝒖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𝒖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solution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not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nessarily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unique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although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often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case in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many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applications (</a:t>
                </a:r>
                <a:r>
                  <a:rPr lang="fr-FR" sz="1600" i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e.g.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in structural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mechanics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971804"/>
                <a:ext cx="8075612" cy="5421485"/>
              </a:xfrm>
              <a:prstGeom prst="rect">
                <a:avLst/>
              </a:prstGeom>
              <a:blipFill>
                <a:blip r:embed="rId4"/>
                <a:stretch>
                  <a:fillRect l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25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000" y="1640321"/>
            <a:ext cx="3600000" cy="271384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488" y="1640321"/>
            <a:ext cx="3600000" cy="27138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92673" y="4262023"/>
            <a:ext cx="1550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Physical</a:t>
            </a:r>
            <a:r>
              <a:rPr lang="fr-FR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space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7336" y="4262023"/>
            <a:ext cx="1620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Standard </a:t>
            </a:r>
            <a:r>
              <a:rPr lang="fr-FR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space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39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88540"/>
                <a:ext cx="8060372" cy="51763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Most probable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failure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point(s)</a:t>
                </a:r>
              </a:p>
              <a:p>
                <a:pPr marL="342900" lvl="0" indent="-342900"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Let’s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work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on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definition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fr-FR" sz="16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fr-F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𝕀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𝔽</m:t>
                                    </m:r>
                                  </m:e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∘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𝒖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𝒖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fr-FR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/2</m:t>
                                    </m:r>
                                  </m:sup>
                                </m:sSup>
                              </m:den>
                            </m:f>
                            <m:func>
                              <m:func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fr-F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𝒖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 sz="1600" b="0" i="0" baseline="300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T</m:t>
                                    </m:r>
                                    <m:r>
                                      <a:rPr lang="fr-F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𝒖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: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∘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𝒖</m:t>
                                </m:r>
                              </m:e>
                            </m:d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≤0</m:t>
                            </m:r>
                          </m:e>
                        </m:func>
                      </m:e>
                    </m:func>
                  </m:oMath>
                </a14:m>
                <a:b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This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equivalent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to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searching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point(s) in the standard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space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that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are 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closest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to 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origin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88540"/>
                <a:ext cx="8060372" cy="5176354"/>
              </a:xfrm>
              <a:prstGeom prst="rect">
                <a:avLst/>
              </a:prstGeom>
              <a:blipFill>
                <a:blip r:embed="rId3"/>
                <a:stretch>
                  <a:fillRect l="-303" b="-5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AutoShape 2"/>
              <p:cNvSpPr>
                <a:spLocks noChangeArrowheads="1"/>
              </p:cNvSpPr>
              <p:nvPr/>
            </p:nvSpPr>
            <p:spPr bwMode="auto">
              <a:xfrm>
                <a:off x="1136553" y="2381686"/>
                <a:ext cx="2949134" cy="679808"/>
              </a:xfrm>
              <a:prstGeom prst="roundRect">
                <a:avLst>
                  <a:gd name="adj" fmla="val 13750"/>
                </a:avLst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1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fr-FR" sz="1600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fr-FR" sz="16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60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600" b="0" i="0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in</m:t>
                                  </m:r>
                                </m:e>
                                <m:lim>
                                  <m:r>
                                    <a:rPr lang="fr-FR" sz="1600" b="1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fr-FR" sz="1600" b="1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m:rPr>
                                  <m:sty m:val="p"/>
                                </m:rPr>
                                <a:rPr lang="fr-FR" sz="1600" baseline="3000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T</m:t>
                              </m:r>
                              <m:r>
                                <a:rPr lang="fr-FR" sz="1600" b="1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fr-FR" sz="1600" b="1" i="1">
                                  <a:solidFill>
                                    <a:srgbClr val="333399"/>
                                  </a:solidFill>
                                  <a:latin typeface="Cambria Math"/>
                                  <a:ea typeface="Cambria Math"/>
                                </a:rPr>
                                <m:t>:</m:t>
                              </m:r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  <a:ea typeface="Cambria Math"/>
                                </a:rPr>
                                <m:t>    </m:t>
                              </m:r>
                              <m:sSup>
                                <m:sSup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∘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1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  <a:ea typeface="Cambria Math"/>
                                </a:rPr>
                                <m:t>≤0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6553" y="2381686"/>
                <a:ext cx="2949134" cy="679808"/>
              </a:xfrm>
              <a:prstGeom prst="roundRect">
                <a:avLst>
                  <a:gd name="adj" fmla="val 13750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5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26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"/>
          <a:stretch/>
        </p:blipFill>
        <p:spPr>
          <a:xfrm>
            <a:off x="4085687" y="1983937"/>
            <a:ext cx="4680293" cy="3816788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14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88540"/>
                <a:ext cx="8070748" cy="5403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Search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algorithms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(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constrained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optimization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)</a:t>
                </a: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Abdo-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Rackwitz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algorithm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exploits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specificities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of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problem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at hand:</a:t>
                </a:r>
              </a:p>
              <a:p>
                <a:pPr marL="992187" lvl="2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Quadratic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objective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function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992187" lvl="2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nonlinear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constraint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but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linearized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at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each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step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based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on the information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brought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by the gradient.</a:t>
                </a:r>
              </a:p>
              <a:p>
                <a:pPr marL="992187" lvl="2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optimization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steps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(the moves amplitude)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can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either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fixed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small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 or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optimized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(variable)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using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merit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rules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such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as Goldstein-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Armijo’s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992187" lvl="2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algorithm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converges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when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current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point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satisfies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both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1449387" lvl="3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(the point in on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limit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-state surface)</a:t>
                </a:r>
              </a:p>
              <a:p>
                <a:pPr marL="1449387" lvl="3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𝛻</m:t>
                        </m:r>
                      </m:e>
                      <m:sub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sub>
                    </m:sSub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∘</m:t>
                        </m:r>
                      </m:sup>
                    </m:sSup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⫽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(the gradient of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constraint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colinear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to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that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of the objective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function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COBYLA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Constrained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Optimization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BY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Linear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Approximations)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algorithm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interesting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alternative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when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partial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differences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of the performance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function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are hard to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estimate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using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finite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differences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schemes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88540"/>
                <a:ext cx="8070748" cy="5403660"/>
              </a:xfrm>
              <a:prstGeom prst="rect">
                <a:avLst/>
              </a:prstGeom>
              <a:blipFill>
                <a:blip r:embed="rId4"/>
                <a:stretch>
                  <a:fillRect l="-302" r="-1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9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88540"/>
                <a:ext cx="8070748" cy="1983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First-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order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reliability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method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(FORM)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u="sng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Assumption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most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probable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point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unique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performance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function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linearized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at the MPFP: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1,</m:t>
                        </m:r>
                        <m:sSup>
                          <m:sSupPr>
                            <m:ctrlP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∘</m:t>
                        </m:r>
                      </m:sup>
                    </m:sSubSup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∘</m:t>
                        </m:r>
                      </m:sup>
                    </m:sSup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𝛻</m:t>
                            </m:r>
                          </m:e>
                          <m:sub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∘</m:t>
                            </m:r>
                          </m:sup>
                        </m:sSup>
                        <m:d>
                          <m:d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</m:sup>
                    </m:sSup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𝛻</m:t>
                            </m:r>
                          </m:e>
                          <m:sub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∘</m:t>
                            </m:r>
                          </m:sup>
                        </m:sSup>
                        <m:d>
                          <m:d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</m:sup>
                    </m:sSup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88540"/>
                <a:ext cx="8070748" cy="1983236"/>
              </a:xfrm>
              <a:prstGeom prst="rect">
                <a:avLst/>
              </a:prstGeom>
              <a:blipFill rotWithShape="1">
                <a:blip r:embed="rId4"/>
                <a:stretch>
                  <a:fillRect l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28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39788" y="3388825"/>
                <a:ext cx="3924798" cy="25497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We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introduce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unit orientation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vector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r>
                      <a:rPr lang="fr-FR" sz="1600" b="1" i="1">
                        <a:latin typeface="Cambria Math"/>
                      </a:rPr>
                      <m:t>𝜶</m:t>
                    </m:r>
                    <m:r>
                      <a:rPr lang="fr-FR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>
                                <a:latin typeface="Cambria Math"/>
                              </a:rPr>
                              <m:t>𝛻</m:t>
                            </m:r>
                          </m:e>
                          <m:sub>
                            <m:r>
                              <a:rPr lang="fr-FR" sz="1600" b="1" i="1"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sSup>
                          <m:sSup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fr-FR" sz="1600" i="1">
                                <a:latin typeface="Cambria Math"/>
                              </a:rPr>
                              <m:t>∘</m:t>
                            </m:r>
                          </m:sup>
                        </m:sSup>
                        <m:d>
                          <m:d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1" i="1">
                                    <a:latin typeface="Cambria Math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fr-FR" sz="1600" b="1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fr-FR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>
                                        <a:latin typeface="Cambria Math"/>
                                      </a:rPr>
                                      <m:t>𝛻</m:t>
                                    </m:r>
                                  </m:e>
                                  <m:sub>
                                    <m:r>
                                      <a:rPr lang="fr-FR" sz="1600" b="1" i="1">
                                        <a:latin typeface="Cambria Math"/>
                                      </a:rPr>
                                      <m:t>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fr-FR" sz="1600" i="1">
                                        <a:latin typeface="Cambria Math"/>
                                      </a:rPr>
                                      <m:t>∘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600" b="1" i="1">
                                            <a:latin typeface="Cambria Math"/>
                                          </a:rPr>
                                          <m:t>𝒖</m:t>
                                        </m:r>
                                      </m:e>
                                      <m:sup>
                                        <m:r>
                                          <a:rPr lang="fr-FR" sz="1600" b="1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fr-FR" sz="1600" i="1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And 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Hasofer-Lind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reliability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index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>
                            <a:latin typeface="Cambria Math"/>
                          </a:rPr>
                          <m:t>HL</m:t>
                        </m:r>
                      </m:sub>
                    </m:sSub>
                    <m:r>
                      <a:rPr lang="fr-FR" sz="1600" i="1">
                        <a:latin typeface="Cambria Math"/>
                      </a:rPr>
                      <m:t>=</m:t>
                    </m:r>
                    <m:r>
                      <a:rPr lang="fr-FR" sz="1600" b="1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fr-FR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latin typeface="Cambria Math"/>
                          </a:rPr>
                          <m:t>𝜶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fr-FR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latin typeface="Cambria Math"/>
                          </a:rPr>
                          <m:t>𝒖</m:t>
                        </m:r>
                      </m:e>
                      <m:sup>
                        <m:r>
                          <a:rPr lang="fr-FR" sz="1600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fr-FR" sz="1600" i="1">
                        <a:latin typeface="Cambria Math"/>
                      </a:rPr>
                      <m:t>=</m:t>
                    </m:r>
                    <m:bar>
                      <m:barPr>
                        <m:pos m:val="top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fr-FR" sz="1600">
                            <a:latin typeface="Cambria Math"/>
                          </a:rPr>
                          <m:t>O</m:t>
                        </m:r>
                        <m:sSup>
                          <m:sSup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/>
                              </a:rPr>
                              <m:t>P</m:t>
                            </m:r>
                          </m:e>
                          <m:sup>
                            <m:r>
                              <a:rPr lang="fr-FR" sz="160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bar>
                  </m:oMath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3388825"/>
                <a:ext cx="3924798" cy="2549737"/>
              </a:xfrm>
              <a:prstGeom prst="rect">
                <a:avLst/>
              </a:prstGeom>
              <a:blipFill rotWithShape="1">
                <a:blip r:embed="rId6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4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88540"/>
                <a:ext cx="8070748" cy="43360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First-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order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reliability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method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(FORM)</a:t>
                </a:r>
              </a:p>
              <a:p>
                <a:pPr marL="342900" indent="-342900">
                  <a:lnSpc>
                    <a:spcPct val="150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approximate</a:t>
                </a: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domain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in the standard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space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rewrites: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𝔽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1,</m:t>
                        </m:r>
                        <m:sSup>
                          <m:sSupPr>
                            <m:ctrlP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∘</m:t>
                        </m:r>
                      </m:sup>
                    </m:sSubSup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sSubSup>
                          <m:sSub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</m:t>
                            </m:r>
                            <m:sSup>
                              <m:sSupPr>
                                <m:ctrlP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∘</m:t>
                            </m:r>
                          </m:sup>
                        </m:sSubSup>
                        <m:d>
                          <m:d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</m:d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≤0</m:t>
                        </m:r>
                      </m:e>
                    </m:d>
                  </m:oMath>
                </a14:m>
                <a:br>
                  <a:rPr lang="fr-FR" sz="1600" i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𝔽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1,</m:t>
                        </m:r>
                        <m:sSup>
                          <m:sSupPr>
                            <m:ctrlPr>
                              <a:rPr lang="fr-FR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∘</m:t>
                        </m:r>
                      </m:sup>
                    </m:sSubSup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∘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𝒖</m:t>
                                    </m:r>
                                  </m:e>
                                  <m:sup>
                                    <m:r>
                                      <a:rPr lang="fr-FR" sz="16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≤0</m:t>
                        </m:r>
                      </m:e>
                    </m:d>
                  </m:oMath>
                </a14:m>
                <a:br>
                  <a:rPr lang="fr-FR" sz="1600" i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𝔽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1,</m:t>
                        </m:r>
                        <m:sSup>
                          <m:sSupPr>
                            <m:ctrlPr>
                              <a:rPr lang="fr-FR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∘</m:t>
                        </m:r>
                      </m:sup>
                    </m:sSubSup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𝜶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≤0</m:t>
                        </m:r>
                      </m:e>
                    </m:d>
                  </m:oMath>
                </a14:m>
                <a:br>
                  <a:rPr lang="fr-FR" sz="1600" i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𝔽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1,</m:t>
                        </m:r>
                        <m:sSup>
                          <m:sSupPr>
                            <m:ctrlPr>
                              <a:rPr lang="fr-FR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∘</m:t>
                        </m:r>
                      </m:sup>
                    </m:sSubSup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𝜶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r>
                          <a:rPr lang="fr-F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HL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≤0</m:t>
                        </m:r>
                      </m:e>
                    </m:d>
                  </m:oMath>
                </a14:m>
                <a:endParaRPr lang="fr-FR" sz="16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So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that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obtain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following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first-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order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approximation of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1,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Prob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𝜶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𝑼</m:t>
                        </m:r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HL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≤0</m:t>
                        </m:r>
                      </m:e>
                    </m:d>
                  </m:oMath>
                </a14:m>
                <a:b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 1,</m:t>
                        </m:r>
                        <m:sSup>
                          <m:sSupPr>
                            <m:ctrlP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r-FR" sz="1600">
                        <a:solidFill>
                          <a:schemeClr val="tx1"/>
                        </a:solidFill>
                        <a:latin typeface="Cambria Math"/>
                      </a:rPr>
                      <m:t>Prob</m:t>
                    </m:r>
                    <m:d>
                      <m:dPr>
                        <m:begChr m:val="["/>
                        <m:endChr m:val="]"/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𝑍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HL</m:t>
                            </m:r>
                          </m:sub>
                        </m:sSub>
                      </m:e>
                    </m:d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with</m:t>
                    </m:r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𝑍</m:t>
                    </m:r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fr-FR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𝑼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∼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𝒩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0, 1</m:t>
                        </m:r>
                      </m:e>
                    </m:d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Hence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endParaRPr lang="fr-FR" sz="1600" b="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88540"/>
                <a:ext cx="8070748" cy="4336060"/>
              </a:xfrm>
              <a:prstGeom prst="rect">
                <a:avLst/>
              </a:prstGeom>
              <a:blipFill rotWithShape="1">
                <a:blip r:embed="rId4"/>
                <a:stretch>
                  <a:fillRect l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29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AutoShape 2"/>
              <p:cNvSpPr>
                <a:spLocks noChangeArrowheads="1"/>
              </p:cNvSpPr>
              <p:nvPr/>
            </p:nvSpPr>
            <p:spPr bwMode="auto">
              <a:xfrm>
                <a:off x="3539215" y="5469771"/>
                <a:ext cx="2346020" cy="712912"/>
              </a:xfrm>
              <a:prstGeom prst="roundRect">
                <a:avLst>
                  <a:gd name="adj" fmla="val 13750"/>
                </a:avLst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𝑓</m:t>
                          </m:r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 1,</m:t>
                          </m:r>
                          <m:sSup>
                            <m:sSupPr>
                              <m:ctrlP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fr-FR" sz="16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𝒖</m:t>
                              </m:r>
                            </m:e>
                            <m:sup>
                              <m: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kumimoji="0" lang="fr-FR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l-GR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Φ</m:t>
                      </m:r>
                      <m:d>
                        <m:dPr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fr-FR" sz="16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HL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9215" y="5469771"/>
                <a:ext cx="2346020" cy="712912"/>
              </a:xfrm>
              <a:prstGeom prst="roundRect">
                <a:avLst>
                  <a:gd name="adj" fmla="val 13750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9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59362"/>
            <a:ext cx="8075612" cy="199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Problem definition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Brute-force estimation using Monte Carlo sampling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Most-probable-failure-point(s)-based methods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94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88540"/>
            <a:ext cx="8070748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3"/>
              </a:buBlip>
            </a:pPr>
            <a:r>
              <a:rPr lang="fr-FR" sz="2000" i="1" dirty="0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First-</a:t>
            </a:r>
            <a:r>
              <a:rPr lang="fr-FR" sz="2000" i="1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order</a:t>
            </a:r>
            <a:r>
              <a:rPr lang="fr-FR" sz="2000" i="1" dirty="0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2000" i="1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reliability</a:t>
            </a:r>
            <a:r>
              <a:rPr lang="fr-FR" sz="2000" i="1" dirty="0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2000" i="1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method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(FORM)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Ex: Resistance vs Stress model</a:t>
            </a:r>
            <a:endParaRPr lang="fr-FR" sz="1600" b="0" i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30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77" y="2059499"/>
            <a:ext cx="5399999" cy="40707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AutoShape 2"/>
              <p:cNvSpPr>
                <a:spLocks noChangeArrowheads="1"/>
              </p:cNvSpPr>
              <p:nvPr/>
            </p:nvSpPr>
            <p:spPr bwMode="auto">
              <a:xfrm>
                <a:off x="5830077" y="2545515"/>
                <a:ext cx="2667036" cy="1121474"/>
              </a:xfrm>
              <a:prstGeom prst="roundRect">
                <a:avLst>
                  <a:gd name="adj" fmla="val 13750"/>
                </a:avLst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𝐻𝐿</m:t>
                          </m:r>
                        </m:sub>
                      </m:sSub>
                      <m:r>
                        <a:rPr kumimoji="0" lang="fr-FR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≈4,68</m:t>
                      </m:r>
                    </m:oMath>
                  </m:oMathPara>
                </a14:m>
                <a:endParaRPr kumimoji="0" lang="fr-F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  <a:p>
                <a:pPr lvl="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𝑓</m:t>
                          </m:r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 1,</m:t>
                          </m:r>
                          <m:sSup>
                            <m:sSupPr>
                              <m:ctrlP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fr-FR" sz="16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𝒖</m:t>
                              </m:r>
                            </m:e>
                            <m:sup>
                              <m: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kumimoji="0" lang="fr-FR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≈1,44×</m:t>
                      </m:r>
                      <m:sSup>
                        <m:sSupPr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0077" y="2545515"/>
                <a:ext cx="2667036" cy="1121474"/>
              </a:xfrm>
              <a:prstGeom prst="roundRect">
                <a:avLst>
                  <a:gd name="adj" fmla="val 13750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570106" y="4258611"/>
            <a:ext cx="318697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fr-FR" sz="1600" dirty="0">
                <a:latin typeface="Arial" pitchFamily="34" charset="0"/>
                <a:cs typeface="Arial" pitchFamily="34" charset="0"/>
              </a:rPr>
              <a:t>The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limit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-state surface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being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linear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in the standard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space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, in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this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particular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case, FORM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the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reference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solution.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Generally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speaking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only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an approximation.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43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88540"/>
                <a:ext cx="8070748" cy="14795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FORM : 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Multiple design points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u="sng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Ex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: </a:t>
                </a: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Consider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following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limit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-state </a:t>
                </a: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function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−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𝜅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b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where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solidFill>
                          <a:srgbClr val="008000"/>
                        </a:solidFill>
                        <a:latin typeface="Cambria Math"/>
                      </a:rPr>
                      <m:t>𝑿</m:t>
                    </m:r>
                    <m:r>
                      <a:rPr lang="fr-FR" sz="1600" b="1" i="1" smtClean="0">
                        <a:solidFill>
                          <a:srgbClr val="008000"/>
                        </a:solidFill>
                        <a:latin typeface="Cambria Math"/>
                      </a:rPr>
                      <m:t>=</m:t>
                    </m:r>
                    <m:r>
                      <a:rPr lang="fr-FR" sz="1600" b="1" i="1" smtClean="0">
                        <a:solidFill>
                          <a:srgbClr val="008000"/>
                        </a:solidFill>
                        <a:latin typeface="Cambria Math"/>
                      </a:rPr>
                      <m:t>𝑼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∼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𝒩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fr-FR" sz="1600" b="1" i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𝐈</m:t>
                        </m:r>
                      </m:e>
                    </m:d>
                  </m:oMath>
                </a14:m>
                <a:r>
                  <a:rPr lang="fr-FR" sz="1600" b="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𝑏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=5</m:t>
                    </m:r>
                  </m:oMath>
                </a14:m>
                <a:r>
                  <a:rPr lang="fr-FR" sz="1600" b="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𝜅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=0,5</m:t>
                    </m:r>
                  </m:oMath>
                </a14:m>
                <a:r>
                  <a:rPr lang="fr-FR" sz="1600" b="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𝑒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=0,1</m:t>
                    </m:r>
                  </m:oMath>
                </a14:m>
                <a:r>
                  <a:rPr lang="fr-FR" sz="1600" b="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88540"/>
                <a:ext cx="8070748" cy="1479509"/>
              </a:xfrm>
              <a:prstGeom prst="rect">
                <a:avLst/>
              </a:prstGeom>
              <a:blipFill rotWithShape="1">
                <a:blip r:embed="rId4"/>
                <a:stretch>
                  <a:fillRect l="-302" b="-28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31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280" y="2170637"/>
            <a:ext cx="5281882" cy="3981727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5E639F0-94C7-40C4-8E4A-ED4E86FF43CB}"/>
              </a:ext>
            </a:extLst>
          </p:cNvPr>
          <p:cNvGrpSpPr/>
          <p:nvPr/>
        </p:nvGrpSpPr>
        <p:grpSpPr>
          <a:xfrm>
            <a:off x="4404658" y="5969655"/>
            <a:ext cx="3984694" cy="523220"/>
            <a:chOff x="5344179" y="2459460"/>
            <a:chExt cx="3984694" cy="523220"/>
          </a:xfrm>
        </p:grpSpPr>
        <p:pic>
          <p:nvPicPr>
            <p:cNvPr id="10" name="Graphique 9" descr="Ampoule">
              <a:extLst>
                <a:ext uri="{FF2B5EF4-FFF2-40B4-BE49-F238E27FC236}">
                  <a16:creationId xmlns:a16="http://schemas.microsoft.com/office/drawing/2014/main" id="{74BDFDD0-3F67-49C8-B00D-9B04AF142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344179" y="2459460"/>
              <a:ext cx="523220" cy="523220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3FB026E-9896-406E-927F-BC1F2F193AF4}"/>
                </a:ext>
              </a:extLst>
            </p:cNvPr>
            <p:cNvSpPr txBox="1"/>
            <p:nvPr/>
          </p:nvSpPr>
          <p:spPr>
            <a:xfrm>
              <a:off x="5867399" y="2567182"/>
              <a:ext cx="3461474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>
                <a:spcAft>
                  <a:spcPts val="1200"/>
                </a:spcAft>
              </a:pPr>
              <a:r>
                <a:rPr lang="fr-FR" sz="1400" dirty="0" err="1">
                  <a:latin typeface="Arial" pitchFamily="34" charset="0"/>
                  <a:cs typeface="Arial" pitchFamily="34" charset="0"/>
                </a:rPr>
                <a:t>See</a:t>
              </a:r>
              <a:r>
                <a:rPr lang="fr-FR" sz="1400" dirty="0">
                  <a:latin typeface="Arial" pitchFamily="34" charset="0"/>
                  <a:cs typeface="Arial" pitchFamily="34" charset="0"/>
                </a:rPr>
                <a:t> Der </a:t>
              </a:r>
              <a:r>
                <a:rPr lang="fr-FR" sz="1400" dirty="0" err="1">
                  <a:latin typeface="Arial" pitchFamily="34" charset="0"/>
                  <a:cs typeface="Arial" pitchFamily="34" charset="0"/>
                </a:rPr>
                <a:t>Kiureghian</a:t>
              </a:r>
              <a:r>
                <a:rPr lang="fr-FR" sz="1400" dirty="0">
                  <a:latin typeface="Arial" pitchFamily="34" charset="0"/>
                  <a:cs typeface="Arial" pitchFamily="34" charset="0"/>
                </a:rPr>
                <a:t> &amp; </a:t>
              </a:r>
              <a:r>
                <a:rPr lang="fr-FR" sz="1400" dirty="0" err="1">
                  <a:latin typeface="Arial" pitchFamily="34" charset="0"/>
                  <a:cs typeface="Arial" pitchFamily="34" charset="0"/>
                </a:rPr>
                <a:t>Dakessian</a:t>
              </a:r>
              <a:r>
                <a:rPr lang="fr-FR" sz="1400" dirty="0">
                  <a:latin typeface="Arial" pitchFamily="34" charset="0"/>
                  <a:cs typeface="Arial" pitchFamily="34" charset="0"/>
                </a:rPr>
                <a:t> (1998).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183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45312"/>
                <a:ext cx="8070748" cy="4718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SORM: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accounting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for local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curvatures</a:t>
                </a:r>
                <a:endParaRPr lang="fr-FR" sz="2000" i="1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Second-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order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Taylor approximation </a:t>
                </a:r>
                <a: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2,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∘</m:t>
                        </m:r>
                      </m:sup>
                    </m:sSub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∘</m:t>
                        </m:r>
                      </m:sup>
                    </m:sSup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𝛻</m:t>
                            </m:r>
                          </m:e>
                          <m:sub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∘</m:t>
                            </m:r>
                          </m:sup>
                        </m:sSup>
                        <m:d>
                          <m:d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</m:sup>
                    </m:sSup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fr-FR" sz="1600" b="1" i="1" smtClean="0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fr-FR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fr-FR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fr-FR" sz="16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fr-FR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fr-FR" sz="1600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T</m:t>
                        </m:r>
                      </m:sup>
                    </m:sSup>
                    <m:sSub>
                      <m:sSubPr>
                        <m:ctrlPr>
                          <a:rPr lang="fr-F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0">
                            <a:solidFill>
                              <a:srgbClr val="0000FF"/>
                            </a:solidFill>
                            <a:latin typeface="Cambria Math"/>
                          </a:rPr>
                          <m:t>𝛁</m:t>
                        </m:r>
                      </m:e>
                      <m:sub>
                        <m:r>
                          <a:rPr lang="fr-FR" sz="16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𝒖</m:t>
                        </m:r>
                      </m:sub>
                    </m:sSub>
                    <m:sSup>
                      <m:sSupPr>
                        <m:ctrlPr>
                          <a:rPr lang="fr-F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fr-FR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∘</m:t>
                        </m:r>
                      </m:sup>
                    </m:sSup>
                    <m:d>
                      <m:dPr>
                        <m:ctrlPr>
                          <a:rPr lang="fr-F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fr-F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fr-FR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fr-FR" sz="1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endParaRPr lang="fr-FR" sz="1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endParaRPr lang="fr-FR" sz="1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For standard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space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spanned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by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Gaussian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variables,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Breitung</a:t>
                </a: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has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shown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following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asymptotic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result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𝜅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are 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curvatures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calculated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from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Hessian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matrix (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valid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as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soon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fr-FR" sz="1600" i="0" smtClean="0">
                        <a:solidFill>
                          <a:schemeClr val="tx1"/>
                        </a:solidFill>
                        <a:latin typeface="Cambria Math"/>
                      </a:rPr>
                      <m:t>1+</m:t>
                    </m:r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HL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fr-FR" sz="1600" i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0,    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i</m:t>
                    </m:r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=1,…, 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n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45312"/>
                <a:ext cx="8070748" cy="4718600"/>
              </a:xfrm>
              <a:prstGeom prst="rect">
                <a:avLst/>
              </a:prstGeom>
              <a:blipFill>
                <a:blip r:embed="rId4"/>
                <a:stretch>
                  <a:fillRect l="-302" b="-77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32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AutoShape 2"/>
              <p:cNvSpPr>
                <a:spLocks noChangeArrowheads="1"/>
              </p:cNvSpPr>
              <p:nvPr/>
            </p:nvSpPr>
            <p:spPr bwMode="auto">
              <a:xfrm>
                <a:off x="2943396" y="3905221"/>
                <a:ext cx="3863532" cy="876772"/>
              </a:xfrm>
              <a:prstGeom prst="roundRect">
                <a:avLst>
                  <a:gd name="adj" fmla="val 13750"/>
                </a:avLst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fr-FR" sz="16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 2,</m:t>
                          </m:r>
                          <m:sSup>
                            <m:sSupPr>
                              <m:ctrlP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1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func>
                        <m:funcPr>
                          <m:ctrlPr>
                            <a:rPr lang="fr-FR" sz="16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→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160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HL</m:t>
                                  </m:r>
                                </m:sub>
                              </m:sSub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Φ</m:t>
                          </m:r>
                          <m:d>
                            <m:dPr>
                              <m:ctrlP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160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HL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ctrlP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fr-FR" sz="16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1600">
                                              <a:solidFill>
                                                <a:srgbClr val="333399"/>
                                              </a:solidFill>
                                              <a:latin typeface="Cambria Math"/>
                                            </a:rPr>
                                            <m:t>HL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sz="16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/>
                                            </a:rPr>
                                            <m:t>𝜅</m:t>
                                          </m:r>
                                        </m:e>
                                        <m:sub>
                                          <m:r>
                                            <a:rPr lang="fr-FR" sz="16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3396" y="3905221"/>
                <a:ext cx="3863532" cy="876772"/>
              </a:xfrm>
              <a:prstGeom prst="roundRect">
                <a:avLst>
                  <a:gd name="adj" fmla="val 13750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B31296E-8B32-4AFD-A4AA-98E1702311F0}"/>
              </a:ext>
            </a:extLst>
          </p:cNvPr>
          <p:cNvGrpSpPr/>
          <p:nvPr/>
        </p:nvGrpSpPr>
        <p:grpSpPr>
          <a:xfrm>
            <a:off x="6579556" y="2601576"/>
            <a:ext cx="2473003" cy="523220"/>
            <a:chOff x="6803076" y="3919565"/>
            <a:chExt cx="247300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5487EBC0-B1BB-4557-B8A4-413D530008BA}"/>
                    </a:ext>
                  </a:extLst>
                </p:cNvPr>
                <p:cNvSpPr txBox="1"/>
                <p:nvPr/>
              </p:nvSpPr>
              <p:spPr>
                <a:xfrm>
                  <a:off x="7309164" y="3919565"/>
                  <a:ext cx="1966915" cy="52322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0" lvl="1" algn="ctr"/>
                  <a:r>
                    <a:rPr lang="fr-FR" sz="14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Assuming</a:t>
                  </a:r>
                  <a:r>
                    <a:rPr lang="fr-FR" sz="1400" dirty="0">
                      <a:solidFill>
                        <a:schemeClr val="tx1"/>
                      </a:solidFill>
                      <a:cs typeface="Arial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uu</m:t>
                          </m:r>
                        </m:sub>
                      </m:sSub>
                      <m:sSup>
                        <m:sSupPr>
                          <m:ctrlPr>
                            <a:rPr lang="fr-F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g</m:t>
                          </m:r>
                        </m:e>
                        <m:sup>
                          <m:r>
                            <a:rPr lang="fr-FR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∘</m:t>
                          </m:r>
                        </m:sup>
                      </m:sSup>
                      <m:d>
                        <m:dPr>
                          <m:ctrlPr>
                            <a:rPr lang="fr-F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u</m:t>
                              </m:r>
                            </m:e>
                            <m:sup>
                              <m:r>
                                <a:rPr lang="fr-FR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</a:t>
                  </a:r>
                  <a:r>
                    <a:rPr lang="fr-FR" sz="14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is</a:t>
                  </a:r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computable</a:t>
                  </a:r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5487EBC0-B1BB-4557-B8A4-413D530008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9164" y="3919565"/>
                  <a:ext cx="1966915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" name="Graphique 10" descr="Avertissement avec un remplissage uni">
              <a:extLst>
                <a:ext uri="{FF2B5EF4-FFF2-40B4-BE49-F238E27FC236}">
                  <a16:creationId xmlns:a16="http://schemas.microsoft.com/office/drawing/2014/main" id="{5136B5B0-6103-43F0-9899-CC03D4130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03076" y="3933153"/>
              <a:ext cx="454743" cy="496043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F7F30D9-CE63-407C-ACA3-60C10884FEAE}"/>
              </a:ext>
            </a:extLst>
          </p:cNvPr>
          <p:cNvGrpSpPr/>
          <p:nvPr/>
        </p:nvGrpSpPr>
        <p:grpSpPr>
          <a:xfrm>
            <a:off x="5699372" y="5513814"/>
            <a:ext cx="3353187" cy="604461"/>
            <a:chOff x="5307260" y="2567182"/>
            <a:chExt cx="3353187" cy="604461"/>
          </a:xfrm>
        </p:grpSpPr>
        <p:pic>
          <p:nvPicPr>
            <p:cNvPr id="14" name="Graphique 13" descr="Ampoule">
              <a:extLst>
                <a:ext uri="{FF2B5EF4-FFF2-40B4-BE49-F238E27FC236}">
                  <a16:creationId xmlns:a16="http://schemas.microsoft.com/office/drawing/2014/main" id="{B643CDDF-B807-4F9F-BEAB-EF89D9AFD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5307260" y="2567182"/>
              <a:ext cx="523220" cy="52322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1481482F-7B58-485E-8827-0734E01D33AB}"/>
                </a:ext>
              </a:extLst>
            </p:cNvPr>
            <p:cNvSpPr txBox="1"/>
            <p:nvPr/>
          </p:nvSpPr>
          <p:spPr>
            <a:xfrm>
              <a:off x="5867399" y="2567182"/>
              <a:ext cx="2793048" cy="60446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  <a:spcAft>
                  <a:spcPts val="600"/>
                </a:spcAft>
                <a:tabLst/>
              </a:pPr>
              <a:r>
                <a:rPr lang="fr-F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Approx. </a:t>
              </a:r>
              <a:r>
                <a:rPr lang="fr-FR" sz="14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Generalized</a:t>
              </a:r>
              <a:r>
                <a:rPr lang="fr-F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by Lebrun &amp; </a:t>
              </a:r>
              <a:r>
                <a:rPr lang="fr-FR" sz="14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Dutfoy</a:t>
              </a:r>
              <a:r>
                <a:rPr lang="fr-F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(2009a)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29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20444"/>
                <a:ext cx="8070748" cy="47060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P*-IS: MPFP(s)-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centered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importance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sampling</a:t>
                </a:r>
                <a:endParaRPr lang="fr-FR" sz="2000" i="1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Instrumental PDF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centered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at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identified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MPFP(s).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Gaussian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instrumental distribution: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/2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𝒖</m:t>
                                        </m:r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fr-FR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sz="16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𝒖</m:t>
                                            </m:r>
                                          </m:e>
                                          <m:sup>
                                            <m:r>
                                              <a:rPr lang="fr-FR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fr-F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T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𝒖</m:t>
                                    </m:r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6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𝒖</m:t>
                                        </m:r>
                                      </m:e>
                                      <m:sup>
                                        <m: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case,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estimator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simplifies: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Unbiased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if unique MPFP (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dominance condition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𝕀</m:t>
                        </m:r>
                      </m:e>
                      <m:sub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𝔽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∘</m:t>
                            </m:r>
                          </m:sup>
                        </m:sSup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endParaRPr lang="fr-FR" sz="1600" i="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Faster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convergence</a:t>
                </a:r>
                <a:r>
                  <a:rPr lang="fr-FR" sz="1600" i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: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sampled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points fails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with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that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close to 50%.</a:t>
                </a: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20444"/>
                <a:ext cx="8070748" cy="4706098"/>
              </a:xfrm>
              <a:prstGeom prst="rect">
                <a:avLst/>
              </a:prstGeom>
              <a:blipFill>
                <a:blip r:embed="rId4"/>
                <a:stretch>
                  <a:fillRect l="-302" b="-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33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AutoShape 2"/>
              <p:cNvSpPr>
                <a:spLocks noChangeArrowheads="1"/>
              </p:cNvSpPr>
              <p:nvPr/>
            </p:nvSpPr>
            <p:spPr bwMode="auto">
              <a:xfrm>
                <a:off x="2563566" y="3429000"/>
                <a:ext cx="4841166" cy="876772"/>
              </a:xfrm>
              <a:prstGeom prst="roundRect">
                <a:avLst>
                  <a:gd name="adj" fmla="val 13750"/>
                </a:avLst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1600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fr-FR" sz="1600" b="0" i="0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1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fr-FR" sz="1600" b="0" i="0" smtClean="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IS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r-FR" sz="1600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600" b="0" i="0" smtClean="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1600" b="0" i="1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0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fr-FR" sz="1600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600" b="0" i="0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HL</m:t>
                                      </m:r>
                                    </m:sub>
                                    <m:sup>
                                      <m:r>
                                        <a:rPr lang="fr-FR" sz="1600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fr-FR" sz="1600" b="0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fr-FR" sz="160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𝕀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FR" sz="1600" b="0" i="1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𝔽</m:t>
                                  </m:r>
                                </m:e>
                                <m:sup>
                                  <m:r>
                                    <a:rPr lang="fr-FR" sz="1600" b="0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∘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fr-FR" sz="1600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1600" b="0" i="1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1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FR" sz="1600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600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fr-FR" sz="1600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600" b="0" i="0" smtClean="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1600" b="0" i="1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0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r-FR" sz="1600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1" i="1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fr-FR" sz="1600" b="0" i="1" smtClean="0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600" b="0" i="1" smtClean="0">
                                              <a:solidFill>
                                                <a:srgbClr val="333399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fr-FR" sz="1600" b="0" i="0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fr-FR" sz="1600" b="0" i="0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T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fr-FR" sz="1600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1" i="1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fr-FR" sz="1600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3566" y="3429000"/>
                <a:ext cx="4841166" cy="876772"/>
              </a:xfrm>
              <a:prstGeom prst="roundRect">
                <a:avLst>
                  <a:gd name="adj" fmla="val 13750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28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20444"/>
            <a:ext cx="8070748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3"/>
              </a:buBlip>
            </a:pP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P*-IS: MPFP(s)-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centered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importance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sampling</a:t>
            </a:r>
            <a:endParaRPr lang="fr-FR" sz="2000" i="1" dirty="0">
              <a:solidFill>
                <a:srgbClr val="333399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Ex: Resistance vs Stress model</a:t>
            </a:r>
            <a:endParaRPr lang="fr-FR" sz="1600" b="0" i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34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" t="6951" r="8899" b="1605"/>
          <a:stretch/>
        </p:blipFill>
        <p:spPr>
          <a:xfrm>
            <a:off x="2492758" y="2971342"/>
            <a:ext cx="4764807" cy="3841115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au 9">
                <a:extLst>
                  <a:ext uri="{FF2B5EF4-FFF2-40B4-BE49-F238E27FC236}">
                    <a16:creationId xmlns:a16="http://schemas.microsoft.com/office/drawing/2014/main" id="{BCA68FFC-8F39-4A65-9F4F-A50AC3752A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2167754"/>
                  </p:ext>
                </p:extLst>
              </p:nvPr>
            </p:nvGraphicFramePr>
            <p:xfrm>
              <a:off x="4429761" y="1452421"/>
              <a:ext cx="4480776" cy="1505586"/>
            </p:xfrm>
            <a:graphic>
              <a:graphicData uri="http://schemas.openxmlformats.org/drawingml/2006/table">
                <a:tbl>
                  <a:tblPr firstCol="1">
                    <a:tableStyleId>{5C22544A-7EE6-4342-B048-85BDC9FD1C3A}</a:tableStyleId>
                  </a:tblPr>
                  <a:tblGrid>
                    <a:gridCol w="1064098">
                      <a:extLst>
                        <a:ext uri="{9D8B030D-6E8A-4147-A177-3AD203B41FA5}">
                          <a16:colId xmlns:a16="http://schemas.microsoft.com/office/drawing/2014/main" val="3041312310"/>
                        </a:ext>
                      </a:extLst>
                    </a:gridCol>
                    <a:gridCol w="3416678">
                      <a:extLst>
                        <a:ext uri="{9D8B030D-6E8A-4147-A177-3AD203B41FA5}">
                          <a16:colId xmlns:a16="http://schemas.microsoft.com/office/drawing/2014/main" val="3479154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Monte Carlo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fr-FR" sz="1400" b="0" i="1" u="none" strike="noStrike" kern="0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33339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fr-FR" sz="1400" b="0" u="none" strike="noStrike" kern="0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33339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0" lang="fr-FR" sz="1400" b="0" u="none" strike="noStrike" kern="0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33339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0" lang="fr-FR" sz="1400" b="0" u="none" strike="noStrike" kern="0" cap="none" spc="0" normalizeH="0" baseline="0" dirty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fr-FR" sz="1400" b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runs of g</a:t>
                          </a:r>
                          <a:br>
                            <a:rPr kumimoji="0" lang="fr-FR" sz="1400" b="0" u="none" strike="noStrike" kern="0" cap="none" spc="0" normalizeH="0" baseline="0" dirty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fr-FR" sz="1400" b="0" i="1" u="none" strike="noStrike" kern="0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333399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0" lang="fr-FR" sz="1400" b="0" i="1" u="none" strike="noStrike" kern="0" cap="none" spc="0" normalizeH="0" baseline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33399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fr-FR" sz="1400" b="0" u="none" strike="noStrike" kern="0" cap="none" spc="0" normalizeH="0" baseline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33399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0" lang="fr-FR" sz="1400" b="0" u="none" strike="noStrike" kern="0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333399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  <m:r>
                                      <a:rPr kumimoji="0" lang="fr-FR" sz="1400" b="0" u="none" strike="noStrike" kern="0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333399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fr-FR" sz="1400" b="0" u="none" strike="noStrike" kern="0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333399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MCS</m:t>
                                    </m:r>
                                  </m:sub>
                                </m:sSub>
                                <m:r>
                                  <a:rPr kumimoji="0" lang="fr-FR" sz="1400" b="0" u="none" strike="noStrike" kern="0" cap="none" spc="0" normalizeH="0" baseline="0">
                                    <a:ln>
                                      <a:noFill/>
                                    </a:ln>
                                    <a:solidFill>
                                      <a:srgbClr val="333399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≈</m:t>
                                </m:r>
                                <m:r>
                                  <a:rPr kumimoji="0" lang="fr-FR" sz="1400" b="0" u="none" strike="noStrike" kern="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333399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kumimoji="0" lang="fr-FR" sz="1400" b="0" u="none" strike="noStrike" kern="0" cap="none" spc="0" normalizeH="0" baseline="0">
                                    <a:ln>
                                      <a:noFill/>
                                    </a:ln>
                                    <a:solidFill>
                                      <a:srgbClr val="333399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0" lang="fr-FR" sz="1400" b="0" u="none" strike="noStrike" kern="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333399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45</m:t>
                                </m:r>
                                <m:r>
                                  <a:rPr kumimoji="0" lang="fr-FR" sz="1400" b="0" u="none" strike="noStrike" kern="0" cap="none" spc="0" normalizeH="0" baseline="0">
                                    <a:ln>
                                      <a:noFill/>
                                    </a:ln>
                                    <a:solidFill>
                                      <a:srgbClr val="333399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kumimoji="0" lang="fr-FR" sz="1400" b="0" i="1" u="none" strike="noStrike" kern="0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333399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fr-FR" sz="1400" b="0" u="none" strike="noStrike" kern="0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333399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0" lang="fr-FR" sz="1400" b="0" u="none" strike="noStrike" kern="0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333399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fr-FR" sz="1400" b="0" u="none" strike="noStrike" kern="0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3399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br>
                            <a:rPr kumimoji="0" lang="fr-FR" sz="1400" b="0" u="none" strike="noStrike" kern="0" cap="none" spc="0" normalizeH="0" baseline="0" dirty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kumimoji="0" lang="fr-FR" sz="1400" b="0" u="none" strike="noStrike" kern="0" cap="none" spc="0" normalizeH="0" baseline="0" dirty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up to a 10% coefficient of variation.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6725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dirty="0"/>
                            <a:t>P*-IS</a:t>
                          </a:r>
                        </a:p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400" b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600 runs of g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fr-FR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3399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fr-FR" sz="1400" b="0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3399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fr-FR" sz="1400" b="0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3399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  <m:r>
                                      <a:rPr kumimoji="0" lang="fr-FR" sz="1400" b="0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3399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 </m:t>
                                    </m:r>
                                    <m:sSup>
                                      <m:sSupPr>
                                        <m:ctrlPr>
                                          <a:rPr kumimoji="0" lang="fr-FR" sz="14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33399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fr-FR" sz="1400" b="0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33399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𝒖</m:t>
                                        </m:r>
                                      </m:e>
                                      <m:sup>
                                        <m:r>
                                          <a:rPr kumimoji="0" lang="fr-FR" sz="1400" b="0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33399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a:rPr kumimoji="0" lang="fr-FR" sz="1400" b="0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3399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IS</m:t>
                                    </m:r>
                                  </m:sub>
                                </m:sSub>
                                <m:r>
                                  <a:rPr kumimoji="0" lang="fr-FR" sz="1400" b="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33399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≈1,49×</m:t>
                                </m:r>
                                <m:sSup>
                                  <m:sSupPr>
                                    <m:ctrlPr>
                                      <a:rPr kumimoji="0" lang="fr-FR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3399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fr-FR" sz="1400" b="0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3399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0" lang="fr-FR" sz="1400" b="0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3399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fr-FR" sz="1400" b="0" u="none" strike="noStrike" kern="0" cap="none" spc="0" normalizeH="0" baseline="0" dirty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400" b="0" u="none" strike="noStrike" kern="0" cap="none" spc="0" normalizeH="0" baseline="0" dirty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up to a 10% coefficient of variation.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2802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au 9">
                <a:extLst>
                  <a:ext uri="{FF2B5EF4-FFF2-40B4-BE49-F238E27FC236}">
                    <a16:creationId xmlns:a16="http://schemas.microsoft.com/office/drawing/2014/main" id="{BCA68FFC-8F39-4A65-9F4F-A50AC3752A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2167754"/>
                  </p:ext>
                </p:extLst>
              </p:nvPr>
            </p:nvGraphicFramePr>
            <p:xfrm>
              <a:off x="4429761" y="1452421"/>
              <a:ext cx="4480776" cy="1518921"/>
            </p:xfrm>
            <a:graphic>
              <a:graphicData uri="http://schemas.openxmlformats.org/drawingml/2006/table">
                <a:tbl>
                  <a:tblPr firstCol="1">
                    <a:tableStyleId>{5C22544A-7EE6-4342-B048-85BDC9FD1C3A}</a:tableStyleId>
                  </a:tblPr>
                  <a:tblGrid>
                    <a:gridCol w="1064098">
                      <a:extLst>
                        <a:ext uri="{9D8B030D-6E8A-4147-A177-3AD203B41FA5}">
                          <a16:colId xmlns:a16="http://schemas.microsoft.com/office/drawing/2014/main" val="3041312310"/>
                        </a:ext>
                      </a:extLst>
                    </a:gridCol>
                    <a:gridCol w="3416678">
                      <a:extLst>
                        <a:ext uri="{9D8B030D-6E8A-4147-A177-3AD203B41FA5}">
                          <a16:colId xmlns:a16="http://schemas.microsoft.com/office/drawing/2014/main" val="347915425"/>
                        </a:ext>
                      </a:extLst>
                    </a:gridCol>
                  </a:tblGrid>
                  <a:tr h="7661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Monte Carlo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31373" t="-794" r="-357" b="-106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6725291"/>
                      </a:ext>
                    </a:extLst>
                  </a:tr>
                  <a:tr h="75279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dirty="0"/>
                            <a:t>P*-IS</a:t>
                          </a:r>
                        </a:p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31373" t="-102419" r="-357" b="-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28025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1310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88540"/>
                <a:ext cx="8070748" cy="3396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FORM : importance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factors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unit direction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vector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indicates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how 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reliability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index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evolves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with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respect to the MPFP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coordinates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HL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 ⇒  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HL</m:t>
                            </m:r>
                          </m:sub>
                        </m:sSub>
                      </m:num>
                      <m:den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den>
                    </m:f>
                  </m:oMath>
                </a14:m>
                <a:endParaRPr lang="fr-FR" sz="1600" b="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 case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the distribution has a non-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independent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copula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though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each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standard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function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of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several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original (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physical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so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that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fr-FR" sz="16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’s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are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difficult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to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read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  <a:endParaRPr lang="fr-FR" sz="1600" b="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88540"/>
                <a:ext cx="8070748" cy="3396957"/>
              </a:xfrm>
              <a:prstGeom prst="rect">
                <a:avLst/>
              </a:prstGeom>
              <a:blipFill rotWithShape="1">
                <a:blip r:embed="rId4"/>
                <a:stretch>
                  <a:fillRect l="-302" r="-76" b="-5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88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88540"/>
                <a:ext cx="8070748" cy="4582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FORM : importance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factors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If copula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Normal, Lemaire (2009)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defined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following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corrected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importance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factors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e>
                            </m:d>
                          </m:e>
                          <m: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num>
                              <m:den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=1,…,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fr-FR" sz="1600" b="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 the more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general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case, Lebrun &amp;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Dutfoy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(2009c)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proposed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another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more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general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although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unsigned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definition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e>
                            </m:d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  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=1,…,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r>
                      <a:rPr lang="fr-FR" sz="1600" b="1" i="1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𝒘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Arial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Arial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Arial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Arial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⋮</m:t>
                            </m:r>
                          </m:e>
                          <m:e>
                            <m:sSup>
                              <m:sSup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Arial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Arial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88540"/>
                <a:ext cx="8070748" cy="4582153"/>
              </a:xfrm>
              <a:prstGeom prst="rect">
                <a:avLst/>
              </a:prstGeom>
              <a:blipFill>
                <a:blip r:embed="rId4"/>
                <a:stretch>
                  <a:fillRect l="-302" r="-9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76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88540"/>
            <a:ext cx="8070748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3"/>
              </a:buBlip>
            </a:pP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FORM : importance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factors</a:t>
            </a:r>
            <a:endParaRPr lang="fr-FR" sz="2000" dirty="0">
              <a:solidFill>
                <a:srgbClr val="333399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These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results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are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often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presented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either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one or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both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of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these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two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charts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  <a:endParaRPr lang="fr-FR" sz="16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37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01572" y="4679857"/>
                <a:ext cx="4093173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Signed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bar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chart</a:t>
                </a:r>
                <a:br>
                  <a:rPr lang="fr-FR" sz="1600" dirty="0"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positive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a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capacity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variable</a:t>
                </a:r>
                <a:b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negative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a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demand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variable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72" y="4679857"/>
                <a:ext cx="4093173" cy="1077218"/>
              </a:xfrm>
              <a:prstGeom prst="rect">
                <a:avLst/>
              </a:prstGeom>
              <a:blipFill rotWithShape="1">
                <a:blip r:embed="rId4"/>
                <a:stretch>
                  <a:fillRect t="-1705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296935" y="4679857"/>
            <a:ext cx="29354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Pie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chart</a:t>
            </a:r>
            <a:br>
              <a:rPr lang="fr-FR" sz="1600" dirty="0">
                <a:latin typeface="Arial" pitchFamily="34" charset="0"/>
                <a:cs typeface="Arial" pitchFamily="34" charset="0"/>
              </a:rPr>
            </a:br>
            <a:br>
              <a:rPr lang="fr-FR" sz="1600" dirty="0">
                <a:latin typeface="Arial" pitchFamily="34" charset="0"/>
                <a:cs typeface="Arial" pitchFamily="34" charset="0"/>
              </a:rPr>
            </a:b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quadratic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sum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equals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1.</a:t>
            </a:r>
            <a:br>
              <a:rPr lang="fr-FR" sz="1600" i="1" dirty="0">
                <a:latin typeface="Arial" pitchFamily="34" charset="0"/>
                <a:cs typeface="Arial" pitchFamily="34" charset="0"/>
              </a:rPr>
            </a:b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Qualitative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comparison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of the</a:t>
            </a:r>
            <a:br>
              <a:rPr lang="fr-FR" sz="1600" dirty="0">
                <a:latin typeface="Arial" pitchFamily="34" charset="0"/>
                <a:cs typeface="Arial" pitchFamily="34" charset="0"/>
              </a:rPr>
            </a:br>
            <a:r>
              <a:rPr lang="fr-FR" sz="1600" dirty="0">
                <a:latin typeface="Arial" pitchFamily="34" charset="0"/>
                <a:cs typeface="Arial" pitchFamily="34" charset="0"/>
              </a:rPr>
              <a:t>importance of variables</a:t>
            </a:r>
          </a:p>
          <a:p>
            <a:pPr algn="ctr"/>
            <a:r>
              <a:rPr lang="fr-FR" sz="1600" dirty="0">
                <a:latin typeface="Arial" pitchFamily="34" charset="0"/>
                <a:cs typeface="Arial" pitchFamily="34" charset="0"/>
              </a:rPr>
              <a:t>w.r.t.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failure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81" y="1952495"/>
            <a:ext cx="3600000" cy="27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645" y="2102495"/>
            <a:ext cx="3600000" cy="27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85068" y="3083163"/>
                <a:ext cx="4375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68" y="3083163"/>
                <a:ext cx="437556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414915" y="2330891"/>
                <a:ext cx="491480" cy="384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FR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915" y="2330891"/>
                <a:ext cx="491480" cy="384336"/>
              </a:xfrm>
              <a:prstGeom prst="rect">
                <a:avLst/>
              </a:prstGeom>
              <a:blipFill rotWithShape="1">
                <a:blip r:embed="rId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0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88540"/>
                <a:ext cx="8070748" cy="51160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solidFill>
                          <a:srgbClr val="333399"/>
                        </a:solidFill>
                        <a:latin typeface="Cambria Math"/>
                        <a:sym typeface="Wingdings" pitchFamily="2" charset="2"/>
                      </a:rPr>
                      <m:t>Σ</m:t>
                    </m:r>
                  </m:oMath>
                </a14:m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: 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Serial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combination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of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linear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limit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-states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u="sng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Input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1600" b="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b="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identified</a:t>
                </a:r>
                <a:r>
                  <a:rPr lang="fr-FR" sz="1600" b="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b="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MPFPs</a:t>
                </a:r>
                <a: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:</a:t>
                </a:r>
              </a:p>
              <a:p>
                <a:pPr marL="992187" lvl="2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reliability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indices: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HL</m:t>
                        </m:r>
                      </m:sub>
                    </m:sSub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HL</m:t>
                            </m:r>
                          </m:sub>
                          <m:sup>
                            <m:d>
                              <m:d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 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=1,…,</m:t>
                        </m:r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sSup>
                              <m:sSup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d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92187" lvl="2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mportance </a:t>
                </a:r>
                <a:r>
                  <a:rPr lang="fr-FR" sz="1600" b="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factors</a:t>
                </a:r>
                <a: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in the standard </a:t>
                </a:r>
                <a:r>
                  <a:rPr lang="fr-FR" sz="1600" b="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space</a:t>
                </a:r>
                <a: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fr-FR" sz="1600" b="1" i="0" smtClean="0">
                        <a:solidFill>
                          <a:schemeClr val="tx1"/>
                        </a:solidFill>
                        <a:latin typeface="Cambria Math"/>
                      </a:rPr>
                      <m:t>𝚨</m:t>
                    </m:r>
                    <m:r>
                      <a:rPr lang="fr-FR" sz="160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𝜶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 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=1,…,</m:t>
                        </m:r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sSup>
                              <m:sSup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d>
                  </m:oMath>
                </a14:m>
                <a:endParaRPr lang="fr-FR" sz="1600" b="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u="sng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Objective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: combine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these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results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into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 single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the one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associated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to the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serial system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formed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by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contributors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u="sng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Solution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1600" b="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where</a:t>
                </a:r>
                <a: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p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p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=1,…, 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b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are</a:t>
                </a:r>
                <a: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« </a:t>
                </a:r>
                <a:r>
                  <a:rPr lang="fr-FR" sz="1600" b="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pairwise</a:t>
                </a:r>
                <a:r>
                  <a:rPr lang="fr-FR" sz="1600" b="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b="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limit</a:t>
                </a:r>
                <a:r>
                  <a:rPr lang="fr-FR" sz="1600" b="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-states’ </a:t>
                </a:r>
                <a:r>
                  <a:rPr lang="fr-FR" sz="1600" b="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correlation</a:t>
                </a:r>
                <a: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 » (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−1≤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𝜌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≤1</m:t>
                    </m:r>
                  </m:oMath>
                </a14:m>
                <a: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88540"/>
                <a:ext cx="8070748" cy="5116082"/>
              </a:xfrm>
              <a:prstGeom prst="rect">
                <a:avLst/>
              </a:prstGeom>
              <a:blipFill rotWithShape="1">
                <a:blip r:embed="rId4"/>
                <a:stretch>
                  <a:fillRect l="-302" r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38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AutoShape 2"/>
              <p:cNvSpPr>
                <a:spLocks noChangeArrowheads="1"/>
              </p:cNvSpPr>
              <p:nvPr/>
            </p:nvSpPr>
            <p:spPr bwMode="auto">
              <a:xfrm>
                <a:off x="1605064" y="4164561"/>
                <a:ext cx="6540196" cy="876772"/>
              </a:xfrm>
              <a:prstGeom prst="roundRect">
                <a:avLst>
                  <a:gd name="adj" fmla="val 13750"/>
                </a:avLst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, 1</m:t>
                          </m:r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Σ</m:t>
                          </m:r>
                        </m:sub>
                      </m:sSub>
                      <m:r>
                        <a:rPr lang="fr-FR" sz="1600" b="0" i="0" smtClean="0">
                          <a:solidFill>
                            <a:srgbClr val="333399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1600" smtClean="0">
                          <a:solidFill>
                            <a:srgbClr val="333399"/>
                          </a:solidFill>
                          <a:latin typeface="Cambria Math"/>
                        </a:rPr>
                        <m:t>Prob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𝑼</m:t>
                          </m:r>
                          <m:r>
                            <a:rPr lang="fr-FR" sz="16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∈</m:t>
                          </m:r>
                          <m:nary>
                            <m:naryPr>
                              <m:chr m:val="⋃"/>
                              <m:ctrlP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b>
                              </m:sSub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1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:</m:t>
                                  </m:r>
                                  <m:sSup>
                                    <m:sSupPr>
                                      <m:ctrlP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1" i="1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𝜶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fr-FR" sz="16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6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fr-FR" sz="160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fr-FR" sz="1600" b="1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60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HL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fr-FR" sz="16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6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≤0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fr-FR" sz="1600">
                          <a:solidFill>
                            <a:srgbClr val="333399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6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Φ</m:t>
                          </m:r>
                        </m:e>
                        <m:sub>
                          <m:sSub>
                            <m:sSubPr>
                              <m:ctrlP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</m:sub>
                      </m:sSub>
                      <m:d>
                        <m:dPr>
                          <m:ctrlPr>
                            <a:rPr lang="fr-FR" sz="16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160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HL</m:t>
                              </m:r>
                            </m:sub>
                          </m:sSub>
                          <m:r>
                            <a:rPr lang="fr-FR" sz="160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;</m:t>
                          </m:r>
                          <m:r>
                            <a:rPr lang="fr-FR" sz="1600" b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60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600" b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𝛒</m:t>
                          </m:r>
                        </m:e>
                      </m:d>
                    </m:oMath>
                  </m:oMathPara>
                </a14:m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5064" y="4164561"/>
                <a:ext cx="6540196" cy="876772"/>
              </a:xfrm>
              <a:prstGeom prst="roundRect">
                <a:avLst>
                  <a:gd name="adj" fmla="val 13750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2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88540"/>
                <a:ext cx="8070748" cy="14795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solidFill>
                          <a:srgbClr val="333399"/>
                        </a:solidFill>
                        <a:latin typeface="Cambria Math"/>
                        <a:sym typeface="Wingdings" pitchFamily="2" charset="2"/>
                      </a:rPr>
                      <m:t>Σ</m:t>
                    </m:r>
                  </m:oMath>
                </a14:m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: 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Serial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combination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of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linear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limit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-states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u="sng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Ex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: </a:t>
                </a: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Consider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following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limit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-state </a:t>
                </a: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function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−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𝜅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b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where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solidFill>
                          <a:srgbClr val="008000"/>
                        </a:solidFill>
                        <a:latin typeface="Cambria Math"/>
                      </a:rPr>
                      <m:t>𝑿</m:t>
                    </m:r>
                    <m:r>
                      <a:rPr lang="fr-FR" sz="1600" b="1" i="1" smtClean="0">
                        <a:solidFill>
                          <a:srgbClr val="008000"/>
                        </a:solidFill>
                        <a:latin typeface="Cambria Math"/>
                      </a:rPr>
                      <m:t>=</m:t>
                    </m:r>
                    <m:r>
                      <a:rPr lang="fr-FR" sz="1600" b="1" i="1" smtClean="0">
                        <a:solidFill>
                          <a:srgbClr val="008000"/>
                        </a:solidFill>
                        <a:latin typeface="Cambria Math"/>
                      </a:rPr>
                      <m:t>𝑼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∼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𝒩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fr-FR" sz="1600" b="1" i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𝐈</m:t>
                        </m:r>
                      </m:e>
                    </m:d>
                  </m:oMath>
                </a14:m>
                <a:r>
                  <a:rPr lang="fr-FR" sz="1600" b="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𝑏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=5</m:t>
                    </m:r>
                  </m:oMath>
                </a14:m>
                <a:r>
                  <a:rPr lang="fr-FR" sz="1600" b="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𝜅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=0,5</m:t>
                    </m:r>
                  </m:oMath>
                </a14:m>
                <a:r>
                  <a:rPr lang="fr-FR" sz="1600" b="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𝑒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=0,1</m:t>
                    </m:r>
                  </m:oMath>
                </a14:m>
                <a:r>
                  <a:rPr lang="fr-FR" sz="1600" b="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88540"/>
                <a:ext cx="8070748" cy="1479509"/>
              </a:xfrm>
              <a:prstGeom prst="rect">
                <a:avLst/>
              </a:prstGeom>
              <a:blipFill rotWithShape="1">
                <a:blip r:embed="rId4"/>
                <a:stretch>
                  <a:fillRect l="-302" b="-28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39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15" y="2511627"/>
            <a:ext cx="5040000" cy="37993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126473" y="2613377"/>
                <a:ext cx="3910519" cy="35074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correlation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between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two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limit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-states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fr-FR" sz="16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1" i="1">
                              <a:latin typeface="Cambria Math"/>
                            </a:rPr>
                            <m:t>𝜶</m:t>
                          </m:r>
                        </m:e>
                        <m:sup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fr-FR" sz="1600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1600">
                              <a:latin typeface="Cambria Math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1" i="1">
                              <a:latin typeface="Cambria Math"/>
                            </a:rPr>
                            <m:t>𝜶</m:t>
                          </m:r>
                        </m:e>
                        <m:sup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fr-FR" sz="1600" b="0" i="1" smtClean="0">
                          <a:latin typeface="Cambria Math"/>
                        </a:rPr>
                        <m:t>≈−0,78</m:t>
                      </m:r>
                    </m:oMath>
                  </m:oMathPara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Hence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first-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order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approximation 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of the serial system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latin typeface="Arial" pitchFamily="34" charset="0"/>
                    <a:cs typeface="Arial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/>
                            </a:rPr>
                            <m:t>Σ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=1−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sz="1400" b="0" i="1" smtClean="0">
                                      <a:latin typeface="Cambria Math"/>
                                    </a:rPr>
                                    <m:t>3,09</m:t>
                                  </m:r>
                                </m:e>
                                <m:e>
                                  <m:r>
                                    <a:rPr lang="fr-FR" sz="1400" b="0" i="1" smtClean="0">
                                      <a:latin typeface="Cambria Math"/>
                                    </a:rPr>
                                    <m:t>2,91</m:t>
                                  </m:r>
                                </m:e>
                              </m:eqArr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;0,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−0,78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−0,78</m:t>
                                    </m:r>
                                  </m:e>
                                  <m:e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fr-F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Σ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≈2,82×</m:t>
                      </m:r>
                      <m:sSup>
                        <m:s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fr-FR" sz="1400" b="0" i="1" smtClean="0">
                              <a:latin typeface="Cambria Math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br>
                  <a:rPr lang="fr-FR" sz="1400" dirty="0">
                    <a:latin typeface="Arial" pitchFamily="34" charset="0"/>
                    <a:cs typeface="Arial" pitchFamily="34" charset="0"/>
                  </a:rPr>
                </a:b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crude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Monte Carlo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estimate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latin typeface="Arial" pitchFamily="34" charset="0"/>
                    <a:cs typeface="Arial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fr-FR" sz="1600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/>
                            </a:rPr>
                            <m:t>MCS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≈3,12×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Up to a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10% coefficient of variation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473" y="2613377"/>
                <a:ext cx="3910519" cy="3507435"/>
              </a:xfrm>
              <a:prstGeom prst="rect">
                <a:avLst/>
              </a:prstGeom>
              <a:blipFill rotWithShape="1">
                <a:blip r:embed="rId6"/>
                <a:stretch>
                  <a:fillRect l="-936" b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8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definition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20444"/>
                <a:ext cx="8075612" cy="33594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Given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random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vector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with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known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distribution: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>
                        <a:solidFill>
                          <a:schemeClr val="tx1"/>
                        </a:solidFill>
                        <a:latin typeface="Cambria Math"/>
                      </a:rPr>
                      <m:t>X</m:t>
                    </m:r>
                    <m:r>
                      <a:rPr lang="fr-FR" sz="1600" b="0" i="0">
                        <a:solidFill>
                          <a:schemeClr val="tx1"/>
                        </a:solidFill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>
                            <a:solidFill>
                              <a:schemeClr val="tx1"/>
                            </a:solidFill>
                            <a:latin typeface="Cambria Math"/>
                          </a:rPr>
                          <m:t>X</m:t>
                        </m:r>
                      </m:sub>
                    </m:sSub>
                  </m:oMath>
                </a14:m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</a:rPr>
                </a:b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</a:rPr>
                  <a:t>modelling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</a:rPr>
                  <a:t>uncertainty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</a:rPr>
                  <a:t>attached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</a:rPr>
                  <a:t> to a component of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</a:rPr>
                  <a:t>interest</a:t>
                </a:r>
                <a:r>
                  <a:rPr lang="fr-FR" sz="1600" dirty="0">
                    <a:latin typeface="Arial" pitchFamily="34" charset="0"/>
                  </a:rPr>
                  <a:t>.</a:t>
                </a: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 </a:t>
                </a:r>
                <a:r>
                  <a:rPr lang="fr-FR" sz="16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performance model 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to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define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its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state :</a:t>
                </a:r>
              </a:p>
              <a:p>
                <a:pPr marL="0" indent="0">
                  <a:lnSpc>
                    <a:spcPct val="125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𝑔</m:t>
                      </m:r>
                      <m:d>
                        <m:d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, </m:t>
                      </m:r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𝑤𝑖𝑡h</m:t>
                      </m:r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eqArrPr>
                            <m:e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≤0 ⇒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𝑠𝑦𝑠𝑡𝑒𝑚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𝑓𝑎𝑖𝑙𝑢𝑟𝑒</m:t>
                              </m:r>
                            </m:e>
                            <m:e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𝑜𝑡h𝑒𝑟𝑤𝑖𝑠𝑒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, 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𝑠𝑦𝑠𝑡𝑒𝑚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𝑠𝑎𝑓𝑒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Objective</a:t>
                </a: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20444"/>
                <a:ext cx="8075612" cy="3359447"/>
              </a:xfrm>
              <a:prstGeom prst="rect">
                <a:avLst/>
              </a:prstGeom>
              <a:blipFill>
                <a:blip r:embed="rId3"/>
                <a:stretch>
                  <a:fillRect l="-302" b="-25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1507633" y="4415564"/>
            <a:ext cx="7055922" cy="733497"/>
          </a:xfrm>
          <a:prstGeom prst="roundRect">
            <a:avLst>
              <a:gd name="adj" fmla="val 13750"/>
            </a:avLst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kern="0" dirty="0">
                <a:latin typeface="Arial" pitchFamily="34" charset="0"/>
                <a:cs typeface="Arial" pitchFamily="34" charset="0"/>
              </a:rPr>
              <a:t>To </a:t>
            </a:r>
            <a:r>
              <a:rPr lang="fr-FR" sz="1600" kern="0" dirty="0" err="1">
                <a:latin typeface="Arial" pitchFamily="34" charset="0"/>
                <a:cs typeface="Arial" pitchFamily="34" charset="0"/>
              </a:rPr>
              <a:t>quantify</a:t>
            </a:r>
            <a:r>
              <a:rPr lang="fr-FR" sz="1600" kern="0" dirty="0">
                <a:latin typeface="Arial" pitchFamily="34" charset="0"/>
                <a:cs typeface="Arial" pitchFamily="34" charset="0"/>
              </a:rPr>
              <a:t> the component </a:t>
            </a:r>
            <a:r>
              <a:rPr lang="fr-FR" sz="1600" kern="0" dirty="0" err="1">
                <a:latin typeface="Arial" pitchFamily="34" charset="0"/>
                <a:cs typeface="Arial" pitchFamily="34" charset="0"/>
              </a:rPr>
              <a:t>safety</a:t>
            </a:r>
            <a:r>
              <a:rPr lang="fr-FR" sz="16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kern="0" dirty="0" err="1">
                <a:latin typeface="Arial" pitchFamily="34" charset="0"/>
                <a:cs typeface="Arial" pitchFamily="34" charset="0"/>
              </a:rPr>
              <a:t>level</a:t>
            </a:r>
            <a:r>
              <a:rPr lang="fr-FR" sz="16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kern="0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fr-FR" sz="1600" kern="0" dirty="0">
                <a:latin typeface="Arial" pitchFamily="34" charset="0"/>
                <a:cs typeface="Arial" pitchFamily="34" charset="0"/>
              </a:rPr>
              <a:t> a </a:t>
            </a:r>
            <a:r>
              <a:rPr lang="fr-FR" sz="1600" kern="0" dirty="0" err="1">
                <a:latin typeface="Arial" pitchFamily="34" charset="0"/>
                <a:cs typeface="Arial" pitchFamily="34" charset="0"/>
              </a:rPr>
              <a:t>failure</a:t>
            </a:r>
            <a:r>
              <a:rPr lang="fr-FR" sz="16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kern="0" dirty="0" err="1">
                <a:latin typeface="Arial" pitchFamily="34" charset="0"/>
                <a:cs typeface="Arial" pitchFamily="34" charset="0"/>
              </a:rPr>
              <a:t>probability</a:t>
            </a:r>
            <a:r>
              <a:rPr lang="fr-FR" sz="1600" kern="0" dirty="0">
                <a:latin typeface="Arial" pitchFamily="34" charset="0"/>
                <a:cs typeface="Arial" pitchFamily="34" charset="0"/>
              </a:rPr>
              <a:t>.</a:t>
            </a:r>
            <a:endParaRPr kumimoji="0" lang="fr-FR" sz="1600" b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162AFCF-FACE-48CB-BFF2-9159A517F081}"/>
              </a:ext>
            </a:extLst>
          </p:cNvPr>
          <p:cNvGrpSpPr/>
          <p:nvPr/>
        </p:nvGrpSpPr>
        <p:grpSpPr>
          <a:xfrm>
            <a:off x="4984149" y="5560246"/>
            <a:ext cx="4099872" cy="738664"/>
            <a:chOff x="4815528" y="5464830"/>
            <a:chExt cx="4099872" cy="738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7B306731-6FEB-4A59-88C2-1B94C204DEC1}"/>
                    </a:ext>
                  </a:extLst>
                </p:cNvPr>
                <p:cNvSpPr txBox="1"/>
                <p:nvPr/>
              </p:nvSpPr>
              <p:spPr>
                <a:xfrm>
                  <a:off x="5451065" y="5464830"/>
                  <a:ext cx="3464335" cy="738664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Failure </a:t>
                  </a:r>
                  <a:r>
                    <a:rPr lang="fr-FR" sz="14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probability</a:t>
                  </a:r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</a:t>
                  </a:r>
                  <a:r>
                    <a:rPr lang="fr-FR" sz="14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is</a:t>
                  </a:r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subjective, </a:t>
                  </a:r>
                  <a:r>
                    <a:rPr lang="fr-FR" sz="14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condionned</a:t>
                  </a:r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by </a:t>
                  </a:r>
                  <a:r>
                    <a:rPr lang="fr-FR" sz="14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assumptions</a:t>
                  </a:r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/</a:t>
                  </a:r>
                  <a:r>
                    <a:rPr lang="fr-FR" sz="14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choices</a:t>
                  </a:r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400" b="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X</m:t>
                          </m:r>
                        </m:sub>
                      </m:sSub>
                    </m:oMath>
                  </a14:m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, model, etc.)</a:t>
                  </a:r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7B306731-6FEB-4A59-88C2-1B94C204DE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1065" y="5464830"/>
                  <a:ext cx="3464335" cy="738664"/>
                </a:xfrm>
                <a:prstGeom prst="rect">
                  <a:avLst/>
                </a:prstGeom>
                <a:blipFill>
                  <a:blip r:embed="rId4"/>
                  <a:stretch>
                    <a:fillRect l="-175" b="-64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Graphique 12" descr="Avertissement avec un remplissage uni">
              <a:extLst>
                <a:ext uri="{FF2B5EF4-FFF2-40B4-BE49-F238E27FC236}">
                  <a16:creationId xmlns:a16="http://schemas.microsoft.com/office/drawing/2014/main" id="{B76DF256-C237-4763-8E13-B9F2EAA90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15528" y="5487584"/>
              <a:ext cx="574137" cy="626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4985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39788" y="1049628"/>
            <a:ext cx="8075612" cy="47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3"/>
              </a:buBlip>
            </a:pP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Pros &amp; Cons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839787" y="4324950"/>
            <a:ext cx="811688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3"/>
              </a:buBlip>
            </a:pP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When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should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it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be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used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fr-FR" sz="1600" dirty="0">
                <a:latin typeface="Arial" pitchFamily="34" charset="0"/>
                <a:cs typeface="Arial" pitchFamily="34" charset="0"/>
              </a:rPr>
              <a:t>As a first 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approximation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;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fr-FR" sz="1600" dirty="0" err="1">
                <a:latin typeface="Arial" pitchFamily="34" charset="0"/>
                <a:cs typeface="Arial" pitchFamily="34" charset="0"/>
              </a:rPr>
              <a:t>Confirmed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by an expert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judgement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about the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identified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failure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modes.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au 9">
                <a:extLst>
                  <a:ext uri="{FF2B5EF4-FFF2-40B4-BE49-F238E27FC236}">
                    <a16:creationId xmlns:a16="http://schemas.microsoft.com/office/drawing/2014/main" id="{7E48B85F-49B1-46B4-ABB9-6FBF326334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4638633"/>
                  </p:ext>
                </p:extLst>
              </p:nvPr>
            </p:nvGraphicFramePr>
            <p:xfrm>
              <a:off x="827444" y="1592046"/>
              <a:ext cx="7924802" cy="192024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3810001">
                      <a:extLst>
                        <a:ext uri="{9D8B030D-6E8A-4147-A177-3AD203B41FA5}">
                          <a16:colId xmlns:a16="http://schemas.microsoft.com/office/drawing/2014/main" val="2934590565"/>
                        </a:ext>
                      </a:extLst>
                    </a:gridCol>
                    <a:gridCol w="4114801">
                      <a:extLst>
                        <a:ext uri="{9D8B030D-6E8A-4147-A177-3AD203B41FA5}">
                          <a16:colId xmlns:a16="http://schemas.microsoft.com/office/drawing/2014/main" val="36100079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182563" lvl="1" indent="0" algn="l" eaLnBrk="1" hangingPunct="1">
                            <a:spcAft>
                              <a:spcPts val="600"/>
                            </a:spcAft>
                            <a:buSzPct val="100000"/>
                            <a:buFont typeface="Lucida Sans" pitchFamily="34" charset="0"/>
                            <a:buNone/>
                            <a:defRPr/>
                          </a:pP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Coordinates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</a:rPr>
                            <a:t> 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: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singular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 configuration(s) of the system.</a:t>
                          </a:r>
                          <a:endParaRPr lang="fr-FR" dirty="0">
                            <a:solidFill>
                              <a:srgbClr val="008000"/>
                            </a:solidFill>
                            <a:latin typeface="Arial" pitchFamily="34" charset="0"/>
                            <a:cs typeface="Arial" pitchFamily="34" charset="0"/>
                            <a:sym typeface="Wingdings" pitchFamily="2" charset="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182563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non-</a:t>
                          </a:r>
                          <a:r>
                            <a:rPr lang="fr-FR" sz="1800" dirty="0" err="1">
                              <a:solidFill>
                                <a:srgbClr val="C00000"/>
                              </a:solidFill>
                            </a:rPr>
                            <a:t>unicity</a:t>
                          </a:r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fr-FR" sz="1800" dirty="0" err="1">
                              <a:solidFill>
                                <a:srgbClr val="C00000"/>
                              </a:solidFill>
                            </a:rPr>
                            <a:t>risk</a:t>
                          </a:r>
                          <a:b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</a:br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(FORM, SORM &amp; basic P*-IS) </a:t>
                          </a:r>
                          <a:endParaRPr lang="fr-FR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01413927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182563" lvl="1" indent="0" algn="l" eaLnBrk="1" hangingPunct="1">
                            <a:spcAft>
                              <a:spcPts val="600"/>
                            </a:spcAft>
                            <a:buSzPct val="100000"/>
                            <a:buFont typeface="Lucida Sans" pitchFamily="34" charset="0"/>
                            <a:buNone/>
                            <a:defRPr/>
                          </a:pP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Importance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factors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 : clues for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improving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reliability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.</a:t>
                          </a:r>
                          <a:endParaRPr lang="fr-FR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182563" indent="0" algn="l"/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non-</a:t>
                          </a:r>
                          <a:r>
                            <a:rPr lang="fr-FR" sz="1800" dirty="0" err="1">
                              <a:solidFill>
                                <a:srgbClr val="C00000"/>
                              </a:solidFill>
                            </a:rPr>
                            <a:t>completeness</a:t>
                          </a:r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fr-FR" sz="1800" dirty="0" err="1">
                              <a:solidFill>
                                <a:srgbClr val="C00000"/>
                              </a:solidFill>
                            </a:rPr>
                            <a:t>risk</a:t>
                          </a:r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 (FORM-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800" b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oMath>
                          </a14:m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)</a:t>
                          </a:r>
                          <a:endParaRPr lang="fr-FR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52584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182563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err="1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Affordable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computational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cost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.</a:t>
                          </a:r>
                          <a:endParaRPr lang="fr-FR" dirty="0">
                            <a:solidFill>
                              <a:srgbClr val="008000"/>
                            </a:solidFill>
                          </a:endParaRPr>
                        </a:p>
                        <a:p>
                          <a:pPr algn="l"/>
                          <a:endParaRPr lang="fr-FR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182563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Missing (FORM, SORM, FORM-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800" b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oMath>
                          </a14:m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) or subjective (P*-IS) </a:t>
                          </a:r>
                          <a:r>
                            <a:rPr lang="fr-FR" sz="1800" dirty="0" err="1">
                              <a:solidFill>
                                <a:srgbClr val="C00000"/>
                              </a:solidFill>
                            </a:rPr>
                            <a:t>error</a:t>
                          </a:r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fr-FR" sz="1800" dirty="0" err="1">
                              <a:solidFill>
                                <a:srgbClr val="C00000"/>
                              </a:solidFill>
                            </a:rPr>
                            <a:t>metric</a:t>
                          </a:r>
                          <a:endParaRPr lang="fr-FR" dirty="0"/>
                        </a:p>
                        <a:p>
                          <a:pPr algn="l"/>
                          <a:endParaRPr lang="fr-FR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8467414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au 9">
                <a:extLst>
                  <a:ext uri="{FF2B5EF4-FFF2-40B4-BE49-F238E27FC236}">
                    <a16:creationId xmlns:a16="http://schemas.microsoft.com/office/drawing/2014/main" id="{7E48B85F-49B1-46B4-ABB9-6FBF326334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4638633"/>
                  </p:ext>
                </p:extLst>
              </p:nvPr>
            </p:nvGraphicFramePr>
            <p:xfrm>
              <a:off x="827444" y="1592046"/>
              <a:ext cx="7924802" cy="192024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3810001">
                      <a:extLst>
                        <a:ext uri="{9D8B030D-6E8A-4147-A177-3AD203B41FA5}">
                          <a16:colId xmlns:a16="http://schemas.microsoft.com/office/drawing/2014/main" val="2934590565"/>
                        </a:ext>
                      </a:extLst>
                    </a:gridCol>
                    <a:gridCol w="4114801">
                      <a:extLst>
                        <a:ext uri="{9D8B030D-6E8A-4147-A177-3AD203B41FA5}">
                          <a16:colId xmlns:a16="http://schemas.microsoft.com/office/drawing/2014/main" val="3610007985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pPr marL="182563" lvl="1" indent="0" algn="l" eaLnBrk="1" hangingPunct="1">
                            <a:spcAft>
                              <a:spcPts val="600"/>
                            </a:spcAft>
                            <a:buSzPct val="100000"/>
                            <a:buFont typeface="Lucida Sans" pitchFamily="34" charset="0"/>
                            <a:buNone/>
                            <a:defRPr/>
                          </a:pP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Coordinates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</a:rPr>
                            <a:t> 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: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singular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 configuration(s) of the system.</a:t>
                          </a:r>
                          <a:endParaRPr lang="fr-FR" dirty="0">
                            <a:solidFill>
                              <a:srgbClr val="008000"/>
                            </a:solidFill>
                            <a:latin typeface="Arial" pitchFamily="34" charset="0"/>
                            <a:cs typeface="Arial" pitchFamily="34" charset="0"/>
                            <a:sym typeface="Wingdings" pitchFamily="2" charset="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182563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non-</a:t>
                          </a:r>
                          <a:r>
                            <a:rPr lang="fr-FR" sz="1800" dirty="0" err="1">
                              <a:solidFill>
                                <a:srgbClr val="C00000"/>
                              </a:solidFill>
                            </a:rPr>
                            <a:t>unicity</a:t>
                          </a:r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fr-FR" sz="1800" dirty="0" err="1">
                              <a:solidFill>
                                <a:srgbClr val="C00000"/>
                              </a:solidFill>
                            </a:rPr>
                            <a:t>risk</a:t>
                          </a:r>
                          <a:b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</a:br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(FORM, SORM &amp; basic P*-IS) </a:t>
                          </a:r>
                          <a:endParaRPr lang="fr-FR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01413927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182563" lvl="1" indent="0" algn="l" eaLnBrk="1" hangingPunct="1">
                            <a:spcAft>
                              <a:spcPts val="600"/>
                            </a:spcAft>
                            <a:buSzPct val="100000"/>
                            <a:buFont typeface="Lucida Sans" pitchFamily="34" charset="0"/>
                            <a:buNone/>
                            <a:defRPr/>
                          </a:pP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Importance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factors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 : clues for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improving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reliability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.</a:t>
                          </a:r>
                          <a:endParaRPr lang="fr-FR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92456" t="-113187" b="-1483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258484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182563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err="1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Affordable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computational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cost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.</a:t>
                          </a:r>
                          <a:endParaRPr lang="fr-FR" dirty="0">
                            <a:solidFill>
                              <a:srgbClr val="008000"/>
                            </a:solidFill>
                          </a:endParaRPr>
                        </a:p>
                        <a:p>
                          <a:pPr algn="l"/>
                          <a:endParaRPr lang="fr-FR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92456" t="-14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67414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55370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7" y="1088540"/>
            <a:ext cx="8002655" cy="398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Reliability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methods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aim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at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estimating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the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safety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level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attached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to a component in the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form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of a </a:t>
            </a:r>
            <a:r>
              <a:rPr lang="fr-FR" sz="16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subjective </a:t>
            </a:r>
            <a:r>
              <a:rPr lang="fr-FR" sz="1600" b="1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failure</a:t>
            </a:r>
            <a:r>
              <a:rPr lang="fr-FR" sz="16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b="1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probability</a:t>
            </a:r>
            <a:r>
              <a:rPr lang="fr-FR" sz="16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:</a:t>
            </a:r>
            <a:b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b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endParaRPr lang="fr-FR" sz="1600" dirty="0">
              <a:solidFill>
                <a:prstClr val="black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tabLst/>
            </a:pPr>
            <a:endParaRPr lang="fr-FR" sz="1600" i="1" dirty="0">
              <a:solidFill>
                <a:srgbClr val="C000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tabLst/>
            </a:pP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Crude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Monte Carlo sampling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</a:p>
          <a:p>
            <a:pPr marL="992187" lvl="2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tabLst/>
            </a:pP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Model exploration, no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assumption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expensive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</a:p>
          <a:p>
            <a:pPr marL="649287" lvl="2">
              <a:lnSpc>
                <a:spcPct val="125000"/>
              </a:lnSpc>
              <a:spcAft>
                <a:spcPts val="600"/>
              </a:spcAft>
              <a:tabLst/>
            </a:pPr>
            <a:endParaRPr lang="fr-FR" sz="1600" dirty="0">
              <a:solidFill>
                <a:prstClr val="black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tabLst/>
            </a:pP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Most-probable-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failure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-point(s)-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based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techniques</a:t>
            </a:r>
            <a:endParaRPr lang="fr-FR" sz="1600" dirty="0">
              <a:solidFill>
                <a:prstClr val="black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992187" lvl="2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cheaper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(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even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if HPC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may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still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help) but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assumptions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and approximations.</a:t>
            </a:r>
          </a:p>
          <a:p>
            <a:pPr marL="992187" lvl="2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deeper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investigation of the system (MPFP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coordinates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importance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factors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AutoShape 2"/>
              <p:cNvSpPr>
                <a:spLocks noChangeArrowheads="1"/>
              </p:cNvSpPr>
              <p:nvPr/>
            </p:nvSpPr>
            <p:spPr bwMode="auto">
              <a:xfrm>
                <a:off x="2607790" y="2035421"/>
                <a:ext cx="4466648" cy="505244"/>
              </a:xfrm>
              <a:prstGeom prst="roundRect">
                <a:avLst>
                  <a:gd name="adj" fmla="val 13750"/>
                </a:avLst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6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fr-FR" sz="16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kumimoji="0" lang="fr-FR" sz="16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kumimoji="0" lang="fr-FR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fr-F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Prob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fr-FR" sz="16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fr-FR" sz="16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failure</m:t>
                          </m:r>
                          <m:r>
                            <a:rPr kumimoji="0" lang="fr-FR" sz="16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∣</m:t>
                          </m:r>
                          <m:r>
                            <m:rPr>
                              <m:sty m:val="p"/>
                            </m:rPr>
                            <a:rPr kumimoji="0" lang="fr-FR" sz="16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model</m:t>
                          </m:r>
                        </m:e>
                      </m:d>
                    </m:oMath>
                  </m:oMathPara>
                </a14:m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7790" y="2035421"/>
                <a:ext cx="4466648" cy="505244"/>
              </a:xfrm>
              <a:prstGeom prst="roundRect">
                <a:avLst>
                  <a:gd name="adj" fmla="val 13750"/>
                </a:avLst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58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Further</a:t>
            </a:r>
            <a:r>
              <a:rPr lang="fr-FR" dirty="0"/>
              <a:t> </a:t>
            </a:r>
            <a:r>
              <a:rPr lang="fr-FR" dirty="0" err="1"/>
              <a:t>readings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7" y="1088540"/>
            <a:ext cx="8002655" cy="501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Ditlevsen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O. &amp;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Madsen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H. (1996).</a:t>
            </a:r>
            <a:b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fr-FR" sz="16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Structural </a:t>
            </a:r>
            <a:r>
              <a:rPr lang="fr-FR" sz="1600" i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reliability</a:t>
            </a:r>
            <a:r>
              <a:rPr lang="fr-FR" sz="16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i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methods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b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John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Wiley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&amp; Sons.</a:t>
            </a: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Lebrun, R. &amp; </a:t>
            </a:r>
            <a:r>
              <a:rPr lang="en-US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Dutfoy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A. (2009a).</a:t>
            </a:r>
            <a:b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 generalization of the </a:t>
            </a:r>
            <a:r>
              <a:rPr lang="en-US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Nataf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transformation to distributions with elliptical copula.</a:t>
            </a:r>
            <a:b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US" sz="16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Prob. Eng. Mech.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24, 172–178.</a:t>
            </a: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Lebrun, R. &amp; </a:t>
            </a:r>
            <a:r>
              <a:rPr lang="en-US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Dutfoy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A. (2009b).</a:t>
            </a:r>
            <a:b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An innovating analysis of the </a:t>
            </a:r>
            <a:r>
              <a:rPr lang="en-US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Nataf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transformation from the copula viewpoint.</a:t>
            </a:r>
            <a:b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US" sz="16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Prob. Eng. Mech.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24, 312–320.</a:t>
            </a: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Lebrun, R. &amp; </a:t>
            </a:r>
            <a:r>
              <a:rPr lang="en-US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Dutfoy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A. (2009c).</a:t>
            </a:r>
            <a:b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Do Rosenblatt and </a:t>
            </a:r>
            <a:r>
              <a:rPr lang="en-US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Nataf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isoprobabilistic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transformations really differ?</a:t>
            </a:r>
            <a:b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US" sz="16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Prob. Eng. Mech.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2009, 24, 577–584.</a:t>
            </a:r>
            <a:endParaRPr lang="fr-FR" sz="1600" dirty="0">
              <a:solidFill>
                <a:prstClr val="black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Lemaire, M. (2009).</a:t>
            </a:r>
            <a:b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fr-FR" sz="16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Structural </a:t>
            </a:r>
            <a:r>
              <a:rPr lang="fr-FR" sz="1600" i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reliability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b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Wiley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 480 pp.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2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76" y="2503639"/>
            <a:ext cx="5291848" cy="3989236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definition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864802"/>
                <a:ext cx="8075612" cy="20805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Input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fr-FR" sz="1600" u="sng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Ex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: Resistance vs Stress model: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𝑔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𝑟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𝑠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𝑟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𝑠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𝑤𝑖𝑡h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eqArr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𝑅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∼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ℒ𝒩</m:t>
                            </m:r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𝑆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∼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ℒ𝒩</m:t>
                            </m:r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𝐶𝑜𝑟𝑟𝑒𝑙𝑎𝑡𝑖𝑜𝑛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𝑏𝑦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𝑛𝑜𝑟𝑚𝑎𝑙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𝑐𝑜𝑝𝑢𝑙𝑎</m:t>
                            </m:r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=0, 525</m:t>
                            </m:r>
                          </m:e>
                        </m:eqArr>
                      </m:e>
                    </m:d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864802"/>
                <a:ext cx="8075612" cy="2080571"/>
              </a:xfrm>
              <a:prstGeom prst="rect">
                <a:avLst/>
              </a:prstGeom>
              <a:blipFill>
                <a:blip r:embed="rId4"/>
                <a:stretch>
                  <a:fillRect l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032796" y="3102230"/>
            <a:ext cx="15392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Failure </a:t>
            </a:r>
            <a:r>
              <a:rPr lang="fr-FR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domain</a:t>
            </a:r>
            <a:endParaRPr lang="fr-FR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4946862"/>
            <a:ext cx="13356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Safe </a:t>
            </a:r>
            <a:r>
              <a:rPr lang="fr-FR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domain</a:t>
            </a:r>
            <a:endParaRPr lang="fr-FR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0893" y="4910344"/>
            <a:ext cx="19656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Arial" pitchFamily="34" charset="0"/>
                <a:cs typeface="Arial" pitchFamily="34" charset="0"/>
              </a:rPr>
              <a:t>Limit-state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function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Connecteur en arc 13"/>
          <p:cNvCxnSpPr>
            <a:cxnSpLocks/>
            <a:stCxn id="11" idx="3"/>
          </p:cNvCxnSpPr>
          <p:nvPr/>
        </p:nvCxnSpPr>
        <p:spPr>
          <a:xfrm flipV="1">
            <a:off x="2566496" y="4657725"/>
            <a:ext cx="1805479" cy="42189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EE30789E-13FA-4E9C-B486-A2D3A0C4A2FA}"/>
              </a:ext>
            </a:extLst>
          </p:cNvPr>
          <p:cNvGrpSpPr/>
          <p:nvPr/>
        </p:nvGrpSpPr>
        <p:grpSpPr>
          <a:xfrm>
            <a:off x="6625433" y="3044015"/>
            <a:ext cx="2429140" cy="626281"/>
            <a:chOff x="5876660" y="1153075"/>
            <a:chExt cx="2429140" cy="626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C25353ED-3C1E-46EF-8978-29528F760199}"/>
                    </a:ext>
                  </a:extLst>
                </p:cNvPr>
                <p:cNvSpPr txBox="1"/>
                <p:nvPr/>
              </p:nvSpPr>
              <p:spPr>
                <a:xfrm>
                  <a:off x="6560392" y="1187358"/>
                  <a:ext cx="1745408" cy="55771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0" lvl="1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kumimoji="0" lang="fr-FR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=</m:t>
                        </m:r>
                        <m:r>
                          <a:rPr lang="en-US" sz="1400" i="1" ker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kumimoji="0" lang="fr-FR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fr-FR" sz="14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𝑿</m:t>
                                </m:r>
                              </m:e>
                            </m:d>
                            <m: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≤0</m:t>
                            </m:r>
                          </m:e>
                        </m:d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kumimoji="0" lang="fr-FR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=</m:t>
                        </m:r>
                        <m:r>
                          <a:rPr lang="en-US" sz="1400" i="1" ker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fr-FR" sz="1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𝑿</m:t>
                            </m:r>
                            <m: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∈</m:t>
                            </m:r>
                            <m: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𝔽</m:t>
                            </m:r>
                          </m:e>
                        </m:d>
                      </m:oMath>
                    </m:oMathPara>
                  </a14:m>
                  <a:endParaRPr lang="fr-FR" sz="1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C25353ED-3C1E-46EF-8978-29528F7601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392" y="1187358"/>
                  <a:ext cx="1745408" cy="55771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8" name="Graphique 17" descr="Engrenage">
              <a:extLst>
                <a:ext uri="{FF2B5EF4-FFF2-40B4-BE49-F238E27FC236}">
                  <a16:creationId xmlns:a16="http://schemas.microsoft.com/office/drawing/2014/main" id="{8721AC5B-042C-4397-8063-83056B1B9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76660" y="1153075"/>
              <a:ext cx="626281" cy="626281"/>
            </a:xfrm>
            <a:prstGeom prst="rect">
              <a:avLst/>
            </a:prstGeom>
          </p:spPr>
        </p:pic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8756F14-F310-4E7E-8124-D0F09AD6AE86}"/>
              </a:ext>
            </a:extLst>
          </p:cNvPr>
          <p:cNvGrpSpPr/>
          <p:nvPr/>
        </p:nvGrpSpPr>
        <p:grpSpPr>
          <a:xfrm>
            <a:off x="6796971" y="3834055"/>
            <a:ext cx="2257602" cy="496043"/>
            <a:chOff x="6796971" y="3834055"/>
            <a:chExt cx="2257602" cy="4960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B3B384B9-7529-469A-A104-781BC882552D}"/>
                    </a:ext>
                  </a:extLst>
                </p:cNvPr>
                <p:cNvSpPr txBox="1"/>
                <p:nvPr/>
              </p:nvSpPr>
              <p:spPr>
                <a:xfrm>
                  <a:off x="7309165" y="3919565"/>
                  <a:ext cx="1745408" cy="325025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0" lvl="1"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fr-FR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fr-FR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kumimoji="0" lang="fr-FR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</a:t>
                  </a:r>
                  <a:r>
                    <a:rPr lang="fr-FR" sz="14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is</a:t>
                  </a:r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</a:t>
                  </a:r>
                  <a:r>
                    <a:rPr lang="fr-FR" sz="14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often</a:t>
                  </a:r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</a:t>
                  </a:r>
                  <a:r>
                    <a:rPr lang="fr-FR" sz="14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small</a:t>
                  </a:r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!</a:t>
                  </a:r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B3B384B9-7529-469A-A104-781BC88255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9165" y="3919565"/>
                  <a:ext cx="1745408" cy="325025"/>
                </a:xfrm>
                <a:prstGeom prst="rect">
                  <a:avLst/>
                </a:prstGeom>
                <a:blipFill>
                  <a:blip r:embed="rId8"/>
                  <a:stretch>
                    <a:fillRect b="-877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0" name="Graphique 29" descr="Avertissement avec un remplissage uni">
              <a:extLst>
                <a:ext uri="{FF2B5EF4-FFF2-40B4-BE49-F238E27FC236}">
                  <a16:creationId xmlns:a16="http://schemas.microsoft.com/office/drawing/2014/main" id="{5EA4F585-1E5A-41C3-AE4E-9EE1CA66B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796971" y="3834055"/>
              <a:ext cx="454743" cy="496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959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864802"/>
                <a:ext cx="8075612" cy="43731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en-US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Definitions for the failure probability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failure probability is essentially defined as the </a:t>
                </a:r>
                <a:r>
                  <a:rPr lang="en-US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value of the CDF of the safety margin </a:t>
                </a:r>
                <a:r>
                  <a:rPr lang="en-US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𝐺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≡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at point 0</a:t>
                </a:r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endPara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It also rewrites as the sum of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’s PDF </a:t>
                </a:r>
                <a:r>
                  <a:rPr lang="en-US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over the failure domain</a:t>
                </a:r>
                <a:r>
                  <a:rPr lang="en-US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600" dirty="0">
                    <a:solidFill>
                      <a:srgbClr val="C00000"/>
                    </a:solidFill>
                    <a:latin typeface="Arial" pitchFamily="34" charset="0"/>
                    <a:ea typeface="Cambria Math"/>
                    <a:cs typeface="Arial" pitchFamily="34" charset="0"/>
                  </a:rPr>
                  <a:t>𝔽</a:t>
                </a:r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endPara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It eventually rewrites as the expectation of the </a:t>
                </a:r>
                <a:r>
                  <a:rPr lang="en-US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failure indicator function </a:t>
                </a:r>
                <a:r>
                  <a:rPr lang="en-US" sz="1600" dirty="0">
                    <a:solidFill>
                      <a:srgbClr val="C00000"/>
                    </a:solidFill>
                    <a:latin typeface="Arial" pitchFamily="34" charset="0"/>
                    <a:ea typeface="Cambria Math"/>
                    <a:cs typeface="Arial" pitchFamily="34" charset="0"/>
                  </a:rPr>
                  <a:t>𝕀</a:t>
                </a:r>
                <a:r>
                  <a:rPr lang="en-US" sz="1600" baseline="-25000" dirty="0">
                    <a:solidFill>
                      <a:srgbClr val="C00000"/>
                    </a:solidFill>
                    <a:latin typeface="Arial" pitchFamily="34" charset="0"/>
                    <a:ea typeface="Cambria Math"/>
                    <a:cs typeface="Arial" pitchFamily="34" charset="0"/>
                  </a:rPr>
                  <a:t>𝔽</a:t>
                </a:r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over the support </a:t>
                </a:r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ea typeface="Cambria Math"/>
                    <a:cs typeface="Arial" pitchFamily="34" charset="0"/>
                  </a:rPr>
                  <a:t>𝕏</a:t>
                </a:r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of the input probability distribution:</a:t>
                </a: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864802"/>
                <a:ext cx="8075612" cy="4373121"/>
              </a:xfrm>
              <a:prstGeom prst="rect">
                <a:avLst/>
              </a:prstGeom>
              <a:blipFill>
                <a:blip r:embed="rId3"/>
                <a:stretch>
                  <a:fillRect l="-302" b="-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AutoShape 2"/>
              <p:cNvSpPr>
                <a:spLocks noChangeArrowheads="1"/>
              </p:cNvSpPr>
              <p:nvPr/>
            </p:nvSpPr>
            <p:spPr bwMode="auto">
              <a:xfrm>
                <a:off x="3194708" y="3725832"/>
                <a:ext cx="2754582" cy="708098"/>
              </a:xfrm>
              <a:prstGeom prst="roundRect">
                <a:avLst>
                  <a:gd name="adj" fmla="val 13750"/>
                </a:avLst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i="1" ker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𝔽</m:t>
                          </m:r>
                          <m:r>
                            <a:rPr lang="en-US" sz="1600" b="0" i="1" kern="0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600" i="1" ker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{</m:t>
                          </m:r>
                          <m:r>
                            <m:rPr>
                              <m:brk m:alnAt="7"/>
                            </m:r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𝒙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∈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𝕏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: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16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≤0}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16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16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kumimoji="0" lang="en-US" sz="16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d</m:t>
                          </m:r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4708" y="3725832"/>
                <a:ext cx="2754582" cy="708098"/>
              </a:xfrm>
              <a:prstGeom prst="roundRect">
                <a:avLst>
                  <a:gd name="adj" fmla="val 13750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AutoShape 2"/>
              <p:cNvSpPr>
                <a:spLocks noChangeArrowheads="1"/>
              </p:cNvSpPr>
              <p:nvPr/>
            </p:nvSpPr>
            <p:spPr bwMode="auto">
              <a:xfrm>
                <a:off x="2565158" y="2156757"/>
                <a:ext cx="4013683" cy="642004"/>
              </a:xfrm>
              <a:prstGeom prst="roundRect">
                <a:avLst>
                  <a:gd name="adj" fmla="val 13750"/>
                </a:avLst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=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≤0)</m:t>
                              </m:r>
                            </m:e>
                          </m:d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−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0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kumimoji="0" lang="en-US" sz="16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d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6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5158" y="2156757"/>
                <a:ext cx="4013683" cy="642004"/>
              </a:xfrm>
              <a:prstGeom prst="roundRect">
                <a:avLst>
                  <a:gd name="adj" fmla="val 13750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AutoShape 2"/>
              <p:cNvSpPr>
                <a:spLocks noChangeArrowheads="1"/>
              </p:cNvSpPr>
              <p:nvPr/>
            </p:nvSpPr>
            <p:spPr bwMode="auto">
              <a:xfrm>
                <a:off x="2873695" y="5489454"/>
                <a:ext cx="3396608" cy="622542"/>
              </a:xfrm>
              <a:prstGeom prst="roundRect">
                <a:avLst>
                  <a:gd name="adj" fmla="val 13750"/>
                </a:avLst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 ker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b="0" i="1" kern="0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ker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𝕀</m:t>
                                  </m:r>
                                </m:e>
                                <m:sub>
                                  <m:r>
                                    <a:rPr lang="en-US" sz="1600" i="1" kern="0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kern="0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kern="0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16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16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kumimoji="0" lang="en-US" sz="16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d</m:t>
                          </m:r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𝒙</m:t>
                          </m:r>
                        </m:e>
                      </m:nary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</m:t>
                      </m:r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ker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 kern="0">
                                  <a:solidFill>
                                    <a:srgbClr val="333399"/>
                                  </a:solidFill>
                                  <a:latin typeface="Cambria Math"/>
                                  <a:ea typeface="Cambria Math"/>
                                </a:rPr>
                                <m:t>𝕀</m:t>
                              </m:r>
                            </m:e>
                            <m:sub>
                              <m:r>
                                <a:rPr lang="en-US" sz="1600" i="1" kern="0">
                                  <a:solidFill>
                                    <a:srgbClr val="333399"/>
                                  </a:solidFill>
                                  <a:latin typeface="Cambria Math"/>
                                  <a:ea typeface="Cambria Math"/>
                                </a:rPr>
                                <m:t>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 ker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kern="0" smtClean="0">
                                  <a:solidFill>
                                    <a:srgbClr val="333399"/>
                                  </a:solidFill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7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3695" y="5489454"/>
                <a:ext cx="3396608" cy="622542"/>
              </a:xfrm>
              <a:prstGeom prst="roundRect">
                <a:avLst>
                  <a:gd name="adj" fmla="val 13750"/>
                </a:avLst>
              </a:prstGeom>
              <a:blipFill>
                <a:blip r:embed="rId6"/>
                <a:stretch>
                  <a:fillRect l="-4635" t="-153333" b="-220952"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8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definition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49628"/>
                <a:ext cx="8075612" cy="49419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Premise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14:m>
                  <m:oMath xmlns:m="http://schemas.openxmlformats.org/officeDocument/2006/math">
                    <m:r>
                      <a:rPr lang="fr-FR" sz="1600" i="1" dirty="0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𝐺</m:t>
                    </m:r>
                    <m:r>
                      <a:rPr lang="fr-FR" sz="1600" b="0" i="1" dirty="0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≡</m:t>
                    </m:r>
                    <m:r>
                      <a:rPr lang="fr-FR" sz="1600" b="0" i="1" dirty="0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𝑔</m:t>
                    </m:r>
                    <m:d>
                      <m:dPr>
                        <m:ctrlPr>
                          <a:rPr lang="fr-F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lang="fr-FR" sz="1600" b="1" i="1" dirty="0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𝑿</m:t>
                        </m:r>
                      </m:e>
                    </m:d>
                  </m:oMath>
                </a14:m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’s distribution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rarely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known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except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for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linear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combinations of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independent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r.v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. or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univariate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composite distributions)</a:t>
                </a: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Numerical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integration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techniques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fr-FR" sz="1600" i="1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e.g</a:t>
                </a:r>
                <a:r>
                  <a:rPr lang="fr-FR" sz="1600" i="1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quadrature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rules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) are not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suitable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for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integrating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indicator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functions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their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precision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often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less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than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probability’s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order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of magnitude).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Dedicated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methods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Brute-force estimation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using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(intensive) Monte Carlo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sampling</a:t>
                </a:r>
                <a:endParaRPr lang="fr-FR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Approximation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methods</a:t>
                </a:r>
                <a:endParaRPr lang="fr-FR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Advanced,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reduced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variance, Monte Carlo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sampling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methods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(not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covered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tutorial)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Surrogate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-model-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based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methods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(not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covered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tutorial)</a:t>
                </a: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49628"/>
                <a:ext cx="8075612" cy="4941995"/>
              </a:xfrm>
              <a:prstGeom prst="rect">
                <a:avLst/>
              </a:prstGeom>
              <a:blipFill>
                <a:blip r:embed="rId3"/>
                <a:stretch>
                  <a:fillRect l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5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59362"/>
            <a:ext cx="8075612" cy="199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Problem definition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Brute-force estimation using Monte Carlo sampling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Most-probable-failure-point(s)-based methods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6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Brute-force Monte Carlo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49628"/>
                <a:ext cx="8075612" cy="11717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Principle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crude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Monte Carlo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estimator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empirical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average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of the Bernoulli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experiment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:</a:t>
                </a: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49628"/>
                <a:ext cx="8075612" cy="1171732"/>
              </a:xfrm>
              <a:prstGeom prst="rect">
                <a:avLst/>
              </a:prstGeom>
              <a:blipFill>
                <a:blip r:embed="rId3"/>
                <a:stretch>
                  <a:fillRect l="-302" b="-57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9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AutoShape 2"/>
              <p:cNvSpPr>
                <a:spLocks noChangeArrowheads="1"/>
              </p:cNvSpPr>
              <p:nvPr/>
            </p:nvSpPr>
            <p:spPr bwMode="auto">
              <a:xfrm>
                <a:off x="3179290" y="2272014"/>
                <a:ext cx="3396608" cy="871486"/>
              </a:xfrm>
              <a:prstGeom prst="roundRect">
                <a:avLst>
                  <a:gd name="adj" fmla="val 13750"/>
                </a:avLst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1600" i="1" ker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i="1" kern="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𝑓</m:t>
                          </m:r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,</m:t>
                          </m:r>
                          <m:r>
                            <a:rPr kumimoji="0" lang="fr-FR" sz="16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fr-FR" sz="16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MCS</m:t>
                          </m:r>
                        </m:sub>
                      </m:sSub>
                      <m:r>
                        <a:rPr kumimoji="0" lang="fr-FR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𝑖</m:t>
                          </m:r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fr-FR" sz="1600" i="1" ker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 kern="0">
                                  <a:solidFill>
                                    <a:srgbClr val="333399"/>
                                  </a:solidFill>
                                  <a:latin typeface="Cambria Math"/>
                                  <a:ea typeface="Cambria Math"/>
                                </a:rPr>
                                <m:t>𝕀</m:t>
                              </m:r>
                            </m:e>
                            <m:sub>
                              <m:r>
                                <a:rPr lang="fr-FR" sz="1600" i="1" kern="0">
                                  <a:solidFill>
                                    <a:srgbClr val="333399"/>
                                  </a:solidFill>
                                  <a:latin typeface="Cambria Math"/>
                                  <a:ea typeface="Cambria Math"/>
                                </a:rPr>
                                <m:t>𝔽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 ker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1600" b="1" i="1" kern="0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1" i="1" ker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𝑿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FR" sz="1600" i="1" kern="0" smtClean="0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600" b="0" i="1" kern="0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9290" y="2272014"/>
                <a:ext cx="3396608" cy="871486"/>
              </a:xfrm>
              <a:prstGeom prst="roundRect">
                <a:avLst>
                  <a:gd name="adj" fmla="val 13750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52" y="3027123"/>
            <a:ext cx="4669276" cy="35199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437762" y="3428833"/>
                <a:ext cx="3317131" cy="8315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5000"/>
                  </a:lnSpc>
                  <a:spcAft>
                    <a:spcPts val="600"/>
                  </a:spcAft>
                  <a:tabLst/>
                </a:pP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where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latin typeface="Arial" pitchFamily="34" charset="0"/>
                    <a:cs typeface="Arial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600" i="1" ker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𝕀</m:t>
                          </m:r>
                        </m:e>
                        <m:sub>
                          <m:r>
                            <a:rPr lang="fr-FR" sz="1600" i="1" ker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𝔽</m:t>
                          </m:r>
                        </m:sub>
                      </m:sSub>
                      <m:d>
                        <m:dPr>
                          <m:ctrlPr>
                            <a:rPr lang="fr-FR" sz="16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FR" sz="1600" b="1" i="1" kern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  <m:r>
                        <a:rPr lang="fr-FR" sz="1600" b="1" i="1" kern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fr-FR" sz="1600" b="0" i="1" kern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ℬ</m:t>
                      </m:r>
                      <m:r>
                        <m:rPr>
                          <m:sty m:val="p"/>
                        </m:rPr>
                        <a:rPr lang="fr-FR" sz="1600" b="0" i="0" kern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er</m:t>
                      </m:r>
                      <m:d>
                        <m:dPr>
                          <m:ctrlPr>
                            <a:rPr lang="fr-FR" sz="16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sz="16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762" y="3428833"/>
                <a:ext cx="3317131" cy="831574"/>
              </a:xfrm>
              <a:prstGeom prst="rect">
                <a:avLst/>
              </a:prstGeom>
              <a:blipFill rotWithShape="1">
                <a:blip r:embed="rId6"/>
                <a:stretch>
                  <a:fillRect l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/>
          <p:nvPr/>
        </p:nvCxnSpPr>
        <p:spPr>
          <a:xfrm>
            <a:off x="5881083" y="6186787"/>
            <a:ext cx="236382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5881083" y="4426085"/>
            <a:ext cx="0" cy="17607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279919" y="5038928"/>
            <a:ext cx="301557" cy="1147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33811" y="5943600"/>
            <a:ext cx="301557" cy="24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964946" y="5552018"/>
                <a:ext cx="450508" cy="358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ker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600" i="1" ker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600" i="1" kern="0">
                              <a:latin typeface="Cambria Math"/>
                              <a:ea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946" y="5552018"/>
                <a:ext cx="450508" cy="358303"/>
              </a:xfrm>
              <a:prstGeom prst="rect">
                <a:avLst/>
              </a:prstGeom>
              <a:blipFill rotWithShape="1">
                <a:blip r:embed="rId7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031613" y="4613053"/>
                <a:ext cx="809389" cy="358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kern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600" b="0" i="1" kern="0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fr-FR" sz="1600" i="1" ker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600" i="1" kern="0">
                              <a:latin typeface="Cambria Math"/>
                              <a:ea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613" y="4613053"/>
                <a:ext cx="809389" cy="358303"/>
              </a:xfrm>
              <a:prstGeom prst="rect">
                <a:avLst/>
              </a:prstGeom>
              <a:blipFill rotWithShape="1">
                <a:blip r:embed="rId8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264361" y="6017510"/>
                <a:ext cx="3146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kern="0" smtClean="0">
                          <a:latin typeface="Cambria Math"/>
                          <a:ea typeface="Cambria Math"/>
                        </a:rPr>
                        <m:t>𝑖</m:t>
                      </m:r>
                    </m:oMath>
                  </m:oMathPara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361" y="6017510"/>
                <a:ext cx="314638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289126" y="4400809"/>
                <a:ext cx="6031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kern="0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fr-FR" sz="1600" b="0" i="1" kern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FR" sz="1600" b="0" i="1" kern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26" y="4400809"/>
                <a:ext cx="603177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278060" y="6160842"/>
                <a:ext cx="35618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kern="0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060" y="6160842"/>
                <a:ext cx="356187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012106" y="6160842"/>
                <a:ext cx="35618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kern="0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106" y="6160842"/>
                <a:ext cx="356187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38773"/>
      </p:ext>
    </p:extLst>
  </p:cSld>
  <p:clrMapOvr>
    <a:masterClrMapping/>
  </p:clrMapOvr>
</p:sld>
</file>

<file path=ppt/theme/theme1.xml><?xml version="1.0" encoding="utf-8"?>
<a:theme xmlns:a="http://schemas.openxmlformats.org/drawingml/2006/main" name="PP-01-E (Présentations Phimeca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himeca (body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PP-01-E (Présentations Phimeca)</Template>
  <TotalTime>1598</TotalTime>
  <Words>3780</Words>
  <Application>Microsoft Office PowerPoint</Application>
  <PresentationFormat>Affichage à l'écran (4:3)</PresentationFormat>
  <Paragraphs>484</Paragraphs>
  <Slides>42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Cambria Math</vt:lpstr>
      <vt:lpstr>Lucida Sans</vt:lpstr>
      <vt:lpstr>Tahoma</vt:lpstr>
      <vt:lpstr>Times New Roman</vt:lpstr>
      <vt:lpstr>Wingdings</vt:lpstr>
      <vt:lpstr>PP-01-E (Présentations Phimeca)</vt:lpstr>
      <vt:lpstr>Phimeca (body)</vt:lpstr>
      <vt:lpstr>Présentation PowerPoint</vt:lpstr>
      <vt:lpstr>Outline</vt:lpstr>
      <vt:lpstr>Outline</vt:lpstr>
      <vt:lpstr>Problem definition</vt:lpstr>
      <vt:lpstr>Problem definition</vt:lpstr>
      <vt:lpstr>Problem definition</vt:lpstr>
      <vt:lpstr>Problem definition</vt:lpstr>
      <vt:lpstr>Outline</vt:lpstr>
      <vt:lpstr>Brute-force Monte Carlo estimation</vt:lpstr>
      <vt:lpstr>Brute-force Monte Carlo estimation</vt:lpstr>
      <vt:lpstr>Brute-force Monte Carlo estimation</vt:lpstr>
      <vt:lpstr>Brute-force Monte Carlo estimation</vt:lpstr>
      <vt:lpstr>Outline</vt:lpstr>
      <vt:lpstr>Most probable failure point(s)</vt:lpstr>
      <vt:lpstr>Importance sampling</vt:lpstr>
      <vt:lpstr>Importance sampling</vt:lpstr>
      <vt:lpstr>Importance sampling</vt:lpstr>
      <vt:lpstr>Importance sampling</vt:lpstr>
      <vt:lpstr>Outline</vt:lpstr>
      <vt:lpstr>Isoprobabilistic transformation</vt:lpstr>
      <vt:lpstr>Isoprobabilistic transformation</vt:lpstr>
      <vt:lpstr>Isoprobabilistic transformation</vt:lpstr>
      <vt:lpstr>Isoprobabilistic transformation</vt:lpstr>
      <vt:lpstr>Outline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Conclusions</vt:lpstr>
      <vt:lpstr>Further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Marine Marcilhac</dc:creator>
  <cp:lastModifiedBy>Gaetan Blondet</cp:lastModifiedBy>
  <cp:revision>139</cp:revision>
  <cp:lastPrinted>2012-06-08T12:37:26Z</cp:lastPrinted>
  <dcterms:created xsi:type="dcterms:W3CDTF">2014-04-18T09:47:39Z</dcterms:created>
  <dcterms:modified xsi:type="dcterms:W3CDTF">2021-04-29T09:01:43Z</dcterms:modified>
</cp:coreProperties>
</file>