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61" r:id="rId3"/>
    <p:sldId id="296" r:id="rId4"/>
    <p:sldId id="307" r:id="rId5"/>
    <p:sldId id="297" r:id="rId6"/>
    <p:sldId id="325" r:id="rId7"/>
    <p:sldId id="310" r:id="rId8"/>
    <p:sldId id="262" r:id="rId9"/>
    <p:sldId id="333" r:id="rId10"/>
    <p:sldId id="314" r:id="rId11"/>
    <p:sldId id="317" r:id="rId12"/>
    <p:sldId id="315" r:id="rId13"/>
    <p:sldId id="337" r:id="rId14"/>
    <p:sldId id="328" r:id="rId15"/>
    <p:sldId id="338" r:id="rId16"/>
    <p:sldId id="327" r:id="rId17"/>
    <p:sldId id="339" r:id="rId18"/>
    <p:sldId id="329" r:id="rId19"/>
    <p:sldId id="330" r:id="rId20"/>
    <p:sldId id="331" r:id="rId21"/>
    <p:sldId id="340" r:id="rId22"/>
    <p:sldId id="332" r:id="rId23"/>
    <p:sldId id="304" r:id="rId24"/>
    <p:sldId id="259" r:id="rId25"/>
  </p:sldIdLst>
  <p:sldSz cx="9144000" cy="6858000" type="screen4x3"/>
  <p:notesSz cx="6858000" cy="9926638"/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75" autoAdjust="0"/>
    <p:restoredTop sz="95894" autoAdjust="0"/>
  </p:normalViewPr>
  <p:slideViewPr>
    <p:cSldViewPr>
      <p:cViewPr varScale="1">
        <p:scale>
          <a:sx n="97" d="100"/>
          <a:sy n="97" d="100"/>
        </p:scale>
        <p:origin x="11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252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AE523-F0E2-4B2E-AB83-221FC7F073B7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42816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D15A4-68A9-4D36-AE8B-E429394CC4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46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787CC1-26CB-480C-8E92-09751ED617C1}" type="datetimeFigureOut">
              <a:rPr lang="fr-FR"/>
              <a:pPr>
                <a:defRPr/>
              </a:pPr>
              <a:t>22/04/2021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470A71B-29CB-460E-A7CF-0AF2170B021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44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70A71B-29CB-460E-A7CF-0AF2170B0217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79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 bwMode="auto">
      <p:bgPr>
        <a:blipFill dpi="0" rotWithShape="0">
          <a:blip r:embed="rId2" cstate="print"/>
          <a:srcRect/>
          <a:stretch>
            <a:fillRect b="-4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27088" y="1844675"/>
            <a:ext cx="3744912" cy="1727200"/>
          </a:xfrm>
        </p:spPr>
        <p:txBody>
          <a:bodyPr/>
          <a:lstStyle>
            <a:lvl1pPr>
              <a:defRPr sz="3400" cap="none" smtClean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</a:p>
        </p:txBody>
      </p:sp>
      <p:sp>
        <p:nvSpPr>
          <p:cNvPr id="35843" name="Espace réservé du texte 2"/>
          <p:cNvSpPr>
            <a:spLocks noGrp="1"/>
          </p:cNvSpPr>
          <p:nvPr>
            <p:ph type="subTitle" idx="1"/>
          </p:nvPr>
        </p:nvSpPr>
        <p:spPr>
          <a:xfrm>
            <a:off x="827088" y="4508500"/>
            <a:ext cx="3744912" cy="576263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0" smtClean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2761" y="922710"/>
            <a:ext cx="8353425" cy="850106"/>
          </a:xfrm>
        </p:spPr>
        <p:txBody>
          <a:bodyPr/>
          <a:lstStyle>
            <a:lvl1pPr>
              <a:defRPr sz="38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395288" y="2060575"/>
            <a:ext cx="8353425" cy="4032250"/>
          </a:xfrm>
        </p:spPr>
        <p:txBody>
          <a:bodyPr/>
          <a:lstStyle>
            <a:lvl1pPr marL="358775" indent="-358775">
              <a:buSzPct val="125000"/>
              <a:buFont typeface="+mj-lt"/>
              <a:buAutoNum type="arabicPeriod"/>
              <a:defRPr sz="1300" cap="all" baseline="0"/>
            </a:lvl1pPr>
            <a:lvl2pPr marL="360000" indent="0">
              <a:spcBef>
                <a:spcPts val="0"/>
              </a:spcBef>
              <a:buClr>
                <a:schemeClr val="bg1"/>
              </a:buClr>
              <a:buSzPct val="25000"/>
              <a:buFontTx/>
              <a:buNone/>
              <a:defRPr sz="1300" cap="all" baseline="0"/>
            </a:lvl2pPr>
            <a:lvl3pPr marL="360000" indent="0">
              <a:spcBef>
                <a:spcPts val="0"/>
              </a:spcBef>
              <a:buFontTx/>
              <a:buNone/>
              <a:defRPr sz="1300" cap="all" baseline="0"/>
            </a:lvl3pPr>
            <a:lvl4pPr marL="360000" indent="0">
              <a:spcBef>
                <a:spcPts val="0"/>
              </a:spcBef>
              <a:buFontTx/>
              <a:buNone/>
              <a:defRPr sz="1300" cap="all" baseline="0"/>
            </a:lvl4pPr>
            <a:lvl5pPr marL="360000" indent="0">
              <a:spcBef>
                <a:spcPts val="0"/>
              </a:spcBef>
              <a:buFontTx/>
              <a:buNone/>
              <a:defRPr sz="1300" cap="all" baseline="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8" y="1557338"/>
            <a:ext cx="8353424" cy="4568826"/>
          </a:xfrm>
        </p:spPr>
        <p:txBody>
          <a:bodyPr/>
          <a:lstStyle>
            <a:lvl1pPr marL="0" indent="0">
              <a:buClr>
                <a:schemeClr val="bg1"/>
              </a:buClr>
              <a:buSzPct val="25000"/>
              <a:buFontTx/>
              <a:buNone/>
              <a:defRPr sz="22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3816673" cy="48577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4932040" y="1268413"/>
            <a:ext cx="3816673" cy="453685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4932040" y="5876925"/>
            <a:ext cx="3816673" cy="180425"/>
          </a:xfrm>
        </p:spPr>
        <p:txBody>
          <a:bodyPr tIns="36000" bIns="36000">
            <a:spAutoFit/>
          </a:bodyPr>
          <a:lstStyle>
            <a:lvl1pPr marL="0" indent="0" algn="r">
              <a:spcBef>
                <a:spcPts val="0"/>
              </a:spcBef>
              <a:buFontTx/>
              <a:buNone/>
              <a:defRPr sz="700" b="0" baseline="0"/>
            </a:lvl1pPr>
            <a:lvl2pPr marL="0" indent="0" algn="r">
              <a:spcBef>
                <a:spcPts val="0"/>
              </a:spcBef>
              <a:buFontTx/>
              <a:buNone/>
              <a:defRPr sz="600"/>
            </a:lvl2pPr>
            <a:lvl3pPr marL="0" indent="0" algn="r">
              <a:spcBef>
                <a:spcPts val="0"/>
              </a:spcBef>
              <a:buFontTx/>
              <a:buNone/>
              <a:defRPr sz="600"/>
            </a:lvl3pPr>
            <a:lvl4pPr marL="0" indent="0" algn="r">
              <a:spcBef>
                <a:spcPts val="0"/>
              </a:spcBef>
              <a:buFontTx/>
              <a:buNone/>
              <a:defRPr sz="600"/>
            </a:lvl4pPr>
            <a:lvl5pPr marL="0" indent="0" algn="r"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encad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4176713" cy="48577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6084888" y="1268413"/>
            <a:ext cx="2663825" cy="4824883"/>
          </a:xfrm>
          <a:solidFill>
            <a:schemeClr val="accent1"/>
          </a:solidFill>
        </p:spPr>
        <p:txBody>
          <a:bodyPr lIns="72000" tIns="72000" rIns="72000" bIns="72000"/>
          <a:lstStyle>
            <a:lvl1pPr marL="0" indent="0" algn="ctr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Tx/>
              <a:buNone/>
              <a:defRPr sz="1200" b="0" cap="all" baseline="0">
                <a:solidFill>
                  <a:schemeClr val="bg1"/>
                </a:solidFill>
              </a:defRPr>
            </a:lvl1pPr>
            <a:lvl2pPr marL="108000" indent="-108000">
              <a:buClr>
                <a:schemeClr val="bg1"/>
              </a:buClr>
              <a:buFont typeface="Wingdings" pitchFamily="2" charset="2"/>
              <a:buChar char="n"/>
              <a:defRPr sz="1200">
                <a:solidFill>
                  <a:schemeClr val="bg1"/>
                </a:solidFill>
              </a:defRPr>
            </a:lvl2pPr>
            <a:lvl3pPr marL="216000" indent="-108000"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 marL="538163" indent="-174625">
              <a:defRPr sz="1000">
                <a:solidFill>
                  <a:schemeClr val="bg1"/>
                </a:solidFill>
              </a:defRPr>
            </a:lvl4pPr>
            <a:lvl5pPr marL="714375" indent="-176213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u graphique 4"/>
          <p:cNvSpPr>
            <a:spLocks noGrp="1"/>
          </p:cNvSpPr>
          <p:nvPr>
            <p:ph type="chart" sz="quarter" idx="11"/>
          </p:nvPr>
        </p:nvSpPr>
        <p:spPr>
          <a:xfrm>
            <a:off x="971550" y="1557338"/>
            <a:ext cx="7200900" cy="4319587"/>
          </a:xfrm>
        </p:spPr>
        <p:txBody>
          <a:bodyPr rtlCol="0">
            <a:noAutofit/>
          </a:bodyPr>
          <a:lstStyle/>
          <a:p>
            <a:pPr lvl="0"/>
            <a:r>
              <a:rPr lang="fr-FR" noProof="0" smtClean="0"/>
              <a:t>Cliquez sur l'icône pour ajouter un graphique</a:t>
            </a:r>
            <a:endParaRPr lang="fr-F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1"/>
          </p:nvPr>
        </p:nvSpPr>
        <p:spPr>
          <a:xfrm>
            <a:off x="971550" y="1557338"/>
            <a:ext cx="7200900" cy="4319587"/>
          </a:xfrm>
        </p:spPr>
        <p:txBody>
          <a:bodyPr rtlCol="0">
            <a:noAutofit/>
          </a:bodyPr>
          <a:lstStyle/>
          <a:p>
            <a:pPr lvl="0"/>
            <a:r>
              <a:rPr lang="fr-FR" noProof="0" smtClean="0"/>
              <a:t>Cliquez sur l'icône pour ajouter un tableau</a:t>
            </a:r>
            <a:endParaRPr lang="fr-FR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8353425" cy="850900"/>
          </a:xfrm>
          <a:prstGeom prst="rect">
            <a:avLst/>
          </a:prstGeom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95288" y="1268413"/>
            <a:ext cx="83534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pic>
        <p:nvPicPr>
          <p:cNvPr id="1029" name="Picture 8" descr="logo_EDF_sommair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5288" y="6291263"/>
            <a:ext cx="6223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8459788" y="6381750"/>
            <a:ext cx="368300" cy="152400"/>
          </a:xfrm>
          <a:prstGeom prst="rect">
            <a:avLst/>
          </a:prstGeom>
          <a:noFill/>
        </p:spPr>
        <p:txBody>
          <a:bodyPr wrap="none" lIns="36000" tIns="0" rIns="0" bIns="0" anchor="ctr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>
                <a:latin typeface="+mn-lt"/>
                <a:cs typeface="+mn-cs"/>
              </a:rPr>
              <a:t>|  </a:t>
            </a:r>
            <a:fld id="{1DE32A05-D4D9-4E03-B8A8-F35B7A5DE208}" type="slidenum">
              <a:rPr lang="fr-FR" sz="100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u pied de page 1"/>
          <p:cNvSpPr txBox="1">
            <a:spLocks/>
          </p:cNvSpPr>
          <p:nvPr userDrawn="1"/>
        </p:nvSpPr>
        <p:spPr>
          <a:xfrm>
            <a:off x="4572000" y="6381328"/>
            <a:ext cx="3887788" cy="153988"/>
          </a:xfrm>
          <a:prstGeom prst="rect">
            <a:avLst/>
          </a:prstGeom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11/05/2021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73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 cap="all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9pPr>
    </p:titleStyle>
    <p:bodyStyle>
      <a:lvl1pPr marL="179388" indent="-179388" algn="l" rtl="0" eaLnBrk="1" fontAlgn="base" hangingPunct="1">
        <a:spcBef>
          <a:spcPts val="18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eaLnBrk="1" fontAlgn="base" hangingPunct="1">
        <a:spcBef>
          <a:spcPts val="6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¨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eaLnBrk="1" fontAlgn="base" hangingPunct="1">
        <a:spcBef>
          <a:spcPts val="300"/>
        </a:spcBef>
        <a:spcAft>
          <a:spcPct val="0"/>
        </a:spcAft>
        <a:buClr>
          <a:schemeClr val="folHlink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3600" indent="-107950" algn="l" rtl="0" eaLnBrk="1" fontAlgn="base" hangingPunct="1">
        <a:spcBef>
          <a:spcPct val="0"/>
        </a:spcBef>
        <a:spcAft>
          <a:spcPct val="0"/>
        </a:spcAft>
        <a:buFont typeface="Arial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salome-platform.org/contributions/edf_products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lome-platform.org/contributions/copy_of_comb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 b="-4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 idx="4294967295"/>
          </p:nvPr>
        </p:nvSpPr>
        <p:spPr>
          <a:xfrm>
            <a:off x="714348" y="2428868"/>
            <a:ext cx="3714776" cy="1643074"/>
          </a:xfrm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cap="none" dirty="0" err="1" smtClean="0">
                <a:solidFill>
                  <a:schemeClr val="bg1"/>
                </a:solidFill>
              </a:rPr>
              <a:t>OpenTURNS</a:t>
            </a:r>
            <a:r>
              <a:rPr lang="en-US" cap="none" dirty="0" smtClean="0">
                <a:solidFill>
                  <a:schemeClr val="bg1"/>
                </a:solidFill>
              </a:rPr>
              <a:t> and HPC within SALOME platform</a:t>
            </a:r>
            <a:r>
              <a:rPr lang="fr-FR" sz="3100" cap="none" dirty="0" smtClean="0">
                <a:solidFill>
                  <a:schemeClr val="bg1"/>
                </a:solidFill>
              </a:rPr>
              <a:t/>
            </a:r>
            <a:br>
              <a:rPr lang="fr-FR" sz="3100" cap="none" dirty="0" smtClean="0">
                <a:solidFill>
                  <a:schemeClr val="bg1"/>
                </a:solidFill>
              </a:rPr>
            </a:br>
            <a:r>
              <a:rPr lang="fr-FR" sz="1600" cap="none" dirty="0" smtClean="0">
                <a:solidFill>
                  <a:schemeClr val="bg1"/>
                </a:solidFill>
              </a:rPr>
              <a:t/>
            </a:r>
            <a:br>
              <a:rPr lang="fr-FR" sz="1600" cap="none" dirty="0" smtClean="0">
                <a:solidFill>
                  <a:schemeClr val="bg1"/>
                </a:solidFill>
              </a:rPr>
            </a:br>
            <a:r>
              <a:rPr lang="fr-FR" sz="1600" cap="none" dirty="0" smtClean="0">
                <a:solidFill>
                  <a:schemeClr val="bg1"/>
                </a:solidFill>
              </a:rPr>
              <a:t>O. Mircescu</a:t>
            </a:r>
            <a:br>
              <a:rPr lang="fr-FR" sz="1600" cap="none" dirty="0" smtClean="0">
                <a:solidFill>
                  <a:schemeClr val="bg1"/>
                </a:solidFill>
              </a:rPr>
            </a:br>
            <a:r>
              <a:rPr lang="fr-FR" sz="1600" cap="none" dirty="0" smtClean="0">
                <a:solidFill>
                  <a:schemeClr val="bg1"/>
                </a:solidFill>
              </a:rPr>
              <a:t>EDF R&amp;D</a:t>
            </a:r>
            <a:endParaRPr lang="fr-FR" sz="3100" cap="none" dirty="0">
              <a:solidFill>
                <a:schemeClr val="bg1"/>
              </a:solidFill>
            </a:endParaRPr>
          </a:p>
        </p:txBody>
      </p:sp>
      <p:sp>
        <p:nvSpPr>
          <p:cNvPr id="6147" name="Sous-titre 4"/>
          <p:cNvSpPr>
            <a:spLocks noGrp="1"/>
          </p:cNvSpPr>
          <p:nvPr>
            <p:ph type="subTitle" idx="4294967295"/>
          </p:nvPr>
        </p:nvSpPr>
        <p:spPr>
          <a:xfrm>
            <a:off x="714348" y="4429132"/>
            <a:ext cx="4505724" cy="857256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b="0" dirty="0" smtClean="0"/>
              <a:t>HPC and Uncertainty Treatment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b="0" dirty="0" smtClean="0"/>
              <a:t>Examples with </a:t>
            </a:r>
            <a:r>
              <a:rPr lang="en-US" b="0" dirty="0" err="1" smtClean="0"/>
              <a:t>OpenTURNS</a:t>
            </a:r>
            <a:endParaRPr lang="en-US" b="0" dirty="0" smtClean="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b="0" dirty="0" smtClean="0"/>
              <a:t>EDF – </a:t>
            </a:r>
            <a:r>
              <a:rPr lang="en-US" b="0" dirty="0" err="1" smtClean="0"/>
              <a:t>PhiMeca</a:t>
            </a:r>
            <a:r>
              <a:rPr lang="en-US" b="0" dirty="0" smtClean="0"/>
              <a:t> – IMACS – Airbus Group – CEA</a:t>
            </a:r>
          </a:p>
        </p:txBody>
      </p:sp>
      <p:sp>
        <p:nvSpPr>
          <p:cNvPr id="6148" name="Espace réservé du texte 5"/>
          <p:cNvSpPr>
            <a:spLocks noGrp="1"/>
          </p:cNvSpPr>
          <p:nvPr>
            <p:ph type="body" sz="quarter" idx="4294967295"/>
          </p:nvPr>
        </p:nvSpPr>
        <p:spPr>
          <a:xfrm>
            <a:off x="714348" y="5500702"/>
            <a:ext cx="3778250" cy="428628"/>
          </a:xfrm>
        </p:spPr>
        <p:txBody>
          <a:bodyPr wrap="none"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fr-FR" sz="1200" b="0" dirty="0" err="1" smtClean="0">
                <a:cs typeface="Arial" charset="0"/>
              </a:rPr>
              <a:t>Prace</a:t>
            </a:r>
            <a:r>
              <a:rPr lang="fr-FR" sz="1200" b="0" dirty="0" smtClean="0">
                <a:cs typeface="Arial" charset="0"/>
              </a:rPr>
              <a:t> Advanced Training Center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fr-FR" sz="1200" b="0" dirty="0" smtClean="0">
                <a:cs typeface="Arial" charset="0"/>
              </a:rPr>
              <a:t>May 11</a:t>
            </a:r>
            <a:r>
              <a:rPr lang="fr-FR" sz="1200" b="0" baseline="30000" dirty="0" smtClean="0">
                <a:cs typeface="Arial" charset="0"/>
              </a:rPr>
              <a:t>th</a:t>
            </a:r>
            <a:r>
              <a:rPr lang="fr-FR" sz="1200" b="0" dirty="0" smtClean="0">
                <a:cs typeface="Arial" charset="0"/>
              </a:rPr>
              <a:t> 2021</a:t>
            </a:r>
          </a:p>
        </p:txBody>
      </p:sp>
      <p:pic>
        <p:nvPicPr>
          <p:cNvPr id="5" name="Image 4" descr="Pra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3570" y="714356"/>
            <a:ext cx="2590800" cy="1762125"/>
          </a:xfrm>
          <a:prstGeom prst="rect">
            <a:avLst/>
          </a:prstGeom>
        </p:spPr>
      </p:pic>
      <p:pic>
        <p:nvPicPr>
          <p:cNvPr id="6" name="Image 5" descr="logo_MD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6446" y="2928934"/>
            <a:ext cx="2428892" cy="2184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728" y="260648"/>
            <a:ext cx="6984776" cy="504056"/>
          </a:xfrm>
        </p:spPr>
        <p:txBody>
          <a:bodyPr/>
          <a:lstStyle/>
          <a:p>
            <a:r>
              <a:rPr lang="en-US" cap="none" dirty="0" err="1" smtClean="0"/>
              <a:t>Persalys</a:t>
            </a:r>
            <a:r>
              <a:rPr lang="en-US" cap="none" dirty="0" smtClean="0"/>
              <a:t> (3/5)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51520" y="893206"/>
            <a:ext cx="8497193" cy="5001419"/>
          </a:xfrm>
        </p:spPr>
        <p:txBody>
          <a:bodyPr/>
          <a:lstStyle/>
          <a:p>
            <a:r>
              <a:rPr lang="en-US" dirty="0"/>
              <a:t>Two complementary ways to pilot </a:t>
            </a:r>
            <a:r>
              <a:rPr lang="en-US" dirty="0" err="1" smtClean="0"/>
              <a:t>Persalys</a:t>
            </a:r>
            <a:r>
              <a:rPr lang="en-US" dirty="0" smtClean="0"/>
              <a:t> </a:t>
            </a:r>
            <a:r>
              <a:rPr lang="en-US" dirty="0"/>
              <a:t>: Python and </a:t>
            </a:r>
            <a:r>
              <a:rPr lang="en-US" dirty="0" smtClean="0"/>
              <a:t>widgets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design of </a:t>
            </a:r>
            <a:r>
              <a:rPr lang="en-US" dirty="0" err="1" smtClean="0"/>
              <a:t>Persalys</a:t>
            </a:r>
            <a:r>
              <a:rPr lang="en-US" dirty="0" smtClean="0"/>
              <a:t> </a:t>
            </a:r>
            <a:r>
              <a:rPr lang="en-US" dirty="0"/>
              <a:t>allows a </a:t>
            </a:r>
            <a:r>
              <a:rPr lang="en-US" dirty="0" smtClean="0"/>
              <a:t>strong relationship </a:t>
            </a:r>
            <a:r>
              <a:rPr lang="en-US" dirty="0"/>
              <a:t>between Python scripting and graphical interface (Model/View paradigm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Actions you perform on </a:t>
            </a:r>
            <a:r>
              <a:rPr lang="en-US" dirty="0" err="1"/>
              <a:t>gui</a:t>
            </a:r>
            <a:r>
              <a:rPr lang="en-US" dirty="0"/>
              <a:t> can be mapped into a Python representation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Load python script and dump python script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session with graphical interface then continue with script then</a:t>
            </a:r>
            <a:r>
              <a:rPr lang="en-US" dirty="0" smtClean="0"/>
              <a:t>…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err="1" smtClean="0"/>
              <a:t>Persalys</a:t>
            </a:r>
            <a:r>
              <a:rPr lang="en-US" dirty="0" smtClean="0"/>
              <a:t> </a:t>
            </a:r>
            <a:r>
              <a:rPr lang="en-US" dirty="0"/>
              <a:t>offers software bricks usable outside a dedicated </a:t>
            </a:r>
            <a:r>
              <a:rPr lang="en-US" dirty="0" smtClean="0"/>
              <a:t>tool</a:t>
            </a:r>
          </a:p>
        </p:txBody>
      </p:sp>
    </p:spTree>
    <p:extLst>
      <p:ext uri="{BB962C8B-B14F-4D97-AF65-F5344CB8AC3E}">
        <p14:creationId xmlns:p14="http://schemas.microsoft.com/office/powerpoint/2010/main" val="20897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728" y="260648"/>
            <a:ext cx="6984776" cy="504056"/>
          </a:xfrm>
        </p:spPr>
        <p:txBody>
          <a:bodyPr/>
          <a:lstStyle/>
          <a:p>
            <a:r>
              <a:rPr lang="en-US" cap="none" dirty="0" err="1" smtClean="0"/>
              <a:t>Persalys</a:t>
            </a:r>
            <a:r>
              <a:rPr lang="en-US" cap="none" dirty="0" smtClean="0"/>
              <a:t> (4/5)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51520" y="1196752"/>
            <a:ext cx="8497193" cy="4697873"/>
          </a:xfrm>
        </p:spPr>
        <p:txBody>
          <a:bodyPr/>
          <a:lstStyle/>
          <a:p>
            <a:r>
              <a:rPr lang="en-US" dirty="0" err="1" smtClean="0"/>
              <a:t>Persalys</a:t>
            </a:r>
            <a:r>
              <a:rPr lang="en-US" dirty="0" smtClean="0"/>
              <a:t> is an excellent target for High Performance Computing (HPC)</a:t>
            </a:r>
          </a:p>
          <a:p>
            <a:pPr lvl="1"/>
            <a:r>
              <a:rPr lang="en-US" dirty="0" smtClean="0"/>
              <a:t>A large number of independent evaluations</a:t>
            </a:r>
          </a:p>
          <a:p>
            <a:r>
              <a:rPr lang="en-US" dirty="0" smtClean="0"/>
              <a:t>Salome features used by </a:t>
            </a:r>
            <a:r>
              <a:rPr lang="en-US" dirty="0" err="1" smtClean="0"/>
              <a:t>Persalys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Manage a catalog of available computation resources</a:t>
            </a:r>
          </a:p>
          <a:p>
            <a:pPr lvl="1"/>
            <a:r>
              <a:rPr lang="en-US" dirty="0" smtClean="0"/>
              <a:t>Make the evaluations parallel and distributed</a:t>
            </a:r>
          </a:p>
          <a:p>
            <a:pPr lvl="1"/>
            <a:r>
              <a:rPr lang="en-US" dirty="0" smtClean="0"/>
              <a:t>Communicate with the batch manager</a:t>
            </a:r>
          </a:p>
          <a:p>
            <a:pPr lvl="2"/>
            <a:r>
              <a:rPr lang="en-US" dirty="0" smtClean="0"/>
              <a:t>Define the job parameters</a:t>
            </a:r>
          </a:p>
          <a:p>
            <a:pPr lvl="2"/>
            <a:r>
              <a:rPr lang="en-US" dirty="0" smtClean="0"/>
              <a:t>Submit and keep track of a job</a:t>
            </a:r>
          </a:p>
          <a:p>
            <a:pPr lvl="1"/>
            <a:r>
              <a:rPr lang="en-US" dirty="0" smtClean="0"/>
              <a:t>Define the execution environment</a:t>
            </a:r>
          </a:p>
          <a:p>
            <a:pPr lvl="2"/>
            <a:r>
              <a:rPr lang="en-US" dirty="0" smtClean="0"/>
              <a:t>Define a working directory</a:t>
            </a:r>
          </a:p>
          <a:p>
            <a:pPr lvl="2"/>
            <a:r>
              <a:rPr lang="en-US" dirty="0" smtClean="0"/>
              <a:t>Copy data from the local workstation to the remote cluster</a:t>
            </a:r>
          </a:p>
          <a:p>
            <a:pPr lvl="1"/>
            <a:r>
              <a:rPr lang="en-US" dirty="0" smtClean="0"/>
              <a:t>Fetch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728" y="260648"/>
            <a:ext cx="6984776" cy="504056"/>
          </a:xfrm>
        </p:spPr>
        <p:txBody>
          <a:bodyPr/>
          <a:lstStyle/>
          <a:p>
            <a:r>
              <a:rPr lang="en-US" cap="none" dirty="0" err="1" smtClean="0"/>
              <a:t>Persalys</a:t>
            </a:r>
            <a:r>
              <a:rPr lang="en-US" cap="none" dirty="0" smtClean="0"/>
              <a:t> (5/5)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51520" y="893206"/>
            <a:ext cx="8497193" cy="5001419"/>
          </a:xfrm>
        </p:spPr>
        <p:txBody>
          <a:bodyPr/>
          <a:lstStyle/>
          <a:p>
            <a:r>
              <a:rPr lang="en-US" dirty="0" smtClean="0"/>
              <a:t>SALOME software </a:t>
            </a:r>
            <a:r>
              <a:rPr lang="en-US" dirty="0"/>
              <a:t>bricks </a:t>
            </a:r>
            <a:r>
              <a:rPr lang="en-US" dirty="0" smtClean="0"/>
              <a:t>used by </a:t>
            </a:r>
            <a:r>
              <a:rPr lang="en-US" dirty="0" err="1" smtClean="0"/>
              <a:t>Persalys</a:t>
            </a:r>
            <a:endParaRPr lang="en-US" dirty="0"/>
          </a:p>
          <a:p>
            <a:pPr lvl="1"/>
            <a:r>
              <a:rPr lang="en-US" dirty="0" smtClean="0"/>
              <a:t>YACS &amp; JOBMANAGER</a:t>
            </a:r>
          </a:p>
          <a:p>
            <a:pPr lvl="1"/>
            <a:r>
              <a:rPr lang="en-US" dirty="0"/>
              <a:t>GUI Python console </a:t>
            </a:r>
            <a:r>
              <a:rPr lang="en-US" dirty="0" smtClean="0"/>
              <a:t>widget</a:t>
            </a:r>
            <a:endParaRPr lang="en-US" dirty="0"/>
          </a:p>
          <a:p>
            <a:pPr lvl="1"/>
            <a:r>
              <a:rPr lang="en-US" dirty="0" smtClean="0"/>
              <a:t>PARAVIS widgets</a:t>
            </a:r>
          </a:p>
          <a:p>
            <a:endParaRPr lang="en-US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348880"/>
            <a:ext cx="3096344" cy="33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9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study step by step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and configure Salome</a:t>
            </a:r>
          </a:p>
          <a:p>
            <a:r>
              <a:rPr lang="en-GB" dirty="0" smtClean="0"/>
              <a:t>Define the function to be studied</a:t>
            </a:r>
          </a:p>
          <a:p>
            <a:r>
              <a:rPr lang="en-GB" dirty="0" smtClean="0"/>
              <a:t>Create a model (YACS or python models in the GUI)</a:t>
            </a:r>
          </a:p>
          <a:p>
            <a:r>
              <a:rPr lang="en-GB" dirty="0" smtClean="0"/>
              <a:t>Define the laws of input parameters</a:t>
            </a:r>
          </a:p>
          <a:p>
            <a:r>
              <a:rPr lang="en-GB" dirty="0" smtClean="0"/>
              <a:t>Choose the type of study (central tendency, etc.)</a:t>
            </a:r>
          </a:p>
          <a:p>
            <a:r>
              <a:rPr lang="en-GB" dirty="0" smtClean="0"/>
              <a:t>Choose the execution parameters</a:t>
            </a:r>
          </a:p>
          <a:p>
            <a:r>
              <a:rPr lang="en-GB" dirty="0" smtClean="0"/>
              <a:t>Run the study and wait for results</a:t>
            </a:r>
          </a:p>
          <a:p>
            <a:r>
              <a:rPr lang="en-GB" dirty="0" smtClean="0"/>
              <a:t>Analyse the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4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728" y="260648"/>
            <a:ext cx="6984776" cy="504056"/>
          </a:xfrm>
        </p:spPr>
        <p:txBody>
          <a:bodyPr/>
          <a:lstStyle/>
          <a:p>
            <a:r>
              <a:rPr lang="en-US" cap="none" dirty="0" smtClean="0"/>
              <a:t>Install and configure Salome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51520" y="893206"/>
            <a:ext cx="8497193" cy="5001419"/>
          </a:xfrm>
        </p:spPr>
        <p:txBody>
          <a:bodyPr/>
          <a:lstStyle/>
          <a:p>
            <a:r>
              <a:rPr lang="en-US" dirty="0" smtClean="0"/>
              <a:t>Installation steps</a:t>
            </a:r>
          </a:p>
          <a:p>
            <a:pPr lvl="1"/>
            <a:r>
              <a:rPr lang="en-US" dirty="0" smtClean="0"/>
              <a:t>Install Salome on your personal computer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www.salome-platform.org/contributions/edf_products</a:t>
            </a:r>
            <a:endParaRPr lang="en-US" dirty="0" smtClean="0"/>
          </a:p>
          <a:p>
            <a:pPr lvl="1"/>
            <a:r>
              <a:rPr lang="en-US" dirty="0" smtClean="0"/>
              <a:t>Install Salome on the remote cluster</a:t>
            </a:r>
          </a:p>
          <a:p>
            <a:pPr lvl="1"/>
            <a:r>
              <a:rPr lang="en-US" dirty="0"/>
              <a:t>Make sure you can connect to </a:t>
            </a:r>
            <a:r>
              <a:rPr lang="en-US" dirty="0" smtClean="0"/>
              <a:t>cluster without typing the </a:t>
            </a:r>
            <a:r>
              <a:rPr lang="en-US" dirty="0"/>
              <a:t>password (</a:t>
            </a:r>
            <a:r>
              <a:rPr lang="en-US" dirty="0" err="1" smtClean="0"/>
              <a:t>ssh</a:t>
            </a:r>
            <a:r>
              <a:rPr lang="en-US" dirty="0" smtClean="0"/>
              <a:t>-copy-id)</a:t>
            </a:r>
          </a:p>
          <a:p>
            <a:pPr lvl="1"/>
            <a:r>
              <a:rPr lang="en-US" dirty="0" smtClean="0"/>
              <a:t>Declare the cluster installation in your local resource catalog (JOBMANAGER module)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467544" y="2708920"/>
            <a:ext cx="7550062" cy="3491701"/>
            <a:chOff x="527770" y="2564904"/>
            <a:chExt cx="7591325" cy="3563709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2564904"/>
              <a:ext cx="5652120" cy="3563709"/>
            </a:xfrm>
            <a:prstGeom prst="rect">
              <a:avLst/>
            </a:prstGeom>
          </p:spPr>
        </p:pic>
        <p:sp>
          <p:nvSpPr>
            <p:cNvPr id="5" name="Bulle ronde 4"/>
            <p:cNvSpPr/>
            <p:nvPr/>
          </p:nvSpPr>
          <p:spPr>
            <a:xfrm>
              <a:off x="527770" y="3573016"/>
              <a:ext cx="914400" cy="612648"/>
            </a:xfrm>
            <a:prstGeom prst="wedgeEllipseCallout">
              <a:avLst>
                <a:gd name="adj1" fmla="val 333333"/>
                <a:gd name="adj2" fmla="val -144279"/>
              </a:avLst>
            </a:prstGeom>
            <a:solidFill>
              <a:schemeClr val="bg1">
                <a:alpha val="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600" dirty="0" smtClean="0">
                  <a:solidFill>
                    <a:schemeClr val="tx1">
                      <a:lumMod val="50000"/>
                    </a:schemeClr>
                  </a:solidFill>
                </a:rPr>
                <a:t>1st click</a:t>
              </a:r>
            </a:p>
          </p:txBody>
        </p:sp>
        <p:sp>
          <p:nvSpPr>
            <p:cNvPr id="7" name="Bulle ronde 6"/>
            <p:cNvSpPr/>
            <p:nvPr/>
          </p:nvSpPr>
          <p:spPr>
            <a:xfrm>
              <a:off x="7204695" y="4581128"/>
              <a:ext cx="914400" cy="612648"/>
            </a:xfrm>
            <a:prstGeom prst="wedgeEllipseCallout">
              <a:avLst>
                <a:gd name="adj1" fmla="val -113542"/>
                <a:gd name="adj2" fmla="val 126244"/>
              </a:avLst>
            </a:prstGeom>
            <a:solidFill>
              <a:schemeClr val="bg1">
                <a:alpha val="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dirty="0" smtClean="0">
                  <a:solidFill>
                    <a:schemeClr val="tx1">
                      <a:lumMod val="50000"/>
                    </a:schemeClr>
                  </a:solidFill>
                </a:rPr>
                <a:t>2nd</a:t>
              </a:r>
              <a:r>
                <a:rPr lang="fr-FR" sz="1600" dirty="0" smtClean="0">
                  <a:solidFill>
                    <a:schemeClr val="tx1">
                      <a:lumMod val="50000"/>
                    </a:schemeClr>
                  </a:solidFill>
                </a:rPr>
                <a:t> click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8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cap="none" dirty="0" smtClean="0"/>
              <a:t>Configure available resources</a:t>
            </a:r>
          </a:p>
        </p:txBody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xfrm>
            <a:off x="395288" y="836712"/>
            <a:ext cx="4320728" cy="5289451"/>
          </a:xfrm>
        </p:spPr>
        <p:txBody>
          <a:bodyPr/>
          <a:lstStyle/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en-US" sz="1600" dirty="0" smtClean="0"/>
              <a:t>Salome resources</a:t>
            </a:r>
          </a:p>
          <a:p>
            <a:pPr lvl="1"/>
            <a:r>
              <a:rPr lang="en-US" dirty="0" smtClean="0"/>
              <a:t>Salome has to be installed on every machine you want to use</a:t>
            </a:r>
          </a:p>
          <a:p>
            <a:pPr lvl="1"/>
            <a:r>
              <a:rPr lang="en-US" dirty="0" smtClean="0"/>
              <a:t>You have to declare each installation in your local catalog of resources</a:t>
            </a:r>
          </a:p>
          <a:p>
            <a:pPr lvl="1"/>
            <a:r>
              <a:rPr lang="en-US" dirty="0" smtClean="0"/>
              <a:t>Main parameters: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IP </a:t>
            </a:r>
            <a:r>
              <a:rPr lang="en-US" dirty="0" err="1" smtClean="0"/>
              <a:t>adresse</a:t>
            </a:r>
            <a:endParaRPr lang="en-US" dirty="0" smtClean="0"/>
          </a:p>
          <a:p>
            <a:pPr lvl="2"/>
            <a:r>
              <a:rPr lang="en-US" dirty="0" smtClean="0"/>
              <a:t>User name</a:t>
            </a:r>
          </a:p>
          <a:p>
            <a:pPr lvl="2"/>
            <a:r>
              <a:rPr lang="en-US" dirty="0" smtClean="0"/>
              <a:t>Path to Salome installation</a:t>
            </a:r>
          </a:p>
          <a:p>
            <a:pPr lvl="2"/>
            <a:r>
              <a:rPr lang="en-US" dirty="0" smtClean="0"/>
              <a:t>Batch manager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836712"/>
            <a:ext cx="3221542" cy="45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728" y="260648"/>
            <a:ext cx="6984776" cy="504056"/>
          </a:xfrm>
        </p:spPr>
        <p:txBody>
          <a:bodyPr/>
          <a:lstStyle/>
          <a:p>
            <a:r>
              <a:rPr lang="en-US" cap="none" dirty="0"/>
              <a:t>Define the function to be studied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51520" y="893206"/>
            <a:ext cx="8497193" cy="500141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Identify uncertain parameters – inputs and outputs of your study</a:t>
            </a:r>
          </a:p>
          <a:p>
            <a:r>
              <a:rPr lang="en-US" dirty="0" smtClean="0"/>
              <a:t>Use the python language</a:t>
            </a:r>
          </a:p>
          <a:p>
            <a:pPr lvl="1"/>
            <a:r>
              <a:rPr lang="en-US" dirty="0" smtClean="0"/>
              <a:t>Input parameters must be only float variables</a:t>
            </a:r>
          </a:p>
          <a:p>
            <a:pPr lvl="1"/>
            <a:r>
              <a:rPr lang="en-US" dirty="0" smtClean="0"/>
              <a:t>Return statement must contain only float variables</a:t>
            </a:r>
          </a:p>
          <a:p>
            <a:pPr lvl="1"/>
            <a:r>
              <a:rPr lang="en-US" dirty="0" smtClean="0"/>
              <a:t>The name of the function should be “_exec”</a:t>
            </a:r>
          </a:p>
          <a:p>
            <a:r>
              <a:rPr lang="en-US" dirty="0" smtClean="0"/>
              <a:t>The python function should:</a:t>
            </a:r>
          </a:p>
          <a:p>
            <a:pPr lvl="1"/>
            <a:r>
              <a:rPr lang="en-US" dirty="0" smtClean="0"/>
              <a:t>Generate the input files for the solver based on the input parameters</a:t>
            </a:r>
          </a:p>
          <a:p>
            <a:pPr lvl="2"/>
            <a:r>
              <a:rPr lang="en-US" dirty="0" smtClean="0"/>
              <a:t>Create a specific working directory for each execution of the function</a:t>
            </a:r>
          </a:p>
          <a:p>
            <a:pPr lvl="1"/>
            <a:r>
              <a:rPr lang="en-US" dirty="0" smtClean="0"/>
              <a:t>Launch the solver</a:t>
            </a:r>
          </a:p>
          <a:p>
            <a:pPr lvl="1"/>
            <a:r>
              <a:rPr lang="en-US" dirty="0" smtClean="0"/>
              <a:t>Retrieve the results from the output files of the solver</a:t>
            </a:r>
          </a:p>
          <a:p>
            <a:r>
              <a:rPr lang="en-US" dirty="0" smtClean="0"/>
              <a:t>Test your function</a:t>
            </a:r>
          </a:p>
        </p:txBody>
      </p:sp>
    </p:spTree>
    <p:extLst>
      <p:ext uri="{BB962C8B-B14F-4D97-AF65-F5344CB8AC3E}">
        <p14:creationId xmlns:p14="http://schemas.microsoft.com/office/powerpoint/2010/main" val="25155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728" y="260648"/>
            <a:ext cx="6984776" cy="504056"/>
          </a:xfrm>
        </p:spPr>
        <p:txBody>
          <a:bodyPr/>
          <a:lstStyle/>
          <a:p>
            <a:r>
              <a:rPr lang="en-US" cap="none" dirty="0" smtClean="0"/>
              <a:t>Example of a study function</a:t>
            </a:r>
            <a:endParaRPr lang="en-US" cap="none" dirty="0"/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51520" y="893206"/>
            <a:ext cx="8497193" cy="500141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Syrthes</a:t>
            </a:r>
            <a:r>
              <a:rPr lang="en-US" dirty="0"/>
              <a:t> :  thermal radiation </a:t>
            </a:r>
            <a:r>
              <a:rPr lang="en-US" dirty="0" smtClean="0"/>
              <a:t>solver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535229" y="2402295"/>
            <a:ext cx="4146614" cy="2231369"/>
            <a:chOff x="497394" y="3667667"/>
            <a:chExt cx="4386551" cy="1944540"/>
          </a:xfrm>
        </p:grpSpPr>
        <p:grpSp>
          <p:nvGrpSpPr>
            <p:cNvPr id="6" name="Groupe 5"/>
            <p:cNvGrpSpPr/>
            <p:nvPr/>
          </p:nvGrpSpPr>
          <p:grpSpPr>
            <a:xfrm>
              <a:off x="818572" y="4140404"/>
              <a:ext cx="3233702" cy="504057"/>
              <a:chOff x="794909" y="4293095"/>
              <a:chExt cx="3233702" cy="50405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35696" y="4293096"/>
                <a:ext cx="1152128" cy="50405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fr-FR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" name="ZoneTexte 4"/>
              <p:cNvSpPr txBox="1"/>
              <p:nvPr/>
            </p:nvSpPr>
            <p:spPr>
              <a:xfrm>
                <a:off x="794909" y="4293096"/>
                <a:ext cx="835734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FR" dirty="0">
                    <a:solidFill>
                      <a:srgbClr val="6C6C6C">
                        <a:lumMod val="50000"/>
                      </a:srgbClr>
                    </a:solidFill>
                  </a:rPr>
                  <a:t>h</a:t>
                </a:r>
                <a:r>
                  <a:rPr lang="fr-FR" dirty="0" smtClean="0">
                    <a:solidFill>
                      <a:srgbClr val="6C6C6C">
                        <a:lumMod val="50000"/>
                      </a:srgbClr>
                    </a:solidFill>
                  </a:rPr>
                  <a:t>1 T1</a:t>
                </a:r>
              </a:p>
              <a:p>
                <a:r>
                  <a:rPr lang="fr-FR" dirty="0" smtClean="0">
                    <a:solidFill>
                      <a:srgbClr val="6C6C6C">
                        <a:lumMod val="50000"/>
                      </a:srgbClr>
                    </a:solidFill>
                  </a:rPr>
                  <a:t>Face S1</a:t>
                </a:r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3192877" y="4293095"/>
                <a:ext cx="835734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FR" dirty="0" smtClean="0">
                    <a:solidFill>
                      <a:srgbClr val="6C6C6C">
                        <a:lumMod val="50000"/>
                      </a:srgbClr>
                    </a:solidFill>
                  </a:rPr>
                  <a:t>h2 T2</a:t>
                </a:r>
              </a:p>
              <a:p>
                <a:r>
                  <a:rPr lang="fr-FR" dirty="0" smtClean="0">
                    <a:solidFill>
                      <a:srgbClr val="6C6C6C">
                        <a:lumMod val="50000"/>
                      </a:srgbClr>
                    </a:solidFill>
                  </a:rPr>
                  <a:t>Face S2</a:t>
                </a:r>
              </a:p>
            </p:txBody>
          </p:sp>
        </p:grpSp>
        <p:sp>
          <p:nvSpPr>
            <p:cNvPr id="8" name="ZoneTexte 7"/>
            <p:cNvSpPr txBox="1"/>
            <p:nvPr/>
          </p:nvSpPr>
          <p:spPr>
            <a:xfrm>
              <a:off x="818572" y="4753923"/>
              <a:ext cx="3667083" cy="858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l"/>
              <a:r>
                <a:rPr lang="en-US" dirty="0" smtClean="0">
                  <a:solidFill>
                    <a:srgbClr val="6C6C6C">
                      <a:lumMod val="50000"/>
                    </a:srgbClr>
                  </a:solidFill>
                </a:rPr>
                <a:t>Heat exchange coefficient: h1, h2</a:t>
              </a:r>
            </a:p>
            <a:p>
              <a:pPr algn="l"/>
              <a:r>
                <a:rPr lang="en-US" dirty="0" smtClean="0">
                  <a:solidFill>
                    <a:srgbClr val="6C6C6C">
                      <a:lumMod val="50000"/>
                    </a:srgbClr>
                  </a:solidFill>
                </a:rPr>
                <a:t>Conductivity: lamb</a:t>
              </a:r>
            </a:p>
            <a:p>
              <a:pPr algn="l"/>
              <a:r>
                <a:rPr lang="en-US" dirty="0" smtClean="0">
                  <a:solidFill>
                    <a:srgbClr val="6C6C6C">
                      <a:lumMod val="50000"/>
                    </a:srgbClr>
                  </a:solidFill>
                </a:rPr>
                <a:t>Density: rho</a:t>
              </a:r>
            </a:p>
            <a:p>
              <a:pPr algn="l"/>
              <a:r>
                <a:rPr lang="en-US" dirty="0" smtClean="0">
                  <a:solidFill>
                    <a:srgbClr val="6C6C6C">
                      <a:lumMod val="50000"/>
                    </a:srgbClr>
                  </a:solidFill>
                </a:rPr>
                <a:t>Heat capacity: </a:t>
              </a:r>
              <a:r>
                <a:rPr lang="en-US" dirty="0" err="1" smtClean="0">
                  <a:solidFill>
                    <a:srgbClr val="6C6C6C">
                      <a:lumMod val="50000"/>
                    </a:srgbClr>
                  </a:solidFill>
                </a:rPr>
                <a:t>cp</a:t>
              </a:r>
              <a:endParaRPr lang="en-US" dirty="0" smtClean="0">
                <a:solidFill>
                  <a:srgbClr val="6C6C6C">
                    <a:lumMod val="50000"/>
                  </a:srgbClr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97394" y="3667667"/>
              <a:ext cx="4386551" cy="2145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l"/>
              <a:r>
                <a:rPr lang="en-US" dirty="0" smtClean="0">
                  <a:solidFill>
                    <a:srgbClr val="6C6C6C">
                      <a:lumMod val="50000"/>
                    </a:srgbClr>
                  </a:solidFill>
                </a:rPr>
                <a:t>Heat exchange computation with </a:t>
              </a:r>
              <a:r>
                <a:rPr lang="fr-FR" dirty="0" smtClean="0">
                  <a:solidFill>
                    <a:srgbClr val="6C6C6C">
                      <a:lumMod val="50000"/>
                    </a:srgbClr>
                  </a:solidFill>
                </a:rPr>
                <a:t>SYRTHES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251520" y="2131842"/>
            <a:ext cx="8497193" cy="2762996"/>
            <a:chOff x="251520" y="3268065"/>
            <a:chExt cx="8497193" cy="2762996"/>
          </a:xfrm>
        </p:grpSpPr>
        <p:sp>
          <p:nvSpPr>
            <p:cNvPr id="3" name="ZoneTexte 2"/>
            <p:cNvSpPr txBox="1"/>
            <p:nvPr/>
          </p:nvSpPr>
          <p:spPr>
            <a:xfrm>
              <a:off x="4860281" y="3538071"/>
              <a:ext cx="3888432" cy="221599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36000" tIns="0" rIns="36000" bIns="0" rtlCol="0">
              <a:spAutoFit/>
            </a:bodyPr>
            <a:lstStyle/>
            <a:p>
              <a:pPr algn="l"/>
              <a:r>
                <a:rPr lang="fr-FR" sz="1800" b="1" dirty="0" err="1">
                  <a:solidFill>
                    <a:srgbClr val="7F7F7F"/>
                  </a:solidFill>
                </a:rPr>
                <a:t>def</a:t>
              </a:r>
              <a:r>
                <a:rPr lang="fr-FR" sz="1800" b="1" dirty="0">
                  <a:solidFill>
                    <a:srgbClr val="7F7F7F"/>
                  </a:solidFill>
                </a:rPr>
                <a:t> _</a:t>
              </a:r>
              <a:r>
                <a:rPr lang="fr-FR" sz="1800" b="1" dirty="0" err="1">
                  <a:solidFill>
                    <a:srgbClr val="7F7F7F"/>
                  </a:solidFill>
                </a:rPr>
                <a:t>exec</a:t>
              </a:r>
              <a:r>
                <a:rPr lang="fr-FR" sz="1800" b="1" dirty="0">
                  <a:solidFill>
                    <a:srgbClr val="7F7F7F"/>
                  </a:solidFill>
                </a:rPr>
                <a:t>(h1, h2, rho, </a:t>
              </a:r>
              <a:r>
                <a:rPr lang="fr-FR" sz="1800" b="1" dirty="0" err="1">
                  <a:solidFill>
                    <a:srgbClr val="7F7F7F"/>
                  </a:solidFill>
                </a:rPr>
                <a:t>cp</a:t>
              </a:r>
              <a:r>
                <a:rPr lang="fr-FR" sz="1800" b="1" dirty="0">
                  <a:solidFill>
                    <a:srgbClr val="7F7F7F"/>
                  </a:solidFill>
                </a:rPr>
                <a:t>, </a:t>
              </a:r>
              <a:r>
                <a:rPr lang="fr-FR" sz="1800" b="1" dirty="0" err="1">
                  <a:solidFill>
                    <a:srgbClr val="7F7F7F"/>
                  </a:solidFill>
                </a:rPr>
                <a:t>lamb</a:t>
              </a:r>
              <a:r>
                <a:rPr lang="fr-FR" sz="1800" b="1" dirty="0">
                  <a:solidFill>
                    <a:srgbClr val="7F7F7F"/>
                  </a:solidFill>
                </a:rPr>
                <a:t>):</a:t>
              </a:r>
            </a:p>
            <a:p>
              <a:pPr algn="l"/>
              <a:r>
                <a:rPr lang="fr-FR" sz="1800" dirty="0">
                  <a:solidFill>
                    <a:srgbClr val="7F7F7F"/>
                  </a:solidFill>
                </a:rPr>
                <a:t>  e = </a:t>
              </a:r>
              <a:r>
                <a:rPr lang="fr-FR" sz="1800" dirty="0" err="1">
                  <a:solidFill>
                    <a:srgbClr val="7F7F7F"/>
                  </a:solidFill>
                </a:rPr>
                <a:t>Study</a:t>
              </a:r>
              <a:r>
                <a:rPr lang="fr-FR" sz="1800" dirty="0">
                  <a:solidFill>
                    <a:srgbClr val="7F7F7F"/>
                  </a:solidFill>
                </a:rPr>
                <a:t>(h1, h2, rho, </a:t>
              </a:r>
              <a:r>
                <a:rPr lang="fr-FR" sz="1800" dirty="0" err="1">
                  <a:solidFill>
                    <a:srgbClr val="7F7F7F"/>
                  </a:solidFill>
                </a:rPr>
                <a:t>cp</a:t>
              </a:r>
              <a:r>
                <a:rPr lang="fr-FR" sz="1800" dirty="0">
                  <a:solidFill>
                    <a:srgbClr val="7F7F7F"/>
                  </a:solidFill>
                </a:rPr>
                <a:t>, </a:t>
              </a:r>
              <a:r>
                <a:rPr lang="fr-FR" sz="1800" dirty="0" err="1">
                  <a:solidFill>
                    <a:srgbClr val="7F7F7F"/>
                  </a:solidFill>
                </a:rPr>
                <a:t>lamb</a:t>
              </a:r>
              <a:r>
                <a:rPr lang="fr-FR" sz="1800" dirty="0">
                  <a:solidFill>
                    <a:srgbClr val="7F7F7F"/>
                  </a:solidFill>
                </a:rPr>
                <a:t>)</a:t>
              </a:r>
            </a:p>
            <a:p>
              <a:pPr algn="l"/>
              <a:r>
                <a:rPr lang="fr-FR" sz="1800" dirty="0">
                  <a:solidFill>
                    <a:srgbClr val="7F7F7F"/>
                  </a:solidFill>
                </a:rPr>
                <a:t>  </a:t>
              </a:r>
              <a:r>
                <a:rPr lang="fr-FR" sz="1800" dirty="0" err="1">
                  <a:solidFill>
                    <a:srgbClr val="7F7F7F"/>
                  </a:solidFill>
                </a:rPr>
                <a:t>e.defineWorkDirectory</a:t>
              </a:r>
              <a:r>
                <a:rPr lang="fr-FR" sz="1800" dirty="0">
                  <a:solidFill>
                    <a:srgbClr val="7F7F7F"/>
                  </a:solidFill>
                </a:rPr>
                <a:t>()</a:t>
              </a:r>
            </a:p>
            <a:p>
              <a:pPr algn="l"/>
              <a:r>
                <a:rPr lang="fr-FR" sz="1800" dirty="0">
                  <a:solidFill>
                    <a:srgbClr val="7F7F7F"/>
                  </a:solidFill>
                </a:rPr>
                <a:t>  if not </a:t>
              </a:r>
              <a:r>
                <a:rPr lang="fr-FR" sz="1800" dirty="0" err="1">
                  <a:solidFill>
                    <a:srgbClr val="7F7F7F"/>
                  </a:solidFill>
                </a:rPr>
                <a:t>e.caseExists</a:t>
              </a:r>
              <a:r>
                <a:rPr lang="fr-FR" sz="1800" dirty="0">
                  <a:solidFill>
                    <a:srgbClr val="7F7F7F"/>
                  </a:solidFill>
                </a:rPr>
                <a:t>():</a:t>
              </a:r>
            </a:p>
            <a:p>
              <a:pPr algn="l"/>
              <a:r>
                <a:rPr lang="fr-FR" sz="1800" dirty="0">
                  <a:solidFill>
                    <a:srgbClr val="7F7F7F"/>
                  </a:solidFill>
                </a:rPr>
                <a:t>    </a:t>
              </a:r>
              <a:r>
                <a:rPr lang="fr-FR" sz="1800" dirty="0" err="1">
                  <a:solidFill>
                    <a:srgbClr val="7F7F7F"/>
                  </a:solidFill>
                </a:rPr>
                <a:t>e.prepareCase</a:t>
              </a:r>
              <a:r>
                <a:rPr lang="fr-FR" sz="1800" dirty="0">
                  <a:solidFill>
                    <a:srgbClr val="7F7F7F"/>
                  </a:solidFill>
                </a:rPr>
                <a:t>()</a:t>
              </a:r>
            </a:p>
            <a:p>
              <a:pPr algn="l"/>
              <a:r>
                <a:rPr lang="fr-FR" sz="1800" dirty="0">
                  <a:solidFill>
                    <a:srgbClr val="7F7F7F"/>
                  </a:solidFill>
                </a:rPr>
                <a:t>    </a:t>
              </a:r>
              <a:r>
                <a:rPr lang="fr-FR" sz="1800" dirty="0" err="1">
                  <a:solidFill>
                    <a:srgbClr val="7F7F7F"/>
                  </a:solidFill>
                </a:rPr>
                <a:t>e.runCase</a:t>
              </a:r>
              <a:r>
                <a:rPr lang="fr-FR" sz="1800" dirty="0">
                  <a:solidFill>
                    <a:srgbClr val="7F7F7F"/>
                  </a:solidFill>
                </a:rPr>
                <a:t>()</a:t>
              </a:r>
            </a:p>
            <a:p>
              <a:pPr algn="l"/>
              <a:r>
                <a:rPr lang="fr-FR" sz="1800" dirty="0">
                  <a:solidFill>
                    <a:srgbClr val="7F7F7F"/>
                  </a:solidFill>
                </a:rPr>
                <a:t>  </a:t>
              </a:r>
              <a:r>
                <a:rPr lang="fr-FR" sz="1800" dirty="0" err="1">
                  <a:solidFill>
                    <a:srgbClr val="7F7F7F"/>
                  </a:solidFill>
                </a:rPr>
                <a:t>temp</a:t>
              </a:r>
              <a:r>
                <a:rPr lang="fr-FR" sz="1800" dirty="0">
                  <a:solidFill>
                    <a:srgbClr val="7F7F7F"/>
                  </a:solidFill>
                </a:rPr>
                <a:t>, balance = </a:t>
              </a:r>
              <a:r>
                <a:rPr lang="fr-FR" sz="1800" dirty="0" err="1">
                  <a:solidFill>
                    <a:srgbClr val="7F7F7F"/>
                  </a:solidFill>
                </a:rPr>
                <a:t>e.getResults</a:t>
              </a:r>
              <a:r>
                <a:rPr lang="fr-FR" sz="1800" dirty="0">
                  <a:solidFill>
                    <a:srgbClr val="7F7F7F"/>
                  </a:solidFill>
                </a:rPr>
                <a:t>()</a:t>
              </a:r>
            </a:p>
            <a:p>
              <a:pPr algn="l"/>
              <a:r>
                <a:rPr lang="fr-FR" sz="1800" b="1" dirty="0">
                  <a:solidFill>
                    <a:srgbClr val="7F7F7F"/>
                  </a:solidFill>
                </a:rPr>
                <a:t>  return </a:t>
              </a:r>
              <a:r>
                <a:rPr lang="fr-FR" sz="1800" b="1" dirty="0" err="1">
                  <a:solidFill>
                    <a:srgbClr val="7F7F7F"/>
                  </a:solidFill>
                </a:rPr>
                <a:t>temp</a:t>
              </a:r>
              <a:r>
                <a:rPr lang="fr-FR" sz="1800" b="1" dirty="0">
                  <a:solidFill>
                    <a:srgbClr val="7F7F7F"/>
                  </a:solidFill>
                </a:rPr>
                <a:t>, </a:t>
              </a:r>
              <a:r>
                <a:rPr lang="fr-FR" sz="1800" b="1" dirty="0" smtClean="0">
                  <a:solidFill>
                    <a:srgbClr val="7F7F7F"/>
                  </a:solidFill>
                </a:rPr>
                <a:t>balance</a:t>
              </a:r>
              <a:endParaRPr lang="fr-FR" sz="1800" dirty="0">
                <a:solidFill>
                  <a:srgbClr val="7F7F7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1520" y="3268065"/>
              <a:ext cx="4608761" cy="276299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fr-FR" smtClean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80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728" y="260648"/>
            <a:ext cx="6984776" cy="504056"/>
          </a:xfrm>
        </p:spPr>
        <p:txBody>
          <a:bodyPr/>
          <a:lstStyle/>
          <a:p>
            <a:r>
              <a:rPr lang="en-US" cap="none" dirty="0"/>
              <a:t>Create a model</a:t>
            </a:r>
            <a:endParaRPr lang="en-US" cap="none" dirty="0" smtClean="0"/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51520" y="893206"/>
            <a:ext cx="8497193" cy="5001419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Open the </a:t>
            </a:r>
            <a:r>
              <a:rPr lang="en-US" dirty="0" err="1" smtClean="0"/>
              <a:t>Persalys</a:t>
            </a:r>
            <a:r>
              <a:rPr lang="en-US" dirty="0" smtClean="0"/>
              <a:t> module in a Salome session</a:t>
            </a:r>
          </a:p>
          <a:p>
            <a:pPr lvl="1"/>
            <a:r>
              <a:rPr lang="en-US" dirty="0" smtClean="0"/>
              <a:t>Create a new study with a YACS model</a:t>
            </a:r>
          </a:p>
          <a:p>
            <a:pPr lvl="1"/>
            <a:r>
              <a:rPr lang="en-US" dirty="0" smtClean="0"/>
              <a:t>Set the python script in the YACS model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469148" y="2177920"/>
            <a:ext cx="7896378" cy="4095591"/>
            <a:chOff x="469148" y="2177920"/>
            <a:chExt cx="7896378" cy="4095591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48" y="3040542"/>
              <a:ext cx="4135718" cy="3232969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0776" y="2327416"/>
              <a:ext cx="3714750" cy="2895600"/>
            </a:xfrm>
            <a:prstGeom prst="rect">
              <a:avLst/>
            </a:prstGeom>
          </p:spPr>
        </p:pic>
        <p:sp>
          <p:nvSpPr>
            <p:cNvPr id="17" name="Virage 16"/>
            <p:cNvSpPr/>
            <p:nvPr/>
          </p:nvSpPr>
          <p:spPr>
            <a:xfrm>
              <a:off x="3944752" y="2177920"/>
              <a:ext cx="935491" cy="1287858"/>
            </a:xfrm>
            <a:prstGeom prst="bentArrow">
              <a:avLst>
                <a:gd name="adj1" fmla="val 25000"/>
                <a:gd name="adj2" fmla="val 50000"/>
                <a:gd name="adj3" fmla="val 25000"/>
                <a:gd name="adj4" fmla="val 43750"/>
              </a:avLst>
            </a:prstGeom>
            <a:solidFill>
              <a:schemeClr val="accent6">
                <a:alpha val="50000"/>
              </a:schemeClr>
            </a:soli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>
                <a:solidFill>
                  <a:schemeClr val="tx1"/>
                </a:solidFill>
              </a:endParaRPr>
            </a:p>
          </p:txBody>
        </p:sp>
        <p:sp>
          <p:nvSpPr>
            <p:cNvPr id="18" name="Bulle ronde 17"/>
            <p:cNvSpPr/>
            <p:nvPr/>
          </p:nvSpPr>
          <p:spPr>
            <a:xfrm>
              <a:off x="5531400" y="3066798"/>
              <a:ext cx="1438146" cy="251247"/>
            </a:xfrm>
            <a:prstGeom prst="wedgeEllipseCallout">
              <a:avLst>
                <a:gd name="adj1" fmla="val -280437"/>
                <a:gd name="adj2" fmla="val 408364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  <p:sp>
          <p:nvSpPr>
            <p:cNvPr id="19" name="Bulle ronde 18"/>
            <p:cNvSpPr/>
            <p:nvPr/>
          </p:nvSpPr>
          <p:spPr>
            <a:xfrm flipV="1">
              <a:off x="5252300" y="4303525"/>
              <a:ext cx="1315690" cy="194405"/>
            </a:xfrm>
            <a:prstGeom prst="wedgeEllipseCallout">
              <a:avLst>
                <a:gd name="adj1" fmla="val -276554"/>
                <a:gd name="adj2" fmla="val -56752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fr-FR" sz="1600" smtClean="0"/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29" y="1085964"/>
            <a:ext cx="2428875" cy="390525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7380312" y="876465"/>
            <a:ext cx="216024" cy="3035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32977"/>
            <a:ext cx="1296175" cy="26605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51" y="1536089"/>
            <a:ext cx="2538557" cy="2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728" y="260648"/>
            <a:ext cx="6984776" cy="504056"/>
          </a:xfrm>
        </p:spPr>
        <p:txBody>
          <a:bodyPr/>
          <a:lstStyle/>
          <a:p>
            <a:r>
              <a:rPr lang="en-US" cap="none" dirty="0"/>
              <a:t>Define the laws of input parameters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51520" y="893206"/>
            <a:ext cx="8497193" cy="5001419"/>
          </a:xfrm>
        </p:spPr>
        <p:txBody>
          <a:bodyPr/>
          <a:lstStyle/>
          <a:p>
            <a:r>
              <a:rPr lang="en-US" dirty="0" smtClean="0"/>
              <a:t>Probabilistic model</a:t>
            </a:r>
          </a:p>
          <a:p>
            <a:r>
              <a:rPr lang="en-US" dirty="0" smtClean="0"/>
              <a:t>User design of experiments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00808"/>
            <a:ext cx="7168276" cy="46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2588" y="922338"/>
            <a:ext cx="8353425" cy="850900"/>
          </a:xfrm>
        </p:spPr>
        <p:txBody>
          <a:bodyPr/>
          <a:lstStyle/>
          <a:p>
            <a:r>
              <a:rPr lang="fr-FR" cap="none" dirty="0" smtClean="0"/>
              <a:t>OUTLINE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AutoNum type="arabicPeriod"/>
            </a:pPr>
            <a:r>
              <a:rPr lang="en-US" cap="none" dirty="0" smtClean="0"/>
              <a:t>Presentation of Salome</a:t>
            </a:r>
          </a:p>
          <a:p>
            <a:pPr>
              <a:buFont typeface="Arial" charset="0"/>
              <a:buAutoNum type="arabicPeriod"/>
            </a:pPr>
            <a:r>
              <a:rPr lang="en-US" cap="none" dirty="0" err="1" smtClean="0"/>
              <a:t>Persalys</a:t>
            </a:r>
            <a:r>
              <a:rPr lang="en-US" cap="none" dirty="0" smtClean="0"/>
              <a:t> – graphical user interface for </a:t>
            </a:r>
            <a:r>
              <a:rPr lang="en-US" cap="none" dirty="0" err="1" smtClean="0"/>
              <a:t>OpenTURNS</a:t>
            </a:r>
            <a:endParaRPr lang="en-US" cap="none" dirty="0" smtClean="0"/>
          </a:p>
          <a:p>
            <a:pPr>
              <a:buFont typeface="Arial" charset="0"/>
              <a:buAutoNum type="arabicPeriod"/>
            </a:pPr>
            <a:r>
              <a:rPr lang="en-US" cap="none" dirty="0" smtClean="0"/>
              <a:t>Step by step example</a:t>
            </a:r>
          </a:p>
          <a:p>
            <a:pPr>
              <a:buFont typeface="Arial" charset="0"/>
              <a:buAutoNum type="arabicPeriod"/>
            </a:pPr>
            <a:r>
              <a:rPr lang="en-US" cap="none" dirty="0" err="1" smtClean="0"/>
              <a:t>Persalys</a:t>
            </a:r>
            <a:r>
              <a:rPr lang="en-US" cap="none" dirty="0" smtClean="0"/>
              <a:t> – distribution and future evolutions</a:t>
            </a:r>
          </a:p>
          <a:p>
            <a:pPr>
              <a:buFont typeface="Arial" charset="0"/>
              <a:buAutoNum type="arabicPeriod"/>
            </a:pPr>
            <a:endParaRPr lang="en-US" cap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420888"/>
            <a:ext cx="5772150" cy="33718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728" y="260648"/>
            <a:ext cx="6984776" cy="504056"/>
          </a:xfrm>
        </p:spPr>
        <p:txBody>
          <a:bodyPr/>
          <a:lstStyle/>
          <a:p>
            <a:r>
              <a:rPr lang="en-US" cap="none" dirty="0"/>
              <a:t>Choose the type of study</a:t>
            </a:r>
            <a:endParaRPr lang="en-US" cap="none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15577"/>
            <a:ext cx="4229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728" y="260648"/>
            <a:ext cx="6984776" cy="504056"/>
          </a:xfrm>
        </p:spPr>
        <p:txBody>
          <a:bodyPr/>
          <a:lstStyle/>
          <a:p>
            <a:r>
              <a:rPr lang="en-US" cap="none" dirty="0"/>
              <a:t>Run the study and wait for results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51520" y="893206"/>
            <a:ext cx="3384375" cy="5001419"/>
          </a:xfrm>
        </p:spPr>
        <p:txBody>
          <a:bodyPr/>
          <a:lstStyle/>
          <a:p>
            <a:r>
              <a:rPr lang="en-US" dirty="0" smtClean="0"/>
              <a:t>Choose</a:t>
            </a:r>
          </a:p>
          <a:p>
            <a:pPr lvl="1"/>
            <a:r>
              <a:rPr lang="en-US" dirty="0" smtClean="0"/>
              <a:t>Computing resource</a:t>
            </a:r>
          </a:p>
          <a:p>
            <a:pPr lvl="1"/>
            <a:r>
              <a:rPr lang="en-US" dirty="0" smtClean="0"/>
              <a:t>Job parameters</a:t>
            </a:r>
          </a:p>
          <a:p>
            <a:pPr lvl="2"/>
            <a:r>
              <a:rPr lang="en-US" dirty="0" smtClean="0"/>
              <a:t>Number of nodes</a:t>
            </a:r>
          </a:p>
          <a:p>
            <a:pPr lvl="2"/>
            <a:r>
              <a:rPr lang="en-US" dirty="0" smtClean="0"/>
              <a:t>Time to execute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Remote working directory</a:t>
            </a:r>
          </a:p>
          <a:p>
            <a:pPr lvl="1"/>
            <a:r>
              <a:rPr lang="en-US" dirty="0" smtClean="0"/>
              <a:t>Local files to be copied to the remote working directory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887704"/>
            <a:ext cx="4881572" cy="527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7728" y="260648"/>
            <a:ext cx="6984776" cy="504056"/>
          </a:xfrm>
        </p:spPr>
        <p:txBody>
          <a:bodyPr/>
          <a:lstStyle/>
          <a:p>
            <a:r>
              <a:rPr lang="en-US" cap="none" dirty="0" smtClean="0"/>
              <a:t>Result analysis tools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51520" y="893206"/>
            <a:ext cx="8497193" cy="5001419"/>
          </a:xfrm>
        </p:spPr>
        <p:txBody>
          <a:bodyPr/>
          <a:lstStyle/>
          <a:p>
            <a:r>
              <a:rPr lang="en-US" dirty="0" smtClean="0"/>
              <a:t>Box plots, Cobweb plot, Plot matrix, Scatter plots</a:t>
            </a:r>
          </a:p>
          <a:p>
            <a:pPr lvl="1"/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43" y="0"/>
            <a:ext cx="2405893" cy="258209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988840"/>
            <a:ext cx="2581416" cy="28083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651" y="2420888"/>
            <a:ext cx="2673275" cy="28850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686" y="2780387"/>
            <a:ext cx="2601267" cy="280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/>
          </p:nvPr>
        </p:nvSpPr>
        <p:spPr bwMode="auto">
          <a:xfrm>
            <a:off x="395536" y="260648"/>
            <a:ext cx="8353425" cy="850900"/>
          </a:xfrm>
          <a:noFill/>
        </p:spPr>
        <p:txBody>
          <a:bodyPr/>
          <a:lstStyle/>
          <a:p>
            <a:r>
              <a:rPr lang="fr-FR" cap="none" dirty="0" err="1" smtClean="0"/>
              <a:t>Persalys</a:t>
            </a:r>
            <a:r>
              <a:rPr lang="fr-FR" cap="none" dirty="0" smtClean="0"/>
              <a:t> - </a:t>
            </a:r>
            <a:r>
              <a:rPr lang="en-US" cap="none" dirty="0" smtClean="0"/>
              <a:t>Distribution and future </a:t>
            </a:r>
            <a:r>
              <a:rPr lang="en-US" cap="none" dirty="0" smtClean="0"/>
              <a:t>evolutions</a:t>
            </a:r>
            <a:endParaRPr lang="en-US" cap="none" dirty="0" smtClean="0"/>
          </a:p>
        </p:txBody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>
          <a:xfrm>
            <a:off x="395536" y="1700808"/>
            <a:ext cx="8622952" cy="2448273"/>
          </a:xfrm>
        </p:spPr>
        <p:txBody>
          <a:bodyPr/>
          <a:lstStyle/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en-US" sz="1600" dirty="0" smtClean="0"/>
              <a:t>Distribution</a:t>
            </a:r>
            <a:r>
              <a:rPr lang="fr-FR" sz="1600" dirty="0" smtClean="0"/>
              <a:t> </a:t>
            </a:r>
            <a:r>
              <a:rPr lang="en-US" sz="1600" dirty="0" smtClean="0"/>
              <a:t>of SALOME + </a:t>
            </a:r>
            <a:r>
              <a:rPr lang="en-US" sz="1600" dirty="0" err="1" smtClean="0"/>
              <a:t>OpenTURNS</a:t>
            </a:r>
            <a:r>
              <a:rPr lang="en-US" sz="1600" dirty="0" smtClean="0"/>
              <a:t> platform</a:t>
            </a:r>
          </a:p>
          <a:p>
            <a:pPr lvl="1"/>
            <a:r>
              <a:rPr lang="en-US" dirty="0" smtClean="0"/>
              <a:t>LGPL license for the whole platform (SALOME + </a:t>
            </a:r>
            <a:r>
              <a:rPr lang="en-US" dirty="0" err="1" smtClean="0"/>
              <a:t>OpenTURNS</a:t>
            </a:r>
            <a:r>
              <a:rPr lang="en-US" dirty="0" smtClean="0"/>
              <a:t> + </a:t>
            </a:r>
            <a:r>
              <a:rPr lang="en-US" dirty="0" err="1" smtClean="0"/>
              <a:t>Persalys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Download SALOME platform with </a:t>
            </a:r>
            <a:r>
              <a:rPr lang="en-US" dirty="0" err="1" smtClean="0"/>
              <a:t>OpenTURNS</a:t>
            </a:r>
            <a:r>
              <a:rPr lang="en-US" dirty="0"/>
              <a:t> here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www.salome-platform.org/contributions/copy_of_combs</a:t>
            </a:r>
            <a:endParaRPr lang="en-US" dirty="0" smtClean="0"/>
          </a:p>
          <a:p>
            <a:pPr marL="179388" lvl="0" indent="-179388">
              <a:buClr>
                <a:srgbClr val="001A70"/>
              </a:buClr>
              <a:buSzTx/>
              <a:buFont typeface="Wingdings" pitchFamily="2" charset="2"/>
              <a:buChar char="§"/>
            </a:pPr>
            <a:r>
              <a:rPr lang="en-GB" sz="1600" dirty="0" err="1" smtClean="0">
                <a:solidFill>
                  <a:srgbClr val="7F7F7F"/>
                </a:solidFill>
              </a:rPr>
              <a:t>Persalys</a:t>
            </a:r>
            <a:r>
              <a:rPr lang="en-GB" sz="1600" dirty="0" smtClean="0">
                <a:solidFill>
                  <a:srgbClr val="7F7F7F"/>
                </a:solidFill>
              </a:rPr>
              <a:t> is also available stand alone, but without the support for launching on remote resources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4294967295"/>
          </p:nvPr>
        </p:nvSpPr>
        <p:spPr>
          <a:xfrm>
            <a:off x="971550" y="2060575"/>
            <a:ext cx="7200900" cy="3240088"/>
          </a:xfrm>
        </p:spPr>
        <p:txBody>
          <a:bodyPr>
            <a:noAutofit/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fr-FR" sz="9000" dirty="0" smtClean="0">
                <a:solidFill>
                  <a:schemeClr val="folHlink"/>
                </a:solidFill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cap="none" dirty="0" smtClean="0"/>
              <a:t>Presentation of Salome (1/5)</a:t>
            </a:r>
            <a:endParaRPr lang="fr-FR" cap="none" dirty="0" smtClean="0"/>
          </a:p>
        </p:txBody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>
          <a:xfrm>
            <a:off x="395288" y="1268760"/>
            <a:ext cx="6192935" cy="3456384"/>
          </a:xfrm>
        </p:spPr>
        <p:txBody>
          <a:bodyPr/>
          <a:lstStyle/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en-US" sz="1600" dirty="0" smtClean="0"/>
              <a:t>What’s Salome ?</a:t>
            </a:r>
          </a:p>
          <a:p>
            <a:pPr lvl="1"/>
            <a:r>
              <a:rPr lang="en-US" dirty="0" smtClean="0"/>
              <a:t>Modular simulation platform</a:t>
            </a:r>
          </a:p>
          <a:p>
            <a:pPr lvl="1"/>
            <a:r>
              <a:rPr lang="en-US" dirty="0" smtClean="0"/>
              <a:t>An open framework to build domain specific solutions</a:t>
            </a:r>
          </a:p>
          <a:p>
            <a:pPr marL="179388" lvl="1">
              <a:spcBef>
                <a:spcPts val="1800"/>
              </a:spcBef>
              <a:buSzTx/>
              <a:buFont typeface="Wingdings" pitchFamily="2" charset="2"/>
              <a:buChar char="§"/>
            </a:pPr>
            <a:r>
              <a:rPr lang="en-US" b="1" dirty="0" smtClean="0"/>
              <a:t>Who is developing Salome ?</a:t>
            </a:r>
          </a:p>
          <a:p>
            <a:pPr lvl="1"/>
            <a:r>
              <a:rPr lang="en-US" dirty="0" smtClean="0"/>
              <a:t>EDF, CEA and </a:t>
            </a:r>
            <a:r>
              <a:rPr lang="en-US" dirty="0" err="1" smtClean="0"/>
              <a:t>OpenCascade</a:t>
            </a:r>
            <a:r>
              <a:rPr lang="en-US" dirty="0" smtClean="0"/>
              <a:t> partnership</a:t>
            </a:r>
          </a:p>
          <a:p>
            <a:pPr marL="179387" lvl="1" indent="0">
              <a:buNone/>
            </a:pPr>
            <a:endParaRPr lang="en-US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888" y="728609"/>
            <a:ext cx="3171825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cap="none" dirty="0" smtClean="0"/>
              <a:t>Presentation of Salome (2/5)</a:t>
            </a:r>
          </a:p>
        </p:txBody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>
          <a:xfrm>
            <a:off x="395288" y="1268759"/>
            <a:ext cx="8353425" cy="4912965"/>
          </a:xfrm>
        </p:spPr>
        <p:txBody>
          <a:bodyPr/>
          <a:lstStyle/>
          <a:p>
            <a:pPr marL="179388" lvl="1">
              <a:spcBef>
                <a:spcPts val="1800"/>
              </a:spcBef>
              <a:buSzTx/>
              <a:buFont typeface="Wingdings" pitchFamily="2" charset="2"/>
              <a:buChar char="§"/>
            </a:pPr>
            <a:r>
              <a:rPr lang="en-US" b="1" dirty="0" smtClean="0"/>
              <a:t>A middleware providing generic tools for numerical simulations</a:t>
            </a:r>
          </a:p>
          <a:p>
            <a:pPr marL="179388" lvl="1">
              <a:spcBef>
                <a:spcPts val="1800"/>
              </a:spcBef>
              <a:buSzTx/>
              <a:buFont typeface="Wingdings" pitchFamily="2" charset="2"/>
              <a:buChar char="§"/>
            </a:pPr>
            <a:endParaRPr lang="en-US" sz="1600" dirty="0" smtClean="0"/>
          </a:p>
          <a:p>
            <a:pPr lvl="1"/>
            <a:r>
              <a:rPr lang="en-US" dirty="0" smtClean="0"/>
              <a:t>Geometry modelling, meshing, field handling and visualization</a:t>
            </a:r>
          </a:p>
          <a:p>
            <a:pPr lvl="1"/>
            <a:r>
              <a:rPr lang="en-US" dirty="0" smtClean="0"/>
              <a:t>Data Exchange Model for interoperability between solvers and tools</a:t>
            </a:r>
          </a:p>
          <a:p>
            <a:pPr lvl="1"/>
            <a:r>
              <a:rPr lang="en-US" dirty="0" smtClean="0"/>
              <a:t>Computation scheduling (YACS)</a:t>
            </a:r>
          </a:p>
          <a:p>
            <a:pPr marL="179387" lvl="1" indent="0">
              <a:buNone/>
            </a:pPr>
            <a:endParaRPr lang="fr-FR" dirty="0"/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 smtClean="0"/>
          </a:p>
        </p:txBody>
      </p:sp>
      <p:grpSp>
        <p:nvGrpSpPr>
          <p:cNvPr id="7" name="Groupe 6"/>
          <p:cNvGrpSpPr/>
          <p:nvPr/>
        </p:nvGrpSpPr>
        <p:grpSpPr>
          <a:xfrm>
            <a:off x="251520" y="3429000"/>
            <a:ext cx="8497193" cy="1986304"/>
            <a:chOff x="323279" y="4251008"/>
            <a:chExt cx="8497193" cy="1986304"/>
          </a:xfrm>
        </p:grpSpPr>
        <p:sp>
          <p:nvSpPr>
            <p:cNvPr id="8" name="ZoneTexte 7"/>
            <p:cNvSpPr txBox="1"/>
            <p:nvPr/>
          </p:nvSpPr>
          <p:spPr>
            <a:xfrm>
              <a:off x="2963305" y="5929535"/>
              <a:ext cx="2667965" cy="307777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FR" sz="2000" dirty="0" smtClean="0">
                  <a:solidFill>
                    <a:schemeClr val="accent1"/>
                  </a:solidFill>
                </a:rPr>
                <a:t>=     SALOME Platform</a:t>
              </a:r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3347323" y="4256650"/>
              <a:ext cx="2440339" cy="1415772"/>
              <a:chOff x="3304861" y="4551759"/>
              <a:chExt cx="2440339" cy="1415772"/>
            </a:xfrm>
          </p:grpSpPr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137" y="5122181"/>
                <a:ext cx="2089311" cy="775578"/>
              </a:xfrm>
              <a:prstGeom prst="rect">
                <a:avLst/>
              </a:prstGeom>
            </p:spPr>
          </p:pic>
          <p:sp>
            <p:nvSpPr>
              <p:cNvPr id="22" name="ZoneTexte 21"/>
              <p:cNvSpPr txBox="1"/>
              <p:nvPr/>
            </p:nvSpPr>
            <p:spPr>
              <a:xfrm>
                <a:off x="3304861" y="4551759"/>
                <a:ext cx="2440339" cy="141577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fr-FR" sz="1400" dirty="0" smtClean="0"/>
                  <a:t>    Computation </a:t>
                </a:r>
                <a:r>
                  <a:rPr lang="fr-FR" sz="1400" dirty="0" err="1" smtClean="0"/>
                  <a:t>scheduling</a:t>
                </a:r>
                <a:r>
                  <a:rPr lang="fr-FR" sz="1400" dirty="0" smtClean="0"/>
                  <a:t>     </a:t>
                </a:r>
              </a:p>
              <a:p>
                <a:pPr algn="ctr"/>
                <a:r>
                  <a:rPr lang="fr-FR" sz="1400" dirty="0" smtClean="0"/>
                  <a:t>(</a:t>
                </a:r>
                <a:r>
                  <a:rPr lang="fr-FR" sz="1200" dirty="0" smtClean="0"/>
                  <a:t>workflow, distribution</a:t>
                </a:r>
                <a:r>
                  <a:rPr lang="fr-FR" sz="1400" dirty="0" smtClean="0"/>
                  <a:t>)</a:t>
                </a:r>
              </a:p>
              <a:p>
                <a:pPr algn="ctr"/>
                <a:endParaRPr lang="fr-FR" sz="1600" dirty="0" smtClean="0"/>
              </a:p>
              <a:p>
                <a:pPr algn="ctr"/>
                <a:endParaRPr lang="fr-FR" sz="1600" dirty="0"/>
              </a:p>
              <a:p>
                <a:pPr algn="ctr"/>
                <a:endParaRPr lang="fr-FR" sz="1600" dirty="0" smtClean="0"/>
              </a:p>
              <a:p>
                <a:pPr algn="ctr"/>
                <a:endParaRPr lang="fr-FR" sz="1600" dirty="0" smtClean="0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6084766" y="4251008"/>
              <a:ext cx="2440339" cy="1436620"/>
              <a:chOff x="5962915" y="4561105"/>
              <a:chExt cx="2440339" cy="1436620"/>
            </a:xfrm>
          </p:grpSpPr>
          <p:pic>
            <p:nvPicPr>
              <p:cNvPr id="18" name="Image 17" descr="projection.jp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5280" y="5065161"/>
                <a:ext cx="1381828" cy="932564"/>
              </a:xfrm>
              <a:prstGeom prst="rect">
                <a:avLst/>
              </a:prstGeom>
            </p:spPr>
          </p:pic>
          <p:pic>
            <p:nvPicPr>
              <p:cNvPr id="19" name="Image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7107" y="5113069"/>
                <a:ext cx="839309" cy="841247"/>
              </a:xfrm>
              <a:prstGeom prst="rect">
                <a:avLst/>
              </a:prstGeom>
            </p:spPr>
          </p:pic>
          <p:sp>
            <p:nvSpPr>
              <p:cNvPr id="20" name="ZoneTexte 19"/>
              <p:cNvSpPr txBox="1"/>
              <p:nvPr/>
            </p:nvSpPr>
            <p:spPr>
              <a:xfrm>
                <a:off x="5962915" y="4561105"/>
                <a:ext cx="2440339" cy="141577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fr-FR" sz="1400" dirty="0" smtClean="0"/>
                  <a:t>  </a:t>
                </a:r>
                <a:r>
                  <a:rPr lang="fr-FR" sz="1400" dirty="0" err="1" smtClean="0"/>
                  <a:t>Complex</a:t>
                </a:r>
                <a:r>
                  <a:rPr lang="fr-FR" sz="1400" dirty="0" smtClean="0"/>
                  <a:t> data </a:t>
                </a:r>
                <a:r>
                  <a:rPr lang="fr-FR" sz="1400" dirty="0" err="1" smtClean="0"/>
                  <a:t>processing</a:t>
                </a:r>
                <a:r>
                  <a:rPr lang="fr-FR" sz="1400" dirty="0" smtClean="0"/>
                  <a:t>     </a:t>
                </a:r>
              </a:p>
              <a:p>
                <a:pPr algn="ctr"/>
                <a:r>
                  <a:rPr lang="fr-FR" sz="1400" dirty="0" smtClean="0"/>
                  <a:t>(</a:t>
                </a:r>
                <a:r>
                  <a:rPr lang="fr-FR" sz="1200" dirty="0" err="1" smtClean="0"/>
                  <a:t>fields</a:t>
                </a:r>
                <a:r>
                  <a:rPr lang="fr-FR" sz="1200" dirty="0" smtClean="0"/>
                  <a:t>, matrix, </a:t>
                </a:r>
                <a:r>
                  <a:rPr lang="fr-FR" sz="1200" dirty="0" err="1" smtClean="0"/>
                  <a:t>etc</a:t>
                </a:r>
                <a:r>
                  <a:rPr lang="fr-FR" sz="1400" dirty="0" smtClean="0"/>
                  <a:t>)   </a:t>
                </a:r>
              </a:p>
              <a:p>
                <a:pPr algn="ctr"/>
                <a:endParaRPr lang="fr-FR" sz="1600" dirty="0" smtClean="0"/>
              </a:p>
              <a:p>
                <a:pPr algn="ctr"/>
                <a:endParaRPr lang="fr-FR" sz="1600" dirty="0"/>
              </a:p>
              <a:p>
                <a:pPr algn="ctr"/>
                <a:endParaRPr lang="fr-FR" sz="1600" dirty="0" smtClean="0"/>
              </a:p>
              <a:p>
                <a:pPr algn="ctr"/>
                <a:endParaRPr lang="fr-FR" sz="1600" dirty="0" smtClean="0"/>
              </a:p>
            </p:txBody>
          </p:sp>
        </p:grpSp>
        <p:cxnSp>
          <p:nvCxnSpPr>
            <p:cNvPr id="11" name="Connecteur droit 10"/>
            <p:cNvCxnSpPr/>
            <p:nvPr/>
          </p:nvCxnSpPr>
          <p:spPr>
            <a:xfrm flipV="1">
              <a:off x="323279" y="5835184"/>
              <a:ext cx="8497193" cy="7809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1"/>
            <p:cNvGrpSpPr/>
            <p:nvPr/>
          </p:nvGrpSpPr>
          <p:grpSpPr>
            <a:xfrm>
              <a:off x="632943" y="4251008"/>
              <a:ext cx="2409881" cy="1425778"/>
              <a:chOff x="510134" y="4563183"/>
              <a:chExt cx="2409881" cy="1425778"/>
            </a:xfrm>
          </p:grpSpPr>
          <p:pic>
            <p:nvPicPr>
              <p:cNvPr id="15" name="images11"/>
              <p:cNvPicPr/>
              <p:nvPr/>
            </p:nvPicPr>
            <p:blipFill>
              <a:blip r:embed="rId5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547470" y="5186932"/>
                <a:ext cx="1192567" cy="802029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4658" y="5067239"/>
                <a:ext cx="1053651" cy="832198"/>
              </a:xfrm>
              <a:prstGeom prst="rect">
                <a:avLst/>
              </a:prstGeom>
            </p:spPr>
          </p:pic>
          <p:sp>
            <p:nvSpPr>
              <p:cNvPr id="17" name="ZoneTexte 16"/>
              <p:cNvSpPr txBox="1"/>
              <p:nvPr/>
            </p:nvSpPr>
            <p:spPr>
              <a:xfrm>
                <a:off x="510134" y="4563183"/>
                <a:ext cx="2409881" cy="141577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fr-FR" sz="1400" dirty="0" smtClean="0"/>
                  <a:t>              3D </a:t>
                </a:r>
                <a:r>
                  <a:rPr lang="fr-FR" sz="1400" dirty="0" err="1" smtClean="0"/>
                  <a:t>Modelling</a:t>
                </a:r>
                <a:r>
                  <a:rPr lang="fr-FR" sz="1400" dirty="0" smtClean="0"/>
                  <a:t>            </a:t>
                </a:r>
              </a:p>
              <a:p>
                <a:pPr algn="ctr"/>
                <a:r>
                  <a:rPr lang="fr-FR" sz="1400" dirty="0" smtClean="0"/>
                  <a:t>(</a:t>
                </a:r>
                <a:r>
                  <a:rPr lang="fr-FR" sz="1200" dirty="0" smtClean="0"/>
                  <a:t>CAD, </a:t>
                </a:r>
                <a:r>
                  <a:rPr lang="fr-FR" sz="1200" dirty="0" err="1" smtClean="0"/>
                  <a:t>meshing</a:t>
                </a:r>
                <a:r>
                  <a:rPr lang="fr-FR" sz="1200" dirty="0" smtClean="0"/>
                  <a:t>, </a:t>
                </a:r>
                <a:r>
                  <a:rPr lang="fr-FR" sz="1200" dirty="0" err="1" smtClean="0"/>
                  <a:t>visualization</a:t>
                </a:r>
                <a:r>
                  <a:rPr lang="fr-FR" sz="1400" dirty="0" smtClean="0"/>
                  <a:t>)</a:t>
                </a:r>
              </a:p>
              <a:p>
                <a:pPr algn="ctr"/>
                <a:endParaRPr lang="fr-FR" sz="1600" dirty="0" smtClean="0"/>
              </a:p>
              <a:p>
                <a:pPr algn="ctr"/>
                <a:endParaRPr lang="fr-FR" sz="1600" dirty="0"/>
              </a:p>
              <a:p>
                <a:pPr algn="ctr"/>
                <a:endParaRPr lang="fr-FR" sz="1600" dirty="0" smtClean="0"/>
              </a:p>
              <a:p>
                <a:pPr algn="ctr"/>
                <a:endParaRPr lang="fr-FR" sz="1600" dirty="0" smtClean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3036434" y="4869160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+</a:t>
              </a:r>
              <a:endParaRPr lang="fr-FR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64850" y="4859868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+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4282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cap="none" dirty="0" smtClean="0"/>
              <a:t>Presentation of Salome (3/5)</a:t>
            </a:r>
          </a:p>
        </p:txBody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xfrm>
            <a:off x="395288" y="836712"/>
            <a:ext cx="8569200" cy="5289451"/>
          </a:xfrm>
        </p:spPr>
        <p:txBody>
          <a:bodyPr/>
          <a:lstStyle/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en-US" sz="1600" dirty="0" smtClean="0"/>
              <a:t>Presentation</a:t>
            </a:r>
            <a:r>
              <a:rPr lang="fr-FR" sz="1600" dirty="0" smtClean="0"/>
              <a:t> </a:t>
            </a:r>
            <a:r>
              <a:rPr lang="en-US" sz="1600" dirty="0" smtClean="0"/>
              <a:t>of YACS</a:t>
            </a:r>
          </a:p>
          <a:p>
            <a:pPr lvl="1"/>
            <a:r>
              <a:rPr lang="en-US" dirty="0" smtClean="0"/>
              <a:t>Distribution of computations on multiple resources</a:t>
            </a:r>
          </a:p>
          <a:p>
            <a:pPr lvl="1"/>
            <a:r>
              <a:rPr lang="en-US" dirty="0" smtClean="0"/>
              <a:t>Parallelism and parametric computation</a:t>
            </a:r>
          </a:p>
          <a:p>
            <a:pPr lvl="1"/>
            <a:r>
              <a:rPr lang="en-US" dirty="0" smtClean="0"/>
              <a:t>Chaining computation nodes</a:t>
            </a:r>
          </a:p>
          <a:p>
            <a:pPr lvl="1"/>
            <a:r>
              <a:rPr lang="en-US" dirty="0" smtClean="0"/>
              <a:t>GUI and APIs for Python and C++</a:t>
            </a:r>
          </a:p>
        </p:txBody>
      </p:sp>
      <p:pic>
        <p:nvPicPr>
          <p:cNvPr id="86020" name="Picture 4" descr="C:\Documents and Settings\barate-ren\Bureau\ya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636912"/>
            <a:ext cx="5634932" cy="3055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cap="none" dirty="0" smtClean="0"/>
              <a:t>Presentation of Salome (4/5)</a:t>
            </a:r>
          </a:p>
        </p:txBody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xfrm>
            <a:off x="395288" y="836712"/>
            <a:ext cx="8569200" cy="5289451"/>
          </a:xfrm>
        </p:spPr>
        <p:txBody>
          <a:bodyPr/>
          <a:lstStyle/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en-US" sz="1600" dirty="0" smtClean="0"/>
              <a:t>Presentation</a:t>
            </a:r>
            <a:r>
              <a:rPr lang="fr-FR" sz="1600" dirty="0" smtClean="0"/>
              <a:t> </a:t>
            </a:r>
            <a:r>
              <a:rPr lang="en-US" sz="1600" dirty="0" smtClean="0"/>
              <a:t>of JOBMANAGER</a:t>
            </a:r>
          </a:p>
          <a:p>
            <a:pPr lvl="1"/>
            <a:r>
              <a:rPr lang="en-US" dirty="0" smtClean="0"/>
              <a:t>Create, launch and monitor jobs on computer clusters</a:t>
            </a:r>
          </a:p>
          <a:p>
            <a:pPr lvl="1"/>
            <a:r>
              <a:rPr lang="en-US" dirty="0" smtClean="0"/>
              <a:t>Single interface for several batch managers (</a:t>
            </a:r>
            <a:r>
              <a:rPr lang="fr-FR" dirty="0" err="1"/>
              <a:t>Slurm</a:t>
            </a:r>
            <a:r>
              <a:rPr lang="fr-FR" dirty="0"/>
              <a:t>, PBS, COORM, OAR, SGE, </a:t>
            </a:r>
            <a:r>
              <a:rPr lang="fr-FR" dirty="0" smtClean="0"/>
              <a:t>LSF)</a:t>
            </a:r>
          </a:p>
          <a:p>
            <a:pPr lvl="1"/>
            <a:r>
              <a:rPr lang="fr-FR" dirty="0" smtClean="0"/>
              <a:t>GUI and APIs for Python and C++</a:t>
            </a:r>
          </a:p>
          <a:p>
            <a:pPr lvl="1"/>
            <a:r>
              <a:rPr lang="en-US" dirty="0" smtClean="0"/>
              <a:t>Jobs can run scripts or YACS schemas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533857"/>
            <a:ext cx="6200632" cy="359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cap="none" dirty="0" smtClean="0"/>
              <a:t>Presentation of Salome (5/5)</a:t>
            </a:r>
          </a:p>
        </p:txBody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xfrm>
            <a:off x="395288" y="836712"/>
            <a:ext cx="8569200" cy="5289451"/>
          </a:xfrm>
        </p:spPr>
        <p:txBody>
          <a:bodyPr/>
          <a:lstStyle/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en-US" sz="1600" dirty="0" smtClean="0"/>
              <a:t>Parametric layer</a:t>
            </a:r>
          </a:p>
          <a:p>
            <a:pPr lvl="1"/>
            <a:r>
              <a:rPr lang="en-US" dirty="0" smtClean="0"/>
              <a:t>Simplified interface for parametric studies</a:t>
            </a:r>
          </a:p>
          <a:p>
            <a:pPr lvl="1"/>
            <a:r>
              <a:rPr lang="en-US" dirty="0" smtClean="0"/>
              <a:t>Uses YACS and JOBMANAGER</a:t>
            </a: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7200900" cy="265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020904" cy="504056"/>
          </a:xfrm>
        </p:spPr>
        <p:txBody>
          <a:bodyPr/>
          <a:lstStyle/>
          <a:p>
            <a:r>
              <a:rPr lang="en-US" cap="none" dirty="0" err="1" smtClean="0"/>
              <a:t>Persalys</a:t>
            </a:r>
            <a:r>
              <a:rPr lang="en-US" cap="none" dirty="0" smtClean="0"/>
              <a:t> (1/5)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15516" y="768549"/>
            <a:ext cx="3132348" cy="5488544"/>
          </a:xfrm>
        </p:spPr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Graphical user interface for </a:t>
            </a:r>
            <a:r>
              <a:rPr lang="en-US" dirty="0" err="1" smtClean="0">
                <a:sym typeface="Wingdings" panose="05000000000000000000" pitchFamily="2" charset="2"/>
              </a:rPr>
              <a:t>OpenTURNS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/>
              <a:t>G</a:t>
            </a:r>
            <a:r>
              <a:rPr lang="en-US" dirty="0" smtClean="0"/>
              <a:t>uide the user in a homogeneous environment through the roadmap defined by the global methodology of treatment of uncertainties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531" y="1052736"/>
            <a:ext cx="5394208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020904" cy="504056"/>
          </a:xfrm>
        </p:spPr>
        <p:txBody>
          <a:bodyPr/>
          <a:lstStyle/>
          <a:p>
            <a:r>
              <a:rPr lang="en-US" cap="none" dirty="0" err="1" smtClean="0"/>
              <a:t>Persalys</a:t>
            </a:r>
            <a:r>
              <a:rPr lang="en-US" cap="none" dirty="0" smtClean="0"/>
              <a:t> (2/5)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215516" y="768549"/>
            <a:ext cx="8712968" cy="548854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Persalys</a:t>
            </a:r>
            <a:r>
              <a:rPr lang="en-US" dirty="0" smtClean="0"/>
              <a:t> is more than a simple GUI !</a:t>
            </a:r>
          </a:p>
          <a:p>
            <a:pPr lvl="1"/>
            <a:r>
              <a:rPr lang="en-US" dirty="0" err="1"/>
              <a:t>Persalys</a:t>
            </a:r>
            <a:r>
              <a:rPr lang="en-US" dirty="0"/>
              <a:t> </a:t>
            </a:r>
            <a:r>
              <a:rPr lang="en-US" dirty="0" smtClean="0"/>
              <a:t>is based on a </a:t>
            </a:r>
            <a:r>
              <a:rPr lang="en-US" dirty="0"/>
              <a:t>high </a:t>
            </a:r>
            <a:r>
              <a:rPr lang="en-US" dirty="0" smtClean="0"/>
              <a:t>level object model (study workflow)</a:t>
            </a:r>
            <a:endParaRPr lang="en-US" dirty="0"/>
          </a:p>
          <a:p>
            <a:pPr lvl="1"/>
            <a:r>
              <a:rPr lang="en-US" dirty="0" err="1"/>
              <a:t>Persalys</a:t>
            </a:r>
            <a:r>
              <a:rPr lang="en-US" dirty="0"/>
              <a:t> </a:t>
            </a:r>
            <a:r>
              <a:rPr lang="en-US" dirty="0" smtClean="0"/>
              <a:t>includes a layer over </a:t>
            </a:r>
            <a:r>
              <a:rPr lang="en-US" dirty="0" err="1" smtClean="0"/>
              <a:t>OpenTURNS</a:t>
            </a:r>
            <a:r>
              <a:rPr lang="en-US" dirty="0" smtClean="0"/>
              <a:t> tools.</a:t>
            </a:r>
          </a:p>
          <a:p>
            <a:pPr lvl="1"/>
            <a:r>
              <a:rPr lang="en-US" dirty="0" err="1"/>
              <a:t>Persalys</a:t>
            </a:r>
            <a:r>
              <a:rPr lang="en-US" dirty="0"/>
              <a:t> </a:t>
            </a:r>
            <a:r>
              <a:rPr lang="en-US" dirty="0" smtClean="0"/>
              <a:t>has been designed to mix beginners and advanced users</a:t>
            </a:r>
          </a:p>
          <a:p>
            <a:endParaRPr lang="en-US" dirty="0" smtClean="0"/>
          </a:p>
          <a:p>
            <a:r>
              <a:rPr lang="en-US" dirty="0" smtClean="0"/>
              <a:t>How can you use it ?</a:t>
            </a:r>
          </a:p>
          <a:p>
            <a:pPr lvl="1"/>
            <a:r>
              <a:rPr lang="en-US" dirty="0" smtClean="0"/>
              <a:t>Standalone binary (</a:t>
            </a:r>
            <a:r>
              <a:rPr lang="en-US" dirty="0" err="1" smtClean="0"/>
              <a:t>persalys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 a dedicated </a:t>
            </a:r>
            <a:r>
              <a:rPr lang="en-US" dirty="0" err="1" smtClean="0"/>
              <a:t>salome</a:t>
            </a:r>
            <a:r>
              <a:rPr lang="en-US" dirty="0" smtClean="0"/>
              <a:t> module (</a:t>
            </a:r>
            <a:r>
              <a:rPr lang="en-US" dirty="0" err="1" smtClean="0"/>
              <a:t>Persalys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be used in a customized </a:t>
            </a:r>
            <a:r>
              <a:rPr lang="en-US" dirty="0" err="1" smtClean="0"/>
              <a:t>salome</a:t>
            </a:r>
            <a:r>
              <a:rPr lang="en-US" dirty="0" smtClean="0"/>
              <a:t> module (ASTER STUDY, CFD STUDY)</a:t>
            </a:r>
          </a:p>
        </p:txBody>
      </p:sp>
    </p:spTree>
    <p:extLst>
      <p:ext uri="{BB962C8B-B14F-4D97-AF65-F5344CB8AC3E}">
        <p14:creationId xmlns:p14="http://schemas.microsoft.com/office/powerpoint/2010/main" val="80346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F_PPT2003_Bleu_fonc___v1">
  <a:themeElements>
    <a:clrScheme name="EDF Bleu foncé 1">
      <a:dk1>
        <a:srgbClr val="7F7F7F"/>
      </a:dk1>
      <a:lt1>
        <a:srgbClr val="FFFFFF"/>
      </a:lt1>
      <a:dk2>
        <a:srgbClr val="509E2F"/>
      </a:dk2>
      <a:lt2>
        <a:srgbClr val="C4D600"/>
      </a:lt2>
      <a:accent1>
        <a:srgbClr val="FE5815"/>
      </a:accent1>
      <a:accent2>
        <a:srgbClr val="FFA02F"/>
      </a:accent2>
      <a:accent3>
        <a:srgbClr val="FFFFFF"/>
      </a:accent3>
      <a:accent4>
        <a:srgbClr val="6C6C6C"/>
      </a:accent4>
      <a:accent5>
        <a:srgbClr val="FEB4AA"/>
      </a:accent5>
      <a:accent6>
        <a:srgbClr val="E7912A"/>
      </a:accent6>
      <a:hlink>
        <a:srgbClr val="005BBB"/>
      </a:hlink>
      <a:folHlink>
        <a:srgbClr val="001A7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36000" tIns="36000" rIns="36000" bIns="36000" rtlCol="0" anchor="ctr"/>
      <a:lstStyle>
        <a:defPPr algn="ctr"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36000" tIns="0" rIns="36000" bIns="0" rtlCol="0">
        <a:spAutoFit/>
      </a:bodyPr>
      <a:lstStyle>
        <a:defPPr>
          <a:defRPr sz="1600" smtClean="0"/>
        </a:defPPr>
      </a:lstStyle>
    </a:txDef>
  </a:objectDefaults>
  <a:extraClrSchemeLst>
    <a:extraClrScheme>
      <a:clrScheme name="EDF Bleu foncé 1">
        <a:dk1>
          <a:srgbClr val="7F7F7F"/>
        </a:dk1>
        <a:lt1>
          <a:srgbClr val="FFFFFF"/>
        </a:lt1>
        <a:dk2>
          <a:srgbClr val="509E2F"/>
        </a:dk2>
        <a:lt2>
          <a:srgbClr val="C4D600"/>
        </a:lt2>
        <a:accent1>
          <a:srgbClr val="FE5815"/>
        </a:accent1>
        <a:accent2>
          <a:srgbClr val="FFA02F"/>
        </a:accent2>
        <a:accent3>
          <a:srgbClr val="FFFFFF"/>
        </a:accent3>
        <a:accent4>
          <a:srgbClr val="6C6C6C"/>
        </a:accent4>
        <a:accent5>
          <a:srgbClr val="FEB4AA"/>
        </a:accent5>
        <a:accent6>
          <a:srgbClr val="E7912A"/>
        </a:accent6>
        <a:hlink>
          <a:srgbClr val="005BBB"/>
        </a:hlink>
        <a:folHlink>
          <a:srgbClr val="001A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EDF_PPT2003_Bleu_fonc___v1</Template>
  <TotalTime>16081</TotalTime>
  <Words>1012</Words>
  <Application>Microsoft Office PowerPoint</Application>
  <PresentationFormat>Affichage à l'écran (4:3)</PresentationFormat>
  <Paragraphs>187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EDF_PPT2003_Bleu_fonc___v1</vt:lpstr>
      <vt:lpstr>OpenTURNS and HPC within SALOME platform  O. Mircescu EDF R&amp;D</vt:lpstr>
      <vt:lpstr>OUTLINE</vt:lpstr>
      <vt:lpstr>Presentation of Salome (1/5)</vt:lpstr>
      <vt:lpstr>Presentation of Salome (2/5)</vt:lpstr>
      <vt:lpstr>Presentation of Salome (3/5)</vt:lpstr>
      <vt:lpstr>Presentation of Salome (4/5)</vt:lpstr>
      <vt:lpstr>Presentation of Salome (5/5)</vt:lpstr>
      <vt:lpstr>Persalys (1/5)</vt:lpstr>
      <vt:lpstr>Persalys (2/5)</vt:lpstr>
      <vt:lpstr>Persalys (3/5)</vt:lpstr>
      <vt:lpstr>Persalys (4/5)</vt:lpstr>
      <vt:lpstr>Persalys (5/5)</vt:lpstr>
      <vt:lpstr>a study step by step</vt:lpstr>
      <vt:lpstr>Install and configure Salome</vt:lpstr>
      <vt:lpstr>Configure available resources</vt:lpstr>
      <vt:lpstr>Define the function to be studied</vt:lpstr>
      <vt:lpstr>Example of a study function</vt:lpstr>
      <vt:lpstr>Create a model</vt:lpstr>
      <vt:lpstr>Define the laws of input parameters</vt:lpstr>
      <vt:lpstr>Choose the type of study</vt:lpstr>
      <vt:lpstr>Run the study and wait for results</vt:lpstr>
      <vt:lpstr>Result analysis tools</vt:lpstr>
      <vt:lpstr>Persalys - Distribution and future evolutions</vt:lpstr>
      <vt:lpstr>Présentation PowerPoint</vt:lpstr>
    </vt:vector>
  </TitlesOfParts>
  <Company>EDF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OpenTURNS</dc:title>
  <dc:creator>anthony.geay@edf.fr;renaud.barate@edf.fr</dc:creator>
  <cp:lastModifiedBy>OVIDIU MIRCESCU</cp:lastModifiedBy>
  <cp:revision>1039</cp:revision>
  <cp:lastPrinted>2017-05-04T06:46:19Z</cp:lastPrinted>
  <dcterms:created xsi:type="dcterms:W3CDTF">2013-07-15T12:53:01Z</dcterms:created>
  <dcterms:modified xsi:type="dcterms:W3CDTF">2021-04-22T07:58:43Z</dcterms:modified>
</cp:coreProperties>
</file>