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9006c9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9006c9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ad683051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ad683051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8ae6350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8ae6350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6d21183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6d21183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6d21183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6d21183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6d2118c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6d2118c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57616a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57616a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01" type="title">
  <p:cSld name="TITLE">
    <p:bg>
      <p:bgPr>
        <a:solidFill>
          <a:srgbClr val="1A243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588958" y="2425439"/>
            <a:ext cx="488888" cy="488888"/>
            <a:chOff x="1129450" y="2072925"/>
            <a:chExt cx="924000" cy="924000"/>
          </a:xfrm>
        </p:grpSpPr>
        <p:sp>
          <p:nvSpPr>
            <p:cNvPr id="11" name="Google Shape;11;p2"/>
            <p:cNvSpPr/>
            <p:nvPr/>
          </p:nvSpPr>
          <p:spPr>
            <a:xfrm>
              <a:off x="1129450" y="2072925"/>
              <a:ext cx="924000" cy="924000"/>
            </a:xfrm>
            <a:prstGeom prst="ellipse">
              <a:avLst/>
            </a:prstGeom>
            <a:solidFill>
              <a:srgbClr val="9558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69025" y="2325100"/>
              <a:ext cx="444900" cy="444900"/>
            </a:xfrm>
            <a:prstGeom prst="ellipse">
              <a:avLst/>
            </a:prstGeom>
            <a:solidFill>
              <a:srgbClr val="1A2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4711386" y="1169326"/>
            <a:ext cx="322500" cy="322500"/>
          </a:xfrm>
          <a:prstGeom prst="ellipse">
            <a:avLst/>
          </a:prstGeom>
          <a:solidFill>
            <a:srgbClr val="3F9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70586" y="2327300"/>
            <a:ext cx="168900" cy="168900"/>
          </a:xfrm>
          <a:prstGeom prst="ellipse">
            <a:avLst/>
          </a:prstGeom>
          <a:solidFill>
            <a:srgbClr val="CB3C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671598" y="2953227"/>
            <a:ext cx="1074612" cy="1074612"/>
            <a:chOff x="1129450" y="2072925"/>
            <a:chExt cx="924000" cy="924000"/>
          </a:xfrm>
        </p:grpSpPr>
        <p:sp>
          <p:nvSpPr>
            <p:cNvPr id="16" name="Google Shape;16;p2"/>
            <p:cNvSpPr/>
            <p:nvPr/>
          </p:nvSpPr>
          <p:spPr>
            <a:xfrm>
              <a:off x="1129450" y="2072925"/>
              <a:ext cx="924000" cy="924000"/>
            </a:xfrm>
            <a:prstGeom prst="ellipse">
              <a:avLst/>
            </a:prstGeom>
            <a:solidFill>
              <a:srgbClr val="4063D8"/>
            </a:solidFill>
            <a:ln cap="flat" cmpd="sng" w="9525">
              <a:solidFill>
                <a:srgbClr val="4063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69025" y="2325100"/>
              <a:ext cx="444900" cy="444900"/>
            </a:xfrm>
            <a:prstGeom prst="ellipse">
              <a:avLst/>
            </a:prstGeom>
            <a:solidFill>
              <a:srgbClr val="1A243D"/>
            </a:solidFill>
            <a:ln cap="flat" cmpd="sng" w="9525">
              <a:solidFill>
                <a:srgbClr val="4063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150" y="3794275"/>
            <a:ext cx="9144000" cy="1349100"/>
          </a:xfrm>
          <a:prstGeom prst="rect">
            <a:avLst/>
          </a:prstGeom>
          <a:solidFill>
            <a:srgbClr val="1A2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50" y="378962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2"/>
          <p:cNvSpPr/>
          <p:nvPr/>
        </p:nvSpPr>
        <p:spPr>
          <a:xfrm>
            <a:off x="1237683" y="2816200"/>
            <a:ext cx="168900" cy="168900"/>
          </a:xfrm>
          <a:prstGeom prst="ellipse">
            <a:avLst/>
          </a:prstGeom>
          <a:solidFill>
            <a:srgbClr val="CB3C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351053" y="2631550"/>
            <a:ext cx="43764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Khula"/>
              <a:buNone/>
              <a:defRPr sz="31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377750" y="3952500"/>
            <a:ext cx="4189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Khula"/>
              <a:buNone/>
              <a:defRPr sz="11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2"/>
          <p:cNvSpPr txBox="1"/>
          <p:nvPr>
            <p:ph idx="2" type="subTitle"/>
          </p:nvPr>
        </p:nvSpPr>
        <p:spPr>
          <a:xfrm>
            <a:off x="6874601" y="3988050"/>
            <a:ext cx="20613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800"/>
              <a:buFont typeface="Khula"/>
              <a:buNone/>
              <a:defRPr sz="800">
                <a:solidFill>
                  <a:srgbClr val="64E0FF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2">
  <p:cSld name="SECTION_HEADER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-10925" y="0"/>
            <a:ext cx="9177000" cy="4794900"/>
          </a:xfrm>
          <a:prstGeom prst="rect">
            <a:avLst/>
          </a:prstGeom>
          <a:solidFill>
            <a:srgbClr val="EB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1195225" y="615900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2400"/>
              <a:buNone/>
              <a:defRPr sz="2400">
                <a:solidFill>
                  <a:srgbClr val="1B35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B3566"/>
              </a:buClr>
              <a:buSzPts val="3600"/>
              <a:buNone/>
              <a:defRPr sz="3600">
                <a:solidFill>
                  <a:srgbClr val="1B35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 Blue 01">
  <p:cSld name="CUSTOM_1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-10925" y="-59825"/>
            <a:ext cx="9177000" cy="4854600"/>
          </a:xfrm>
          <a:prstGeom prst="rect">
            <a:avLst/>
          </a:prstGeom>
          <a:solidFill>
            <a:srgbClr val="1A2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98448"/>
            <a:ext cx="9162286" cy="3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 Grey">
  <p:cSld name="CUSTOM_1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-12725" y="0"/>
            <a:ext cx="9162300" cy="5143500"/>
          </a:xfrm>
          <a:prstGeom prst="rect">
            <a:avLst/>
          </a:prstGeom>
          <a:solidFill>
            <a:srgbClr val="6479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436450" y="1008686"/>
            <a:ext cx="73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436450" y="1716127"/>
            <a:ext cx="73959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Khula"/>
              <a:buChar char="●"/>
              <a:defRPr>
                <a:latin typeface="Khula"/>
                <a:ea typeface="Khula"/>
                <a:cs typeface="Khula"/>
                <a:sym typeface="Khul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○"/>
              <a:defRPr>
                <a:latin typeface="Khula"/>
                <a:ea typeface="Khula"/>
                <a:cs typeface="Khula"/>
                <a:sym typeface="Khul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■"/>
              <a:defRPr>
                <a:latin typeface="Khula"/>
                <a:ea typeface="Khula"/>
                <a:cs typeface="Khula"/>
                <a:sym typeface="Khul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●"/>
              <a:defRPr>
                <a:latin typeface="Khula"/>
                <a:ea typeface="Khula"/>
                <a:cs typeface="Khula"/>
                <a:sym typeface="Khul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○"/>
              <a:defRPr>
                <a:latin typeface="Khula"/>
                <a:ea typeface="Khula"/>
                <a:cs typeface="Khula"/>
                <a:sym typeface="Khul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■"/>
              <a:defRPr>
                <a:latin typeface="Khula"/>
                <a:ea typeface="Khula"/>
                <a:cs typeface="Khula"/>
                <a:sym typeface="Khul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●"/>
              <a:defRPr>
                <a:latin typeface="Khula"/>
                <a:ea typeface="Khula"/>
                <a:cs typeface="Khula"/>
                <a:sym typeface="Khul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○"/>
              <a:defRPr>
                <a:latin typeface="Khula"/>
                <a:ea typeface="Khula"/>
                <a:cs typeface="Khula"/>
                <a:sym typeface="Khul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Khula"/>
              <a:buChar char="■"/>
              <a:defRPr>
                <a:latin typeface="Khula"/>
                <a:ea typeface="Khula"/>
                <a:cs typeface="Khula"/>
                <a:sym typeface="Khula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idx="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32275" y="8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32275" y="1563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952975" y="1563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>
            <p:ph idx="3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988825" y="141627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6"/>
          <p:cNvSpPr txBox="1"/>
          <p:nvPr>
            <p:ph idx="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839850" y="829700"/>
            <a:ext cx="373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839850" y="1663700"/>
            <a:ext cx="3734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 txBox="1"/>
          <p:nvPr>
            <p:ph idx="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98448"/>
            <a:ext cx="9162286" cy="3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Light Footer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052700" y="1338325"/>
            <a:ext cx="7608900" cy="31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98448"/>
            <a:ext cx="9162286" cy="3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4572000" y="0"/>
            <a:ext cx="4572000" cy="483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473700" y="928375"/>
            <a:ext cx="38370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473700" y="214742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4192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idx="3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58225" y="108350"/>
            <a:ext cx="58503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17" name="Google Shape;117;p20"/>
          <p:cNvSpPr/>
          <p:nvPr/>
        </p:nvSpPr>
        <p:spPr>
          <a:xfrm>
            <a:off x="-9150" y="592775"/>
            <a:ext cx="9162300" cy="42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02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150" y="3794275"/>
            <a:ext cx="9144000" cy="1349100"/>
          </a:xfrm>
          <a:prstGeom prst="rect">
            <a:avLst/>
          </a:prstGeom>
          <a:solidFill>
            <a:srgbClr val="1A2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50" y="378962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3"/>
          <p:cNvSpPr txBox="1"/>
          <p:nvPr>
            <p:ph type="ctrTitle"/>
          </p:nvPr>
        </p:nvSpPr>
        <p:spPr>
          <a:xfrm>
            <a:off x="1551211" y="2631550"/>
            <a:ext cx="43764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Khula"/>
              <a:buNone/>
              <a:defRPr sz="31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577908" y="3952500"/>
            <a:ext cx="4189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Khula"/>
              <a:buNone/>
              <a:defRPr sz="11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" name="Google Shape;31;p3"/>
          <p:cNvSpPr txBox="1"/>
          <p:nvPr>
            <p:ph idx="2" type="subTitle"/>
          </p:nvPr>
        </p:nvSpPr>
        <p:spPr>
          <a:xfrm>
            <a:off x="6874601" y="3988050"/>
            <a:ext cx="20613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800"/>
              <a:buFont typeface="Khula"/>
              <a:buNone/>
              <a:defRPr sz="800">
                <a:solidFill>
                  <a:srgbClr val="64E0FF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E0FF"/>
              </a:buClr>
              <a:buSzPts val="900"/>
              <a:buNone/>
              <a:defRPr sz="900">
                <a:solidFill>
                  <a:srgbClr val="64E0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-10925" y="-76200"/>
            <a:ext cx="9162300" cy="4871100"/>
          </a:xfrm>
          <a:prstGeom prst="rect">
            <a:avLst/>
          </a:prstGeom>
          <a:solidFill>
            <a:srgbClr val="EB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809225" y="3153925"/>
            <a:ext cx="551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 Mode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13792" y="4798448"/>
            <a:ext cx="9180575" cy="3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Bright 01">
  <p:cSld name="CUSTOM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ctrTitle"/>
          </p:nvPr>
        </p:nvSpPr>
        <p:spPr>
          <a:xfrm>
            <a:off x="464389" y="3082075"/>
            <a:ext cx="5281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hula"/>
              <a:buNone/>
              <a:defRPr sz="30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133039" y="3952500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hula"/>
              <a:buNone/>
              <a:defRPr sz="14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134" name="Google Shape;134;p24"/>
          <p:cNvCxnSpPr/>
          <p:nvPr/>
        </p:nvCxnSpPr>
        <p:spPr>
          <a:xfrm>
            <a:off x="-12025" y="3789625"/>
            <a:ext cx="578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768" l="0" r="0" t="768"/>
          <a:stretch/>
        </p:blipFill>
        <p:spPr>
          <a:xfrm>
            <a:off x="76199" y="-1"/>
            <a:ext cx="1436450" cy="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Bright 02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type="ctrTitle"/>
          </p:nvPr>
        </p:nvSpPr>
        <p:spPr>
          <a:xfrm>
            <a:off x="464389" y="3082075"/>
            <a:ext cx="5281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hula"/>
              <a:buNone/>
              <a:defRPr sz="30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133039" y="3952500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hula"/>
              <a:buNone/>
              <a:defRPr sz="14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140" name="Google Shape;140;p25"/>
          <p:cNvCxnSpPr/>
          <p:nvPr/>
        </p:nvCxnSpPr>
        <p:spPr>
          <a:xfrm>
            <a:off x="-12025" y="3789625"/>
            <a:ext cx="578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768" l="0" r="0" t="768"/>
          <a:stretch/>
        </p:blipFill>
        <p:spPr>
          <a:xfrm>
            <a:off x="76199" y="-1"/>
            <a:ext cx="1436450" cy="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Bright 03">
  <p:cSld name="CUSTOM_5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ctrTitle"/>
          </p:nvPr>
        </p:nvSpPr>
        <p:spPr>
          <a:xfrm>
            <a:off x="464389" y="3082075"/>
            <a:ext cx="5281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hula"/>
              <a:buNone/>
              <a:defRPr sz="30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133039" y="3952500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hula"/>
              <a:buNone/>
              <a:defRPr sz="14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146" name="Google Shape;146;p26"/>
          <p:cNvCxnSpPr/>
          <p:nvPr/>
        </p:nvCxnSpPr>
        <p:spPr>
          <a:xfrm>
            <a:off x="-12025" y="3789625"/>
            <a:ext cx="578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768" l="0" r="0" t="768"/>
          <a:stretch/>
        </p:blipFill>
        <p:spPr>
          <a:xfrm>
            <a:off x="76199" y="-1"/>
            <a:ext cx="1436450" cy="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Dark">
  <p:cSld name="CUSTOM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title"/>
          </p:nvPr>
        </p:nvSpPr>
        <p:spPr>
          <a:xfrm>
            <a:off x="714825" y="62532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hula"/>
              <a:buNone/>
              <a:defRPr sz="24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Light">
  <p:cSld name="CUSTOM_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714825" y="62532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63E72"/>
              </a:buClr>
              <a:buSzPts val="2400"/>
              <a:buFont typeface="Khula"/>
              <a:buNone/>
              <a:defRPr sz="2400">
                <a:solidFill>
                  <a:srgbClr val="363E7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3">
  <p:cSld name="CUSTOM_7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-10925" y="-76200"/>
            <a:ext cx="9177000" cy="487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type="title"/>
          </p:nvPr>
        </p:nvSpPr>
        <p:spPr>
          <a:xfrm>
            <a:off x="714825" y="62532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63E72"/>
              </a:buClr>
              <a:buSzPts val="2400"/>
              <a:buFont typeface="Khula"/>
              <a:buNone/>
              <a:defRPr sz="2400">
                <a:solidFill>
                  <a:srgbClr val="363E7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ide Bar with Logo">
  <p:cSld name="CUSTOM_1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-10" l="43521" r="0" t="0"/>
          <a:stretch/>
        </p:blipFill>
        <p:spPr>
          <a:xfrm rot="5400000">
            <a:off x="-2423338" y="2381959"/>
            <a:ext cx="5184876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 b="329" l="0" r="86887" t="-329"/>
          <a:stretch/>
        </p:blipFill>
        <p:spPr>
          <a:xfrm>
            <a:off x="353424" y="4782225"/>
            <a:ext cx="1203802" cy="3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Dark 01 ">
  <p:cSld name="CUSTOM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ctrTitle"/>
          </p:nvPr>
        </p:nvSpPr>
        <p:spPr>
          <a:xfrm>
            <a:off x="464389" y="3082075"/>
            <a:ext cx="5281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hula"/>
              <a:buNone/>
              <a:defRPr sz="30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33039" y="3952500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hula"/>
              <a:buNone/>
              <a:defRPr sz="14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>
            <a:off x="-12025" y="3789625"/>
            <a:ext cx="5786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ide Bar without logo">
  <p:cSld name="CUSTOM_12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 rotWithShape="1">
          <a:blip r:embed="rId2">
            <a:alphaModFix/>
          </a:blip>
          <a:srcRect b="-10" l="43521" r="0" t="0"/>
          <a:stretch/>
        </p:blipFill>
        <p:spPr>
          <a:xfrm rot="5400000">
            <a:off x="-2423338" y="2381959"/>
            <a:ext cx="5184876" cy="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ide Bar without logo 1">
  <p:cSld name="CUSTOM_12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 rotWithShape="1">
          <a:blip r:embed="rId2">
            <a:alphaModFix/>
          </a:blip>
          <a:srcRect b="0" l="39381" r="3774" t="0"/>
          <a:stretch/>
        </p:blipFill>
        <p:spPr>
          <a:xfrm rot="5400000">
            <a:off x="-2423337" y="2381958"/>
            <a:ext cx="5184874" cy="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6553840" y="4767262"/>
            <a:ext cx="276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rmAutofit lnSpcReduction="10000"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_1">
  <p:cSld name="TITLE_AND_BODY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ed Text">
  <p:cSld name="SECTION_HEADER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559250" y="51722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13792" y="4798448"/>
            <a:ext cx="9180575" cy="36577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/>
          <p:nvPr/>
        </p:nvSpPr>
        <p:spPr>
          <a:xfrm>
            <a:off x="575875" y="2241950"/>
            <a:ext cx="56073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696900" y="1223325"/>
            <a:ext cx="71907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" name="Google Shape;17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Dark 02">
  <p:cSld name="TITLE_1">
    <p:bg>
      <p:bgPr>
        <a:solidFill>
          <a:srgbClr val="2A2E48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type="ctrTitle"/>
          </p:nvPr>
        </p:nvSpPr>
        <p:spPr>
          <a:xfrm>
            <a:off x="464389" y="3082075"/>
            <a:ext cx="5281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hula"/>
              <a:buNone/>
              <a:defRPr sz="30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33039" y="3952500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hula"/>
              <a:buNone/>
              <a:defRPr sz="14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42" name="Google Shape;42;p5"/>
          <p:cNvCxnSpPr/>
          <p:nvPr/>
        </p:nvCxnSpPr>
        <p:spPr>
          <a:xfrm>
            <a:off x="-12025" y="3789625"/>
            <a:ext cx="5786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Dark 03">
  <p:cSld name="CUSTOM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>
            <p:ph type="ctrTitle"/>
          </p:nvPr>
        </p:nvSpPr>
        <p:spPr>
          <a:xfrm>
            <a:off x="464389" y="3082075"/>
            <a:ext cx="5281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hula"/>
              <a:buNone/>
              <a:defRPr sz="30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3039" y="3952500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hula"/>
              <a:buNone/>
              <a:defRPr sz="14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-12025" y="3789625"/>
            <a:ext cx="5786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03">
  <p:cSld name="CUSTOM_2_1">
    <p:bg>
      <p:bgPr>
        <a:solidFill>
          <a:srgbClr val="1A243D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1931165"/>
            <a:ext cx="8625449" cy="23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type="ctrTitle"/>
          </p:nvPr>
        </p:nvSpPr>
        <p:spPr>
          <a:xfrm>
            <a:off x="464389" y="2716900"/>
            <a:ext cx="5281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hula"/>
              <a:buNone/>
              <a:defRPr sz="30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133039" y="4178925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hula"/>
              <a:buNone/>
              <a:defRPr sz="14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Slide">
  <p:cSld name="CUSTOM_2_1_1">
    <p:bg>
      <p:bgPr>
        <a:solidFill>
          <a:srgbClr val="1A243D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363620" cy="26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>
            <a:off x="7293" y="2617550"/>
            <a:ext cx="9144000" cy="2526300"/>
          </a:xfrm>
          <a:prstGeom prst="rect">
            <a:avLst/>
          </a:prstGeom>
          <a:solidFill>
            <a:srgbClr val="2A2E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>
            <p:ph type="ctrTitle"/>
          </p:nvPr>
        </p:nvSpPr>
        <p:spPr>
          <a:xfrm>
            <a:off x="5952350" y="3555829"/>
            <a:ext cx="26172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hula"/>
              <a:buNone/>
              <a:defRPr sz="2400">
                <a:solidFill>
                  <a:schemeClr val="lt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5952350" y="4457529"/>
            <a:ext cx="26829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Khula"/>
              <a:buNone/>
              <a:defRPr sz="1300">
                <a:solidFill>
                  <a:schemeClr val="lt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59250" y="51722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559261" y="1452675"/>
            <a:ext cx="564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hula"/>
              <a:buNone/>
              <a:defRPr sz="1600">
                <a:solidFill>
                  <a:schemeClr val="dk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1">
  <p:cSld name="SECTION_HEADER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-10925" y="-50325"/>
            <a:ext cx="9162300" cy="4854600"/>
          </a:xfrm>
          <a:prstGeom prst="rect">
            <a:avLst/>
          </a:prstGeom>
          <a:solidFill>
            <a:srgbClr val="9CB6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195225" y="615900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sldNum"/>
          </p:nvPr>
        </p:nvSpPr>
        <p:spPr>
          <a:xfrm>
            <a:off x="8749478" y="4833050"/>
            <a:ext cx="337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238" l="0" r="0" t="248"/>
          <a:stretch/>
        </p:blipFill>
        <p:spPr>
          <a:xfrm>
            <a:off x="-9143" y="4787125"/>
            <a:ext cx="9162286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hula"/>
              <a:buNone/>
              <a:defRPr sz="2800">
                <a:solidFill>
                  <a:schemeClr val="dk1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hula"/>
              <a:buChar char="●"/>
              <a:defRPr sz="18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○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■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●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○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■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●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○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hula"/>
              <a:buChar char="■"/>
              <a:defRPr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714825" y="625325"/>
            <a:ext cx="73959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Introduction to Julia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JuliaCon 2024</a:t>
            </a:r>
            <a:endParaRPr sz="4500"/>
          </a:p>
        </p:txBody>
      </p:sp>
      <p:sp>
        <p:nvSpPr>
          <p:cNvPr id="190" name="Google Shape;190;p38"/>
          <p:cNvSpPr txBox="1"/>
          <p:nvPr>
            <p:ph idx="4294967295" type="subTitle"/>
          </p:nvPr>
        </p:nvSpPr>
        <p:spPr>
          <a:xfrm>
            <a:off x="7422600" y="3460110"/>
            <a:ext cx="17214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Matt Bauman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(mbauman)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1" name="Google Shape;1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600" y="3245960"/>
            <a:ext cx="990000" cy="99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2" name="Google Shape;192;p38"/>
          <p:cNvPicPr preferRelativeResize="0"/>
          <p:nvPr/>
        </p:nvPicPr>
        <p:blipFill rotWithShape="1">
          <a:blip r:embed="rId4">
            <a:alphaModFix/>
          </a:blip>
          <a:srcRect b="748" l="0" r="0" t="748"/>
          <a:stretch/>
        </p:blipFill>
        <p:spPr>
          <a:xfrm>
            <a:off x="6859450" y="4430750"/>
            <a:ext cx="1804750" cy="7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ctrTitle"/>
          </p:nvPr>
        </p:nvSpPr>
        <p:spPr>
          <a:xfrm>
            <a:off x="-153450" y="-34850"/>
            <a:ext cx="3186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98" name="Google Shape;198;p39"/>
          <p:cNvSpPr txBox="1"/>
          <p:nvPr>
            <p:ph idx="1" type="subTitle"/>
          </p:nvPr>
        </p:nvSpPr>
        <p:spPr>
          <a:xfrm>
            <a:off x="3123963" y="41350"/>
            <a:ext cx="581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Julia, VS Code, and start Pluto</a:t>
            </a:r>
            <a:endParaRPr/>
          </a:p>
        </p:txBody>
      </p:sp>
      <p:sp>
        <p:nvSpPr>
          <p:cNvPr id="199" name="Google Shape;199;p39"/>
          <p:cNvSpPr txBox="1"/>
          <p:nvPr/>
        </p:nvSpPr>
        <p:spPr>
          <a:xfrm>
            <a:off x="733175" y="772225"/>
            <a:ext cx="14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julialang.org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733175" y="1624675"/>
            <a:ext cx="24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code.visualstudio.com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1" name="Google Shape;201;p39"/>
          <p:cNvPicPr preferRelativeResize="0"/>
          <p:nvPr/>
        </p:nvPicPr>
        <p:blipFill rotWithShape="1">
          <a:blip r:embed="rId3">
            <a:alphaModFix/>
          </a:blip>
          <a:srcRect b="0" l="0" r="1107" t="0"/>
          <a:stretch/>
        </p:blipFill>
        <p:spPr>
          <a:xfrm>
            <a:off x="3563425" y="1570125"/>
            <a:ext cx="2451900" cy="57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475" y="676688"/>
            <a:ext cx="1407550" cy="65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39"/>
          <p:cNvGrpSpPr/>
          <p:nvPr/>
        </p:nvGrpSpPr>
        <p:grpSpPr>
          <a:xfrm>
            <a:off x="6720625" y="593663"/>
            <a:ext cx="2281640" cy="2523724"/>
            <a:chOff x="3868225" y="2571750"/>
            <a:chExt cx="2281640" cy="2523724"/>
          </a:xfrm>
        </p:grpSpPr>
        <p:pic>
          <p:nvPicPr>
            <p:cNvPr id="204" name="Google Shape;204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68225" y="2571750"/>
              <a:ext cx="2281640" cy="252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39"/>
            <p:cNvSpPr/>
            <p:nvPr/>
          </p:nvSpPr>
          <p:spPr>
            <a:xfrm>
              <a:off x="3868225" y="4602075"/>
              <a:ext cx="537000" cy="461700"/>
            </a:xfrm>
            <a:prstGeom prst="ellipse">
              <a:avLst/>
            </a:prstGeom>
            <a:noFill/>
            <a:ln cap="flat" cmpd="sng" w="381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5288700" y="3704450"/>
              <a:ext cx="822900" cy="461700"/>
            </a:xfrm>
            <a:prstGeom prst="ellipse">
              <a:avLst/>
            </a:prstGeom>
            <a:noFill/>
            <a:ln cap="flat" cmpd="sng" w="381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" name="Google Shape;20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92675"/>
            <a:ext cx="3808547" cy="252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9"/>
          <p:cNvCxnSpPr>
            <a:stCxn id="199" idx="3"/>
            <a:endCxn id="202" idx="1"/>
          </p:cNvCxnSpPr>
          <p:nvPr/>
        </p:nvCxnSpPr>
        <p:spPr>
          <a:xfrm>
            <a:off x="2213675" y="1003075"/>
            <a:ext cx="4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9"/>
          <p:cNvCxnSpPr/>
          <p:nvPr/>
        </p:nvCxnSpPr>
        <p:spPr>
          <a:xfrm>
            <a:off x="3107568" y="1855525"/>
            <a:ext cx="4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9"/>
          <p:cNvCxnSpPr/>
          <p:nvPr/>
        </p:nvCxnSpPr>
        <p:spPr>
          <a:xfrm>
            <a:off x="6136068" y="1855525"/>
            <a:ext cx="4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9"/>
          <p:cNvCxnSpPr>
            <a:endCxn id="212" idx="1"/>
          </p:cNvCxnSpPr>
          <p:nvPr/>
        </p:nvCxnSpPr>
        <p:spPr>
          <a:xfrm>
            <a:off x="3758794" y="3401400"/>
            <a:ext cx="1062900" cy="134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1694" y="4350900"/>
            <a:ext cx="432231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733175" y="4691765"/>
            <a:ext cx="214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 juliahub.com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8">
            <a:alphaModFix/>
          </a:blip>
          <a:srcRect b="3651" l="0" r="4516" t="15559"/>
          <a:stretch/>
        </p:blipFill>
        <p:spPr>
          <a:xfrm>
            <a:off x="2958500" y="4732775"/>
            <a:ext cx="1172412" cy="41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9"/>
          <p:cNvCxnSpPr/>
          <p:nvPr/>
        </p:nvCxnSpPr>
        <p:spPr>
          <a:xfrm flipH="1" rot="10800000">
            <a:off x="2543050" y="4916125"/>
            <a:ext cx="4893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9"/>
          <p:cNvCxnSpPr/>
          <p:nvPr/>
        </p:nvCxnSpPr>
        <p:spPr>
          <a:xfrm flipH="1" rot="10800000">
            <a:off x="4186450" y="4921925"/>
            <a:ext cx="6288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288250" y="174150"/>
            <a:ext cx="73959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the goal today?</a:t>
            </a:r>
            <a:endParaRPr sz="4000"/>
          </a:p>
        </p:txBody>
      </p:sp>
      <p:sp>
        <p:nvSpPr>
          <p:cNvPr id="222" name="Google Shape;222;p40"/>
          <p:cNvSpPr txBox="1"/>
          <p:nvPr/>
        </p:nvSpPr>
        <p:spPr>
          <a:xfrm>
            <a:off x="894175" y="1099250"/>
            <a:ext cx="71205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hula"/>
              <a:buChar char="●"/>
            </a:pPr>
            <a:r>
              <a:rPr lang="en" sz="18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rPr>
              <a:t>Get to know the language by doing</a:t>
            </a:r>
            <a:endParaRPr sz="18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hula"/>
              <a:buChar char="●"/>
            </a:pPr>
            <a:r>
              <a:rPr lang="en" sz="18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rPr>
              <a:t>Focus on mental models</a:t>
            </a:r>
            <a:endParaRPr sz="18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hula"/>
              <a:buChar char="●"/>
            </a:pPr>
            <a:r>
              <a:rPr lang="en" sz="18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rPr>
              <a:t>Think of this workshop like a city walking tour</a:t>
            </a:r>
            <a:endParaRPr sz="18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hula"/>
              <a:buChar char="○"/>
            </a:pPr>
            <a:r>
              <a:rPr lang="en" sz="18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rPr>
              <a:t>Walking tour rules apply!</a:t>
            </a:r>
            <a:endParaRPr sz="18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571750"/>
            <a:ext cx="45148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/>
          <p:nvPr/>
        </p:nvSpPr>
        <p:spPr>
          <a:xfrm>
            <a:off x="0" y="1829350"/>
            <a:ext cx="5192700" cy="331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hula"/>
              <a:ea typeface="Khula"/>
              <a:cs typeface="Khula"/>
              <a:sym typeface="Khula"/>
            </a:endParaRPr>
          </a:p>
        </p:txBody>
      </p:sp>
      <p:sp>
        <p:nvSpPr>
          <p:cNvPr id="229" name="Google Shape;229;p41"/>
          <p:cNvSpPr txBox="1"/>
          <p:nvPr>
            <p:ph idx="4294967295" type="subTitle"/>
          </p:nvPr>
        </p:nvSpPr>
        <p:spPr>
          <a:xfrm>
            <a:off x="303525" y="831675"/>
            <a:ext cx="51834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in Pluto (did you get it running?)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 as a 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 things: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functions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things: mutation!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and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Broadcasting, colors, and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Benchmarks, data, and more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to 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Environments, packages, and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Dashboards and deployment</a:t>
            </a:r>
            <a:endParaRPr/>
          </a:p>
        </p:txBody>
      </p:sp>
      <p:sp>
        <p:nvSpPr>
          <p:cNvPr id="230" name="Google Shape;230;p41"/>
          <p:cNvSpPr txBox="1"/>
          <p:nvPr>
            <p:ph type="title"/>
          </p:nvPr>
        </p:nvSpPr>
        <p:spPr>
          <a:xfrm>
            <a:off x="90275" y="80700"/>
            <a:ext cx="73959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</a:t>
            </a:r>
            <a:r>
              <a:rPr lang="en" sz="4000"/>
              <a:t>oday’s path:</a:t>
            </a:r>
            <a:endParaRPr sz="4000"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75" y="1730800"/>
            <a:ext cx="2072575" cy="198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6899486" y="2625815"/>
            <a:ext cx="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rPr>
              <a:t>10:30</a:t>
            </a:r>
            <a:endParaRPr sz="18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559250" y="51722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</p:txBody>
      </p:sp>
      <p:sp>
        <p:nvSpPr>
          <p:cNvPr id="238" name="Google Shape;238;p42"/>
          <p:cNvSpPr txBox="1"/>
          <p:nvPr>
            <p:ph idx="1" type="subTitle"/>
          </p:nvPr>
        </p:nvSpPr>
        <p:spPr>
          <a:xfrm>
            <a:off x="559249" y="1452675"/>
            <a:ext cx="55113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901" lvl="0" marL="558800" marR="1016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958"/>
              <a:buFont typeface="Khula"/>
              <a:buChar char="●"/>
            </a:pPr>
            <a:r>
              <a:rPr lang="en" sz="1957"/>
              <a:t>Gave names to numbers</a:t>
            </a:r>
            <a:endParaRPr sz="1957"/>
          </a:p>
          <a:p>
            <a:pPr indent="-352901" lvl="0" marL="558800" marR="10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Font typeface="Khula"/>
              <a:buChar char="●"/>
            </a:pPr>
            <a:r>
              <a:rPr lang="en" sz="1957"/>
              <a:t>The names we choose to use for things (and what we choose to use them for) can change</a:t>
            </a:r>
            <a:endParaRPr sz="1957"/>
          </a:p>
          <a:p>
            <a:pPr indent="-352901" lvl="0" marL="558800" marR="10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Font typeface="Khula"/>
              <a:buChar char="●"/>
            </a:pPr>
            <a:r>
              <a:rPr lang="en" sz="1957"/>
              <a:t>Pluto reactively re-evaluates cells!</a:t>
            </a:r>
            <a:endParaRPr sz="1957"/>
          </a:p>
          <a:p>
            <a:pPr indent="-352901" lvl="0" marL="558800" marR="10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Font typeface="Khula"/>
              <a:buChar char="●"/>
            </a:pPr>
            <a:r>
              <a:rPr lang="en" sz="1957"/>
              <a:t>Everything has a name or can have a name</a:t>
            </a:r>
            <a:endParaRPr sz="1957"/>
          </a:p>
          <a:p>
            <a:pPr indent="-352901" lvl="0" marL="558800" marR="10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Font typeface="Khula"/>
              <a:buChar char="●"/>
            </a:pPr>
            <a:r>
              <a:rPr lang="en" sz="1957"/>
              <a:t>The names are for us humans!</a:t>
            </a:r>
            <a:endParaRPr sz="1957"/>
          </a:p>
          <a:p>
            <a:pPr indent="-251301" lvl="1" marL="1016000" marR="10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Trebuchet MS"/>
              <a:buChar char="○"/>
            </a:pPr>
            <a:r>
              <a:rPr lang="en" sz="1957">
                <a:solidFill>
                  <a:schemeClr val="dk1"/>
                </a:solidFill>
              </a:rPr>
              <a:t>conventions: </a:t>
            </a:r>
            <a:r>
              <a:rPr lang="en" sz="1925">
                <a:solidFill>
                  <a:srgbClr val="188038"/>
                </a:solidFill>
              </a:rPr>
              <a:t>x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y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i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j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A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X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f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g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T</a:t>
            </a:r>
            <a:r>
              <a:rPr lang="en" sz="1957">
                <a:solidFill>
                  <a:schemeClr val="dk1"/>
                </a:solidFill>
              </a:rPr>
              <a:t>, </a:t>
            </a:r>
            <a:r>
              <a:rPr lang="en" sz="1925">
                <a:solidFill>
                  <a:srgbClr val="188038"/>
                </a:solidFill>
              </a:rPr>
              <a:t>…</a:t>
            </a:r>
            <a:endParaRPr sz="1957">
              <a:solidFill>
                <a:schemeClr val="dk1"/>
              </a:solidFill>
            </a:endParaRPr>
          </a:p>
          <a:p>
            <a:pPr indent="-352901" lvl="0" marL="558800" marR="10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8"/>
              <a:buFont typeface="Khula"/>
              <a:buChar char="●"/>
            </a:pPr>
            <a:r>
              <a:rPr lang="en" sz="1957"/>
              <a:t>(Forget pointers, forget boxes, forget even the word "variable", I don’t even like nametags)</a:t>
            </a:r>
            <a:endParaRPr sz="2120"/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949" y="1511425"/>
            <a:ext cx="2690647" cy="347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idx="1" type="subTitle"/>
          </p:nvPr>
        </p:nvSpPr>
        <p:spPr>
          <a:xfrm>
            <a:off x="559250" y="1224075"/>
            <a:ext cx="64383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1016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Have their own context for names (scope)</a:t>
            </a:r>
            <a:endParaRPr sz="1900"/>
          </a:p>
          <a:p>
            <a:pPr indent="-3492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Khula"/>
              <a:buChar char="●"/>
            </a:pPr>
            <a:r>
              <a:rPr lang="en" sz="1900"/>
              <a:t>Have a name themselves, and can be renamed and passed about</a:t>
            </a:r>
            <a:endParaRPr sz="1900"/>
          </a:p>
          <a:p>
            <a:pPr indent="-3492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Khula"/>
              <a:buChar char="●"/>
            </a:pPr>
            <a:r>
              <a:rPr lang="en" sz="1900"/>
              <a:t>Are called with arguments… what is actually passed?</a:t>
            </a:r>
            <a:endParaRPr sz="1900"/>
          </a:p>
          <a:p>
            <a:pPr indent="-3492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Khula"/>
              <a:buChar char="●"/>
            </a:pPr>
            <a:r>
              <a:rPr lang="en" sz="1900"/>
              <a:t>Have zero or many </a:t>
            </a:r>
            <a:r>
              <a:rPr i="1" lang="en" sz="1900"/>
              <a:t>methods</a:t>
            </a:r>
            <a:endParaRPr i="1" sz="1900"/>
          </a:p>
          <a:p>
            <a:pPr indent="-3492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Khula"/>
              <a:buChar char="●"/>
            </a:pPr>
            <a:r>
              <a:rPr lang="en" sz="1900"/>
              <a:t>Each method may have different numbers of positional arguments</a:t>
            </a:r>
            <a:endParaRPr sz="1900"/>
          </a:p>
          <a:p>
            <a:pPr indent="-34925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Khula"/>
              <a:buChar char="○"/>
            </a:pPr>
            <a:r>
              <a:rPr lang="en" sz="1900"/>
              <a:t>Optional positional arguments are just multiple methods</a:t>
            </a:r>
            <a:endParaRPr sz="1900"/>
          </a:p>
          <a:p>
            <a:pPr indent="-34925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Khula"/>
              <a:buChar char="●"/>
            </a:pPr>
            <a:r>
              <a:rPr lang="en" sz="1900"/>
              <a:t>Each method may or may not support keyword (named) args</a:t>
            </a:r>
            <a:endParaRPr sz="1900"/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559250" y="288625"/>
            <a:ext cx="739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/>
          <p:nvPr/>
        </p:nvSpPr>
        <p:spPr>
          <a:xfrm>
            <a:off x="0" y="1829350"/>
            <a:ext cx="5192700" cy="331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hula"/>
              <a:ea typeface="Khula"/>
              <a:cs typeface="Khula"/>
              <a:sym typeface="Khula"/>
            </a:endParaRPr>
          </a:p>
        </p:txBody>
      </p:sp>
      <p:sp>
        <p:nvSpPr>
          <p:cNvPr id="251" name="Google Shape;251;p44"/>
          <p:cNvSpPr txBox="1"/>
          <p:nvPr>
            <p:ph idx="4294967295" type="subTitle"/>
          </p:nvPr>
        </p:nvSpPr>
        <p:spPr>
          <a:xfrm>
            <a:off x="303525" y="831675"/>
            <a:ext cx="51834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in Pluto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 as a 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 things: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functions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things: mutation!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and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Broadcasting, colors, and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Benchmarks, data, and more 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to 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Environments, packages, and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Dashboards and deployment</a:t>
            </a:r>
            <a:endParaRPr/>
          </a:p>
        </p:txBody>
      </p:sp>
      <p:sp>
        <p:nvSpPr>
          <p:cNvPr id="252" name="Google Shape;252;p44"/>
          <p:cNvSpPr txBox="1"/>
          <p:nvPr>
            <p:ph type="title"/>
          </p:nvPr>
        </p:nvSpPr>
        <p:spPr>
          <a:xfrm>
            <a:off x="90275" y="80700"/>
            <a:ext cx="73959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Today’s path:</a:t>
            </a:r>
            <a:endParaRPr sz="4000"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571750"/>
            <a:ext cx="45148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idx="4294967295" type="subTitle"/>
          </p:nvPr>
        </p:nvSpPr>
        <p:spPr>
          <a:xfrm>
            <a:off x="303525" y="831675"/>
            <a:ext cx="51834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julialang.org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Community resources — discourse, slack,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ocs.julialang.org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language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JuliaHub’s “Ask AI” adds lots of Julia context</a:t>
            </a:r>
            <a:endParaRPr/>
          </a:p>
        </p:txBody>
      </p:sp>
      <p:sp>
        <p:nvSpPr>
          <p:cNvPr id="259" name="Google Shape;259;p45"/>
          <p:cNvSpPr txBox="1"/>
          <p:nvPr>
            <p:ph type="title"/>
          </p:nvPr>
        </p:nvSpPr>
        <p:spPr>
          <a:xfrm>
            <a:off x="90275" y="80700"/>
            <a:ext cx="73959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More resources</a:t>
            </a:r>
            <a:endParaRPr sz="4000"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50" y="0"/>
            <a:ext cx="2207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5"/>
          <p:cNvSpPr/>
          <p:nvPr/>
        </p:nvSpPr>
        <p:spPr>
          <a:xfrm>
            <a:off x="6518250" y="3014775"/>
            <a:ext cx="418500" cy="156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hula"/>
              <a:ea typeface="Khula"/>
              <a:cs typeface="Khula"/>
              <a:sym typeface="Khula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 rot="-1400554">
            <a:off x="4358396" y="3968015"/>
            <a:ext cx="2288836" cy="46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Khula"/>
                <a:ea typeface="Khula"/>
                <a:cs typeface="Khula"/>
                <a:sym typeface="Khula"/>
              </a:rPr>
              <a:t>This is the good stuff</a:t>
            </a:r>
            <a:endParaRPr sz="1800">
              <a:solidFill>
                <a:schemeClr val="dk2"/>
              </a:solidFill>
              <a:latin typeface="Khula"/>
              <a:ea typeface="Khula"/>
              <a:cs typeface="Khula"/>
              <a:sym typeface="Khula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975" y="2365625"/>
            <a:ext cx="1050525" cy="8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aHu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063D8"/>
      </a:accent1>
      <a:accent2>
        <a:srgbClr val="2A2E48"/>
      </a:accent2>
      <a:accent3>
        <a:srgbClr val="3F982E"/>
      </a:accent3>
      <a:accent4>
        <a:srgbClr val="9558B2"/>
      </a:accent4>
      <a:accent5>
        <a:srgbClr val="CB3C33"/>
      </a:accent5>
      <a:accent6>
        <a:srgbClr val="64FFF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